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 id="2147483696" r:id="rId2"/>
    <p:sldMasterId id="2147483720" r:id="rId3"/>
    <p:sldMasterId id="2147483732" r:id="rId4"/>
  </p:sldMasterIdLst>
  <p:notesMasterIdLst>
    <p:notesMasterId r:id="rId38"/>
  </p:notesMasterIdLst>
  <p:handoutMasterIdLst>
    <p:handoutMasterId r:id="rId39"/>
  </p:handoutMasterIdLst>
  <p:sldIdLst>
    <p:sldId id="1943" r:id="rId5"/>
    <p:sldId id="299" r:id="rId6"/>
    <p:sldId id="2026" r:id="rId7"/>
    <p:sldId id="2238" r:id="rId8"/>
    <p:sldId id="2239" r:id="rId9"/>
    <p:sldId id="313" r:id="rId10"/>
    <p:sldId id="305" r:id="rId11"/>
    <p:sldId id="2247" r:id="rId12"/>
    <p:sldId id="1330" r:id="rId13"/>
    <p:sldId id="2150" r:id="rId14"/>
    <p:sldId id="2152" r:id="rId15"/>
    <p:sldId id="2153" r:id="rId16"/>
    <p:sldId id="2154" r:id="rId17"/>
    <p:sldId id="2155" r:id="rId18"/>
    <p:sldId id="2156" r:id="rId19"/>
    <p:sldId id="2151" r:id="rId20"/>
    <p:sldId id="2157" r:id="rId21"/>
    <p:sldId id="2158" r:id="rId22"/>
    <p:sldId id="2147" r:id="rId23"/>
    <p:sldId id="2253" r:id="rId24"/>
    <p:sldId id="2259" r:id="rId25"/>
    <p:sldId id="2261" r:id="rId26"/>
    <p:sldId id="2213" r:id="rId27"/>
    <p:sldId id="2255" r:id="rId28"/>
    <p:sldId id="2256" r:id="rId29"/>
    <p:sldId id="2258" r:id="rId30"/>
    <p:sldId id="2161" r:id="rId31"/>
    <p:sldId id="2163" r:id="rId32"/>
    <p:sldId id="2262" r:id="rId33"/>
    <p:sldId id="2263" r:id="rId34"/>
    <p:sldId id="1276" r:id="rId35"/>
    <p:sldId id="2178" r:id="rId36"/>
    <p:sldId id="570" r:id="rId37"/>
  </p:sldIdLst>
  <p:sldSz cx="9144000" cy="5143500" type="screen16x9"/>
  <p:notesSz cx="9872663" cy="67976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142" userDrawn="1">
          <p15:clr>
            <a:srgbClr val="A4A3A4"/>
          </p15:clr>
        </p15:guide>
        <p15:guide id="2" pos="311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eline Terrasson" initials="ET" lastIdx="1" clrIdx="0">
    <p:extLst>
      <p:ext uri="{19B8F6BF-5375-455C-9EA6-DF929625EA0E}">
        <p15:presenceInfo xmlns:p15="http://schemas.microsoft.com/office/powerpoint/2012/main" userId="S-1-5-21-723863043-3699329132-782542783-22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E44506"/>
    <a:srgbClr val="F99707"/>
    <a:srgbClr val="FFFFFF"/>
    <a:srgbClr val="00682F"/>
    <a:srgbClr val="518C91"/>
    <a:srgbClr val="0BA907"/>
    <a:srgbClr val="009E47"/>
    <a:srgbClr val="00194C"/>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322" autoAdjust="0"/>
    <p:restoredTop sz="92832" autoAdjust="0"/>
  </p:normalViewPr>
  <p:slideViewPr>
    <p:cSldViewPr snapToGrid="0">
      <p:cViewPr varScale="1">
        <p:scale>
          <a:sx n="140" d="100"/>
          <a:sy n="140" d="100"/>
        </p:scale>
        <p:origin x="1308" y="108"/>
      </p:cViewPr>
      <p:guideLst>
        <p:guide orient="horz" pos="1620"/>
        <p:guide pos="2880"/>
      </p:guideLst>
    </p:cSldViewPr>
  </p:slideViewPr>
  <p:notesTextViewPr>
    <p:cViewPr>
      <p:scale>
        <a:sx n="3" d="2"/>
        <a:sy n="3" d="2"/>
      </p:scale>
      <p:origin x="0" y="0"/>
    </p:cViewPr>
  </p:notesTextViewPr>
  <p:sorterViewPr>
    <p:cViewPr>
      <p:scale>
        <a:sx n="100" d="100"/>
        <a:sy n="100" d="100"/>
      </p:scale>
      <p:origin x="0" y="-660"/>
    </p:cViewPr>
  </p:sorterViewPr>
  <p:notesViewPr>
    <p:cSldViewPr snapToGrid="0">
      <p:cViewPr>
        <p:scale>
          <a:sx n="1" d="2"/>
          <a:sy n="1" d="2"/>
        </p:scale>
        <p:origin x="1488" y="1500"/>
      </p:cViewPr>
      <p:guideLst>
        <p:guide orient="horz" pos="2142"/>
        <p:guide pos="311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3" y="0"/>
            <a:ext cx="4278153" cy="339884"/>
          </a:xfrm>
          <a:prstGeom prst="rect">
            <a:avLst/>
          </a:prstGeom>
        </p:spPr>
        <p:txBody>
          <a:bodyPr vert="horz" lIns="91125" tIns="45563" rIns="91125" bIns="45563" rtlCol="0"/>
          <a:lstStyle>
            <a:lvl1pPr algn="l">
              <a:defRPr sz="1200"/>
            </a:lvl1pPr>
          </a:lstStyle>
          <a:p>
            <a:endParaRPr lang="fr-FR"/>
          </a:p>
        </p:txBody>
      </p:sp>
      <p:sp>
        <p:nvSpPr>
          <p:cNvPr id="4" name="Espace réservé du pied de page 3"/>
          <p:cNvSpPr>
            <a:spLocks noGrp="1"/>
          </p:cNvSpPr>
          <p:nvPr>
            <p:ph type="ftr" sz="quarter" idx="2"/>
          </p:nvPr>
        </p:nvSpPr>
        <p:spPr>
          <a:xfrm>
            <a:off x="13" y="6456613"/>
            <a:ext cx="4278153" cy="339884"/>
          </a:xfrm>
          <a:prstGeom prst="rect">
            <a:avLst/>
          </a:prstGeom>
        </p:spPr>
        <p:txBody>
          <a:bodyPr vert="horz" lIns="91125" tIns="45563" rIns="91125" bIns="45563" rtlCol="0" anchor="b"/>
          <a:lstStyle>
            <a:lvl1pPr algn="l">
              <a:defRPr sz="1200"/>
            </a:lvl1pPr>
          </a:lstStyle>
          <a:p>
            <a:r>
              <a:rPr lang="fr-FR" dirty="0"/>
              <a:t>Conseil communautaire du 1</a:t>
            </a:r>
            <a:r>
              <a:rPr lang="fr-FR" baseline="30000" dirty="0"/>
              <a:t>er</a:t>
            </a:r>
            <a:r>
              <a:rPr lang="fr-FR" dirty="0"/>
              <a:t> juillet 2021</a:t>
            </a:r>
          </a:p>
        </p:txBody>
      </p:sp>
      <p:sp>
        <p:nvSpPr>
          <p:cNvPr id="5" name="Espace réservé du numéro de diapositive 4"/>
          <p:cNvSpPr>
            <a:spLocks noGrp="1"/>
          </p:cNvSpPr>
          <p:nvPr>
            <p:ph type="sldNum" sz="quarter" idx="3"/>
          </p:nvPr>
        </p:nvSpPr>
        <p:spPr>
          <a:xfrm>
            <a:off x="5592238" y="6456613"/>
            <a:ext cx="4278153" cy="339884"/>
          </a:xfrm>
          <a:prstGeom prst="rect">
            <a:avLst/>
          </a:prstGeom>
        </p:spPr>
        <p:txBody>
          <a:bodyPr vert="horz" lIns="91125" tIns="45563" rIns="91125" bIns="45563" rtlCol="0" anchor="b"/>
          <a:lstStyle>
            <a:lvl1pPr algn="r">
              <a:defRPr sz="1200"/>
            </a:lvl1pPr>
          </a:lstStyle>
          <a:p>
            <a:fld id="{FFB96337-1DF0-44B5-AB5C-1C8FBBDB8647}" type="slidenum">
              <a:rPr lang="fr-FR" smtClean="0"/>
              <a:pPr/>
              <a:t>‹N°›</a:t>
            </a:fld>
            <a:endParaRPr lang="fr-FR"/>
          </a:p>
        </p:txBody>
      </p:sp>
      <p:sp>
        <p:nvSpPr>
          <p:cNvPr id="6" name="Espace réservé de la date 5">
            <a:extLst>
              <a:ext uri="{FF2B5EF4-FFF2-40B4-BE49-F238E27FC236}">
                <a16:creationId xmlns:a16="http://schemas.microsoft.com/office/drawing/2014/main" id="{08F31EA8-CB23-4E46-9FF1-134B9CD10F1C}"/>
              </a:ext>
            </a:extLst>
          </p:cNvPr>
          <p:cNvSpPr>
            <a:spLocks noGrp="1"/>
          </p:cNvSpPr>
          <p:nvPr>
            <p:ph type="dt" sz="quarter" idx="1"/>
          </p:nvPr>
        </p:nvSpPr>
        <p:spPr>
          <a:xfrm>
            <a:off x="5591598" y="0"/>
            <a:ext cx="4279478" cy="341246"/>
          </a:xfrm>
          <a:prstGeom prst="rect">
            <a:avLst/>
          </a:prstGeom>
        </p:spPr>
        <p:txBody>
          <a:bodyPr vert="horz" lIns="91814" tIns="45906" rIns="91814" bIns="45906" rtlCol="0"/>
          <a:lstStyle>
            <a:lvl1pPr algn="r">
              <a:defRPr sz="1200"/>
            </a:lvl1pPr>
          </a:lstStyle>
          <a:p>
            <a:fld id="{4BCB8C2E-AA3F-454E-8D19-211E4EAF527A}" type="datetimeFigureOut">
              <a:rPr lang="fr-FR" smtClean="0"/>
              <a:t>28/09/2022</a:t>
            </a:fld>
            <a:endParaRPr lang="fr-FR"/>
          </a:p>
        </p:txBody>
      </p:sp>
    </p:spTree>
    <p:extLst>
      <p:ext uri="{BB962C8B-B14F-4D97-AF65-F5344CB8AC3E}">
        <p14:creationId xmlns:p14="http://schemas.microsoft.com/office/powerpoint/2010/main" val="66254169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6"/>
            <a:ext cx="4278733" cy="339725"/>
          </a:xfrm>
          <a:prstGeom prst="rect">
            <a:avLst/>
          </a:prstGeom>
        </p:spPr>
        <p:txBody>
          <a:bodyPr vert="horz" lIns="91125" tIns="45563" rIns="91125" bIns="45563" rtlCol="0"/>
          <a:lstStyle>
            <a:lvl1pPr algn="l">
              <a:defRPr sz="1200"/>
            </a:lvl1pPr>
          </a:lstStyle>
          <a:p>
            <a:endParaRPr lang="fr-FR"/>
          </a:p>
        </p:txBody>
      </p:sp>
      <p:sp>
        <p:nvSpPr>
          <p:cNvPr id="3" name="Espace réservé de la date 2"/>
          <p:cNvSpPr>
            <a:spLocks noGrp="1"/>
          </p:cNvSpPr>
          <p:nvPr>
            <p:ph type="dt" idx="1"/>
          </p:nvPr>
        </p:nvSpPr>
        <p:spPr>
          <a:xfrm>
            <a:off x="5592352" y="6"/>
            <a:ext cx="4278733" cy="339725"/>
          </a:xfrm>
          <a:prstGeom prst="rect">
            <a:avLst/>
          </a:prstGeom>
        </p:spPr>
        <p:txBody>
          <a:bodyPr vert="horz" lIns="91125" tIns="45563" rIns="91125" bIns="45563" rtlCol="0"/>
          <a:lstStyle>
            <a:lvl1pPr algn="r">
              <a:defRPr sz="1200"/>
            </a:lvl1pPr>
          </a:lstStyle>
          <a:p>
            <a:r>
              <a:rPr lang="fr-FR"/>
              <a:t>juillet 19</a:t>
            </a:r>
          </a:p>
        </p:txBody>
      </p:sp>
      <p:sp>
        <p:nvSpPr>
          <p:cNvPr id="4" name="Espace réservé de l'image des diapositives 3"/>
          <p:cNvSpPr>
            <a:spLocks noGrp="1" noRot="1" noChangeAspect="1"/>
          </p:cNvSpPr>
          <p:nvPr>
            <p:ph type="sldImg" idx="2"/>
          </p:nvPr>
        </p:nvSpPr>
        <p:spPr>
          <a:xfrm>
            <a:off x="2670175" y="509588"/>
            <a:ext cx="4532313" cy="2551112"/>
          </a:xfrm>
          <a:prstGeom prst="rect">
            <a:avLst/>
          </a:prstGeom>
          <a:noFill/>
          <a:ln w="12700">
            <a:solidFill>
              <a:prstClr val="black"/>
            </a:solidFill>
          </a:ln>
        </p:spPr>
        <p:txBody>
          <a:bodyPr vert="horz" lIns="91125" tIns="45563" rIns="91125" bIns="45563" rtlCol="0" anchor="ctr"/>
          <a:lstStyle/>
          <a:p>
            <a:endParaRPr lang="fr-FR"/>
          </a:p>
        </p:txBody>
      </p:sp>
      <p:sp>
        <p:nvSpPr>
          <p:cNvPr id="5" name="Espace réservé des commentaires 4"/>
          <p:cNvSpPr>
            <a:spLocks noGrp="1"/>
          </p:cNvSpPr>
          <p:nvPr>
            <p:ph type="body" sz="quarter" idx="3"/>
          </p:nvPr>
        </p:nvSpPr>
        <p:spPr>
          <a:xfrm>
            <a:off x="986797" y="3228980"/>
            <a:ext cx="7899077" cy="3059113"/>
          </a:xfrm>
          <a:prstGeom prst="rect">
            <a:avLst/>
          </a:prstGeom>
        </p:spPr>
        <p:txBody>
          <a:bodyPr vert="horz" lIns="91125" tIns="45563" rIns="91125" bIns="45563"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2" y="6456368"/>
            <a:ext cx="4278733" cy="339725"/>
          </a:xfrm>
          <a:prstGeom prst="rect">
            <a:avLst/>
          </a:prstGeom>
        </p:spPr>
        <p:txBody>
          <a:bodyPr vert="horz" lIns="91125" tIns="45563" rIns="91125" bIns="45563"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592352" y="6456368"/>
            <a:ext cx="4278733" cy="339725"/>
          </a:xfrm>
          <a:prstGeom prst="rect">
            <a:avLst/>
          </a:prstGeom>
        </p:spPr>
        <p:txBody>
          <a:bodyPr vert="horz" lIns="91125" tIns="45563" rIns="91125" bIns="45563" rtlCol="0" anchor="b"/>
          <a:lstStyle>
            <a:lvl1pPr algn="r">
              <a:defRPr sz="1200"/>
            </a:lvl1pPr>
          </a:lstStyle>
          <a:p>
            <a:fld id="{03097FD1-80B2-48DF-8654-9B8CBCC23FEC}" type="slidenum">
              <a:rPr lang="fr-FR" smtClean="0"/>
              <a:pPr/>
              <a:t>‹N°›</a:t>
            </a:fld>
            <a:endParaRPr lang="fr-FR"/>
          </a:p>
        </p:txBody>
      </p:sp>
    </p:spTree>
    <p:extLst>
      <p:ext uri="{BB962C8B-B14F-4D97-AF65-F5344CB8AC3E}">
        <p14:creationId xmlns:p14="http://schemas.microsoft.com/office/powerpoint/2010/main" val="365087775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14385">
              <a:defRPr/>
            </a:pPr>
            <a:fld id="{03097FD1-80B2-48DF-8654-9B8CBCC23FEC}" type="slidenum">
              <a:rPr lang="fr-FR">
                <a:solidFill>
                  <a:prstClr val="black"/>
                </a:solidFill>
                <a:latin typeface="Calibri"/>
              </a:rPr>
              <a:pPr defTabSz="914385">
                <a:defRPr/>
              </a:pPr>
              <a:t>1</a:t>
            </a:fld>
            <a:endParaRPr lang="fr-FR">
              <a:solidFill>
                <a:prstClr val="black"/>
              </a:solidFill>
              <a:latin typeface="Calibri"/>
            </a:endParaRPr>
          </a:p>
        </p:txBody>
      </p:sp>
      <p:sp>
        <p:nvSpPr>
          <p:cNvPr id="5" name="Espace réservé du pied de page 4">
            <a:extLst>
              <a:ext uri="{FF2B5EF4-FFF2-40B4-BE49-F238E27FC236}">
                <a16:creationId xmlns:a16="http://schemas.microsoft.com/office/drawing/2014/main" id="{0D57F58C-C646-4A97-82BF-CD48BB12BF58}"/>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681846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962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0476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906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7982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7509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9069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35320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8986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81921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1266"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1266"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Espace réservé du pied de page 4">
            <a:extLst>
              <a:ext uri="{FF2B5EF4-FFF2-40B4-BE49-F238E27FC236}">
                <a16:creationId xmlns:a16="http://schemas.microsoft.com/office/drawing/2014/main" id="{5D2BFCFE-C50B-4112-85D1-F619F1B584D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9020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2</a:t>
            </a:fld>
            <a:endParaRPr lang="fr-FR"/>
          </a:p>
        </p:txBody>
      </p:sp>
      <p:sp>
        <p:nvSpPr>
          <p:cNvPr id="5" name="Espace réservé du pied de page 4">
            <a:extLst>
              <a:ext uri="{FF2B5EF4-FFF2-40B4-BE49-F238E27FC236}">
                <a16:creationId xmlns:a16="http://schemas.microsoft.com/office/drawing/2014/main" id="{6C70FB90-5D9F-4683-8567-A8ACA382F930}"/>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3393038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882708">
              <a:defRPr/>
            </a:pPr>
            <a:fld id="{03097FD1-80B2-48DF-8654-9B8CBCC23FEC}" type="slidenum">
              <a:rPr lang="fr-FR">
                <a:solidFill>
                  <a:prstClr val="black"/>
                </a:solidFill>
                <a:latin typeface="Calibri"/>
              </a:rPr>
              <a:pPr defTabSz="882708">
                <a:defRPr/>
              </a:pPr>
              <a:t>21</a:t>
            </a:fld>
            <a:endParaRPr lang="fr-FR" dirty="0">
              <a:solidFill>
                <a:prstClr val="black"/>
              </a:solidFill>
              <a:latin typeface="Calibri"/>
            </a:endParaRPr>
          </a:p>
        </p:txBody>
      </p:sp>
      <p:sp>
        <p:nvSpPr>
          <p:cNvPr id="5" name="Espace réservé du pied de page 4">
            <a:extLst>
              <a:ext uri="{FF2B5EF4-FFF2-40B4-BE49-F238E27FC236}">
                <a16:creationId xmlns:a16="http://schemas.microsoft.com/office/drawing/2014/main" id="{3941F4BC-B8B5-4E5C-9ED7-E21F015E1D49}"/>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2979411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882708">
              <a:defRPr/>
            </a:pPr>
            <a:fld id="{03097FD1-80B2-48DF-8654-9B8CBCC23FEC}" type="slidenum">
              <a:rPr lang="fr-FR">
                <a:solidFill>
                  <a:prstClr val="black"/>
                </a:solidFill>
                <a:latin typeface="Calibri"/>
              </a:rPr>
              <a:pPr defTabSz="882708">
                <a:defRPr/>
              </a:pPr>
              <a:t>22</a:t>
            </a:fld>
            <a:endParaRPr lang="fr-FR" dirty="0">
              <a:solidFill>
                <a:prstClr val="black"/>
              </a:solidFill>
              <a:latin typeface="Calibri"/>
            </a:endParaRPr>
          </a:p>
        </p:txBody>
      </p:sp>
      <p:sp>
        <p:nvSpPr>
          <p:cNvPr id="5" name="Espace réservé du pied de page 4">
            <a:extLst>
              <a:ext uri="{FF2B5EF4-FFF2-40B4-BE49-F238E27FC236}">
                <a16:creationId xmlns:a16="http://schemas.microsoft.com/office/drawing/2014/main" id="{3941F4BC-B8B5-4E5C-9ED7-E21F015E1D49}"/>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2262346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882708">
              <a:defRPr/>
            </a:pPr>
            <a:fld id="{03097FD1-80B2-48DF-8654-9B8CBCC23FEC}" type="slidenum">
              <a:rPr lang="fr-FR">
                <a:solidFill>
                  <a:prstClr val="black"/>
                </a:solidFill>
                <a:latin typeface="Calibri"/>
              </a:rPr>
              <a:pPr defTabSz="882708">
                <a:defRPr/>
              </a:pPr>
              <a:t>23</a:t>
            </a:fld>
            <a:endParaRPr lang="fr-FR" dirty="0">
              <a:solidFill>
                <a:prstClr val="black"/>
              </a:solidFill>
              <a:latin typeface="Calibri"/>
            </a:endParaRPr>
          </a:p>
        </p:txBody>
      </p:sp>
      <p:sp>
        <p:nvSpPr>
          <p:cNvPr id="5" name="Espace réservé du pied de page 4">
            <a:extLst>
              <a:ext uri="{FF2B5EF4-FFF2-40B4-BE49-F238E27FC236}">
                <a16:creationId xmlns:a16="http://schemas.microsoft.com/office/drawing/2014/main" id="{3941F4BC-B8B5-4E5C-9ED7-E21F015E1D49}"/>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3616899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882708">
              <a:defRPr/>
            </a:pPr>
            <a:fld id="{03097FD1-80B2-48DF-8654-9B8CBCC23FEC}" type="slidenum">
              <a:rPr lang="fr-FR">
                <a:solidFill>
                  <a:prstClr val="black"/>
                </a:solidFill>
                <a:latin typeface="Calibri"/>
              </a:rPr>
              <a:pPr defTabSz="882708">
                <a:defRPr/>
              </a:pPr>
              <a:t>24</a:t>
            </a:fld>
            <a:endParaRPr lang="fr-FR" dirty="0">
              <a:solidFill>
                <a:prstClr val="black"/>
              </a:solidFill>
              <a:latin typeface="Calibri"/>
            </a:endParaRPr>
          </a:p>
        </p:txBody>
      </p:sp>
      <p:sp>
        <p:nvSpPr>
          <p:cNvPr id="5" name="Espace réservé du pied de page 4">
            <a:extLst>
              <a:ext uri="{FF2B5EF4-FFF2-40B4-BE49-F238E27FC236}">
                <a16:creationId xmlns:a16="http://schemas.microsoft.com/office/drawing/2014/main" id="{3941F4BC-B8B5-4E5C-9ED7-E21F015E1D49}"/>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1869660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882708">
              <a:defRPr/>
            </a:pPr>
            <a:fld id="{03097FD1-80B2-48DF-8654-9B8CBCC23FEC}" type="slidenum">
              <a:rPr lang="fr-FR">
                <a:solidFill>
                  <a:prstClr val="black"/>
                </a:solidFill>
                <a:latin typeface="Calibri"/>
              </a:rPr>
              <a:pPr defTabSz="882708">
                <a:defRPr/>
              </a:pPr>
              <a:t>25</a:t>
            </a:fld>
            <a:endParaRPr lang="fr-FR" dirty="0">
              <a:solidFill>
                <a:prstClr val="black"/>
              </a:solidFill>
              <a:latin typeface="Calibri"/>
            </a:endParaRPr>
          </a:p>
        </p:txBody>
      </p:sp>
      <p:sp>
        <p:nvSpPr>
          <p:cNvPr id="5" name="Espace réservé du pied de page 4">
            <a:extLst>
              <a:ext uri="{FF2B5EF4-FFF2-40B4-BE49-F238E27FC236}">
                <a16:creationId xmlns:a16="http://schemas.microsoft.com/office/drawing/2014/main" id="{3941F4BC-B8B5-4E5C-9ED7-E21F015E1D49}"/>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42684685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882708">
              <a:defRPr/>
            </a:pPr>
            <a:fld id="{03097FD1-80B2-48DF-8654-9B8CBCC23FEC}" type="slidenum">
              <a:rPr lang="fr-FR">
                <a:solidFill>
                  <a:prstClr val="black"/>
                </a:solidFill>
                <a:latin typeface="Calibri"/>
              </a:rPr>
              <a:pPr defTabSz="882708">
                <a:defRPr/>
              </a:pPr>
              <a:t>26</a:t>
            </a:fld>
            <a:endParaRPr lang="fr-FR" dirty="0">
              <a:solidFill>
                <a:prstClr val="black"/>
              </a:solidFill>
              <a:latin typeface="Calibri"/>
            </a:endParaRPr>
          </a:p>
        </p:txBody>
      </p:sp>
      <p:sp>
        <p:nvSpPr>
          <p:cNvPr id="5" name="Espace réservé du pied de page 4">
            <a:extLst>
              <a:ext uri="{FF2B5EF4-FFF2-40B4-BE49-F238E27FC236}">
                <a16:creationId xmlns:a16="http://schemas.microsoft.com/office/drawing/2014/main" id="{3941F4BC-B8B5-4E5C-9ED7-E21F015E1D49}"/>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985842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1266">
              <a:defRPr/>
            </a:pPr>
            <a:fld id="{03097FD1-80B2-48DF-8654-9B8CBCC23FEC}" type="slidenum">
              <a:rPr lang="fr-FR">
                <a:solidFill>
                  <a:prstClr val="black"/>
                </a:solidFill>
                <a:latin typeface="Calibri"/>
              </a:rPr>
              <a:pPr defTabSz="911266">
                <a:defRPr/>
              </a:pPr>
              <a:t>27</a:t>
            </a:fld>
            <a:endParaRPr lang="fr-FR">
              <a:solidFill>
                <a:prstClr val="black"/>
              </a:solidFill>
              <a:latin typeface="Calibri"/>
            </a:endParaRPr>
          </a:p>
        </p:txBody>
      </p:sp>
      <p:sp>
        <p:nvSpPr>
          <p:cNvPr id="5" name="Espace réservé du pied de page 4">
            <a:extLst>
              <a:ext uri="{FF2B5EF4-FFF2-40B4-BE49-F238E27FC236}">
                <a16:creationId xmlns:a16="http://schemas.microsoft.com/office/drawing/2014/main" id="{5D2BFCFE-C50B-4112-85D1-F619F1B584D7}"/>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26398522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882708">
              <a:defRPr/>
            </a:pPr>
            <a:fld id="{03097FD1-80B2-48DF-8654-9B8CBCC23FEC}" type="slidenum">
              <a:rPr lang="fr-FR">
                <a:solidFill>
                  <a:prstClr val="black"/>
                </a:solidFill>
                <a:latin typeface="Calibri"/>
              </a:rPr>
              <a:pPr defTabSz="882708">
                <a:defRPr/>
              </a:pPr>
              <a:t>28</a:t>
            </a:fld>
            <a:endParaRPr lang="fr-FR" dirty="0">
              <a:solidFill>
                <a:prstClr val="black"/>
              </a:solidFill>
              <a:latin typeface="Calibri"/>
            </a:endParaRPr>
          </a:p>
        </p:txBody>
      </p:sp>
      <p:sp>
        <p:nvSpPr>
          <p:cNvPr id="5" name="Espace réservé du pied de page 4">
            <a:extLst>
              <a:ext uri="{FF2B5EF4-FFF2-40B4-BE49-F238E27FC236}">
                <a16:creationId xmlns:a16="http://schemas.microsoft.com/office/drawing/2014/main" id="{3941F4BC-B8B5-4E5C-9ED7-E21F015E1D49}"/>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31228374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882708">
              <a:defRPr/>
            </a:pPr>
            <a:fld id="{03097FD1-80B2-48DF-8654-9B8CBCC23FEC}" type="slidenum">
              <a:rPr lang="fr-FR">
                <a:solidFill>
                  <a:prstClr val="black"/>
                </a:solidFill>
                <a:latin typeface="Calibri"/>
              </a:rPr>
              <a:pPr defTabSz="882708">
                <a:defRPr/>
              </a:pPr>
              <a:t>29</a:t>
            </a:fld>
            <a:endParaRPr lang="fr-FR" dirty="0">
              <a:solidFill>
                <a:prstClr val="black"/>
              </a:solidFill>
              <a:latin typeface="Calibri"/>
            </a:endParaRPr>
          </a:p>
        </p:txBody>
      </p:sp>
      <p:sp>
        <p:nvSpPr>
          <p:cNvPr id="5" name="Espace réservé du pied de page 4">
            <a:extLst>
              <a:ext uri="{FF2B5EF4-FFF2-40B4-BE49-F238E27FC236}">
                <a16:creationId xmlns:a16="http://schemas.microsoft.com/office/drawing/2014/main" id="{3941F4BC-B8B5-4E5C-9ED7-E21F015E1D49}"/>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22340500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882708">
              <a:defRPr/>
            </a:pPr>
            <a:fld id="{03097FD1-80B2-48DF-8654-9B8CBCC23FEC}" type="slidenum">
              <a:rPr lang="fr-FR">
                <a:solidFill>
                  <a:prstClr val="black"/>
                </a:solidFill>
                <a:latin typeface="Calibri"/>
              </a:rPr>
              <a:pPr defTabSz="882708">
                <a:defRPr/>
              </a:pPr>
              <a:t>30</a:t>
            </a:fld>
            <a:endParaRPr lang="fr-FR" dirty="0">
              <a:solidFill>
                <a:prstClr val="black"/>
              </a:solidFill>
              <a:latin typeface="Calibri"/>
            </a:endParaRPr>
          </a:p>
        </p:txBody>
      </p:sp>
      <p:sp>
        <p:nvSpPr>
          <p:cNvPr id="5" name="Espace réservé du pied de page 4">
            <a:extLst>
              <a:ext uri="{FF2B5EF4-FFF2-40B4-BE49-F238E27FC236}">
                <a16:creationId xmlns:a16="http://schemas.microsoft.com/office/drawing/2014/main" id="{3941F4BC-B8B5-4E5C-9ED7-E21F015E1D49}"/>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3153868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1266">
              <a:defRPr/>
            </a:pPr>
            <a:fld id="{03097FD1-80B2-48DF-8654-9B8CBCC23FEC}" type="slidenum">
              <a:rPr lang="fr-FR">
                <a:solidFill>
                  <a:prstClr val="black"/>
                </a:solidFill>
                <a:latin typeface="Calibri"/>
              </a:rPr>
              <a:pPr defTabSz="911266">
                <a:defRPr/>
              </a:pPr>
              <a:t>3</a:t>
            </a:fld>
            <a:endParaRPr lang="fr-FR">
              <a:solidFill>
                <a:prstClr val="black"/>
              </a:solidFill>
              <a:latin typeface="Calibri"/>
            </a:endParaRPr>
          </a:p>
        </p:txBody>
      </p:sp>
      <p:sp>
        <p:nvSpPr>
          <p:cNvPr id="5" name="Espace réservé du pied de page 4">
            <a:extLst>
              <a:ext uri="{FF2B5EF4-FFF2-40B4-BE49-F238E27FC236}">
                <a16:creationId xmlns:a16="http://schemas.microsoft.com/office/drawing/2014/main" id="{0096A1C7-172F-4587-B6CA-41DEA896ECF4}"/>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4135556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1266">
              <a:defRPr/>
            </a:pPr>
            <a:fld id="{03097FD1-80B2-48DF-8654-9B8CBCC23FEC}" type="slidenum">
              <a:rPr lang="fr-FR">
                <a:solidFill>
                  <a:prstClr val="black"/>
                </a:solidFill>
                <a:latin typeface="Calibri"/>
              </a:rPr>
              <a:pPr defTabSz="911266">
                <a:defRPr/>
              </a:pPr>
              <a:t>31</a:t>
            </a:fld>
            <a:endParaRPr lang="fr-FR">
              <a:solidFill>
                <a:prstClr val="black"/>
              </a:solidFill>
              <a:latin typeface="Calibri"/>
            </a:endParaRPr>
          </a:p>
        </p:txBody>
      </p:sp>
      <p:sp>
        <p:nvSpPr>
          <p:cNvPr id="5" name="Espace réservé du pied de page 4">
            <a:extLst>
              <a:ext uri="{FF2B5EF4-FFF2-40B4-BE49-F238E27FC236}">
                <a16:creationId xmlns:a16="http://schemas.microsoft.com/office/drawing/2014/main" id="{5D2BFCFE-C50B-4112-85D1-F619F1B584D7}"/>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17908715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32</a:t>
            </a:fld>
            <a:endParaRPr lang="fr-FR"/>
          </a:p>
        </p:txBody>
      </p:sp>
      <p:sp>
        <p:nvSpPr>
          <p:cNvPr id="5" name="Espace réservé du pied de page 4">
            <a:extLst>
              <a:ext uri="{FF2B5EF4-FFF2-40B4-BE49-F238E27FC236}">
                <a16:creationId xmlns:a16="http://schemas.microsoft.com/office/drawing/2014/main" id="{FEF2CB99-0DFE-4782-9965-D4DD55503280}"/>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1804691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4</a:t>
            </a:fld>
            <a:endParaRPr lang="fr-FR"/>
          </a:p>
        </p:txBody>
      </p:sp>
      <p:sp>
        <p:nvSpPr>
          <p:cNvPr id="5" name="Espace réservé du pied de page 4">
            <a:extLst>
              <a:ext uri="{FF2B5EF4-FFF2-40B4-BE49-F238E27FC236}">
                <a16:creationId xmlns:a16="http://schemas.microsoft.com/office/drawing/2014/main" id="{DC553671-2C02-4EDD-A8B5-5479D95A7C8A}"/>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3929237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1266">
              <a:defRPr/>
            </a:pPr>
            <a:fld id="{03097FD1-80B2-48DF-8654-9B8CBCC23FEC}" type="slidenum">
              <a:rPr lang="fr-FR">
                <a:solidFill>
                  <a:prstClr val="black"/>
                </a:solidFill>
                <a:latin typeface="Calibri"/>
              </a:rPr>
              <a:pPr defTabSz="911266">
                <a:defRPr/>
              </a:pPr>
              <a:t>5</a:t>
            </a:fld>
            <a:endParaRPr lang="fr-FR">
              <a:solidFill>
                <a:prstClr val="black"/>
              </a:solidFill>
              <a:latin typeface="Calibri"/>
            </a:endParaRPr>
          </a:p>
        </p:txBody>
      </p:sp>
      <p:sp>
        <p:nvSpPr>
          <p:cNvPr id="5" name="Espace réservé du pied de page 4">
            <a:extLst>
              <a:ext uri="{FF2B5EF4-FFF2-40B4-BE49-F238E27FC236}">
                <a16:creationId xmlns:a16="http://schemas.microsoft.com/office/drawing/2014/main" id="{CA0F18CB-3805-476D-8A06-99256CD9E91E}"/>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2025555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5672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7</a:t>
            </a:fld>
            <a:endParaRPr lang="fr-FR"/>
          </a:p>
        </p:txBody>
      </p:sp>
    </p:spTree>
    <p:extLst>
      <p:ext uri="{BB962C8B-B14F-4D97-AF65-F5344CB8AC3E}">
        <p14:creationId xmlns:p14="http://schemas.microsoft.com/office/powerpoint/2010/main" val="233735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1266"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a:ln>
                  <a:noFill/>
                </a:ln>
                <a:solidFill>
                  <a:prstClr val="black"/>
                </a:solidFill>
                <a:effectLst/>
                <a:uLnTx/>
                <a:uFillTx/>
                <a:latin typeface="Calibri"/>
                <a:ea typeface="+mn-ea"/>
                <a:cs typeface="+mn-cs"/>
              </a:rPr>
              <a:pPr marL="0" marR="0" lvl="0" indent="0" algn="r" defTabSz="911266"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5687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9903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10" name="Espace réservé de la date 9"/>
          <p:cNvSpPr>
            <a:spLocks noGrp="1"/>
          </p:cNvSpPr>
          <p:nvPr>
            <p:ph type="dt" sz="half" idx="10"/>
          </p:nvPr>
        </p:nvSpPr>
        <p:spPr/>
        <p:txBody>
          <a:bodyPr/>
          <a:lstStyle/>
          <a:p>
            <a:r>
              <a:rPr lang="fr-FR"/>
              <a:t>Bureau communautaire du 6 octobre 2022</a:t>
            </a:r>
          </a:p>
        </p:txBody>
      </p:sp>
      <p:sp>
        <p:nvSpPr>
          <p:cNvPr id="11" name="Espace réservé du numéro de diapositive 10"/>
          <p:cNvSpPr>
            <a:spLocks noGrp="1"/>
          </p:cNvSpPr>
          <p:nvPr>
            <p:ph type="sldNum" sz="quarter" idx="11"/>
          </p:nvPr>
        </p:nvSpPr>
        <p:spPr/>
        <p:txBody>
          <a:bodyPr/>
          <a:lstStyle>
            <a:lvl1pPr>
              <a:defRPr/>
            </a:lvl1pPr>
          </a:lstStyle>
          <a:p>
            <a:r>
              <a:rPr lang="fr-FR"/>
              <a:t>2</a:t>
            </a:r>
          </a:p>
        </p:txBody>
      </p:sp>
      <p:sp>
        <p:nvSpPr>
          <p:cNvPr id="12" name="Espace réservé du pied de page 11"/>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du 6 octobre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du 6 octobre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8613"/>
            <a:ext cx="7772400" cy="1101725"/>
          </a:xfrm>
        </p:spPr>
        <p:txBody>
          <a:bodyPr/>
          <a:lstStyle/>
          <a:p>
            <a:r>
              <a:rPr lang="fr-FR"/>
              <a:t>Cliquez pour modifier le style du titre</a:t>
            </a:r>
          </a:p>
        </p:txBody>
      </p:sp>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r>
              <a:rPr lang="fr-FR"/>
              <a:t>Bureau communautaire du 6 octobre 2022</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du 6 octobre 2022</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5"/>
            <a:ext cx="7772400" cy="1022350"/>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r>
              <a:rPr lang="fr-FR"/>
              <a:t>Bureau communautaire du 6 octobre 2022</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Bureau communautaire du 6 octobre 2022</a:t>
            </a:r>
            <a:endParaRPr lang="fr-FR" dirty="0"/>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Bureau communautaire du 6 octobre 2022</a:t>
            </a:r>
            <a:endParaRPr lang="fr-FR" dirty="0"/>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r>
              <a:rPr lang="fr-FR"/>
              <a:t>Bureau communautaire du 6 octobre 2022</a:t>
            </a:r>
            <a:endParaRPr lang="fr-FR" dirty="0"/>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Bureau communautaire du 6 octobre 2022</a:t>
            </a:r>
            <a:endParaRPr lang="fr-FR" dirty="0"/>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04788"/>
            <a:ext cx="3008313" cy="871537"/>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Bureau communautaire du 6 octobre 2022</a:t>
            </a:r>
            <a:endParaRPr lang="fr-FR" dirty="0"/>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4767264"/>
            <a:ext cx="3322712" cy="273844"/>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a:solidFill>
                  <a:srgbClr val="C00000"/>
                </a:solidFill>
              </a:defRPr>
            </a:lvl1pPr>
          </a:lstStyle>
          <a:p>
            <a:r>
              <a:rPr lang="fr-FR"/>
              <a:t>Bureau communautaire du 6 octobre 2022</a:t>
            </a:r>
            <a:endParaRPr lang="fr-FR" dirty="0"/>
          </a:p>
        </p:txBody>
      </p:sp>
      <p:sp>
        <p:nvSpPr>
          <p:cNvPr id="5" name="Espace réservé du pied de page 4"/>
          <p:cNvSpPr>
            <a:spLocks noGrp="1"/>
          </p:cNvSpPr>
          <p:nvPr>
            <p:ph type="ftr" sz="quarter" idx="11"/>
          </p:nvPr>
        </p:nvSpPr>
        <p:spPr>
          <a:xfrm>
            <a:off x="3851920" y="4767264"/>
            <a:ext cx="3312368" cy="273844"/>
          </a:xfrm>
        </p:spPr>
        <p:txBody>
          <a:bodyPr/>
          <a:lstStyle>
            <a:lvl1pPr>
              <a:defRPr>
                <a:ln>
                  <a:solidFill>
                    <a:schemeClr val="accent1"/>
                  </a:solidFill>
                </a:ln>
                <a:solidFill>
                  <a:schemeClr val="bg1"/>
                </a:solidFill>
              </a:defRPr>
            </a:lvl1pPr>
          </a:lstStyle>
          <a:p>
            <a:endParaRPr lang="fr-FR"/>
          </a:p>
        </p:txBody>
      </p:sp>
      <p:sp>
        <p:nvSpPr>
          <p:cNvPr id="6" name="Espace réservé du numéro de diapositive 5"/>
          <p:cNvSpPr>
            <a:spLocks noGrp="1"/>
          </p:cNvSpPr>
          <p:nvPr>
            <p:ph type="sldNum" sz="quarter" idx="12"/>
          </p:nvPr>
        </p:nvSpPr>
        <p:spPr>
          <a:xfrm>
            <a:off x="7236296" y="4767264"/>
            <a:ext cx="648072" cy="273844"/>
          </a:xfrm>
        </p:spPr>
        <p:txBody>
          <a:bodyPr/>
          <a:lstStyle>
            <a:lvl1pPr>
              <a:defRPr>
                <a:solidFill>
                  <a:srgbClr val="C00000"/>
                </a:solidFill>
              </a:defRPr>
            </a:lvl1pPr>
          </a:lstStyle>
          <a:p>
            <a:fld id="{7DD352F8-E6D5-40A5-90BA-A89BD40754D9}" type="slidenum">
              <a:rPr lang="fr-FR" smtClean="0"/>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450"/>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Bureau communautaire du 6 octobre 2022</a:t>
            </a:r>
            <a:endParaRPr lang="fr-FR" dirty="0"/>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du 6 octobre 2022</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6375"/>
            <a:ext cx="2057400" cy="4387850"/>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06375"/>
            <a:ext cx="6019800" cy="43878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du 6 octobre 2022</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10" name="Espace réservé de la date 9"/>
          <p:cNvSpPr>
            <a:spLocks noGrp="1"/>
          </p:cNvSpPr>
          <p:nvPr>
            <p:ph type="dt" sz="half" idx="10"/>
          </p:nvPr>
        </p:nvSpPr>
        <p:spPr/>
        <p:txBody>
          <a:bodyPr/>
          <a:lstStyle/>
          <a:p>
            <a:r>
              <a:rPr lang="fr-FR"/>
              <a:t>Bureau communautaire du 6 octobre 2022</a:t>
            </a:r>
          </a:p>
        </p:txBody>
      </p:sp>
      <p:sp>
        <p:nvSpPr>
          <p:cNvPr id="11" name="Espace réservé du numéro de diapositive 10"/>
          <p:cNvSpPr>
            <a:spLocks noGrp="1"/>
          </p:cNvSpPr>
          <p:nvPr>
            <p:ph type="sldNum" sz="quarter" idx="11"/>
          </p:nvPr>
        </p:nvSpPr>
        <p:spPr/>
        <p:txBody>
          <a:bodyPr/>
          <a:lstStyle>
            <a:lvl1pPr>
              <a:defRPr/>
            </a:lvl1pPr>
          </a:lstStyle>
          <a:p>
            <a:r>
              <a:rPr lang="fr-FR"/>
              <a:t>2</a:t>
            </a:r>
          </a:p>
        </p:txBody>
      </p:sp>
      <p:sp>
        <p:nvSpPr>
          <p:cNvPr id="12" name="Espace réservé du pied de page 11"/>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29942602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du 6 octobre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1057133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r>
              <a:rPr lang="fr-FR"/>
              <a:t>Bureau communautaire du 6 octobre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1031190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Bureau communautaire du 6 octobre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2111843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Bureau communautaire du 6 octobre 2022</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lvl1pPr>
              <a:defRPr>
                <a:solidFill>
                  <a:srgbClr val="FF0000"/>
                </a:solidFill>
              </a:defRPr>
            </a:lvl1pPr>
          </a:lstStyle>
          <a:p>
            <a:fld id="{7DD352F8-E6D5-40A5-90BA-A89BD40754D9}" type="slidenum">
              <a:rPr lang="fr-FR" smtClean="0"/>
              <a:pPr/>
              <a:t>‹N°›</a:t>
            </a:fld>
            <a:endParaRPr lang="fr-FR" dirty="0"/>
          </a:p>
        </p:txBody>
      </p:sp>
    </p:spTree>
    <p:extLst>
      <p:ext uri="{BB962C8B-B14F-4D97-AF65-F5344CB8AC3E}">
        <p14:creationId xmlns:p14="http://schemas.microsoft.com/office/powerpoint/2010/main" val="31573653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Bureau communautaire du 6 octobre 2022</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318871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Bureau communautaire du 6 octobre 2022</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720910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Bureau communautaire du 6 octobre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Bureau communautaire du 6 octobre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2394851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Bureau communautaire du 6 octobre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7888866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du 6 octobre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5519897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du 6 octobre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5055182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FR" dirty="0"/>
          </a:p>
        </p:txBody>
      </p:sp>
      <p:sp>
        <p:nvSpPr>
          <p:cNvPr id="10" name="Espace réservé de la date 9"/>
          <p:cNvSpPr>
            <a:spLocks noGrp="1"/>
          </p:cNvSpPr>
          <p:nvPr>
            <p:ph type="dt" sz="half" idx="10"/>
          </p:nvPr>
        </p:nvSpPr>
        <p:spPr/>
        <p:txBody>
          <a:bodyPr/>
          <a:lstStyle/>
          <a:p>
            <a:r>
              <a:rPr lang="fr-FR"/>
              <a:t>Bureau communautaire du 6 octobre 2022</a:t>
            </a:r>
          </a:p>
        </p:txBody>
      </p:sp>
      <p:sp>
        <p:nvSpPr>
          <p:cNvPr id="11" name="Espace réservé du numéro de diapositive 10"/>
          <p:cNvSpPr>
            <a:spLocks noGrp="1"/>
          </p:cNvSpPr>
          <p:nvPr>
            <p:ph type="sldNum" sz="quarter" idx="11"/>
          </p:nvPr>
        </p:nvSpPr>
        <p:spPr/>
        <p:txBody>
          <a:bodyPr/>
          <a:lstStyle>
            <a:lvl1pPr>
              <a:defRPr/>
            </a:lvl1pPr>
          </a:lstStyle>
          <a:p>
            <a:r>
              <a:rPr lang="fr-FR" dirty="0"/>
              <a:t>2</a:t>
            </a:r>
          </a:p>
        </p:txBody>
      </p:sp>
      <p:sp>
        <p:nvSpPr>
          <p:cNvPr id="12" name="Espace réservé du pied de page 11"/>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11857930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du 6 octobre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013929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Bureau communautaire du 6 octobre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7027179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Bureau communautaire du 6 octobre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463484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Bureau communautaire du 6 octobre 2022</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4443036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Bureau communautaire du 6 octobre 2022</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865347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Bureau communautaire du 6 octobre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Bureau communautaire du 6 octobre 2022</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8795950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Bureau communautaire du 6 octobre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3509317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Bureau communautaire du 6 octobre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6725818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du 6 octobre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41842118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du 6 octobre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07364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Bureau communautaire du 6 octobre 2022</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Bureau communautaire du 6 octobre 2022</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Bureau communautaire du 6 octobre 2022</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Bureau communautaire du 6 octobre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Bureau communautaire du 6 octobre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Bureau communautaire du 6 octobre 2022</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3"/>
            <a:ext cx="3394720" cy="274637"/>
          </a:xfrm>
          <a:prstGeom prst="rect">
            <a:avLst/>
          </a:prstGeom>
        </p:spPr>
        <p:txBody>
          <a:bodyPr vert="horz" lIns="91440" tIns="45720" rIns="91440" bIns="45720" rtlCol="0" anchor="ctr"/>
          <a:lstStyle>
            <a:lvl1pPr algn="l">
              <a:defRPr sz="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fr-FR"/>
              <a:t>Bureau communautaire du 6 octobre 2022</a:t>
            </a:r>
            <a:endParaRPr lang="fr-FR" dirty="0"/>
          </a:p>
        </p:txBody>
      </p:sp>
      <p:sp>
        <p:nvSpPr>
          <p:cNvPr id="5" name="Espace réservé du pied de page 4"/>
          <p:cNvSpPr>
            <a:spLocks noGrp="1"/>
          </p:cNvSpPr>
          <p:nvPr>
            <p:ph type="ftr" sz="quarter" idx="3"/>
          </p:nvPr>
        </p:nvSpPr>
        <p:spPr>
          <a:xfrm>
            <a:off x="3851920" y="4716047"/>
            <a:ext cx="3312368" cy="274637"/>
          </a:xfrm>
          <a:prstGeom prst="rect">
            <a:avLst/>
          </a:prstGeom>
          <a:solidFill>
            <a:schemeClr val="bg1"/>
          </a:solidFill>
          <a:ln>
            <a:solidFill>
              <a:schemeClr val="bg1"/>
            </a:solidFill>
          </a:ln>
        </p:spPr>
        <p:txBody>
          <a:bodyPr vert="horz" lIns="91440" tIns="45720" rIns="91440" bIns="45720" rtlCol="0" anchor="ctr"/>
          <a:lstStyle>
            <a:lvl1pPr algn="ctr">
              <a:defRPr sz="1200">
                <a:solidFill>
                  <a:srgbClr val="C00000"/>
                </a:solidFill>
              </a:defRPr>
            </a:lvl1pPr>
          </a:lstStyle>
          <a:p>
            <a:pPr algn="l"/>
            <a:endParaRPr lang="fr-FR"/>
          </a:p>
        </p:txBody>
      </p:sp>
      <p:sp>
        <p:nvSpPr>
          <p:cNvPr id="6" name="Espace réservé du numéro de diapositive 5"/>
          <p:cNvSpPr>
            <a:spLocks noGrp="1"/>
          </p:cNvSpPr>
          <p:nvPr>
            <p:ph type="sldNum" sz="quarter" idx="4"/>
          </p:nvPr>
        </p:nvSpPr>
        <p:spPr>
          <a:xfrm>
            <a:off x="7236296" y="4767263"/>
            <a:ext cx="72008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91B5A3F-553E-4E9E-9C7E-D016CC66133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Bureau communautaire du 6 octobre 2022</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374392314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Bureau communautaire du 6 octobre 2022</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254066695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251520" y="4011910"/>
            <a:ext cx="3312368" cy="864096"/>
          </a:xfrm>
        </p:spPr>
        <p:txBody>
          <a:bodyPr>
            <a:normAutofit/>
          </a:bodyPr>
          <a:lstStyle/>
          <a:p>
            <a:pPr algn="l"/>
            <a:r>
              <a:rPr lang="fr-FR" sz="1600" b="1" dirty="0">
                <a:solidFill>
                  <a:schemeClr val="bg2"/>
                </a:solidFill>
                <a:latin typeface="Caviar Dreams" pitchFamily="34" charset="0"/>
                <a:cs typeface="Arial" pitchFamily="34" charset="0"/>
              </a:rPr>
              <a:t>Les Arcades, Melle</a:t>
            </a:r>
            <a:br>
              <a:rPr lang="fr-FR" sz="1600" b="1" dirty="0">
                <a:solidFill>
                  <a:schemeClr val="bg2"/>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Salle La </a:t>
            </a:r>
            <a:r>
              <a:rPr lang="fr-FR" sz="1600" b="1" dirty="0" err="1">
                <a:solidFill>
                  <a:schemeClr val="bg2"/>
                </a:solidFill>
                <a:latin typeface="Caviar Dreams" pitchFamily="34" charset="0"/>
                <a:cs typeface="Arial" pitchFamily="34" charset="0"/>
              </a:rPr>
              <a:t>Béronne</a:t>
            </a:r>
            <a:endParaRPr lang="fr-FR" sz="1600" b="1" dirty="0">
              <a:solidFill>
                <a:schemeClr val="bg2"/>
              </a:solidFill>
              <a:latin typeface="Caviar Dreams" pitchFamily="34" charset="0"/>
              <a:cs typeface="Arial" pitchFamily="34" charset="0"/>
            </a:endParaRPr>
          </a:p>
        </p:txBody>
      </p:sp>
      <p:sp>
        <p:nvSpPr>
          <p:cNvPr id="4" name="Sous-titre 2"/>
          <p:cNvSpPr txBox="1">
            <a:spLocks/>
          </p:cNvSpPr>
          <p:nvPr/>
        </p:nvSpPr>
        <p:spPr>
          <a:xfrm>
            <a:off x="3826933" y="2009552"/>
            <a:ext cx="5317067" cy="2105247"/>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fr-FR" sz="3600" b="1" dirty="0">
                <a:solidFill>
                  <a:srgbClr val="FFFFFF"/>
                </a:solidFill>
                <a:latin typeface="Caviar Dreams" pitchFamily="34" charset="0"/>
                <a:ea typeface="Lato" pitchFamily="34" charset="0"/>
                <a:cs typeface="Lato" pitchFamily="34" charset="0"/>
              </a:rPr>
              <a:t>Bureau</a:t>
            </a:r>
            <a:r>
              <a:rPr kumimoji="0" lang="fr-FR" sz="3600" b="1" i="0" u="none" strike="noStrike" kern="1200" cap="none" spc="0" normalizeH="0" baseline="0" noProof="0" dirty="0">
                <a:ln>
                  <a:noFill/>
                </a:ln>
                <a:solidFill>
                  <a:srgbClr val="FFFFFF"/>
                </a:solidFill>
                <a:effectLst/>
                <a:uLnTx/>
                <a:uFillTx/>
                <a:latin typeface="Caviar Dreams" pitchFamily="34" charset="0"/>
                <a:ea typeface="Lato" pitchFamily="34" charset="0"/>
                <a:cs typeface="Lato" pitchFamily="34" charset="0"/>
              </a:rPr>
              <a:t> </a:t>
            </a:r>
            <a:r>
              <a:rPr lang="fr-FR" sz="3600" b="1" dirty="0">
                <a:solidFill>
                  <a:srgbClr val="FFFFFF"/>
                </a:solidFill>
                <a:latin typeface="Caviar Dreams" pitchFamily="34" charset="0"/>
                <a:ea typeface="Lato" pitchFamily="34" charset="0"/>
                <a:cs typeface="Lato" pitchFamily="34" charset="0"/>
              </a:rPr>
              <a:t>communautaire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fr-FR" sz="3600" b="1" dirty="0">
                <a:solidFill>
                  <a:srgbClr val="FFFFFF"/>
                </a:solidFill>
                <a:latin typeface="Caviar Dreams" pitchFamily="34" charset="0"/>
                <a:ea typeface="Lato" pitchFamily="34" charset="0"/>
                <a:cs typeface="Lato" pitchFamily="34" charset="0"/>
              </a:rPr>
              <a:t>6 octobre 2022</a:t>
            </a:r>
            <a:endParaRPr kumimoji="0" lang="fr-FR" sz="3600" b="1" i="0" u="none" strike="noStrike" kern="1200" cap="none" spc="0" normalizeH="0" baseline="0" noProof="0" dirty="0">
              <a:ln>
                <a:noFill/>
              </a:ln>
              <a:solidFill>
                <a:srgbClr val="FFFFFF"/>
              </a:solidFill>
              <a:effectLst/>
              <a:uLnTx/>
              <a:uFillTx/>
              <a:latin typeface="Caviar Dreams" pitchFamily="34" charset="0"/>
              <a:ea typeface="Lato" pitchFamily="34" charset="0"/>
              <a:cs typeface="Lato"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1920" y="-10027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377558" y="557027"/>
            <a:ext cx="8388881" cy="602322"/>
          </a:xfrm>
        </p:spPr>
        <p:txBody>
          <a:bodyPr vert="horz" lIns="91440" tIns="45720" rIns="91440" bIns="45720" rtlCol="0" anchor="t">
            <a:noAutofit/>
          </a:bodyPr>
          <a:lstStyle/>
          <a:p>
            <a:pPr marL="0" indent="0" algn="just">
              <a:spcBef>
                <a:spcPts val="0"/>
              </a:spcBef>
              <a:spcAft>
                <a:spcPts val="600"/>
              </a:spcAft>
              <a:buNone/>
              <a:tabLst>
                <a:tab pos="457200" algn="l"/>
              </a:tabLst>
            </a:pPr>
            <a:r>
              <a:rPr lang="fr-FR" sz="1400" b="1" dirty="0">
                <a:solidFill>
                  <a:schemeClr val="accent6"/>
                </a:solidFill>
                <a:latin typeface="Lato" panose="020F0502020204030203" pitchFamily="34" charset="0"/>
                <a:cs typeface="Arial" panose="020B0604020202020204" pitchFamily="34" charset="0"/>
              </a:rPr>
              <a:t>3. Information sur la Contribution de la Conférence Régionale des SCoT de Nouvelle Aquitaine au projet de modification du SRADDET - Volet Foncier - Trajectoire ZAN</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a:xfrm>
            <a:off x="5850340" y="4767264"/>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C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e la date 2">
            <a:extLst>
              <a:ext uri="{FF2B5EF4-FFF2-40B4-BE49-F238E27FC236}">
                <a16:creationId xmlns:a16="http://schemas.microsoft.com/office/drawing/2014/main" id="{4CA086AE-082B-2D25-B462-3697FA5809F3}"/>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C00000"/>
                </a:solidFill>
                <a:effectLst/>
                <a:uLnTx/>
                <a:uFillTx/>
                <a:latin typeface="Lato"/>
                <a:ea typeface="+mn-ea"/>
                <a:cs typeface="+mn-cs"/>
              </a:rPr>
              <a:t>Bureau communautaire – 6 octobre 2022</a:t>
            </a:r>
          </a:p>
        </p:txBody>
      </p:sp>
      <p:sp>
        <p:nvSpPr>
          <p:cNvPr id="5" name="ZoneTexte 4">
            <a:extLst>
              <a:ext uri="{FF2B5EF4-FFF2-40B4-BE49-F238E27FC236}">
                <a16:creationId xmlns:a16="http://schemas.microsoft.com/office/drawing/2014/main" id="{2FF473E5-6A5E-C140-4C19-E02828DF0AE6}"/>
              </a:ext>
            </a:extLst>
          </p:cNvPr>
          <p:cNvSpPr txBox="1"/>
          <p:nvPr/>
        </p:nvSpPr>
        <p:spPr>
          <a:xfrm>
            <a:off x="541119" y="959740"/>
            <a:ext cx="8061760" cy="3734356"/>
          </a:xfrm>
          <a:prstGeom prst="rect">
            <a:avLst/>
          </a:prstGeom>
          <a:noFill/>
        </p:spPr>
        <p:txBody>
          <a:bodyPr wrap="square">
            <a:spAutoFit/>
          </a:bodyPr>
          <a:lstStyle/>
          <a:p>
            <a:pPr algn="just">
              <a:spcAft>
                <a:spcPts val="780"/>
              </a:spcAft>
            </a:pPr>
            <a:r>
              <a:rPr lang="fr-FR" sz="1400" kern="150" dirty="0">
                <a:solidFill>
                  <a:srgbClr val="000000"/>
                </a:solidFill>
                <a:effectLst/>
                <a:ea typeface="Lato" panose="020F0502020204030203" pitchFamily="34" charset="0"/>
                <a:cs typeface="Lato" panose="020F0502020204030203" pitchFamily="34" charset="0"/>
              </a:rPr>
              <a:t>La loi du 22 août 2021 portant lutte contre le dérèglement climatique et renforcement de la résilience face à ses effets, dite </a:t>
            </a:r>
            <a:r>
              <a:rPr lang="fr-FR" sz="1400" b="1" kern="150" dirty="0">
                <a:solidFill>
                  <a:srgbClr val="000000"/>
                </a:solidFill>
                <a:effectLst/>
                <a:ea typeface="Lato" panose="020F0502020204030203" pitchFamily="34" charset="0"/>
                <a:cs typeface="Lato" panose="020F0502020204030203" pitchFamily="34" charset="0"/>
              </a:rPr>
              <a:t>Loi Climat et Résilience</a:t>
            </a:r>
            <a:r>
              <a:rPr lang="fr-FR" sz="1400" kern="150" dirty="0">
                <a:solidFill>
                  <a:srgbClr val="000000"/>
                </a:solidFill>
                <a:effectLst/>
                <a:ea typeface="Lato" panose="020F0502020204030203" pitchFamily="34" charset="0"/>
                <a:cs typeface="Lato" panose="020F0502020204030203" pitchFamily="34" charset="0"/>
              </a:rPr>
              <a:t>, a instauré :</a:t>
            </a:r>
            <a:endParaRPr lang="fr-FR" sz="1400" kern="150" dirty="0">
              <a:effectLst/>
              <a:ea typeface="Lato" panose="020F0502020204030203" pitchFamily="34" charset="0"/>
              <a:cs typeface="Lato" panose="020F0502020204030203" pitchFamily="34" charset="0"/>
            </a:endParaRPr>
          </a:p>
          <a:p>
            <a:pPr marL="342900" lvl="0" indent="-342900" algn="just">
              <a:spcAft>
                <a:spcPts val="780"/>
              </a:spcAft>
              <a:buFont typeface="Arial" panose="020B0604020202020204" pitchFamily="34" charset="0"/>
              <a:buChar char="•"/>
            </a:pPr>
            <a:r>
              <a:rPr lang="fr-FR" sz="1400" kern="150" dirty="0">
                <a:solidFill>
                  <a:srgbClr val="000000"/>
                </a:solidFill>
                <a:effectLst/>
                <a:ea typeface="OpenSymbol" panose="05010000000000000000" pitchFamily="2" charset="0"/>
                <a:cs typeface="OpenSymbol" panose="05010000000000000000" pitchFamily="2" charset="0"/>
              </a:rPr>
              <a:t>Un objectif d’absence d’artificialisation nette des sols du territoire national à horizon 2050,</a:t>
            </a:r>
            <a:endParaRPr lang="fr-FR" sz="1400" kern="150" dirty="0">
              <a:effectLst/>
              <a:ea typeface="OpenSymbol" panose="05010000000000000000" pitchFamily="2" charset="0"/>
              <a:cs typeface="OpenSymbol" panose="05010000000000000000" pitchFamily="2" charset="0"/>
            </a:endParaRPr>
          </a:p>
          <a:p>
            <a:pPr marL="342900" lvl="0" indent="-342900" algn="just">
              <a:spcAft>
                <a:spcPts val="780"/>
              </a:spcAft>
              <a:buFont typeface="Arial" panose="020B0604020202020204" pitchFamily="34" charset="0"/>
              <a:buChar char="•"/>
            </a:pPr>
            <a:r>
              <a:rPr lang="fr-FR" sz="1400" kern="150" dirty="0">
                <a:solidFill>
                  <a:srgbClr val="000000"/>
                </a:solidFill>
                <a:effectLst/>
                <a:ea typeface="OpenSymbol" panose="05010000000000000000" pitchFamily="2" charset="0"/>
                <a:cs typeface="OpenSymbol" panose="05010000000000000000" pitchFamily="2" charset="0"/>
              </a:rPr>
              <a:t>Un objectif de réduction de la consommation des espaces naturels, agricoles et forestiers (ENAF) d’au moins 50 % par rapport à la consommation réelle de ces mêmes espaces observés au cours des dix années précédant l’année de la promulgation de la loi ,</a:t>
            </a:r>
            <a:endParaRPr lang="fr-FR" sz="1400" kern="150" dirty="0">
              <a:effectLst/>
              <a:ea typeface="OpenSymbol" panose="05010000000000000000" pitchFamily="2" charset="0"/>
              <a:cs typeface="OpenSymbol" panose="05010000000000000000" pitchFamily="2" charset="0"/>
            </a:endParaRPr>
          </a:p>
          <a:p>
            <a:pPr marL="342900" lvl="0" indent="-342900" algn="just">
              <a:spcAft>
                <a:spcPts val="780"/>
              </a:spcAft>
              <a:buFont typeface="Arial" panose="020B0604020202020204" pitchFamily="34" charset="0"/>
              <a:buChar char="•"/>
            </a:pPr>
            <a:r>
              <a:rPr lang="fr-FR" sz="1400" kern="150" dirty="0">
                <a:solidFill>
                  <a:srgbClr val="000000"/>
                </a:solidFill>
                <a:effectLst/>
                <a:ea typeface="OpenSymbol" panose="05010000000000000000" pitchFamily="2" charset="0"/>
                <a:cs typeface="OpenSymbol" panose="05010000000000000000" pitchFamily="2" charset="0"/>
              </a:rPr>
              <a:t>Un principe de déclinaison de ces objectifs dans les documents de planification et les documents d’urbanisme : la déclinaison doit s’opérer parmi les schémas régionaux d’aménagement, de développement durable et d’égalité des territoires (SRADDET) avant le 22 février 2024, parmi les schémas de cohérence territoriaux (SCoT) avant le 22 août 2026, et les plans locaux d’urbanisme (communaux et intercommunaux) avant le 22 août 2027.</a:t>
            </a:r>
            <a:endParaRPr lang="fr-FR" sz="1400" kern="150" dirty="0">
              <a:effectLst/>
              <a:ea typeface="OpenSymbol" panose="05010000000000000000" pitchFamily="2" charset="0"/>
              <a:cs typeface="OpenSymbol" panose="05010000000000000000" pitchFamily="2" charset="0"/>
            </a:endParaRPr>
          </a:p>
          <a:p>
            <a:pPr marL="342900" lvl="0" indent="-342900" algn="just">
              <a:spcAft>
                <a:spcPts val="780"/>
              </a:spcAft>
              <a:buFont typeface="Arial" panose="020B0604020202020204" pitchFamily="34" charset="0"/>
              <a:buChar char="•"/>
            </a:pPr>
            <a:r>
              <a:rPr lang="fr-FR" sz="1400" kern="150" dirty="0">
                <a:solidFill>
                  <a:srgbClr val="000000"/>
                </a:solidFill>
                <a:effectLst/>
                <a:ea typeface="OpenSymbol" panose="05010000000000000000" pitchFamily="2" charset="0"/>
                <a:cs typeface="OpenSymbol" panose="05010000000000000000" pitchFamily="2" charset="0"/>
              </a:rPr>
              <a:t>Un espace de dialogue territorial nommé la « Conférence des SCoT » à l’échelle de chaque région : celle-ci doit se réunir dans le cadre de la modification du SRADDET et faire des propositions relatives aux objectifs de territorialisation de la réduction de l’artificialisation des sols avant le 22 octobre 2022.</a:t>
            </a:r>
            <a:endParaRPr lang="fr-FR" sz="1400" kern="150" dirty="0">
              <a:effectLst/>
              <a:ea typeface="OpenSymbol" panose="05010000000000000000" pitchFamily="2" charset="0"/>
              <a:cs typeface="OpenSymbol" panose="05010000000000000000" pitchFamily="2" charset="0"/>
            </a:endParaRPr>
          </a:p>
        </p:txBody>
      </p:sp>
    </p:spTree>
    <p:extLst>
      <p:ext uri="{BB962C8B-B14F-4D97-AF65-F5344CB8AC3E}">
        <p14:creationId xmlns:p14="http://schemas.microsoft.com/office/powerpoint/2010/main" val="1565181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7816"/>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a:xfrm>
            <a:off x="6022806" y="4811092"/>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C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e la date 2">
            <a:extLst>
              <a:ext uri="{FF2B5EF4-FFF2-40B4-BE49-F238E27FC236}">
                <a16:creationId xmlns:a16="http://schemas.microsoft.com/office/drawing/2014/main" id="{4CA086AE-082B-2D25-B462-3697FA5809F3}"/>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C00000"/>
                </a:solidFill>
                <a:effectLst/>
                <a:uLnTx/>
                <a:uFillTx/>
                <a:latin typeface="Lato"/>
                <a:ea typeface="+mn-ea"/>
                <a:cs typeface="+mn-cs"/>
              </a:rPr>
              <a:t>Bureau communautaire – 6 octobre 2022</a:t>
            </a:r>
          </a:p>
        </p:txBody>
      </p:sp>
      <p:sp>
        <p:nvSpPr>
          <p:cNvPr id="4" name="ZoneTexte 3">
            <a:extLst>
              <a:ext uri="{FF2B5EF4-FFF2-40B4-BE49-F238E27FC236}">
                <a16:creationId xmlns:a16="http://schemas.microsoft.com/office/drawing/2014/main" id="{0FFEE52F-6063-B42D-B1B0-589DB00068E9}"/>
              </a:ext>
            </a:extLst>
          </p:cNvPr>
          <p:cNvSpPr txBox="1"/>
          <p:nvPr/>
        </p:nvSpPr>
        <p:spPr>
          <a:xfrm>
            <a:off x="683932" y="631108"/>
            <a:ext cx="8216054" cy="687368"/>
          </a:xfrm>
          <a:prstGeom prst="rect">
            <a:avLst/>
          </a:prstGeom>
          <a:noFill/>
        </p:spPr>
        <p:txBody>
          <a:bodyPr wrap="square">
            <a:spAutoFit/>
          </a:bodyPr>
          <a:lstStyle/>
          <a:p>
            <a:pPr algn="just">
              <a:spcAft>
                <a:spcPts val="780"/>
              </a:spcAft>
            </a:pPr>
            <a:r>
              <a:rPr lang="fr-FR" sz="1600" b="1" dirty="0">
                <a:solidFill>
                  <a:srgbClr val="000000"/>
                </a:solidFill>
                <a:latin typeface="Lato" panose="020F0502020204030203" pitchFamily="34" charset="0"/>
                <a:ea typeface="SimSun" panose="02010600030101010101" pitchFamily="2" charset="-122"/>
                <a:cs typeface="Mangal" panose="02040503050203030202" pitchFamily="18" charset="0"/>
              </a:rPr>
              <a:t>Evolution du SRADDET pour intégrer les dispositions de la loi Climat &amp; Résilience</a:t>
            </a:r>
            <a:endParaRPr lang="fr-FR" sz="1600" dirty="0">
              <a:solidFill>
                <a:srgbClr val="000000"/>
              </a:solidFill>
              <a:latin typeface="Lato" panose="020F0502020204030203" pitchFamily="34" charset="0"/>
              <a:ea typeface="SimSun" panose="02010600030101010101" pitchFamily="2" charset="-122"/>
              <a:cs typeface="Mangal" panose="02040503050203030202" pitchFamily="18" charset="0"/>
            </a:endParaRPr>
          </a:p>
          <a:p>
            <a:pPr algn="just">
              <a:spcAft>
                <a:spcPts val="780"/>
              </a:spcAft>
            </a:pPr>
            <a:endParaRPr lang="fr-FR" sz="1600" kern="150" dirty="0">
              <a:effectLst/>
              <a:ea typeface="OpenSymbol" panose="05010000000000000000" pitchFamily="2" charset="0"/>
              <a:cs typeface="OpenSymbol" panose="05010000000000000000" pitchFamily="2" charset="0"/>
            </a:endParaRPr>
          </a:p>
        </p:txBody>
      </p:sp>
      <p:pic>
        <p:nvPicPr>
          <p:cNvPr id="8" name="Image 7" descr="Une image contenant texte&#10;&#10;Description générée automatiquement">
            <a:extLst>
              <a:ext uri="{FF2B5EF4-FFF2-40B4-BE49-F238E27FC236}">
                <a16:creationId xmlns:a16="http://schemas.microsoft.com/office/drawing/2014/main" id="{1F9D2601-7D34-5AC0-B9F5-EEDD509262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175" y="980609"/>
            <a:ext cx="6976533" cy="4060499"/>
          </a:xfrm>
          <a:prstGeom prst="rect">
            <a:avLst/>
          </a:prstGeom>
        </p:spPr>
      </p:pic>
      <p:sp>
        <p:nvSpPr>
          <p:cNvPr id="13" name="Rectangle 12">
            <a:extLst>
              <a:ext uri="{FF2B5EF4-FFF2-40B4-BE49-F238E27FC236}">
                <a16:creationId xmlns:a16="http://schemas.microsoft.com/office/drawing/2014/main" id="{2763A25B-CA69-E4A4-1D98-AA3C4DC0F5BF}"/>
              </a:ext>
            </a:extLst>
          </p:cNvPr>
          <p:cNvSpPr/>
          <p:nvPr/>
        </p:nvSpPr>
        <p:spPr>
          <a:xfrm>
            <a:off x="785654" y="1408851"/>
            <a:ext cx="7430347" cy="860038"/>
          </a:xfrm>
          <a:prstGeom prst="rect">
            <a:avLst/>
          </a:prstGeom>
          <a:noFill/>
        </p:spPr>
        <p:style>
          <a:lnRef idx="3">
            <a:schemeClr val="lt1"/>
          </a:lnRef>
          <a:fillRef idx="1">
            <a:schemeClr val="dk1"/>
          </a:fillRef>
          <a:effectRef idx="1">
            <a:schemeClr val="dk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081C0D17-CE52-DE0D-FC60-8AAE6AF22186}"/>
              </a:ext>
            </a:extLst>
          </p:cNvPr>
          <p:cNvSpPr txBox="1"/>
          <p:nvPr/>
        </p:nvSpPr>
        <p:spPr>
          <a:xfrm>
            <a:off x="683932" y="385231"/>
            <a:ext cx="8564019" cy="369332"/>
          </a:xfrm>
          <a:prstGeom prst="rect">
            <a:avLst/>
          </a:prstGeom>
          <a:noFill/>
        </p:spPr>
        <p:txBody>
          <a:bodyPr wrap="square">
            <a:spAutoFit/>
          </a:bodyPr>
          <a:lstStyle/>
          <a:p>
            <a:pPr marL="0" indent="0" algn="just">
              <a:spcBef>
                <a:spcPts val="0"/>
              </a:spcBef>
              <a:spcAft>
                <a:spcPts val="600"/>
              </a:spcAft>
              <a:buNone/>
              <a:tabLst>
                <a:tab pos="457200" algn="l"/>
              </a:tabLst>
            </a:pPr>
            <a:r>
              <a:rPr lang="fr-FR" sz="1800" b="1" dirty="0">
                <a:solidFill>
                  <a:schemeClr val="accent6"/>
                </a:solidFill>
                <a:latin typeface="Lato" panose="020F0502020204030203" pitchFamily="34" charset="0"/>
                <a:cs typeface="Arial" panose="020B0604020202020204" pitchFamily="34" charset="0"/>
              </a:rPr>
              <a:t>3. Information - Trajectoire ZAN</a:t>
            </a:r>
          </a:p>
        </p:txBody>
      </p:sp>
    </p:spTree>
    <p:extLst>
      <p:ext uri="{BB962C8B-B14F-4D97-AF65-F5344CB8AC3E}">
        <p14:creationId xmlns:p14="http://schemas.microsoft.com/office/powerpoint/2010/main" val="284799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1920" y="-100275"/>
            <a:ext cx="8506047" cy="777713"/>
          </a:xfrm>
        </p:spPr>
        <p:txBody>
          <a:bodyPr anchor="t">
            <a:normAutofit/>
          </a:bodyPr>
          <a:lstStyle/>
          <a:p>
            <a:pPr algn="l"/>
            <a:r>
              <a:rPr lang="fr-FR" sz="4000" b="1">
                <a:solidFill>
                  <a:schemeClr val="accent6"/>
                </a:solidFill>
                <a:latin typeface="Lato" pitchFamily="34" charset="0"/>
                <a:ea typeface="Lato" pitchFamily="34" charset="0"/>
                <a:cs typeface="Lato" pitchFamily="34" charset="0"/>
              </a:rPr>
              <a:t>Aménagement</a:t>
            </a:r>
            <a:r>
              <a:rPr lang="fr-FR" b="1">
                <a:solidFill>
                  <a:srgbClr val="F99707"/>
                </a:solidFill>
                <a:latin typeface="Lato" pitchFamily="34" charset="0"/>
                <a:ea typeface="Lato" pitchFamily="34" charset="0"/>
                <a:cs typeface="Lato" pitchFamily="34" charset="0"/>
              </a:rPr>
              <a:t> </a:t>
            </a:r>
            <a:r>
              <a:rPr lang="fr-FR" sz="1600" b="1" i="1">
                <a:solidFill>
                  <a:srgbClr val="5E3B27"/>
                </a:solidFill>
                <a:latin typeface="Lato" pitchFamily="34" charset="0"/>
                <a:ea typeface="Lato" pitchFamily="34" charset="0"/>
                <a:cs typeface="Lato" pitchFamily="34" charset="0"/>
              </a:rPr>
              <a:t>- </a:t>
            </a:r>
            <a:r>
              <a:rPr lang="fr-FR" sz="1400" b="1" i="1">
                <a:solidFill>
                  <a:srgbClr val="5E3B27"/>
                </a:solidFill>
                <a:latin typeface="Lato" pitchFamily="34" charset="0"/>
                <a:ea typeface="Lato" pitchFamily="34" charset="0"/>
                <a:cs typeface="Lato" pitchFamily="34" charset="0"/>
              </a:rPr>
              <a:t>Intervention de Monsieur Sylvain GRIFFAULT</a:t>
            </a:r>
            <a:endParaRPr lang="fr-FR" sz="1400" b="1" i="1" dirty="0">
              <a:solidFill>
                <a:srgbClr val="5E3B27"/>
              </a:solidFill>
              <a:latin typeface="Lato" pitchFamily="34" charset="0"/>
              <a:ea typeface="Lato" pitchFamily="34" charset="0"/>
              <a:cs typeface="Lato"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a:xfrm>
            <a:off x="6232478" y="4867027"/>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C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e la date 2">
            <a:extLst>
              <a:ext uri="{FF2B5EF4-FFF2-40B4-BE49-F238E27FC236}">
                <a16:creationId xmlns:a16="http://schemas.microsoft.com/office/drawing/2014/main" id="{4CA086AE-082B-2D25-B462-3697FA5809F3}"/>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C00000"/>
                </a:solidFill>
                <a:effectLst/>
                <a:uLnTx/>
                <a:uFillTx/>
                <a:latin typeface="Lato"/>
                <a:ea typeface="+mn-ea"/>
                <a:cs typeface="+mn-cs"/>
              </a:rPr>
              <a:t>Bureau communautaire – 6 octobre 2022</a:t>
            </a:r>
          </a:p>
        </p:txBody>
      </p:sp>
      <p:sp>
        <p:nvSpPr>
          <p:cNvPr id="4" name="ZoneTexte 3">
            <a:extLst>
              <a:ext uri="{FF2B5EF4-FFF2-40B4-BE49-F238E27FC236}">
                <a16:creationId xmlns:a16="http://schemas.microsoft.com/office/drawing/2014/main" id="{0FFEE52F-6063-B42D-B1B0-589DB00068E9}"/>
              </a:ext>
            </a:extLst>
          </p:cNvPr>
          <p:cNvSpPr txBox="1"/>
          <p:nvPr/>
        </p:nvSpPr>
        <p:spPr>
          <a:xfrm>
            <a:off x="596916" y="858188"/>
            <a:ext cx="8216054" cy="687368"/>
          </a:xfrm>
          <a:prstGeom prst="rect">
            <a:avLst/>
          </a:prstGeom>
          <a:noFill/>
        </p:spPr>
        <p:txBody>
          <a:bodyPr wrap="square">
            <a:spAutoFit/>
          </a:bodyPr>
          <a:lstStyle/>
          <a:p>
            <a:pPr algn="just">
              <a:spcAft>
                <a:spcPts val="780"/>
              </a:spcAft>
            </a:pPr>
            <a:r>
              <a:rPr lang="fr-FR" sz="1600" b="1" dirty="0">
                <a:solidFill>
                  <a:srgbClr val="000000"/>
                </a:solidFill>
                <a:latin typeface="Lato" panose="020F0502020204030203" pitchFamily="34" charset="0"/>
                <a:ea typeface="SimSun" panose="02010600030101010101" pitchFamily="2" charset="-122"/>
                <a:cs typeface="Mangal" panose="02040503050203030202" pitchFamily="18" charset="0"/>
              </a:rPr>
              <a:t>Evolution du SRADDET pour intégrer les dispositions de la loi Climat &amp; Résilience</a:t>
            </a:r>
            <a:endParaRPr lang="fr-FR" sz="1600" dirty="0">
              <a:solidFill>
                <a:srgbClr val="000000"/>
              </a:solidFill>
              <a:latin typeface="Lato" panose="020F0502020204030203" pitchFamily="34" charset="0"/>
              <a:ea typeface="SimSun" panose="02010600030101010101" pitchFamily="2" charset="-122"/>
              <a:cs typeface="Mangal" panose="02040503050203030202" pitchFamily="18" charset="0"/>
            </a:endParaRPr>
          </a:p>
          <a:p>
            <a:pPr algn="just">
              <a:spcAft>
                <a:spcPts val="780"/>
              </a:spcAft>
            </a:pPr>
            <a:endParaRPr lang="fr-FR" sz="1600" kern="150" dirty="0">
              <a:effectLst/>
              <a:ea typeface="OpenSymbol" panose="05010000000000000000" pitchFamily="2" charset="0"/>
              <a:cs typeface="OpenSymbol" panose="05010000000000000000" pitchFamily="2" charset="0"/>
            </a:endParaRPr>
          </a:p>
        </p:txBody>
      </p:sp>
      <p:pic>
        <p:nvPicPr>
          <p:cNvPr id="7" name="Image 6">
            <a:extLst>
              <a:ext uri="{FF2B5EF4-FFF2-40B4-BE49-F238E27FC236}">
                <a16:creationId xmlns:a16="http://schemas.microsoft.com/office/drawing/2014/main" id="{10E81403-AB30-D5BB-C442-C73BD2454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866" y="1250864"/>
            <a:ext cx="7185546" cy="3909773"/>
          </a:xfrm>
          <a:prstGeom prst="rect">
            <a:avLst/>
          </a:prstGeom>
        </p:spPr>
      </p:pic>
      <p:sp>
        <p:nvSpPr>
          <p:cNvPr id="8" name="ZoneTexte 7">
            <a:extLst>
              <a:ext uri="{FF2B5EF4-FFF2-40B4-BE49-F238E27FC236}">
                <a16:creationId xmlns:a16="http://schemas.microsoft.com/office/drawing/2014/main" id="{85944CC1-19D2-B846-4CE6-DAADA7AFBED2}"/>
              </a:ext>
            </a:extLst>
          </p:cNvPr>
          <p:cNvSpPr txBox="1"/>
          <p:nvPr/>
        </p:nvSpPr>
        <p:spPr>
          <a:xfrm>
            <a:off x="596916" y="539319"/>
            <a:ext cx="4572000" cy="369332"/>
          </a:xfrm>
          <a:prstGeom prst="rect">
            <a:avLst/>
          </a:prstGeom>
          <a:noFill/>
        </p:spPr>
        <p:txBody>
          <a:bodyPr wrap="square">
            <a:spAutoFit/>
          </a:bodyPr>
          <a:lstStyle/>
          <a:p>
            <a:pPr marL="0" indent="0" algn="just">
              <a:spcBef>
                <a:spcPts val="0"/>
              </a:spcBef>
              <a:spcAft>
                <a:spcPts val="600"/>
              </a:spcAft>
              <a:buNone/>
              <a:tabLst>
                <a:tab pos="457200" algn="l"/>
              </a:tabLst>
            </a:pPr>
            <a:r>
              <a:rPr lang="fr-FR" sz="1800" b="1" dirty="0">
                <a:solidFill>
                  <a:schemeClr val="accent6"/>
                </a:solidFill>
                <a:latin typeface="Lato" panose="020F0502020204030203" pitchFamily="34" charset="0"/>
                <a:cs typeface="Arial" panose="020B0604020202020204" pitchFamily="34" charset="0"/>
              </a:rPr>
              <a:t>3. Information - Trajectoire ZAN</a:t>
            </a:r>
          </a:p>
        </p:txBody>
      </p:sp>
    </p:spTree>
    <p:extLst>
      <p:ext uri="{BB962C8B-B14F-4D97-AF65-F5344CB8AC3E}">
        <p14:creationId xmlns:p14="http://schemas.microsoft.com/office/powerpoint/2010/main" val="1351839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574750" y="-170707"/>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a:xfrm>
            <a:off x="6437194" y="4778283"/>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C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e la date 2">
            <a:extLst>
              <a:ext uri="{FF2B5EF4-FFF2-40B4-BE49-F238E27FC236}">
                <a16:creationId xmlns:a16="http://schemas.microsoft.com/office/drawing/2014/main" id="{4CA086AE-082B-2D25-B462-3697FA5809F3}"/>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C00000"/>
                </a:solidFill>
                <a:effectLst/>
                <a:uLnTx/>
                <a:uFillTx/>
                <a:latin typeface="Lato"/>
                <a:ea typeface="+mn-ea"/>
                <a:cs typeface="+mn-cs"/>
              </a:rPr>
              <a:t>Bureau communautaire – 6 octobre 2022</a:t>
            </a:r>
          </a:p>
        </p:txBody>
      </p:sp>
      <p:sp>
        <p:nvSpPr>
          <p:cNvPr id="4" name="ZoneTexte 3">
            <a:extLst>
              <a:ext uri="{FF2B5EF4-FFF2-40B4-BE49-F238E27FC236}">
                <a16:creationId xmlns:a16="http://schemas.microsoft.com/office/drawing/2014/main" id="{0FFEE52F-6063-B42D-B1B0-589DB00068E9}"/>
              </a:ext>
            </a:extLst>
          </p:cNvPr>
          <p:cNvSpPr txBox="1"/>
          <p:nvPr/>
        </p:nvSpPr>
        <p:spPr>
          <a:xfrm>
            <a:off x="812613" y="724802"/>
            <a:ext cx="8216054" cy="687368"/>
          </a:xfrm>
          <a:prstGeom prst="rect">
            <a:avLst/>
          </a:prstGeom>
          <a:noFill/>
        </p:spPr>
        <p:txBody>
          <a:bodyPr wrap="square">
            <a:spAutoFit/>
          </a:bodyPr>
          <a:lstStyle/>
          <a:p>
            <a:pPr algn="just">
              <a:spcAft>
                <a:spcPts val="780"/>
              </a:spcAft>
            </a:pPr>
            <a:r>
              <a:rPr lang="fr-FR" sz="1600" b="1" dirty="0">
                <a:solidFill>
                  <a:srgbClr val="000000"/>
                </a:solidFill>
                <a:latin typeface="Lato" panose="020F0502020204030203" pitchFamily="34" charset="0"/>
                <a:ea typeface="SimSun" panose="02010600030101010101" pitchFamily="2" charset="-122"/>
                <a:cs typeface="Mangal" panose="02040503050203030202" pitchFamily="18" charset="0"/>
              </a:rPr>
              <a:t>L’effort de réduction de la consommation foncière à l’échelle de la Région d’ici 2031</a:t>
            </a:r>
            <a:endParaRPr lang="fr-FR" sz="1600" dirty="0">
              <a:solidFill>
                <a:srgbClr val="000000"/>
              </a:solidFill>
              <a:latin typeface="Lato" panose="020F0502020204030203" pitchFamily="34" charset="0"/>
              <a:ea typeface="SimSun" panose="02010600030101010101" pitchFamily="2" charset="-122"/>
              <a:cs typeface="Mangal" panose="02040503050203030202" pitchFamily="18" charset="0"/>
            </a:endParaRPr>
          </a:p>
          <a:p>
            <a:pPr algn="just">
              <a:spcAft>
                <a:spcPts val="780"/>
              </a:spcAft>
            </a:pPr>
            <a:endParaRPr lang="fr-FR" sz="1600" kern="150" dirty="0">
              <a:effectLst/>
              <a:ea typeface="OpenSymbol" panose="05010000000000000000" pitchFamily="2" charset="0"/>
              <a:cs typeface="OpenSymbol" panose="05010000000000000000" pitchFamily="2" charset="0"/>
            </a:endParaRPr>
          </a:p>
        </p:txBody>
      </p:sp>
      <p:pic>
        <p:nvPicPr>
          <p:cNvPr id="8" name="Image 7">
            <a:extLst>
              <a:ext uri="{FF2B5EF4-FFF2-40B4-BE49-F238E27FC236}">
                <a16:creationId xmlns:a16="http://schemas.microsoft.com/office/drawing/2014/main" id="{77F52872-5B5F-CEE5-0DA8-872F621D7F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186" y="1018969"/>
            <a:ext cx="7511627" cy="4083296"/>
          </a:xfrm>
          <a:prstGeom prst="rect">
            <a:avLst/>
          </a:prstGeom>
        </p:spPr>
      </p:pic>
      <p:sp>
        <p:nvSpPr>
          <p:cNvPr id="7" name="ZoneTexte 6">
            <a:extLst>
              <a:ext uri="{FF2B5EF4-FFF2-40B4-BE49-F238E27FC236}">
                <a16:creationId xmlns:a16="http://schemas.microsoft.com/office/drawing/2014/main" id="{D621FDA0-CA91-3CE6-5BE2-49D6041C52DE}"/>
              </a:ext>
            </a:extLst>
          </p:cNvPr>
          <p:cNvSpPr txBox="1"/>
          <p:nvPr/>
        </p:nvSpPr>
        <p:spPr>
          <a:xfrm>
            <a:off x="812613" y="468887"/>
            <a:ext cx="4572000" cy="369332"/>
          </a:xfrm>
          <a:prstGeom prst="rect">
            <a:avLst/>
          </a:prstGeom>
          <a:noFill/>
        </p:spPr>
        <p:txBody>
          <a:bodyPr wrap="square">
            <a:spAutoFit/>
          </a:bodyPr>
          <a:lstStyle/>
          <a:p>
            <a:pPr marL="0" indent="0" algn="just">
              <a:spcBef>
                <a:spcPts val="0"/>
              </a:spcBef>
              <a:spcAft>
                <a:spcPts val="600"/>
              </a:spcAft>
              <a:buNone/>
              <a:tabLst>
                <a:tab pos="457200" algn="l"/>
              </a:tabLst>
            </a:pPr>
            <a:r>
              <a:rPr lang="fr-FR" sz="1800" b="1" dirty="0">
                <a:solidFill>
                  <a:schemeClr val="accent6"/>
                </a:solidFill>
                <a:latin typeface="Lato" panose="020F0502020204030203" pitchFamily="34" charset="0"/>
                <a:cs typeface="Arial" panose="020B0604020202020204" pitchFamily="34" charset="0"/>
              </a:rPr>
              <a:t>3. Information - Trajectoire ZAN</a:t>
            </a:r>
          </a:p>
        </p:txBody>
      </p:sp>
    </p:spTree>
    <p:extLst>
      <p:ext uri="{BB962C8B-B14F-4D97-AF65-F5344CB8AC3E}">
        <p14:creationId xmlns:p14="http://schemas.microsoft.com/office/powerpoint/2010/main" val="2403594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42533"/>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a:xfrm>
            <a:off x="6041409" y="4825827"/>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C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e la date 2">
            <a:extLst>
              <a:ext uri="{FF2B5EF4-FFF2-40B4-BE49-F238E27FC236}">
                <a16:creationId xmlns:a16="http://schemas.microsoft.com/office/drawing/2014/main" id="{4CA086AE-082B-2D25-B462-3697FA5809F3}"/>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C00000"/>
                </a:solidFill>
                <a:effectLst/>
                <a:uLnTx/>
                <a:uFillTx/>
                <a:latin typeface="Lato"/>
                <a:ea typeface="+mn-ea"/>
                <a:cs typeface="+mn-cs"/>
              </a:rPr>
              <a:t>Bureau communautaire – 6 octobre 2022</a:t>
            </a:r>
          </a:p>
        </p:txBody>
      </p:sp>
      <p:sp>
        <p:nvSpPr>
          <p:cNvPr id="4" name="ZoneTexte 3">
            <a:extLst>
              <a:ext uri="{FF2B5EF4-FFF2-40B4-BE49-F238E27FC236}">
                <a16:creationId xmlns:a16="http://schemas.microsoft.com/office/drawing/2014/main" id="{0FFEE52F-6063-B42D-B1B0-589DB00068E9}"/>
              </a:ext>
            </a:extLst>
          </p:cNvPr>
          <p:cNvSpPr txBox="1"/>
          <p:nvPr/>
        </p:nvSpPr>
        <p:spPr>
          <a:xfrm>
            <a:off x="463973" y="735736"/>
            <a:ext cx="8216054" cy="584775"/>
          </a:xfrm>
          <a:prstGeom prst="rect">
            <a:avLst/>
          </a:prstGeom>
          <a:noFill/>
        </p:spPr>
        <p:txBody>
          <a:bodyPr wrap="square">
            <a:spAutoFit/>
          </a:bodyPr>
          <a:lstStyle/>
          <a:p>
            <a:pPr algn="just">
              <a:spcAft>
                <a:spcPts val="780"/>
              </a:spcAft>
            </a:pPr>
            <a:r>
              <a:rPr lang="fr-FR" sz="1600" b="1" kern="150" dirty="0">
                <a:solidFill>
                  <a:schemeClr val="bg1"/>
                </a:solidFill>
                <a:ea typeface="OpenSymbol" panose="05010000000000000000" pitchFamily="2" charset="0"/>
                <a:cs typeface="OpenSymbol" panose="05010000000000000000" pitchFamily="2" charset="0"/>
              </a:rPr>
              <a:t>Territorialiser les objectifs de réduction de la consommation foncière à l’échelle des périmètre de SCoT – Mellois en Poitou &gt; territoire de revitalisation</a:t>
            </a:r>
            <a:endParaRPr lang="fr-FR" sz="1600" b="1" kern="150" dirty="0">
              <a:solidFill>
                <a:schemeClr val="bg1"/>
              </a:solidFill>
              <a:effectLst/>
              <a:ea typeface="OpenSymbol" panose="05010000000000000000" pitchFamily="2" charset="0"/>
              <a:cs typeface="OpenSymbol" panose="05010000000000000000" pitchFamily="2" charset="0"/>
            </a:endParaRPr>
          </a:p>
        </p:txBody>
      </p:sp>
      <p:pic>
        <p:nvPicPr>
          <p:cNvPr id="7" name="Image 6">
            <a:extLst>
              <a:ext uri="{FF2B5EF4-FFF2-40B4-BE49-F238E27FC236}">
                <a16:creationId xmlns:a16="http://schemas.microsoft.com/office/drawing/2014/main" id="{9CBCC483-30AC-3F65-88FF-FFEE33B647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255" y="1312337"/>
            <a:ext cx="6794647" cy="3787334"/>
          </a:xfrm>
          <a:prstGeom prst="rect">
            <a:avLst/>
          </a:prstGeom>
        </p:spPr>
      </p:pic>
      <p:sp>
        <p:nvSpPr>
          <p:cNvPr id="13" name="Ellipse 12">
            <a:extLst>
              <a:ext uri="{FF2B5EF4-FFF2-40B4-BE49-F238E27FC236}">
                <a16:creationId xmlns:a16="http://schemas.microsoft.com/office/drawing/2014/main" id="{E9C1620B-8C50-514F-EFFA-0732CF6D0C1E}"/>
              </a:ext>
            </a:extLst>
          </p:cNvPr>
          <p:cNvSpPr/>
          <p:nvPr/>
        </p:nvSpPr>
        <p:spPr>
          <a:xfrm>
            <a:off x="1977813" y="2082847"/>
            <a:ext cx="474133" cy="4454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DA0C05E8-10AE-ACEB-8D81-990643E4BD04}"/>
              </a:ext>
            </a:extLst>
          </p:cNvPr>
          <p:cNvSpPr txBox="1"/>
          <p:nvPr/>
        </p:nvSpPr>
        <p:spPr>
          <a:xfrm>
            <a:off x="532264" y="488856"/>
            <a:ext cx="4572000" cy="369332"/>
          </a:xfrm>
          <a:prstGeom prst="rect">
            <a:avLst/>
          </a:prstGeom>
          <a:noFill/>
        </p:spPr>
        <p:txBody>
          <a:bodyPr wrap="square">
            <a:spAutoFit/>
          </a:bodyPr>
          <a:lstStyle/>
          <a:p>
            <a:pPr marL="0" indent="0" algn="just">
              <a:spcBef>
                <a:spcPts val="0"/>
              </a:spcBef>
              <a:spcAft>
                <a:spcPts val="600"/>
              </a:spcAft>
              <a:buNone/>
              <a:tabLst>
                <a:tab pos="457200" algn="l"/>
              </a:tabLst>
            </a:pPr>
            <a:r>
              <a:rPr lang="fr-FR" sz="1800" b="1" dirty="0">
                <a:solidFill>
                  <a:schemeClr val="accent6"/>
                </a:solidFill>
                <a:latin typeface="Lato" panose="020F0502020204030203" pitchFamily="34" charset="0"/>
                <a:cs typeface="Arial" panose="020B0604020202020204" pitchFamily="34" charset="0"/>
              </a:rPr>
              <a:t>3. Information - Trajectoire ZAN</a:t>
            </a:r>
          </a:p>
        </p:txBody>
      </p:sp>
    </p:spTree>
    <p:extLst>
      <p:ext uri="{BB962C8B-B14F-4D97-AF65-F5344CB8AC3E}">
        <p14:creationId xmlns:p14="http://schemas.microsoft.com/office/powerpoint/2010/main" val="1117410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1920" y="-10027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a:xfrm>
            <a:off x="6588948" y="4867512"/>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C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e la date 2">
            <a:extLst>
              <a:ext uri="{FF2B5EF4-FFF2-40B4-BE49-F238E27FC236}">
                <a16:creationId xmlns:a16="http://schemas.microsoft.com/office/drawing/2014/main" id="{4CA086AE-082B-2D25-B462-3697FA5809F3}"/>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C00000"/>
                </a:solidFill>
                <a:effectLst/>
                <a:uLnTx/>
                <a:uFillTx/>
                <a:latin typeface="Lato"/>
                <a:ea typeface="+mn-ea"/>
                <a:cs typeface="+mn-cs"/>
              </a:rPr>
              <a:t>Bureau communautaire – 6 octobre 2022</a:t>
            </a:r>
          </a:p>
        </p:txBody>
      </p:sp>
      <p:sp>
        <p:nvSpPr>
          <p:cNvPr id="4" name="ZoneTexte 3">
            <a:extLst>
              <a:ext uri="{FF2B5EF4-FFF2-40B4-BE49-F238E27FC236}">
                <a16:creationId xmlns:a16="http://schemas.microsoft.com/office/drawing/2014/main" id="{0FFEE52F-6063-B42D-B1B0-589DB00068E9}"/>
              </a:ext>
            </a:extLst>
          </p:cNvPr>
          <p:cNvSpPr txBox="1"/>
          <p:nvPr/>
        </p:nvSpPr>
        <p:spPr>
          <a:xfrm>
            <a:off x="470746" y="677438"/>
            <a:ext cx="8216054" cy="933589"/>
          </a:xfrm>
          <a:prstGeom prst="rect">
            <a:avLst/>
          </a:prstGeom>
          <a:noFill/>
        </p:spPr>
        <p:txBody>
          <a:bodyPr wrap="square">
            <a:spAutoFit/>
          </a:bodyPr>
          <a:lstStyle/>
          <a:p>
            <a:pPr algn="just">
              <a:spcAft>
                <a:spcPts val="780"/>
              </a:spcAft>
            </a:pPr>
            <a:r>
              <a:rPr lang="fr-FR" sz="1600" b="1" dirty="0">
                <a:solidFill>
                  <a:srgbClr val="000000"/>
                </a:solidFill>
                <a:latin typeface="Lato" panose="020F0502020204030203" pitchFamily="34" charset="0"/>
                <a:ea typeface="SimSun" panose="02010600030101010101" pitchFamily="2" charset="-122"/>
                <a:cs typeface="Mangal" panose="02040503050203030202" pitchFamily="18" charset="0"/>
              </a:rPr>
              <a:t>Territorialiser les objectifs de réduction de la consommation foncière à l’échelle des périmètres de SCoT ou des EPCI pour les territoires non couverts par les SCoT</a:t>
            </a:r>
            <a:endParaRPr lang="fr-FR" sz="1600" dirty="0">
              <a:solidFill>
                <a:srgbClr val="000000"/>
              </a:solidFill>
              <a:latin typeface="Lato" panose="020F0502020204030203" pitchFamily="34" charset="0"/>
              <a:ea typeface="SimSun" panose="02010600030101010101" pitchFamily="2" charset="-122"/>
              <a:cs typeface="Mangal" panose="02040503050203030202" pitchFamily="18" charset="0"/>
            </a:endParaRPr>
          </a:p>
          <a:p>
            <a:pPr algn="just">
              <a:spcAft>
                <a:spcPts val="780"/>
              </a:spcAft>
            </a:pPr>
            <a:endParaRPr lang="fr-FR" sz="1600" kern="150" dirty="0">
              <a:effectLst/>
              <a:ea typeface="OpenSymbol" panose="05010000000000000000" pitchFamily="2" charset="0"/>
              <a:cs typeface="OpenSymbol" panose="05010000000000000000" pitchFamily="2" charset="0"/>
            </a:endParaRPr>
          </a:p>
        </p:txBody>
      </p:sp>
      <p:pic>
        <p:nvPicPr>
          <p:cNvPr id="8" name="Image 7" descr="Une image contenant texte&#10;&#10;Description générée automatiquement">
            <a:extLst>
              <a:ext uri="{FF2B5EF4-FFF2-40B4-BE49-F238E27FC236}">
                <a16:creationId xmlns:a16="http://schemas.microsoft.com/office/drawing/2014/main" id="{506BB5D5-09A6-61BF-5A76-29B6282167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116" y="1220659"/>
            <a:ext cx="7475653" cy="3936973"/>
          </a:xfrm>
          <a:prstGeom prst="rect">
            <a:avLst/>
          </a:prstGeom>
        </p:spPr>
      </p:pic>
      <p:sp>
        <p:nvSpPr>
          <p:cNvPr id="7" name="ZoneTexte 6">
            <a:extLst>
              <a:ext uri="{FF2B5EF4-FFF2-40B4-BE49-F238E27FC236}">
                <a16:creationId xmlns:a16="http://schemas.microsoft.com/office/drawing/2014/main" id="{802632EE-50E9-7087-C614-434236F1A06A}"/>
              </a:ext>
            </a:extLst>
          </p:cNvPr>
          <p:cNvSpPr txBox="1"/>
          <p:nvPr/>
        </p:nvSpPr>
        <p:spPr>
          <a:xfrm>
            <a:off x="586854" y="467821"/>
            <a:ext cx="4572000" cy="338554"/>
          </a:xfrm>
          <a:prstGeom prst="rect">
            <a:avLst/>
          </a:prstGeom>
          <a:noFill/>
        </p:spPr>
        <p:txBody>
          <a:bodyPr wrap="square">
            <a:spAutoFit/>
          </a:bodyPr>
          <a:lstStyle/>
          <a:p>
            <a:pPr marL="0" indent="0" algn="just">
              <a:spcBef>
                <a:spcPts val="0"/>
              </a:spcBef>
              <a:spcAft>
                <a:spcPts val="600"/>
              </a:spcAft>
              <a:buNone/>
              <a:tabLst>
                <a:tab pos="457200" algn="l"/>
              </a:tabLst>
            </a:pPr>
            <a:r>
              <a:rPr lang="fr-FR" sz="1600" b="1" dirty="0">
                <a:solidFill>
                  <a:schemeClr val="accent6"/>
                </a:solidFill>
                <a:latin typeface="Lato" panose="020F0502020204030203" pitchFamily="34" charset="0"/>
                <a:cs typeface="Arial" panose="020B0604020202020204" pitchFamily="34" charset="0"/>
              </a:rPr>
              <a:t>3. Information - Trajectoire ZAN</a:t>
            </a:r>
          </a:p>
        </p:txBody>
      </p:sp>
    </p:spTree>
    <p:extLst>
      <p:ext uri="{BB962C8B-B14F-4D97-AF65-F5344CB8AC3E}">
        <p14:creationId xmlns:p14="http://schemas.microsoft.com/office/powerpoint/2010/main" val="2215015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1920" y="-10027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451920" y="637197"/>
            <a:ext cx="8388881" cy="602322"/>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1800" b="1" dirty="0">
                <a:solidFill>
                  <a:schemeClr val="accent6"/>
                </a:solidFill>
                <a:latin typeface="Lato" panose="020F0502020204030203" pitchFamily="34" charset="0"/>
                <a:cs typeface="Arial" panose="020B0604020202020204" pitchFamily="34" charset="0"/>
              </a:rPr>
              <a:t>3. Information - Trajectoire ZAN</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a:xfrm>
            <a:off x="5877636" y="4811092"/>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C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e la date 2">
            <a:extLst>
              <a:ext uri="{FF2B5EF4-FFF2-40B4-BE49-F238E27FC236}">
                <a16:creationId xmlns:a16="http://schemas.microsoft.com/office/drawing/2014/main" id="{4CA086AE-082B-2D25-B462-3697FA5809F3}"/>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C00000"/>
                </a:solidFill>
                <a:effectLst/>
                <a:uLnTx/>
                <a:uFillTx/>
                <a:latin typeface="Lato"/>
                <a:ea typeface="+mn-ea"/>
                <a:cs typeface="+mn-cs"/>
              </a:rPr>
              <a:t>Bureau communautaire – 6 octobre 2022</a:t>
            </a:r>
          </a:p>
        </p:txBody>
      </p:sp>
      <p:sp>
        <p:nvSpPr>
          <p:cNvPr id="5" name="ZoneTexte 4">
            <a:extLst>
              <a:ext uri="{FF2B5EF4-FFF2-40B4-BE49-F238E27FC236}">
                <a16:creationId xmlns:a16="http://schemas.microsoft.com/office/drawing/2014/main" id="{2FF473E5-6A5E-C140-4C19-E02828DF0AE6}"/>
              </a:ext>
            </a:extLst>
          </p:cNvPr>
          <p:cNvSpPr txBox="1"/>
          <p:nvPr/>
        </p:nvSpPr>
        <p:spPr>
          <a:xfrm>
            <a:off x="491218" y="1020177"/>
            <a:ext cx="8216054" cy="3370153"/>
          </a:xfrm>
          <a:prstGeom prst="rect">
            <a:avLst/>
          </a:prstGeom>
          <a:noFill/>
        </p:spPr>
        <p:txBody>
          <a:bodyPr wrap="square">
            <a:spAutoFit/>
          </a:bodyPr>
          <a:lstStyle/>
          <a:p>
            <a:pPr algn="just">
              <a:spcAft>
                <a:spcPts val="780"/>
              </a:spcAft>
            </a:pPr>
            <a:r>
              <a:rPr lang="fr-FR" b="1" dirty="0">
                <a:solidFill>
                  <a:srgbClr val="000000"/>
                </a:solidFill>
                <a:latin typeface="Lato" panose="020F0502020204030203" pitchFamily="34" charset="0"/>
                <a:ea typeface="SimSun" panose="02010600030101010101" pitchFamily="2" charset="-122"/>
                <a:cs typeface="Mangal" panose="02040503050203030202" pitchFamily="18" charset="0"/>
              </a:rPr>
              <a:t>Méthodologie d’élaboration de la « Contribution » à l’attention de la Région Nouvelle-Aquitaine dans le cadre de l’évolution du SRADDET</a:t>
            </a:r>
          </a:p>
          <a:p>
            <a:pPr algn="just">
              <a:spcAft>
                <a:spcPts val="780"/>
              </a:spcAft>
            </a:pPr>
            <a:r>
              <a:rPr lang="fr-FR" dirty="0">
                <a:solidFill>
                  <a:srgbClr val="000000"/>
                </a:solidFill>
                <a:latin typeface="Lato" panose="020F0502020204030203" pitchFamily="34" charset="0"/>
                <a:ea typeface="SimSun" panose="02010600030101010101" pitchFamily="2" charset="-122"/>
                <a:cs typeface="Mangal" panose="02040503050203030202" pitchFamily="18" charset="0"/>
              </a:rPr>
              <a:t>Travaux de la Conférence des SCoT de Nouvelle-Aquitaine le 23/11/2021 à Angoulême, le 11/02/2022 et le 08/06/2022 à Bordeaux. </a:t>
            </a:r>
          </a:p>
          <a:p>
            <a:pPr algn="just">
              <a:spcAft>
                <a:spcPts val="780"/>
              </a:spcAft>
            </a:pPr>
            <a:r>
              <a:rPr lang="fr-FR" dirty="0">
                <a:solidFill>
                  <a:srgbClr val="000000"/>
                </a:solidFill>
                <a:latin typeface="Lato" panose="020F0502020204030203" pitchFamily="34" charset="0"/>
                <a:ea typeface="SimSun" panose="02010600030101010101" pitchFamily="2" charset="-122"/>
                <a:cs typeface="Mangal" panose="02040503050203030202" pitchFamily="18" charset="0"/>
              </a:rPr>
              <a:t>Etapes de la finalisation :</a:t>
            </a:r>
          </a:p>
          <a:p>
            <a:pPr marL="342900" lvl="0" indent="-342900">
              <a:buFont typeface="Calibri" panose="020F0502020204030204" pitchFamily="34" charset="0"/>
              <a:buChar char="-"/>
            </a:pPr>
            <a:r>
              <a:rPr lang="fr-FR" dirty="0">
                <a:solidFill>
                  <a:srgbClr val="000000"/>
                </a:solidFill>
                <a:latin typeface="Lato" panose="020F0502020204030203" pitchFamily="34" charset="0"/>
                <a:ea typeface="SimSun" panose="02010600030101010101" pitchFamily="2" charset="-122"/>
                <a:cs typeface="Mangal" panose="02040503050203030202" pitchFamily="18" charset="0"/>
              </a:rPr>
              <a:t>Jeudi 13 octobre &gt; Conférence interrégionale des SCoT à Bordeaux pour échanger et valider la Contribution</a:t>
            </a:r>
          </a:p>
          <a:p>
            <a:pPr marL="342900" lvl="0" indent="-342900">
              <a:buFont typeface="Calibri" panose="020F0502020204030204" pitchFamily="34" charset="0"/>
              <a:buChar char="-"/>
            </a:pPr>
            <a:r>
              <a:rPr lang="fr-FR" dirty="0">
                <a:solidFill>
                  <a:srgbClr val="000000"/>
                </a:solidFill>
                <a:latin typeface="Lato" panose="020F0502020204030203" pitchFamily="34" charset="0"/>
                <a:ea typeface="SimSun" panose="02010600030101010101" pitchFamily="2" charset="-122"/>
                <a:cs typeface="Mangal" panose="02040503050203030202" pitchFamily="18" charset="0"/>
              </a:rPr>
              <a:t>Vendredi 21 octobre : envoi de la Contribution à la Région</a:t>
            </a:r>
          </a:p>
          <a:p>
            <a:pPr marL="342900" lvl="0" indent="-342900">
              <a:buFont typeface="Calibri" panose="020F0502020204030204" pitchFamily="34" charset="0"/>
              <a:buChar char="-"/>
            </a:pPr>
            <a:r>
              <a:rPr lang="fr-FR" dirty="0">
                <a:solidFill>
                  <a:srgbClr val="000000"/>
                </a:solidFill>
                <a:latin typeface="Lato" panose="020F0502020204030203" pitchFamily="34" charset="0"/>
                <a:ea typeface="SimSun" panose="02010600030101010101" pitchFamily="2" charset="-122"/>
                <a:cs typeface="Mangal" panose="02040503050203030202" pitchFamily="18" charset="0"/>
              </a:rPr>
              <a:t>Novembre 2022 : rencontre entre représentants de la Conférence des SCoT et les élus de la Région pour une remise « officielle » et en main propre.</a:t>
            </a:r>
          </a:p>
          <a:p>
            <a:pPr algn="just">
              <a:spcAft>
                <a:spcPts val="780"/>
              </a:spcAft>
            </a:pPr>
            <a:endParaRPr lang="fr-FR" sz="1300" kern="150" dirty="0">
              <a:effectLst/>
              <a:ea typeface="OpenSymbol" panose="05010000000000000000" pitchFamily="2" charset="0"/>
              <a:cs typeface="OpenSymbol" panose="05010000000000000000" pitchFamily="2" charset="0"/>
            </a:endParaRPr>
          </a:p>
        </p:txBody>
      </p:sp>
    </p:spTree>
    <p:extLst>
      <p:ext uri="{BB962C8B-B14F-4D97-AF65-F5344CB8AC3E}">
        <p14:creationId xmlns:p14="http://schemas.microsoft.com/office/powerpoint/2010/main" val="3860741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1920" y="-10027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451920" y="637197"/>
            <a:ext cx="8388881" cy="602322"/>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1800" b="1" dirty="0">
                <a:solidFill>
                  <a:schemeClr val="accent6"/>
                </a:solidFill>
                <a:latin typeface="Lato" panose="020F0502020204030203" pitchFamily="34" charset="0"/>
                <a:cs typeface="Arial" panose="020B0604020202020204" pitchFamily="34" charset="0"/>
              </a:rPr>
              <a:t>3. Information - Trajectoire ZAN</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a:xfrm>
            <a:off x="5898108" y="4771459"/>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C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e la date 2">
            <a:extLst>
              <a:ext uri="{FF2B5EF4-FFF2-40B4-BE49-F238E27FC236}">
                <a16:creationId xmlns:a16="http://schemas.microsoft.com/office/drawing/2014/main" id="{4CA086AE-082B-2D25-B462-3697FA5809F3}"/>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C00000"/>
                </a:solidFill>
                <a:effectLst/>
                <a:uLnTx/>
                <a:uFillTx/>
                <a:latin typeface="Lato"/>
                <a:ea typeface="+mn-ea"/>
                <a:cs typeface="+mn-cs"/>
              </a:rPr>
              <a:t>Bureau communautaire – 6 octobre 2022</a:t>
            </a:r>
          </a:p>
        </p:txBody>
      </p:sp>
      <p:sp>
        <p:nvSpPr>
          <p:cNvPr id="5" name="ZoneTexte 4">
            <a:extLst>
              <a:ext uri="{FF2B5EF4-FFF2-40B4-BE49-F238E27FC236}">
                <a16:creationId xmlns:a16="http://schemas.microsoft.com/office/drawing/2014/main" id="{2FF473E5-6A5E-C140-4C19-E02828DF0AE6}"/>
              </a:ext>
            </a:extLst>
          </p:cNvPr>
          <p:cNvSpPr txBox="1"/>
          <p:nvPr/>
        </p:nvSpPr>
        <p:spPr>
          <a:xfrm>
            <a:off x="575733" y="1239519"/>
            <a:ext cx="8216054" cy="3226524"/>
          </a:xfrm>
          <a:prstGeom prst="rect">
            <a:avLst/>
          </a:prstGeom>
          <a:noFill/>
        </p:spPr>
        <p:txBody>
          <a:bodyPr wrap="square">
            <a:spAutoFit/>
          </a:bodyPr>
          <a:lstStyle/>
          <a:p>
            <a:pPr algn="just">
              <a:spcAft>
                <a:spcPts val="780"/>
              </a:spcAft>
            </a:pPr>
            <a:r>
              <a:rPr lang="fr-FR" b="1" dirty="0">
                <a:solidFill>
                  <a:srgbClr val="000000"/>
                </a:solidFill>
                <a:latin typeface="Lato" panose="020F0502020204030203" pitchFamily="34" charset="0"/>
                <a:ea typeface="SimSun" panose="02010600030101010101" pitchFamily="2" charset="-122"/>
                <a:cs typeface="Mangal" panose="02040503050203030202" pitchFamily="18" charset="0"/>
              </a:rPr>
              <a:t>Le contenu de la contribution des territoires de NA</a:t>
            </a:r>
          </a:p>
          <a:p>
            <a:pPr algn="just">
              <a:spcAft>
                <a:spcPts val="780"/>
              </a:spcAft>
            </a:pPr>
            <a:endParaRPr lang="fr-FR" b="1" dirty="0">
              <a:solidFill>
                <a:srgbClr val="000000"/>
              </a:solidFill>
              <a:latin typeface="Lato" panose="020F0502020204030203" pitchFamily="34" charset="0"/>
              <a:ea typeface="SimSun" panose="02010600030101010101" pitchFamily="2" charset="-122"/>
              <a:cs typeface="Mangal" panose="02040503050203030202" pitchFamily="18" charset="0"/>
            </a:endParaRPr>
          </a:p>
          <a:p>
            <a:pPr algn="just">
              <a:spcAft>
                <a:spcPts val="780"/>
              </a:spcAft>
            </a:pPr>
            <a:r>
              <a:rPr lang="fr-FR" b="1" dirty="0">
                <a:solidFill>
                  <a:srgbClr val="000000"/>
                </a:solidFill>
                <a:latin typeface="Lato" panose="020F0502020204030203" pitchFamily="34" charset="0"/>
                <a:ea typeface="SimSun" panose="02010600030101010101" pitchFamily="2" charset="-122"/>
                <a:cs typeface="Mangal" panose="02040503050203030202" pitchFamily="18" charset="0"/>
              </a:rPr>
              <a:t>Une contribution structurée en 3 parties :</a:t>
            </a:r>
          </a:p>
          <a:p>
            <a:pPr algn="just">
              <a:spcAft>
                <a:spcPts val="780"/>
              </a:spcAft>
            </a:pPr>
            <a:r>
              <a:rPr lang="fr-FR" sz="1800" kern="150" dirty="0">
                <a:solidFill>
                  <a:srgbClr val="000000"/>
                </a:solidFill>
                <a:effectLst/>
                <a:latin typeface="Lato" panose="020F0502020204030203" pitchFamily="34" charset="0"/>
                <a:ea typeface="Lato" panose="020F0502020204030203" pitchFamily="34" charset="0"/>
                <a:cs typeface="Lato" panose="020F0502020204030203" pitchFamily="34" charset="0"/>
              </a:rPr>
              <a:t>« Pour un cadre régional de dialogue pérenne et constructif »,</a:t>
            </a:r>
          </a:p>
          <a:p>
            <a:pPr algn="just">
              <a:spcAft>
                <a:spcPts val="780"/>
              </a:spcAft>
            </a:pPr>
            <a:r>
              <a:rPr lang="fr-FR" kern="150" dirty="0">
                <a:solidFill>
                  <a:srgbClr val="000000"/>
                </a:solidFill>
                <a:latin typeface="Lato" panose="020F0502020204030203" pitchFamily="34" charset="0"/>
                <a:ea typeface="Lato" panose="020F0502020204030203" pitchFamily="34" charset="0"/>
                <a:cs typeface="Lato" panose="020F0502020204030203" pitchFamily="34" charset="0"/>
              </a:rPr>
              <a:t>« </a:t>
            </a:r>
            <a:r>
              <a:rPr lang="fr-FR" sz="1800" kern="150" dirty="0">
                <a:solidFill>
                  <a:srgbClr val="000000"/>
                </a:solidFill>
                <a:effectLst/>
                <a:latin typeface="Lato" panose="020F0502020204030203" pitchFamily="34" charset="0"/>
                <a:ea typeface="Lato" panose="020F0502020204030203" pitchFamily="34" charset="0"/>
                <a:cs typeface="Lato" panose="020F0502020204030203" pitchFamily="34" charset="0"/>
              </a:rPr>
              <a:t>Vers une territorialisation régionale plus qualitative que quantitative »</a:t>
            </a:r>
          </a:p>
          <a:p>
            <a:pPr algn="just">
              <a:spcAft>
                <a:spcPts val="780"/>
              </a:spcAft>
            </a:pPr>
            <a:r>
              <a:rPr lang="fr-FR" sz="1800" kern="150" dirty="0">
                <a:solidFill>
                  <a:srgbClr val="000000"/>
                </a:solidFill>
                <a:effectLst/>
                <a:latin typeface="Lato" panose="020F0502020204030203" pitchFamily="34" charset="0"/>
                <a:ea typeface="Lato" panose="020F0502020204030203" pitchFamily="34" charset="0"/>
                <a:cs typeface="Lato" panose="020F0502020204030203" pitchFamily="34" charset="0"/>
              </a:rPr>
              <a:t>« Des mesures d’accompagnement et de soutien de la Région en matière d’ingénierie et de financement »</a:t>
            </a:r>
            <a:endParaRPr lang="fr-FR" sz="1800" kern="150" dirty="0">
              <a:effectLst/>
              <a:latin typeface="Lato" panose="020F0502020204030203" pitchFamily="34" charset="0"/>
              <a:ea typeface="Lato" panose="020F0502020204030203" pitchFamily="34" charset="0"/>
              <a:cs typeface="Lato" panose="020F0502020204030203" pitchFamily="34" charset="0"/>
            </a:endParaRPr>
          </a:p>
          <a:p>
            <a:pPr algn="just">
              <a:spcAft>
                <a:spcPts val="780"/>
              </a:spcAft>
            </a:pPr>
            <a:endParaRPr lang="fr-FR" dirty="0">
              <a:solidFill>
                <a:srgbClr val="000000"/>
              </a:solidFill>
              <a:latin typeface="Lato" panose="020F0502020204030203" pitchFamily="34" charset="0"/>
              <a:ea typeface="SimSun" panose="02010600030101010101" pitchFamily="2" charset="-122"/>
              <a:cs typeface="Mangal" panose="02040503050203030202" pitchFamily="18" charset="0"/>
            </a:endParaRPr>
          </a:p>
          <a:p>
            <a:pPr algn="just">
              <a:spcAft>
                <a:spcPts val="780"/>
              </a:spcAft>
            </a:pPr>
            <a:endParaRPr lang="fr-FR" sz="1300" kern="150" dirty="0">
              <a:effectLst/>
              <a:ea typeface="OpenSymbol" panose="05010000000000000000" pitchFamily="2" charset="0"/>
              <a:cs typeface="OpenSymbol" panose="05010000000000000000" pitchFamily="2" charset="0"/>
            </a:endParaRPr>
          </a:p>
        </p:txBody>
      </p:sp>
    </p:spTree>
    <p:extLst>
      <p:ext uri="{BB962C8B-B14F-4D97-AF65-F5344CB8AC3E}">
        <p14:creationId xmlns:p14="http://schemas.microsoft.com/office/powerpoint/2010/main" val="2538136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1920" y="-10027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a:xfrm>
            <a:off x="5850341" y="4767264"/>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C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e la date 2">
            <a:extLst>
              <a:ext uri="{FF2B5EF4-FFF2-40B4-BE49-F238E27FC236}">
                <a16:creationId xmlns:a16="http://schemas.microsoft.com/office/drawing/2014/main" id="{4CA086AE-082B-2D25-B462-3697FA5809F3}"/>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C00000"/>
                </a:solidFill>
                <a:effectLst/>
                <a:uLnTx/>
                <a:uFillTx/>
                <a:latin typeface="Lato"/>
                <a:ea typeface="+mn-ea"/>
                <a:cs typeface="+mn-cs"/>
              </a:rPr>
              <a:t>Bureau communautaire – 6 octobre 2022</a:t>
            </a:r>
          </a:p>
        </p:txBody>
      </p:sp>
      <p:sp>
        <p:nvSpPr>
          <p:cNvPr id="5" name="ZoneTexte 4">
            <a:extLst>
              <a:ext uri="{FF2B5EF4-FFF2-40B4-BE49-F238E27FC236}">
                <a16:creationId xmlns:a16="http://schemas.microsoft.com/office/drawing/2014/main" id="{2FF473E5-6A5E-C140-4C19-E02828DF0AE6}"/>
              </a:ext>
            </a:extLst>
          </p:cNvPr>
          <p:cNvSpPr txBox="1"/>
          <p:nvPr/>
        </p:nvSpPr>
        <p:spPr>
          <a:xfrm>
            <a:off x="575733" y="768260"/>
            <a:ext cx="8216054" cy="4072910"/>
          </a:xfrm>
          <a:prstGeom prst="rect">
            <a:avLst/>
          </a:prstGeom>
          <a:noFill/>
        </p:spPr>
        <p:txBody>
          <a:bodyPr wrap="square">
            <a:spAutoFit/>
          </a:bodyPr>
          <a:lstStyle/>
          <a:p>
            <a:pPr algn="just">
              <a:spcAft>
                <a:spcPts val="780"/>
              </a:spcAft>
            </a:pPr>
            <a:r>
              <a:rPr lang="fr-FR" sz="1500" b="1" kern="150" dirty="0">
                <a:solidFill>
                  <a:srgbClr val="000000"/>
                </a:solidFill>
                <a:effectLst/>
                <a:latin typeface="Lato" panose="020F0502020204030203" pitchFamily="34" charset="0"/>
                <a:ea typeface="Lato" panose="020F0502020204030203" pitchFamily="34" charset="0"/>
                <a:cs typeface="Lato" panose="020F0502020204030203" pitchFamily="34" charset="0"/>
              </a:rPr>
              <a:t>Focus sur la partie 2 </a:t>
            </a:r>
            <a:r>
              <a:rPr lang="fr-FR" sz="1500" b="1" kern="150" dirty="0">
                <a:solidFill>
                  <a:srgbClr val="000000"/>
                </a:solidFill>
                <a:latin typeface="Lato" panose="020F0502020204030203" pitchFamily="34" charset="0"/>
                <a:ea typeface="Lato" panose="020F0502020204030203" pitchFamily="34" charset="0"/>
                <a:cs typeface="Lato" panose="020F0502020204030203" pitchFamily="34" charset="0"/>
              </a:rPr>
              <a:t>« </a:t>
            </a:r>
            <a:r>
              <a:rPr lang="fr-FR" sz="1500" b="1" kern="150" dirty="0">
                <a:solidFill>
                  <a:srgbClr val="000000"/>
                </a:solidFill>
                <a:effectLst/>
                <a:latin typeface="Lato" panose="020F0502020204030203" pitchFamily="34" charset="0"/>
                <a:ea typeface="Lato" panose="020F0502020204030203" pitchFamily="34" charset="0"/>
                <a:cs typeface="Lato" panose="020F0502020204030203" pitchFamily="34" charset="0"/>
              </a:rPr>
              <a:t>Vers une territorialisation régionale plus qualitative que quantitative »</a:t>
            </a:r>
          </a:p>
          <a:p>
            <a:pPr marL="342900" lvl="0" indent="-342900" algn="just">
              <a:buFont typeface="Arial" panose="020B0604020202020204" pitchFamily="34" charset="0"/>
              <a:buChar char="•"/>
            </a:pP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L’échelle de territorialisation : privilégier un objectif à l’échelle des </a:t>
            </a:r>
            <a:r>
              <a:rPr lang="fr-FR" sz="1400" kern="150" dirty="0" err="1">
                <a:solidFill>
                  <a:srgbClr val="000000"/>
                </a:solidFill>
                <a:latin typeface="Lato" panose="020F0502020204030203" pitchFamily="34" charset="0"/>
                <a:ea typeface="Lato" panose="020F0502020204030203" pitchFamily="34" charset="0"/>
                <a:cs typeface="Lato" panose="020F0502020204030203" pitchFamily="34" charset="0"/>
              </a:rPr>
              <a:t>ScoT</a:t>
            </a: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 exprimé sous forme de taux,</a:t>
            </a:r>
          </a:p>
          <a:p>
            <a:pPr marL="342900" lvl="0" indent="-342900" algn="just">
              <a:buFont typeface="Arial" panose="020B0604020202020204" pitchFamily="34" charset="0"/>
              <a:buChar char="•"/>
            </a:pP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Un scénario de territorialisation défini selon cinq profils de territoires à affiner : établir un dialogue étroit avec les territoires de SCoT,</a:t>
            </a:r>
          </a:p>
          <a:p>
            <a:pPr marL="342900" lvl="0" indent="-342900" algn="just">
              <a:buFont typeface="Arial" panose="020B0604020202020204" pitchFamily="34" charset="0"/>
              <a:buChar char="•"/>
            </a:pP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Une enveloppe de consommation foncière pour des projets d’envergure nationale et/ou régionale imprécise et surévaluée,</a:t>
            </a:r>
          </a:p>
          <a:p>
            <a:pPr marL="342900" lvl="0" indent="-342900" algn="just">
              <a:buFont typeface="Arial" panose="020B0604020202020204" pitchFamily="34" charset="0"/>
              <a:buChar char="•"/>
            </a:pP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Les enjeux d’une territorialisation qualitative : La prise en compte des dynamiques de réduction déjà à l’œuvre + une lecture commune intégrant les dynamiques interterritoriales,</a:t>
            </a:r>
          </a:p>
          <a:p>
            <a:pPr marL="342900" lvl="0" indent="-342900" algn="just">
              <a:buFont typeface="Arial" panose="020B0604020202020204" pitchFamily="34" charset="0"/>
              <a:buChar char="•"/>
            </a:pP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Vers un nouveau modèle d’aménagement des territoires néo-aquitains :</a:t>
            </a:r>
          </a:p>
          <a:p>
            <a:pPr marL="742950" lvl="1" indent="-285750" algn="just">
              <a:buFont typeface="Arial" panose="020B0604020202020204" pitchFamily="34" charset="0"/>
              <a:buChar char="◦"/>
            </a:pP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Un socle de critères et de besoins communs à tous les territoires,</a:t>
            </a:r>
          </a:p>
          <a:p>
            <a:pPr marL="742950" lvl="1" indent="-285750" algn="just">
              <a:buFont typeface="Arial" panose="020B0604020202020204" pitchFamily="34" charset="0"/>
              <a:buChar char="◦"/>
            </a:pP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Pour une approche du recyclage du foncier et une sobriété foncière autour du concept de centralités,</a:t>
            </a:r>
          </a:p>
          <a:p>
            <a:pPr marL="742950" lvl="1" indent="-285750" algn="just">
              <a:buFont typeface="Arial" panose="020B0604020202020204" pitchFamily="34" charset="0"/>
              <a:buChar char="◦"/>
            </a:pP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Prendre en compte le potentiel foncier disponible,</a:t>
            </a:r>
          </a:p>
          <a:p>
            <a:pPr marL="742950" lvl="1" indent="-285750" algn="just">
              <a:buFont typeface="Arial" panose="020B0604020202020204" pitchFamily="34" charset="0"/>
              <a:buChar char="◦"/>
            </a:pP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Une approche spécifique sur le foncier économique,</a:t>
            </a:r>
          </a:p>
          <a:p>
            <a:pPr marL="742950" lvl="1" indent="-285750" algn="just">
              <a:buFont typeface="Arial" panose="020B0604020202020204" pitchFamily="34" charset="0"/>
              <a:buChar char="◦"/>
            </a:pP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Une prise en compte des capacités et ressources naturelles d’un territoire au fondement du projet de développement des </a:t>
            </a:r>
            <a:r>
              <a:rPr lang="fr-FR" sz="1400" kern="150" dirty="0" err="1">
                <a:solidFill>
                  <a:srgbClr val="000000"/>
                </a:solidFill>
                <a:latin typeface="Lato" panose="020F0502020204030203" pitchFamily="34" charset="0"/>
                <a:ea typeface="Lato" panose="020F0502020204030203" pitchFamily="34" charset="0"/>
                <a:cs typeface="Lato" panose="020F0502020204030203" pitchFamily="34" charset="0"/>
              </a:rPr>
              <a:t>ScoT</a:t>
            </a: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 (et territoires non couverts),</a:t>
            </a:r>
          </a:p>
          <a:p>
            <a:pPr marL="742950" lvl="1" indent="-285750" algn="just">
              <a:buFont typeface="Arial" panose="020B0604020202020204" pitchFamily="34" charset="0"/>
              <a:buChar char="◦"/>
            </a:pPr>
            <a:r>
              <a:rPr lang="fr-FR" sz="1400" kern="150" dirty="0">
                <a:solidFill>
                  <a:srgbClr val="000000"/>
                </a:solidFill>
                <a:latin typeface="Lato" panose="020F0502020204030203" pitchFamily="34" charset="0"/>
                <a:ea typeface="Lato" panose="020F0502020204030203" pitchFamily="34" charset="0"/>
                <a:cs typeface="Lato" panose="020F0502020204030203" pitchFamily="34" charset="0"/>
              </a:rPr>
              <a:t>Des critères et besoins spécifiques aux territoires dans une vision de cohésion régionale.</a:t>
            </a:r>
          </a:p>
        </p:txBody>
      </p:sp>
      <p:sp>
        <p:nvSpPr>
          <p:cNvPr id="7" name="ZoneTexte 6">
            <a:extLst>
              <a:ext uri="{FF2B5EF4-FFF2-40B4-BE49-F238E27FC236}">
                <a16:creationId xmlns:a16="http://schemas.microsoft.com/office/drawing/2014/main" id="{7287C1A9-8F0B-B2E3-6C81-60F5413F03F7}"/>
              </a:ext>
            </a:extLst>
          </p:cNvPr>
          <p:cNvSpPr txBox="1"/>
          <p:nvPr/>
        </p:nvSpPr>
        <p:spPr>
          <a:xfrm>
            <a:off x="575733" y="488856"/>
            <a:ext cx="4572000" cy="369332"/>
          </a:xfrm>
          <a:prstGeom prst="rect">
            <a:avLst/>
          </a:prstGeom>
          <a:noFill/>
        </p:spPr>
        <p:txBody>
          <a:bodyPr wrap="square">
            <a:spAutoFit/>
          </a:bodyPr>
          <a:lstStyle/>
          <a:p>
            <a:pPr marL="0" indent="0" algn="just">
              <a:spcBef>
                <a:spcPts val="0"/>
              </a:spcBef>
              <a:spcAft>
                <a:spcPts val="600"/>
              </a:spcAft>
              <a:buNone/>
              <a:tabLst>
                <a:tab pos="457200" algn="l"/>
              </a:tabLst>
            </a:pPr>
            <a:r>
              <a:rPr lang="fr-FR" sz="1800" b="1" dirty="0">
                <a:solidFill>
                  <a:schemeClr val="accent6"/>
                </a:solidFill>
                <a:latin typeface="Lato" panose="020F0502020204030203" pitchFamily="34" charset="0"/>
                <a:cs typeface="Arial" panose="020B0604020202020204" pitchFamily="34" charset="0"/>
              </a:rPr>
              <a:t>3. Information - Trajectoire ZAN</a:t>
            </a:r>
          </a:p>
        </p:txBody>
      </p:sp>
    </p:spTree>
    <p:extLst>
      <p:ext uri="{BB962C8B-B14F-4D97-AF65-F5344CB8AC3E}">
        <p14:creationId xmlns:p14="http://schemas.microsoft.com/office/powerpoint/2010/main" val="3901657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199" y="6584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457199" y="765868"/>
            <a:ext cx="8388881" cy="4065731"/>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accent6"/>
                </a:solidFill>
                <a:latin typeface="Lato" panose="020F0502020204030203" pitchFamily="34" charset="0"/>
                <a:cs typeface="Arial" panose="020B0604020202020204" pitchFamily="34" charset="0"/>
              </a:rPr>
              <a:t>3. Information - Trajectoire ZAN</a:t>
            </a:r>
          </a:p>
          <a:p>
            <a:pPr marL="0" indent="0" algn="just">
              <a:spcBef>
                <a:spcPts val="0"/>
              </a:spcBef>
              <a:spcAft>
                <a:spcPts val="600"/>
              </a:spcAft>
              <a:buNone/>
              <a:tabLst>
                <a:tab pos="457200" algn="l"/>
              </a:tabLst>
            </a:pPr>
            <a:endParaRPr lang="fr-FR" sz="2000" b="1" dirty="0">
              <a:solidFill>
                <a:schemeClr val="bg1"/>
              </a:solidFill>
              <a:cs typeface="Arial" panose="020B0604020202020204" pitchFamily="34" charset="0"/>
            </a:endParaRPr>
          </a:p>
          <a:p>
            <a:pPr marL="0" indent="0" algn="just">
              <a:spcBef>
                <a:spcPts val="0"/>
              </a:spcBef>
              <a:spcAft>
                <a:spcPts val="600"/>
              </a:spcAft>
              <a:buNone/>
              <a:tabLst>
                <a:tab pos="457200" algn="l"/>
              </a:tabLst>
            </a:pPr>
            <a:r>
              <a:rPr lang="fr-FR" sz="2000" b="1" dirty="0">
                <a:solidFill>
                  <a:schemeClr val="bg1"/>
                </a:solidFill>
                <a:cs typeface="Arial" panose="020B0604020202020204" pitchFamily="34" charset="0"/>
              </a:rPr>
              <a:t>Le bureau communautaire est invité à :</a:t>
            </a:r>
          </a:p>
          <a:p>
            <a:pPr algn="just">
              <a:spcBef>
                <a:spcPts val="0"/>
              </a:spcBef>
              <a:spcAft>
                <a:spcPts val="600"/>
              </a:spcAft>
              <a:tabLst>
                <a:tab pos="457200" algn="l"/>
              </a:tabLst>
            </a:pPr>
            <a:r>
              <a:rPr lang="fr-FR" sz="2000" b="1" dirty="0">
                <a:solidFill>
                  <a:schemeClr val="bg1"/>
                </a:solidFill>
                <a:cs typeface="Arial" panose="020B0604020202020204" pitchFamily="34" charset="0"/>
              </a:rPr>
              <a:t>PRENDRE ACTE de l’information sur la contribution de la Conférence des SCoT de Nouvelle-Aquitaine à l’évolution du SRADDET, sur le volet foncier et sur la trajectoire ZAN.</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a:xfrm>
            <a:off x="5891284" y="4757812"/>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C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e la date 2">
            <a:extLst>
              <a:ext uri="{FF2B5EF4-FFF2-40B4-BE49-F238E27FC236}">
                <a16:creationId xmlns:a16="http://schemas.microsoft.com/office/drawing/2014/main" id="{FEE2EE52-DC30-2743-1A2A-17668228AA31}"/>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C00000"/>
                </a:solidFill>
                <a:effectLst/>
                <a:uLnTx/>
                <a:uFillTx/>
                <a:latin typeface="Lato"/>
                <a:ea typeface="+mn-ea"/>
                <a:cs typeface="+mn-cs"/>
              </a:rPr>
              <a:t>Bureau communautaire – 6 octobre 2022</a:t>
            </a:r>
          </a:p>
        </p:txBody>
      </p:sp>
    </p:spTree>
    <p:extLst>
      <p:ext uri="{BB962C8B-B14F-4D97-AF65-F5344CB8AC3E}">
        <p14:creationId xmlns:p14="http://schemas.microsoft.com/office/powerpoint/2010/main" val="4035832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rgbClr val="C00000"/>
                </a:solidFill>
                <a:latin typeface="Caviar Dreams" pitchFamily="34" charset="0"/>
              </a:rPr>
            </a:br>
            <a:r>
              <a:rPr lang="fr-FR" sz="1600" b="1" i="1" dirty="0">
                <a:solidFill>
                  <a:schemeClr val="tx2">
                    <a:lumMod val="50000"/>
                  </a:schemeClr>
                </a:solidFill>
                <a:latin typeface="Lato" pitchFamily="34" charset="0"/>
                <a:ea typeface="Lato" pitchFamily="34" charset="0"/>
                <a:cs typeface="Lato" pitchFamily="34" charset="0"/>
              </a:rPr>
              <a:t>- Intervention de Monsieur Fabrice MICHELET</a:t>
            </a:r>
            <a:br>
              <a:rPr lang="fr-FR" b="1" i="1" strike="sngStrike" dirty="0">
                <a:solidFill>
                  <a:srgbClr val="FF0000"/>
                </a:solidFill>
                <a:latin typeface="Lato" pitchFamily="34" charset="0"/>
                <a:ea typeface="Lato" pitchFamily="34" charset="0"/>
                <a:cs typeface="Lato" pitchFamily="34" charset="0"/>
              </a:rPr>
            </a:br>
            <a:endParaRPr lang="fr-FR" b="1" strike="sngStrike" dirty="0">
              <a:solidFill>
                <a:srgbClr val="FF0000"/>
              </a:solidFill>
              <a:latin typeface="Caviar Dreams" pitchFamily="34" charset="0"/>
            </a:endParaRPr>
          </a:p>
        </p:txBody>
      </p:sp>
      <p:sp>
        <p:nvSpPr>
          <p:cNvPr id="10" name="Espace réservé du contenu 9"/>
          <p:cNvSpPr>
            <a:spLocks noGrp="1"/>
          </p:cNvSpPr>
          <p:nvPr>
            <p:ph idx="1"/>
          </p:nvPr>
        </p:nvSpPr>
        <p:spPr>
          <a:xfrm>
            <a:off x="457200" y="1200151"/>
            <a:ext cx="8229600" cy="3207256"/>
          </a:xfrm>
        </p:spPr>
        <p:txBody>
          <a:bodyPr>
            <a:normAutofit/>
          </a:bodyPr>
          <a:lstStyle/>
          <a:p>
            <a:pPr lvl="0" algn="just">
              <a:buFontTx/>
              <a:buChar char="-"/>
            </a:pPr>
            <a:endParaRPr lang="fr-FR" sz="2400" b="1" dirty="0">
              <a:solidFill>
                <a:srgbClr val="CD1719"/>
              </a:solidFill>
              <a:latin typeface="Lato" pitchFamily="34" charset="0"/>
              <a:ea typeface="Lato" pitchFamily="34" charset="0"/>
              <a:cs typeface="Lato" pitchFamily="34" charset="0"/>
            </a:endParaRPr>
          </a:p>
          <a:p>
            <a:pPr lvl="0" algn="just">
              <a:buFontTx/>
              <a:buChar char="-"/>
            </a:pPr>
            <a:r>
              <a:rPr lang="fr-FR" sz="2400" b="1" dirty="0">
                <a:solidFill>
                  <a:schemeClr val="tx2"/>
                </a:solidFill>
                <a:latin typeface="Lato" pitchFamily="34" charset="0"/>
                <a:ea typeface="Lato" pitchFamily="34" charset="0"/>
                <a:cs typeface="Lato" pitchFamily="34" charset="0"/>
              </a:rPr>
              <a:t>Quorum</a:t>
            </a:r>
          </a:p>
          <a:p>
            <a:pPr marL="0" lvl="0" indent="0" algn="just">
              <a:buNone/>
            </a:pPr>
            <a:endParaRPr lang="fr-FR" sz="2400" b="1" dirty="0">
              <a:solidFill>
                <a:srgbClr val="E44506"/>
              </a:solidFill>
              <a:latin typeface="Lato" pitchFamily="34" charset="0"/>
              <a:ea typeface="Lato" pitchFamily="34" charset="0"/>
              <a:cs typeface="Lato" pitchFamily="34" charset="0"/>
            </a:endParaRPr>
          </a:p>
          <a:p>
            <a:pPr lvl="0" algn="just">
              <a:buFontTx/>
              <a:buChar char="-"/>
            </a:pPr>
            <a:r>
              <a:rPr lang="fr-FR" sz="2400" b="1" dirty="0">
                <a:solidFill>
                  <a:schemeClr val="tx2"/>
                </a:solidFill>
                <a:latin typeface="Lato" pitchFamily="34" charset="0"/>
                <a:ea typeface="Lato" pitchFamily="34" charset="0"/>
                <a:cs typeface="Lato" pitchFamily="34" charset="0"/>
              </a:rPr>
              <a:t>Pouvoirs</a:t>
            </a:r>
          </a:p>
          <a:p>
            <a:pPr marL="0" lvl="0" indent="0" algn="just">
              <a:buNone/>
            </a:pPr>
            <a:endParaRPr lang="fr-FR" sz="2400" b="1" dirty="0">
              <a:solidFill>
                <a:schemeClr val="tx2"/>
              </a:solidFill>
              <a:latin typeface="Lato" pitchFamily="34" charset="0"/>
              <a:ea typeface="Lato" pitchFamily="34" charset="0"/>
              <a:cs typeface="Lato" pitchFamily="34" charset="0"/>
            </a:endParaRPr>
          </a:p>
          <a:p>
            <a:pPr algn="just">
              <a:buFontTx/>
              <a:buChar char="-"/>
            </a:pPr>
            <a:r>
              <a:rPr lang="fr-FR" sz="2400" b="1" dirty="0">
                <a:solidFill>
                  <a:schemeClr val="tx2"/>
                </a:solidFill>
                <a:latin typeface="Lato" pitchFamily="34" charset="0"/>
                <a:ea typeface="Lato" pitchFamily="34" charset="0"/>
                <a:cs typeface="Lato" pitchFamily="34" charset="0"/>
              </a:rPr>
              <a:t>Désignation d’un(e) secrétaire de séance</a:t>
            </a:r>
          </a:p>
          <a:p>
            <a:pPr marL="0" lvl="0" indent="0" algn="just">
              <a:buNone/>
            </a:pPr>
            <a:r>
              <a:rPr lang="fr-FR" sz="2400" b="1" dirty="0">
                <a:solidFill>
                  <a:schemeClr val="tx2"/>
                </a:solidFill>
                <a:latin typeface="Lato" pitchFamily="34" charset="0"/>
                <a:ea typeface="Lato" pitchFamily="34" charset="0"/>
                <a:cs typeface="Lato" pitchFamily="34" charset="0"/>
              </a:rPr>
              <a:t> </a:t>
            </a:r>
          </a:p>
          <a:p>
            <a:pPr marL="0" lvl="0" indent="0" algn="just">
              <a:buNone/>
            </a:pPr>
            <a:endParaRPr lang="fr-FR" sz="2400" b="1" dirty="0">
              <a:solidFill>
                <a:srgbClr val="CD1719"/>
              </a:solidFill>
              <a:latin typeface="Lato" pitchFamily="34" charset="0"/>
              <a:ea typeface="Lato" pitchFamily="34" charset="0"/>
              <a:cs typeface="Lato" pitchFamily="34" charset="0"/>
            </a:endParaRPr>
          </a:p>
        </p:txBody>
      </p:sp>
      <p:cxnSp>
        <p:nvCxnSpPr>
          <p:cNvPr id="7" name="Connecteur droit 6">
            <a:extLst>
              <a:ext uri="{FF2B5EF4-FFF2-40B4-BE49-F238E27FC236}">
                <a16:creationId xmlns:a16="http://schemas.microsoft.com/office/drawing/2014/main" id="{C77B24A6-8542-4024-B80A-A1F3301AB7E1}"/>
              </a:ext>
            </a:extLst>
          </p:cNvPr>
          <p:cNvCxnSpPr>
            <a:cxnSpLocks/>
          </p:cNvCxnSpPr>
          <p:nvPr/>
        </p:nvCxnSpPr>
        <p:spPr>
          <a:xfrm>
            <a:off x="3635896" y="4948014"/>
            <a:ext cx="3744416"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e la date 2">
            <a:extLst>
              <a:ext uri="{FF2B5EF4-FFF2-40B4-BE49-F238E27FC236}">
                <a16:creationId xmlns:a16="http://schemas.microsoft.com/office/drawing/2014/main" id="{A1DE8B94-A890-8C81-F627-617094520D8F}"/>
              </a:ext>
            </a:extLst>
          </p:cNvPr>
          <p:cNvSpPr>
            <a:spLocks noGrp="1"/>
          </p:cNvSpPr>
          <p:nvPr>
            <p:ph type="dt" sz="half" idx="10"/>
          </p:nvPr>
        </p:nvSpPr>
        <p:spPr>
          <a:xfrm>
            <a:off x="313184" y="4674170"/>
            <a:ext cx="3322712"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4" name="Espace réservé du numéro de diapositive 3">
            <a:extLst>
              <a:ext uri="{FF2B5EF4-FFF2-40B4-BE49-F238E27FC236}">
                <a16:creationId xmlns:a16="http://schemas.microsoft.com/office/drawing/2014/main" id="{CFFD3020-BD00-ABB4-5ED1-3D6B972C654C}"/>
              </a:ext>
            </a:extLst>
          </p:cNvPr>
          <p:cNvSpPr>
            <a:spLocks noGrp="1"/>
          </p:cNvSpPr>
          <p:nvPr>
            <p:ph type="sldNum" sz="quarter" idx="12"/>
          </p:nvPr>
        </p:nvSpPr>
        <p:spPr/>
        <p:txBody>
          <a:bodyPr/>
          <a:lstStyle/>
          <a:p>
            <a:fld id="{7DD352F8-E6D5-40A5-90BA-A89BD40754D9}" type="slidenum">
              <a:rPr lang="fr-FR" smtClean="0"/>
              <a:pPr/>
              <a:t>2</a:t>
            </a:fld>
            <a:endParaRPr lang="fr-FR"/>
          </a:p>
        </p:txBody>
      </p:sp>
    </p:spTree>
    <p:extLst>
      <p:ext uri="{BB962C8B-B14F-4D97-AF65-F5344CB8AC3E}">
        <p14:creationId xmlns:p14="http://schemas.microsoft.com/office/powerpoint/2010/main" val="1670106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877421"/>
            <a:ext cx="8229600" cy="3531835"/>
          </a:xfrm>
        </p:spPr>
        <p:txBody>
          <a:bodyPr>
            <a:normAutofit/>
          </a:bodyPr>
          <a:lstStyle/>
          <a:p>
            <a:pPr marL="0" indent="0" algn="ctr">
              <a:buNone/>
            </a:pPr>
            <a:endParaRPr lang="fr-FR" sz="12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rgbClr val="EF6905"/>
              </a:solidFill>
              <a:latin typeface="Lato" pitchFamily="34" charset="0"/>
              <a:ea typeface="Lato" pitchFamily="34" charset="0"/>
              <a:cs typeface="Lato" pitchFamily="34" charset="0"/>
            </a:endParaRPr>
          </a:p>
          <a:p>
            <a:pPr marL="0" indent="0" algn="ctr">
              <a:buNone/>
            </a:pPr>
            <a:r>
              <a:rPr lang="fr-FR" sz="4400" b="1" dirty="0">
                <a:solidFill>
                  <a:schemeClr val="accent4"/>
                </a:solidFill>
                <a:latin typeface="Lato" pitchFamily="34" charset="0"/>
                <a:ea typeface="Lato" pitchFamily="34" charset="0"/>
                <a:cs typeface="Lato" pitchFamily="34" charset="0"/>
              </a:rPr>
              <a:t>RESSOURCES HUMAINES</a:t>
            </a:r>
          </a:p>
        </p:txBody>
      </p:sp>
      <p:cxnSp>
        <p:nvCxnSpPr>
          <p:cNvPr id="6" name="Connecteur droit 5">
            <a:extLst>
              <a:ext uri="{FF2B5EF4-FFF2-40B4-BE49-F238E27FC236}">
                <a16:creationId xmlns:a16="http://schemas.microsoft.com/office/drawing/2014/main" id="{1F7A3A2F-E626-496F-9682-6BEE18E95802}"/>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F947FC33-674B-DE83-5569-CAE8781DAB7D}"/>
              </a:ext>
            </a:extLst>
          </p:cNvPr>
          <p:cNvSpPr>
            <a:spLocks noGrp="1"/>
          </p:cNvSpPr>
          <p:nvPr>
            <p:ph type="dt" sz="half" idx="10"/>
          </p:nvPr>
        </p:nvSpPr>
        <p:spPr>
          <a:xfrm>
            <a:off x="457199" y="4767264"/>
            <a:ext cx="3179929"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B51923"/>
                </a:solidFill>
                <a:effectLst/>
                <a:uLnTx/>
                <a:uFillTx/>
                <a:latin typeface="Lato"/>
                <a:ea typeface="+mn-ea"/>
                <a:cs typeface="+mn-cs"/>
              </a:rPr>
              <a:t>Bureau communautaire du 6 octobre 2022</a:t>
            </a:r>
            <a:endParaRPr kumimoji="0" lang="fr-FR" sz="1200" b="0" i="1" u="none" strike="noStrike" kern="1200" cap="none" spc="0" normalizeH="0" baseline="0" noProof="0" dirty="0">
              <a:ln>
                <a:noFill/>
              </a:ln>
              <a:solidFill>
                <a:srgbClr val="B51923"/>
              </a:solidFill>
              <a:effectLst/>
              <a:uLnTx/>
              <a:uFillTx/>
              <a:latin typeface="Lato"/>
              <a:ea typeface="+mn-ea"/>
              <a:cs typeface="+mn-cs"/>
            </a:endParaRPr>
          </a:p>
        </p:txBody>
      </p:sp>
      <p:sp>
        <p:nvSpPr>
          <p:cNvPr id="2" name="Espace réservé du numéro de diapositive 1">
            <a:extLst>
              <a:ext uri="{FF2B5EF4-FFF2-40B4-BE49-F238E27FC236}">
                <a16:creationId xmlns:a16="http://schemas.microsoft.com/office/drawing/2014/main" id="{CE558E0D-3167-15FD-E729-E0FC9796A240}"/>
              </a:ext>
            </a:extLst>
          </p:cNvPr>
          <p:cNvSpPr>
            <a:spLocks noGrp="1"/>
          </p:cNvSpPr>
          <p:nvPr>
            <p:ph type="sldNum" sz="quarter" idx="12"/>
          </p:nvPr>
        </p:nvSpPr>
        <p:spPr>
          <a:xfrm>
            <a:off x="5779994" y="4767264"/>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B51923"/>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srgbClr val="B51923"/>
              </a:solidFill>
              <a:effectLst/>
              <a:uLnTx/>
              <a:uFillTx/>
              <a:latin typeface="Lato"/>
              <a:ea typeface="+mn-ea"/>
              <a:cs typeface="+mn-cs"/>
            </a:endParaRPr>
          </a:p>
        </p:txBody>
      </p:sp>
    </p:spTree>
    <p:extLst>
      <p:ext uri="{BB962C8B-B14F-4D97-AF65-F5344CB8AC3E}">
        <p14:creationId xmlns:p14="http://schemas.microsoft.com/office/powerpoint/2010/main" val="1084290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390364" y="829564"/>
            <a:ext cx="8363272" cy="3857929"/>
          </a:xfrm>
        </p:spPr>
        <p:txBody>
          <a:bodyPr vert="horz" lIns="91440" tIns="45720" rIns="91440" bIns="45720" rtlCol="0" anchor="t">
            <a:normAutofit/>
          </a:bodyPr>
          <a:lstStyle/>
          <a:p>
            <a:pPr marL="0" indent="0" algn="l">
              <a:buNone/>
            </a:pPr>
            <a:r>
              <a:rPr lang="fr-FR" sz="1800" b="1" dirty="0">
                <a:solidFill>
                  <a:schemeClr val="accent4"/>
                </a:solidFill>
                <a:ea typeface="+mn-lt"/>
                <a:cs typeface="+mn-lt"/>
              </a:rPr>
              <a:t>4. Convention de mise à disposition d'un salarié apprenti par le Groupement d'employeur sport et animation 79 (GESA 79)</a:t>
            </a:r>
          </a:p>
          <a:p>
            <a:pPr marL="0" indent="0" algn="l">
              <a:buNone/>
            </a:pPr>
            <a:endParaRPr lang="fr-FR" sz="1800" b="1" dirty="0">
              <a:solidFill>
                <a:schemeClr val="accent4"/>
              </a:solidFill>
              <a:ea typeface="+mn-lt"/>
              <a:cs typeface="+mn-lt"/>
            </a:endParaRPr>
          </a:p>
          <a:p>
            <a:pPr marL="0" indent="0" algn="just">
              <a:buNone/>
            </a:pPr>
            <a:r>
              <a:rPr lang="fr-FR" sz="1800" b="1" u="sng" dirty="0">
                <a:solidFill>
                  <a:schemeClr val="tx2"/>
                </a:solidFill>
                <a:ea typeface="+mn-lt"/>
                <a:cs typeface="+mn-lt"/>
              </a:rPr>
              <a:t>Contexte :</a:t>
            </a:r>
            <a:r>
              <a:rPr lang="fr-FR" sz="1800" b="1" dirty="0">
                <a:solidFill>
                  <a:schemeClr val="tx2"/>
                </a:solidFill>
                <a:ea typeface="+mn-lt"/>
                <a:cs typeface="+mn-lt"/>
              </a:rPr>
              <a:t> </a:t>
            </a:r>
            <a:r>
              <a:rPr lang="fr-FR" sz="1800" dirty="0">
                <a:solidFill>
                  <a:schemeClr val="bg1"/>
                </a:solidFill>
                <a:ea typeface="+mn-lt"/>
                <a:cs typeface="+mn-lt"/>
              </a:rPr>
              <a:t>La mise à disposition d’un salarié apprenti, préparant un DEUG STAPS et un BPJEPS APT, au bénéfice de la direction animation sportive – service base de plein air du </a:t>
            </a:r>
            <a:r>
              <a:rPr lang="fr-FR" sz="1800" dirty="0" err="1">
                <a:solidFill>
                  <a:schemeClr val="bg1"/>
                </a:solidFill>
                <a:ea typeface="+mn-lt"/>
                <a:cs typeface="+mn-lt"/>
              </a:rPr>
              <a:t>Lambon</a:t>
            </a:r>
            <a:r>
              <a:rPr lang="fr-FR" sz="1800" dirty="0">
                <a:solidFill>
                  <a:schemeClr val="bg1"/>
                </a:solidFill>
                <a:ea typeface="+mn-lt"/>
                <a:cs typeface="+mn-lt"/>
              </a:rPr>
              <a:t>, pour la période du 29 août 2022 au 29 septembre 2023</a:t>
            </a:r>
          </a:p>
          <a:p>
            <a:pPr marL="0" indent="0" algn="just">
              <a:buNone/>
            </a:pPr>
            <a:endParaRPr lang="fr-FR" sz="1800" dirty="0">
              <a:solidFill>
                <a:schemeClr val="bg1"/>
              </a:solidFill>
              <a:ea typeface="+mn-lt"/>
              <a:cs typeface="+mn-lt"/>
            </a:endParaRPr>
          </a:p>
          <a:p>
            <a:pPr marL="0" indent="0" algn="just">
              <a:buNone/>
            </a:pPr>
            <a:r>
              <a:rPr lang="fr-FR" sz="1800" b="1" u="sng" dirty="0">
                <a:solidFill>
                  <a:schemeClr val="tx2"/>
                </a:solidFill>
                <a:ea typeface="+mn-lt"/>
                <a:cs typeface="+mn-lt"/>
              </a:rPr>
              <a:t>Coût :</a:t>
            </a:r>
            <a:r>
              <a:rPr lang="fr-FR" sz="1800" dirty="0">
                <a:solidFill>
                  <a:schemeClr val="bg1"/>
                </a:solidFill>
                <a:ea typeface="+mn-lt"/>
                <a:cs typeface="+mn-lt"/>
              </a:rPr>
              <a:t> 8 114,66 € pour l’ensemble de la période (soit un montant de 2 496,80 € au titre de l’exercice 2022 et de 4 993,60 € au titre de l’exercice 2023)</a:t>
            </a:r>
          </a:p>
          <a:p>
            <a:pPr marL="0" indent="0" algn="just">
              <a:buNone/>
            </a:pPr>
            <a:endParaRPr lang="fr-FR" sz="1800" dirty="0">
              <a:solidFill>
                <a:schemeClr val="bg1"/>
              </a:solidFill>
              <a:ea typeface="+mn-lt"/>
              <a:cs typeface="+mn-lt"/>
            </a:endParaRPr>
          </a:p>
        </p:txBody>
      </p:sp>
      <p:cxnSp>
        <p:nvCxnSpPr>
          <p:cNvPr id="6" name="Connecteur droit 5">
            <a:extLst>
              <a:ext uri="{FF2B5EF4-FFF2-40B4-BE49-F238E27FC236}">
                <a16:creationId xmlns:a16="http://schemas.microsoft.com/office/drawing/2014/main" id="{1D49C71E-FA5A-401E-B0FA-8D1679A9F10D}"/>
              </a:ext>
            </a:extLst>
          </p:cNvPr>
          <p:cNvCxnSpPr>
            <a:cxnSpLocks/>
          </p:cNvCxnSpPr>
          <p:nvPr/>
        </p:nvCxnSpPr>
        <p:spPr>
          <a:xfrm>
            <a:off x="3969729" y="4961336"/>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C64D00F8-3CEB-7DDD-9489-B57FE2F2FFB1}"/>
              </a:ext>
            </a:extLst>
          </p:cNvPr>
          <p:cNvSpPr>
            <a:spLocks noGrp="1"/>
          </p:cNvSpPr>
          <p:nvPr>
            <p:ph type="dt" sz="half" idx="10"/>
          </p:nvPr>
        </p:nvSpPr>
        <p:spPr>
          <a:xfrm>
            <a:off x="457199" y="4767264"/>
            <a:ext cx="3143125"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2" name="Espace réservé du numéro de diapositive 1">
            <a:extLst>
              <a:ext uri="{FF2B5EF4-FFF2-40B4-BE49-F238E27FC236}">
                <a16:creationId xmlns:a16="http://schemas.microsoft.com/office/drawing/2014/main" id="{7A5239F9-1842-CE95-5ABA-D13853B23313}"/>
              </a:ext>
            </a:extLst>
          </p:cNvPr>
          <p:cNvSpPr>
            <a:spLocks noGrp="1"/>
          </p:cNvSpPr>
          <p:nvPr>
            <p:ph type="sldNum" sz="quarter" idx="12"/>
          </p:nvPr>
        </p:nvSpPr>
        <p:spPr>
          <a:xfrm>
            <a:off x="5733925" y="4767264"/>
            <a:ext cx="2133600" cy="273844"/>
          </a:xfrm>
        </p:spPr>
        <p:txBody>
          <a:bodyPr/>
          <a:lstStyle/>
          <a:p>
            <a:fld id="{7DD352F8-E6D5-40A5-90BA-A89BD40754D9}" type="slidenum">
              <a:rPr lang="fr-FR" smtClean="0">
                <a:solidFill>
                  <a:schemeClr val="accent1"/>
                </a:solidFill>
              </a:rPr>
              <a:pPr/>
              <a:t>21</a:t>
            </a:fld>
            <a:endParaRPr lang="fr-FR">
              <a:solidFill>
                <a:schemeClr val="accent1"/>
              </a:solidFill>
            </a:endParaRPr>
          </a:p>
        </p:txBody>
      </p:sp>
      <p:sp>
        <p:nvSpPr>
          <p:cNvPr id="7" name="Titre 8">
            <a:extLst>
              <a:ext uri="{FF2B5EF4-FFF2-40B4-BE49-F238E27FC236}">
                <a16:creationId xmlns:a16="http://schemas.microsoft.com/office/drawing/2014/main" id="{82C43578-A985-42FA-B710-54FD6B4A981C}"/>
              </a:ext>
            </a:extLst>
          </p:cNvPr>
          <p:cNvSpPr>
            <a:spLocks noGrp="1"/>
          </p:cNvSpPr>
          <p:nvPr>
            <p:ph type="title"/>
          </p:nvPr>
        </p:nvSpPr>
        <p:spPr>
          <a:xfrm>
            <a:off x="457199" y="27296"/>
            <a:ext cx="8363272" cy="866633"/>
          </a:xfrm>
        </p:spPr>
        <p:txBody>
          <a:bodyPr anchor="t">
            <a:normAutofit fontScale="90000"/>
          </a:bodyPr>
          <a:lstStyle/>
          <a:p>
            <a:pPr algn="l"/>
            <a:r>
              <a:rPr lang="fr-FR" sz="3100" b="1" dirty="0">
                <a:solidFill>
                  <a:schemeClr val="accent4"/>
                </a:solidFill>
                <a:latin typeface="Caviar Dreams" pitchFamily="34" charset="0"/>
                <a:cs typeface="Arial" pitchFamily="34" charset="0"/>
              </a:rPr>
              <a:t>Ressources humaines et communication interne </a:t>
            </a:r>
            <a:br>
              <a:rPr lang="fr-FR" sz="3100" b="1" dirty="0">
                <a:solidFill>
                  <a:schemeClr val="accent4"/>
                </a:solidFill>
                <a:latin typeface="Caviar Dreams" pitchFamily="34" charset="0"/>
                <a:cs typeface="Arial" pitchFamily="34" charset="0"/>
              </a:rPr>
            </a:br>
            <a:r>
              <a:rPr lang="fr-FR" sz="1600" b="1" i="1" dirty="0">
                <a:solidFill>
                  <a:schemeClr val="bg2"/>
                </a:solidFill>
                <a:latin typeface="Lato" pitchFamily="34" charset="0"/>
                <a:ea typeface="Lato" pitchFamily="34" charset="0"/>
                <a:cs typeface="Lato" pitchFamily="34" charset="0"/>
              </a:rPr>
              <a:t>-  </a:t>
            </a:r>
            <a:r>
              <a:rPr lang="fr-FR" sz="1800" b="1" i="1" dirty="0">
                <a:solidFill>
                  <a:schemeClr val="bg2"/>
                </a:solidFill>
                <a:latin typeface="Lato" pitchFamily="34" charset="0"/>
                <a:ea typeface="Lato" pitchFamily="34" charset="0"/>
                <a:cs typeface="Lato" pitchFamily="34" charset="0"/>
              </a:rPr>
              <a:t>Intervention de Madame Chantal BRILLAUD</a:t>
            </a:r>
          </a:p>
        </p:txBody>
      </p:sp>
    </p:spTree>
    <p:extLst>
      <p:ext uri="{BB962C8B-B14F-4D97-AF65-F5344CB8AC3E}">
        <p14:creationId xmlns:p14="http://schemas.microsoft.com/office/powerpoint/2010/main" val="1424889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323529" y="829563"/>
            <a:ext cx="8363272" cy="3857929"/>
          </a:xfrm>
        </p:spPr>
        <p:txBody>
          <a:bodyPr vert="horz" lIns="91440" tIns="45720" rIns="91440" bIns="45720" rtlCol="0" anchor="t">
            <a:normAutofit/>
          </a:bodyPr>
          <a:lstStyle/>
          <a:p>
            <a:pPr marL="0" indent="0" algn="l">
              <a:buNone/>
            </a:pPr>
            <a:r>
              <a:rPr lang="fr-FR" sz="1800" b="1" dirty="0">
                <a:solidFill>
                  <a:schemeClr val="accent4"/>
                </a:solidFill>
                <a:ea typeface="+mn-lt"/>
                <a:cs typeface="+mn-lt"/>
              </a:rPr>
              <a:t>4. Convention de mise à disposition d'un salarié apprenti par le Groupement d'employeur sport et animation 79 (GESA 79)</a:t>
            </a:r>
          </a:p>
          <a:p>
            <a:pPr marL="0" indent="0" algn="l">
              <a:buNone/>
            </a:pPr>
            <a:endParaRPr lang="fr-FR" sz="1800" b="1" dirty="0">
              <a:solidFill>
                <a:schemeClr val="accent4"/>
              </a:solidFill>
              <a:ea typeface="+mn-lt"/>
              <a:cs typeface="+mn-lt"/>
            </a:endParaRPr>
          </a:p>
          <a:p>
            <a:pPr marL="0" indent="0" algn="just">
              <a:buNone/>
            </a:pPr>
            <a:r>
              <a:rPr lang="fr-FR" sz="1800" b="1" dirty="0">
                <a:solidFill>
                  <a:schemeClr val="bg1"/>
                </a:solidFill>
                <a:ea typeface="+mn-lt"/>
                <a:cs typeface="+mn-lt"/>
              </a:rPr>
              <a:t>Le Bureau communautaire est invité à :</a:t>
            </a:r>
          </a:p>
          <a:p>
            <a:pPr marL="0" indent="0" algn="just">
              <a:buNone/>
            </a:pPr>
            <a:r>
              <a:rPr lang="fr-FR" sz="1800" b="1" dirty="0">
                <a:solidFill>
                  <a:schemeClr val="bg1"/>
                </a:solidFill>
                <a:ea typeface="+mn-lt"/>
                <a:cs typeface="+mn-lt"/>
              </a:rPr>
              <a:t>- AUTORISER le recours à la mise à disposition d’un animateur sportif, salarié apprenti, par le GESA 79, pour la période du 29 août 2022 au 29 septembre 2023, pour un coût total de 8 114,66 €, au bénéfice de la direction de l’animation sportive.</a:t>
            </a:r>
          </a:p>
          <a:p>
            <a:pPr marL="0" indent="0" algn="just">
              <a:buNone/>
            </a:pPr>
            <a:r>
              <a:rPr lang="fr-FR" sz="1800" b="1" dirty="0">
                <a:solidFill>
                  <a:schemeClr val="bg1"/>
                </a:solidFill>
                <a:ea typeface="+mn-lt"/>
                <a:cs typeface="+mn-lt"/>
              </a:rPr>
              <a:t>- AUTORISER le président ou le vice-président délégué à signer la convention de mise à disposition d’un animateur sportif par le GESA 79, et tout autre document afférent.</a:t>
            </a:r>
          </a:p>
        </p:txBody>
      </p:sp>
      <p:cxnSp>
        <p:nvCxnSpPr>
          <p:cNvPr id="6" name="Connecteur droit 5">
            <a:extLst>
              <a:ext uri="{FF2B5EF4-FFF2-40B4-BE49-F238E27FC236}">
                <a16:creationId xmlns:a16="http://schemas.microsoft.com/office/drawing/2014/main" id="{1D49C71E-FA5A-401E-B0FA-8D1679A9F10D}"/>
              </a:ext>
            </a:extLst>
          </p:cNvPr>
          <p:cNvCxnSpPr>
            <a:cxnSpLocks/>
          </p:cNvCxnSpPr>
          <p:nvPr/>
        </p:nvCxnSpPr>
        <p:spPr>
          <a:xfrm>
            <a:off x="3969729" y="4961336"/>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C64D00F8-3CEB-7DDD-9489-B57FE2F2FFB1}"/>
              </a:ext>
            </a:extLst>
          </p:cNvPr>
          <p:cNvSpPr>
            <a:spLocks noGrp="1"/>
          </p:cNvSpPr>
          <p:nvPr>
            <p:ph type="dt" sz="half" idx="10"/>
          </p:nvPr>
        </p:nvSpPr>
        <p:spPr>
          <a:xfrm>
            <a:off x="457199" y="4767264"/>
            <a:ext cx="3143125"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2" name="Espace réservé du numéro de diapositive 1">
            <a:extLst>
              <a:ext uri="{FF2B5EF4-FFF2-40B4-BE49-F238E27FC236}">
                <a16:creationId xmlns:a16="http://schemas.microsoft.com/office/drawing/2014/main" id="{7A5239F9-1842-CE95-5ABA-D13853B23313}"/>
              </a:ext>
            </a:extLst>
          </p:cNvPr>
          <p:cNvSpPr>
            <a:spLocks noGrp="1"/>
          </p:cNvSpPr>
          <p:nvPr>
            <p:ph type="sldNum" sz="quarter" idx="12"/>
          </p:nvPr>
        </p:nvSpPr>
        <p:spPr>
          <a:xfrm>
            <a:off x="5733925" y="4767264"/>
            <a:ext cx="2133600" cy="273844"/>
          </a:xfrm>
        </p:spPr>
        <p:txBody>
          <a:bodyPr/>
          <a:lstStyle/>
          <a:p>
            <a:fld id="{7DD352F8-E6D5-40A5-90BA-A89BD40754D9}" type="slidenum">
              <a:rPr lang="fr-FR" smtClean="0">
                <a:solidFill>
                  <a:schemeClr val="accent1"/>
                </a:solidFill>
              </a:rPr>
              <a:pPr/>
              <a:t>22</a:t>
            </a:fld>
            <a:endParaRPr lang="fr-FR">
              <a:solidFill>
                <a:schemeClr val="accent1"/>
              </a:solidFill>
            </a:endParaRPr>
          </a:p>
        </p:txBody>
      </p:sp>
      <p:sp>
        <p:nvSpPr>
          <p:cNvPr id="7" name="Titre 8">
            <a:extLst>
              <a:ext uri="{FF2B5EF4-FFF2-40B4-BE49-F238E27FC236}">
                <a16:creationId xmlns:a16="http://schemas.microsoft.com/office/drawing/2014/main" id="{82C43578-A985-42FA-B710-54FD6B4A981C}"/>
              </a:ext>
            </a:extLst>
          </p:cNvPr>
          <p:cNvSpPr>
            <a:spLocks noGrp="1"/>
          </p:cNvSpPr>
          <p:nvPr>
            <p:ph type="title"/>
          </p:nvPr>
        </p:nvSpPr>
        <p:spPr>
          <a:xfrm>
            <a:off x="457199" y="27296"/>
            <a:ext cx="8363272" cy="866633"/>
          </a:xfrm>
        </p:spPr>
        <p:txBody>
          <a:bodyPr anchor="t">
            <a:normAutofit fontScale="90000"/>
          </a:bodyPr>
          <a:lstStyle/>
          <a:p>
            <a:pPr algn="l"/>
            <a:r>
              <a:rPr lang="fr-FR" sz="3100" b="1" dirty="0">
                <a:solidFill>
                  <a:schemeClr val="accent4"/>
                </a:solidFill>
                <a:latin typeface="Caviar Dreams" pitchFamily="34" charset="0"/>
                <a:cs typeface="Arial" pitchFamily="34" charset="0"/>
              </a:rPr>
              <a:t>Ressources humaines et communication interne </a:t>
            </a:r>
            <a:br>
              <a:rPr lang="fr-FR" sz="3100" b="1" dirty="0">
                <a:solidFill>
                  <a:schemeClr val="accent4"/>
                </a:solidFill>
                <a:latin typeface="Caviar Dreams" pitchFamily="34" charset="0"/>
                <a:cs typeface="Arial" pitchFamily="34" charset="0"/>
              </a:rPr>
            </a:br>
            <a:r>
              <a:rPr lang="fr-FR" sz="1600" b="1" i="1" dirty="0">
                <a:solidFill>
                  <a:schemeClr val="bg2"/>
                </a:solidFill>
                <a:latin typeface="Lato" pitchFamily="34" charset="0"/>
                <a:ea typeface="Lato" pitchFamily="34" charset="0"/>
                <a:cs typeface="Lato" pitchFamily="34" charset="0"/>
              </a:rPr>
              <a:t>-  </a:t>
            </a:r>
            <a:r>
              <a:rPr lang="fr-FR" sz="1800" b="1" i="1" dirty="0">
                <a:solidFill>
                  <a:schemeClr val="bg2"/>
                </a:solidFill>
                <a:latin typeface="Lato" pitchFamily="34" charset="0"/>
                <a:ea typeface="Lato" pitchFamily="34" charset="0"/>
                <a:cs typeface="Lato" pitchFamily="34" charset="0"/>
              </a:rPr>
              <a:t>Intervention de Madame Chantal BRILLAUD</a:t>
            </a:r>
          </a:p>
        </p:txBody>
      </p:sp>
    </p:spTree>
    <p:extLst>
      <p:ext uri="{BB962C8B-B14F-4D97-AF65-F5344CB8AC3E}">
        <p14:creationId xmlns:p14="http://schemas.microsoft.com/office/powerpoint/2010/main" val="20722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523335" y="34119"/>
            <a:ext cx="8181833" cy="866633"/>
          </a:xfrm>
        </p:spPr>
        <p:txBody>
          <a:bodyPr anchor="t">
            <a:normAutofit fontScale="90000"/>
          </a:bodyPr>
          <a:lstStyle/>
          <a:p>
            <a:pPr algn="l"/>
            <a:r>
              <a:rPr lang="fr-FR" sz="3100" b="1" dirty="0">
                <a:solidFill>
                  <a:schemeClr val="accent4"/>
                </a:solidFill>
                <a:latin typeface="Caviar Dreams" pitchFamily="34" charset="0"/>
                <a:cs typeface="Arial" pitchFamily="34" charset="0"/>
              </a:rPr>
              <a:t>Ressources humaines et communication interne </a:t>
            </a:r>
            <a:br>
              <a:rPr lang="fr-FR" sz="3100" b="1" dirty="0">
                <a:solidFill>
                  <a:schemeClr val="accent4"/>
                </a:solidFill>
                <a:latin typeface="Caviar Dreams" pitchFamily="34" charset="0"/>
                <a:cs typeface="Arial" pitchFamily="34" charset="0"/>
              </a:rPr>
            </a:br>
            <a:r>
              <a:rPr lang="fr-FR" sz="1600" b="1" i="1" dirty="0">
                <a:solidFill>
                  <a:schemeClr val="bg2"/>
                </a:solidFill>
                <a:latin typeface="Lato" pitchFamily="34" charset="0"/>
                <a:ea typeface="Lato" pitchFamily="34" charset="0"/>
                <a:cs typeface="Lato" pitchFamily="34" charset="0"/>
              </a:rPr>
              <a:t>-  </a:t>
            </a:r>
            <a:r>
              <a:rPr lang="fr-FR" sz="1800" b="1" i="1" dirty="0">
                <a:solidFill>
                  <a:schemeClr val="bg2"/>
                </a:solidFill>
                <a:latin typeface="Lato" pitchFamily="34" charset="0"/>
                <a:ea typeface="Lato" pitchFamily="34" charset="0"/>
                <a:cs typeface="Lato" pitchFamily="34" charset="0"/>
              </a:rPr>
              <a:t>Intervention de Madame Chantal BRILLAUD</a:t>
            </a:r>
          </a:p>
        </p:txBody>
      </p:sp>
      <p:sp>
        <p:nvSpPr>
          <p:cNvPr id="10" name="Espace réservé du contenu 9"/>
          <p:cNvSpPr>
            <a:spLocks noGrp="1"/>
          </p:cNvSpPr>
          <p:nvPr>
            <p:ph idx="1"/>
          </p:nvPr>
        </p:nvSpPr>
        <p:spPr>
          <a:xfrm>
            <a:off x="341896" y="762003"/>
            <a:ext cx="8363272" cy="3925488"/>
          </a:xfrm>
        </p:spPr>
        <p:txBody>
          <a:bodyPr vert="horz" lIns="91440" tIns="45720" rIns="91440" bIns="45720" rtlCol="0" anchor="t">
            <a:normAutofit fontScale="85000" lnSpcReduction="10000"/>
          </a:bodyPr>
          <a:lstStyle/>
          <a:p>
            <a:pPr marL="0" indent="0">
              <a:buNone/>
            </a:pPr>
            <a:r>
              <a:rPr lang="fr-FR" sz="2100" b="1" dirty="0">
                <a:solidFill>
                  <a:schemeClr val="accent4"/>
                </a:solidFill>
                <a:ea typeface="+mn-lt"/>
                <a:cs typeface="+mn-lt"/>
              </a:rPr>
              <a:t>5. Convention de rupture conventionnelle</a:t>
            </a:r>
          </a:p>
          <a:p>
            <a:pPr marL="0" indent="0">
              <a:buNone/>
            </a:pPr>
            <a:endParaRPr lang="fr-FR" sz="1800" b="1" dirty="0">
              <a:solidFill>
                <a:schemeClr val="accent4"/>
              </a:solidFill>
              <a:ea typeface="+mn-lt"/>
              <a:cs typeface="+mn-lt"/>
            </a:endParaRPr>
          </a:p>
          <a:p>
            <a:pPr marL="0" indent="0" algn="just">
              <a:buNone/>
            </a:pPr>
            <a:r>
              <a:rPr lang="fr-FR" sz="1900" b="1" u="sng" dirty="0">
                <a:solidFill>
                  <a:schemeClr val="tx2"/>
                </a:solidFill>
                <a:ea typeface="+mn-lt"/>
                <a:cs typeface="+mn-lt"/>
              </a:rPr>
              <a:t>Contexte :</a:t>
            </a:r>
            <a:r>
              <a:rPr lang="fr-FR" sz="1900" b="1" dirty="0">
                <a:solidFill>
                  <a:schemeClr val="accent4"/>
                </a:solidFill>
                <a:ea typeface="+mn-lt"/>
                <a:cs typeface="+mn-lt"/>
              </a:rPr>
              <a:t> </a:t>
            </a:r>
            <a:r>
              <a:rPr lang="fr-FR" sz="1900" dirty="0">
                <a:solidFill>
                  <a:schemeClr val="bg1"/>
                </a:solidFill>
                <a:ea typeface="+mn-lt"/>
                <a:cs typeface="+mn-lt"/>
              </a:rPr>
              <a:t>La signature d’une convention de rupture conventionnelle avec un agent de la communauté de communes</a:t>
            </a:r>
          </a:p>
          <a:p>
            <a:pPr marL="0" indent="0" algn="just">
              <a:buNone/>
            </a:pPr>
            <a:endParaRPr lang="fr-FR" sz="1900" dirty="0">
              <a:solidFill>
                <a:schemeClr val="bg1"/>
              </a:solidFill>
              <a:ea typeface="+mn-lt"/>
              <a:cs typeface="+mn-lt"/>
            </a:endParaRPr>
          </a:p>
          <a:p>
            <a:pPr marL="0" indent="0" algn="just">
              <a:buNone/>
            </a:pPr>
            <a:r>
              <a:rPr lang="fr-FR" sz="1900" b="1" u="sng" dirty="0">
                <a:solidFill>
                  <a:schemeClr val="tx2"/>
                </a:solidFill>
                <a:ea typeface="+mn-lt"/>
                <a:cs typeface="+mn-lt"/>
              </a:rPr>
              <a:t>Objectif :</a:t>
            </a:r>
            <a:r>
              <a:rPr lang="fr-FR" sz="1900" dirty="0">
                <a:solidFill>
                  <a:schemeClr val="bg1"/>
                </a:solidFill>
                <a:ea typeface="+mn-lt"/>
                <a:cs typeface="+mn-lt"/>
              </a:rPr>
              <a:t> Réorganisation d’une direction de la communauté de communes, projet validé par le comité technique en date du 13 avril 2022</a:t>
            </a:r>
          </a:p>
          <a:p>
            <a:pPr marL="0" indent="0" algn="just">
              <a:buNone/>
            </a:pPr>
            <a:endParaRPr lang="fr-FR" sz="1900" dirty="0">
              <a:solidFill>
                <a:schemeClr val="bg1"/>
              </a:solidFill>
              <a:ea typeface="+mn-lt"/>
              <a:cs typeface="+mn-lt"/>
            </a:endParaRPr>
          </a:p>
          <a:p>
            <a:pPr marL="0" indent="0" algn="just">
              <a:buNone/>
            </a:pPr>
            <a:r>
              <a:rPr lang="fr-FR" sz="1900" b="1" u="sng" dirty="0">
                <a:solidFill>
                  <a:schemeClr val="tx2"/>
                </a:solidFill>
                <a:ea typeface="+mn-lt"/>
                <a:cs typeface="+mn-lt"/>
              </a:rPr>
              <a:t>Date de mise en œuvre : </a:t>
            </a:r>
            <a:r>
              <a:rPr lang="fr-FR" sz="1900" dirty="0">
                <a:solidFill>
                  <a:schemeClr val="bg1"/>
                </a:solidFill>
                <a:ea typeface="+mn-lt"/>
                <a:cs typeface="+mn-lt"/>
              </a:rPr>
              <a:t>30 novembre 2022 (à l’issu de l’épuisement des droits à congés de l’agent concerné)</a:t>
            </a:r>
            <a:endParaRPr lang="fr-FR" sz="1900" b="1" u="sng" dirty="0">
              <a:solidFill>
                <a:schemeClr val="tx2"/>
              </a:solidFill>
              <a:ea typeface="+mn-lt"/>
              <a:cs typeface="+mn-lt"/>
            </a:endParaRPr>
          </a:p>
          <a:p>
            <a:pPr marL="0" indent="0" algn="l">
              <a:buNone/>
            </a:pPr>
            <a:endParaRPr lang="fr-FR" sz="1900" dirty="0">
              <a:solidFill>
                <a:schemeClr val="bg1"/>
              </a:solidFill>
              <a:ea typeface="+mn-lt"/>
              <a:cs typeface="+mn-lt"/>
            </a:endParaRPr>
          </a:p>
          <a:p>
            <a:pPr marL="0" indent="0" algn="just">
              <a:buNone/>
            </a:pPr>
            <a:r>
              <a:rPr lang="fr-FR" sz="1900" b="1" u="sng" dirty="0">
                <a:solidFill>
                  <a:schemeClr val="tx2"/>
                </a:solidFill>
                <a:ea typeface="+mn-lt"/>
                <a:cs typeface="+mn-lt"/>
              </a:rPr>
              <a:t>Indemnité de rupture : </a:t>
            </a:r>
            <a:r>
              <a:rPr lang="fr-FR" sz="1900" dirty="0">
                <a:solidFill>
                  <a:schemeClr val="bg1"/>
                </a:solidFill>
                <a:ea typeface="+mn-lt"/>
                <a:cs typeface="+mn-lt"/>
              </a:rPr>
              <a:t>4 805,34 € (calculée à la lumière de 9 années de service public effectif de l’agent et de sa rémunération annuelle brute perçue en 2021)</a:t>
            </a:r>
          </a:p>
          <a:p>
            <a:pPr marL="0" indent="0" algn="just">
              <a:buNone/>
            </a:pPr>
            <a:endParaRPr lang="fr-FR" sz="1900" dirty="0">
              <a:solidFill>
                <a:schemeClr val="bg1"/>
              </a:solidFill>
              <a:ea typeface="+mn-lt"/>
              <a:cs typeface="+mn-lt"/>
            </a:endParaRPr>
          </a:p>
          <a:p>
            <a:pPr marL="0" indent="0" algn="just">
              <a:buNone/>
            </a:pPr>
            <a:r>
              <a:rPr lang="fr-FR" sz="1900" b="1" u="sng" dirty="0">
                <a:solidFill>
                  <a:schemeClr val="tx2"/>
                </a:solidFill>
                <a:ea typeface="+mn-lt"/>
                <a:cs typeface="+mn-lt"/>
              </a:rPr>
              <a:t>Conséquence :</a:t>
            </a:r>
            <a:r>
              <a:rPr lang="fr-FR" sz="1900" dirty="0">
                <a:solidFill>
                  <a:schemeClr val="bg1"/>
                </a:solidFill>
                <a:ea typeface="+mn-lt"/>
                <a:cs typeface="+mn-lt"/>
              </a:rPr>
              <a:t> Perte de la qualité de fonctionnaire de l’agent concerné</a:t>
            </a:r>
          </a:p>
        </p:txBody>
      </p:sp>
      <p:cxnSp>
        <p:nvCxnSpPr>
          <p:cNvPr id="6" name="Connecteur droit 5">
            <a:extLst>
              <a:ext uri="{FF2B5EF4-FFF2-40B4-BE49-F238E27FC236}">
                <a16:creationId xmlns:a16="http://schemas.microsoft.com/office/drawing/2014/main" id="{1D49C71E-FA5A-401E-B0FA-8D1679A9F10D}"/>
              </a:ext>
            </a:extLst>
          </p:cNvPr>
          <p:cNvCxnSpPr>
            <a:cxnSpLocks/>
          </p:cNvCxnSpPr>
          <p:nvPr/>
        </p:nvCxnSpPr>
        <p:spPr>
          <a:xfrm>
            <a:off x="3969729" y="4961336"/>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C64D00F8-3CEB-7DDD-9489-B57FE2F2FFB1}"/>
              </a:ext>
            </a:extLst>
          </p:cNvPr>
          <p:cNvSpPr>
            <a:spLocks noGrp="1"/>
          </p:cNvSpPr>
          <p:nvPr>
            <p:ph type="dt" sz="half" idx="10"/>
          </p:nvPr>
        </p:nvSpPr>
        <p:spPr>
          <a:xfrm>
            <a:off x="457200" y="4767264"/>
            <a:ext cx="3193576"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2" name="Espace réservé du numéro de diapositive 1">
            <a:extLst>
              <a:ext uri="{FF2B5EF4-FFF2-40B4-BE49-F238E27FC236}">
                <a16:creationId xmlns:a16="http://schemas.microsoft.com/office/drawing/2014/main" id="{7A5239F9-1842-CE95-5ABA-D13853B23313}"/>
              </a:ext>
            </a:extLst>
          </p:cNvPr>
          <p:cNvSpPr>
            <a:spLocks noGrp="1"/>
          </p:cNvSpPr>
          <p:nvPr>
            <p:ph type="sldNum" sz="quarter" idx="12"/>
          </p:nvPr>
        </p:nvSpPr>
        <p:spPr>
          <a:xfrm>
            <a:off x="5733925" y="4767264"/>
            <a:ext cx="2133600" cy="273844"/>
          </a:xfrm>
        </p:spPr>
        <p:txBody>
          <a:bodyPr/>
          <a:lstStyle/>
          <a:p>
            <a:fld id="{7DD352F8-E6D5-40A5-90BA-A89BD40754D9}" type="slidenum">
              <a:rPr lang="fr-FR" smtClean="0">
                <a:solidFill>
                  <a:schemeClr val="accent1"/>
                </a:solidFill>
              </a:rPr>
              <a:pPr/>
              <a:t>23</a:t>
            </a:fld>
            <a:endParaRPr lang="fr-FR">
              <a:solidFill>
                <a:schemeClr val="accent1"/>
              </a:solidFill>
            </a:endParaRPr>
          </a:p>
        </p:txBody>
      </p:sp>
    </p:spTree>
    <p:extLst>
      <p:ext uri="{BB962C8B-B14F-4D97-AF65-F5344CB8AC3E}">
        <p14:creationId xmlns:p14="http://schemas.microsoft.com/office/powerpoint/2010/main" val="3201864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341896" y="1064526"/>
            <a:ext cx="8363272" cy="3484373"/>
          </a:xfrm>
        </p:spPr>
        <p:txBody>
          <a:bodyPr vert="horz" lIns="91440" tIns="45720" rIns="91440" bIns="45720" rtlCol="0" anchor="t">
            <a:normAutofit/>
          </a:bodyPr>
          <a:lstStyle/>
          <a:p>
            <a:pPr marL="0" indent="0" algn="l">
              <a:buNone/>
            </a:pPr>
            <a:r>
              <a:rPr lang="fr-FR" sz="1800" b="1" dirty="0">
                <a:solidFill>
                  <a:schemeClr val="accent4"/>
                </a:solidFill>
                <a:ea typeface="+mn-lt"/>
                <a:cs typeface="+mn-lt"/>
              </a:rPr>
              <a:t>5. Convention de rupture conventionnelle</a:t>
            </a:r>
          </a:p>
          <a:p>
            <a:pPr marL="0" indent="0" algn="l">
              <a:buNone/>
            </a:pPr>
            <a:endParaRPr lang="fr-FR" sz="1800" b="1" dirty="0">
              <a:solidFill>
                <a:schemeClr val="accent4"/>
              </a:solidFill>
              <a:ea typeface="+mn-lt"/>
              <a:cs typeface="+mn-lt"/>
            </a:endParaRPr>
          </a:p>
          <a:p>
            <a:pPr marL="0" indent="0" algn="just">
              <a:buNone/>
            </a:pPr>
            <a:r>
              <a:rPr lang="fr-FR" sz="1800" b="1" dirty="0">
                <a:solidFill>
                  <a:schemeClr val="bg1"/>
                </a:solidFill>
                <a:ea typeface="+mn-lt"/>
                <a:cs typeface="+mn-lt"/>
              </a:rPr>
              <a:t>Le Bureau communautaire est invité à :</a:t>
            </a:r>
          </a:p>
          <a:p>
            <a:pPr marL="0" indent="0" algn="just">
              <a:buNone/>
            </a:pPr>
            <a:r>
              <a:rPr lang="fr-FR" sz="1800" b="1" dirty="0">
                <a:solidFill>
                  <a:schemeClr val="bg1"/>
                </a:solidFill>
                <a:ea typeface="+mn-lt"/>
                <a:cs typeface="+mn-lt"/>
              </a:rPr>
              <a:t>- AUTORISER le président ou le vice-président délégué à signer la présente convention de rupture conventionnelle, selon les modalités évoquées,</a:t>
            </a:r>
          </a:p>
          <a:p>
            <a:pPr marL="0" indent="0" algn="just">
              <a:buNone/>
            </a:pPr>
            <a:r>
              <a:rPr lang="fr-FR" sz="1800" b="1" dirty="0">
                <a:solidFill>
                  <a:schemeClr val="bg1"/>
                </a:solidFill>
                <a:ea typeface="+mn-lt"/>
                <a:cs typeface="+mn-lt"/>
              </a:rPr>
              <a:t>- INSCRIRE les crédits au budget de l’exercice 2022.</a:t>
            </a:r>
          </a:p>
        </p:txBody>
      </p:sp>
      <p:cxnSp>
        <p:nvCxnSpPr>
          <p:cNvPr id="6" name="Connecteur droit 5">
            <a:extLst>
              <a:ext uri="{FF2B5EF4-FFF2-40B4-BE49-F238E27FC236}">
                <a16:creationId xmlns:a16="http://schemas.microsoft.com/office/drawing/2014/main" id="{1D49C71E-FA5A-401E-B0FA-8D1679A9F10D}"/>
              </a:ext>
            </a:extLst>
          </p:cNvPr>
          <p:cNvCxnSpPr>
            <a:cxnSpLocks/>
          </p:cNvCxnSpPr>
          <p:nvPr/>
        </p:nvCxnSpPr>
        <p:spPr>
          <a:xfrm>
            <a:off x="3969729" y="4961336"/>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C64D00F8-3CEB-7DDD-9489-B57FE2F2FFB1}"/>
              </a:ext>
            </a:extLst>
          </p:cNvPr>
          <p:cNvSpPr>
            <a:spLocks noGrp="1"/>
          </p:cNvSpPr>
          <p:nvPr>
            <p:ph type="dt" sz="half" idx="10"/>
          </p:nvPr>
        </p:nvSpPr>
        <p:spPr>
          <a:xfrm>
            <a:off x="457199" y="4767264"/>
            <a:ext cx="3143125"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2" name="Espace réservé du numéro de diapositive 1">
            <a:extLst>
              <a:ext uri="{FF2B5EF4-FFF2-40B4-BE49-F238E27FC236}">
                <a16:creationId xmlns:a16="http://schemas.microsoft.com/office/drawing/2014/main" id="{7A5239F9-1842-CE95-5ABA-D13853B23313}"/>
              </a:ext>
            </a:extLst>
          </p:cNvPr>
          <p:cNvSpPr>
            <a:spLocks noGrp="1"/>
          </p:cNvSpPr>
          <p:nvPr>
            <p:ph type="sldNum" sz="quarter" idx="12"/>
          </p:nvPr>
        </p:nvSpPr>
        <p:spPr>
          <a:xfrm>
            <a:off x="5733925" y="4767264"/>
            <a:ext cx="2133600" cy="273844"/>
          </a:xfrm>
        </p:spPr>
        <p:txBody>
          <a:bodyPr/>
          <a:lstStyle/>
          <a:p>
            <a:fld id="{7DD352F8-E6D5-40A5-90BA-A89BD40754D9}" type="slidenum">
              <a:rPr lang="fr-FR" smtClean="0">
                <a:solidFill>
                  <a:schemeClr val="accent1"/>
                </a:solidFill>
              </a:rPr>
              <a:pPr/>
              <a:t>24</a:t>
            </a:fld>
            <a:endParaRPr lang="fr-FR">
              <a:solidFill>
                <a:schemeClr val="accent1"/>
              </a:solidFill>
            </a:endParaRPr>
          </a:p>
        </p:txBody>
      </p:sp>
      <p:sp>
        <p:nvSpPr>
          <p:cNvPr id="7" name="Titre 8">
            <a:extLst>
              <a:ext uri="{FF2B5EF4-FFF2-40B4-BE49-F238E27FC236}">
                <a16:creationId xmlns:a16="http://schemas.microsoft.com/office/drawing/2014/main" id="{82C43578-A985-42FA-B710-54FD6B4A981C}"/>
              </a:ext>
            </a:extLst>
          </p:cNvPr>
          <p:cNvSpPr>
            <a:spLocks noGrp="1"/>
          </p:cNvSpPr>
          <p:nvPr>
            <p:ph type="title"/>
          </p:nvPr>
        </p:nvSpPr>
        <p:spPr>
          <a:xfrm>
            <a:off x="457199" y="27296"/>
            <a:ext cx="8363272" cy="866633"/>
          </a:xfrm>
        </p:spPr>
        <p:txBody>
          <a:bodyPr anchor="t">
            <a:normAutofit fontScale="90000"/>
          </a:bodyPr>
          <a:lstStyle/>
          <a:p>
            <a:pPr algn="l"/>
            <a:r>
              <a:rPr lang="fr-FR" sz="3100" b="1" dirty="0">
                <a:solidFill>
                  <a:schemeClr val="accent4"/>
                </a:solidFill>
                <a:latin typeface="Caviar Dreams" pitchFamily="34" charset="0"/>
                <a:cs typeface="Arial" pitchFamily="34" charset="0"/>
              </a:rPr>
              <a:t>Ressources humaines et communication interne </a:t>
            </a:r>
            <a:br>
              <a:rPr lang="fr-FR" sz="3100" b="1" dirty="0">
                <a:solidFill>
                  <a:schemeClr val="accent4"/>
                </a:solidFill>
                <a:latin typeface="Caviar Dreams" pitchFamily="34" charset="0"/>
                <a:cs typeface="Arial" pitchFamily="34" charset="0"/>
              </a:rPr>
            </a:br>
            <a:r>
              <a:rPr lang="fr-FR" sz="1600" b="1" i="1" dirty="0">
                <a:solidFill>
                  <a:schemeClr val="bg2"/>
                </a:solidFill>
                <a:latin typeface="Lato" pitchFamily="34" charset="0"/>
                <a:ea typeface="Lato" pitchFamily="34" charset="0"/>
                <a:cs typeface="Lato" pitchFamily="34" charset="0"/>
              </a:rPr>
              <a:t>-  </a:t>
            </a:r>
            <a:r>
              <a:rPr lang="fr-FR" sz="1800" b="1" i="1" dirty="0">
                <a:solidFill>
                  <a:schemeClr val="bg2"/>
                </a:solidFill>
                <a:latin typeface="Lato" pitchFamily="34" charset="0"/>
                <a:ea typeface="Lato" pitchFamily="34" charset="0"/>
                <a:cs typeface="Lato" pitchFamily="34" charset="0"/>
              </a:rPr>
              <a:t>Intervention de Madame Chantal BRILLAUD</a:t>
            </a:r>
          </a:p>
        </p:txBody>
      </p:sp>
    </p:spTree>
    <p:extLst>
      <p:ext uri="{BB962C8B-B14F-4D97-AF65-F5344CB8AC3E}">
        <p14:creationId xmlns:p14="http://schemas.microsoft.com/office/powerpoint/2010/main" val="455183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323529" y="754743"/>
            <a:ext cx="8363272" cy="3932749"/>
          </a:xfrm>
        </p:spPr>
        <p:txBody>
          <a:bodyPr vert="horz" lIns="91440" tIns="45720" rIns="91440" bIns="45720" rtlCol="0" anchor="t">
            <a:normAutofit/>
          </a:bodyPr>
          <a:lstStyle/>
          <a:p>
            <a:pPr marL="0" indent="0" algn="l">
              <a:buNone/>
            </a:pPr>
            <a:r>
              <a:rPr lang="fr-FR" sz="1800" b="1" dirty="0">
                <a:solidFill>
                  <a:schemeClr val="accent4"/>
                </a:solidFill>
                <a:ea typeface="+mn-lt"/>
                <a:cs typeface="+mn-lt"/>
              </a:rPr>
              <a:t>6. Convention financière de reprise d'un compte épargne temps (CET) dans le cadre d'une mutation</a:t>
            </a:r>
          </a:p>
          <a:p>
            <a:pPr marL="0" indent="0" algn="l">
              <a:buNone/>
            </a:pPr>
            <a:endParaRPr lang="fr-FR" sz="1800" b="1" dirty="0">
              <a:solidFill>
                <a:schemeClr val="accent4"/>
              </a:solidFill>
              <a:ea typeface="+mn-lt"/>
              <a:cs typeface="+mn-lt"/>
            </a:endParaRPr>
          </a:p>
          <a:p>
            <a:pPr marL="0" indent="0" algn="just">
              <a:buNone/>
            </a:pPr>
            <a:r>
              <a:rPr lang="fr-FR" sz="1800" b="1" u="sng" dirty="0">
                <a:solidFill>
                  <a:schemeClr val="tx2"/>
                </a:solidFill>
                <a:ea typeface="+mn-lt"/>
                <a:cs typeface="+mn-lt"/>
              </a:rPr>
              <a:t>Contexte : </a:t>
            </a:r>
            <a:r>
              <a:rPr lang="fr-FR" sz="1800" dirty="0">
                <a:solidFill>
                  <a:schemeClr val="bg1"/>
                </a:solidFill>
                <a:ea typeface="+mn-lt"/>
                <a:cs typeface="+mn-lt"/>
              </a:rPr>
              <a:t>Versement par la communauté de communes du Val de Drôme en</a:t>
            </a:r>
          </a:p>
          <a:p>
            <a:pPr marL="0" indent="0" algn="just">
              <a:buNone/>
            </a:pPr>
            <a:r>
              <a:rPr lang="fr-FR" sz="1800" dirty="0" err="1">
                <a:solidFill>
                  <a:schemeClr val="bg1"/>
                </a:solidFill>
                <a:ea typeface="+mn-lt"/>
                <a:cs typeface="+mn-lt"/>
              </a:rPr>
              <a:t>Biovallée</a:t>
            </a:r>
            <a:r>
              <a:rPr lang="fr-FR" sz="1800" dirty="0">
                <a:solidFill>
                  <a:schemeClr val="bg1"/>
                </a:solidFill>
                <a:ea typeface="+mn-lt"/>
                <a:cs typeface="+mn-lt"/>
              </a:rPr>
              <a:t> d’une indemnisation de reprise d’un compte épargne temps (CET) d’un agent dans le cadre de son recrutement au sein de la communauté de communes Mellois en Poitou par voie de mutation</a:t>
            </a:r>
          </a:p>
          <a:p>
            <a:pPr marL="0" indent="0" algn="just">
              <a:buNone/>
            </a:pPr>
            <a:endParaRPr lang="fr-FR" sz="1800" dirty="0">
              <a:solidFill>
                <a:schemeClr val="bg1"/>
              </a:solidFill>
              <a:ea typeface="+mn-lt"/>
              <a:cs typeface="+mn-lt"/>
            </a:endParaRPr>
          </a:p>
          <a:p>
            <a:pPr marL="0" indent="0" algn="just">
              <a:buNone/>
            </a:pPr>
            <a:r>
              <a:rPr lang="fr-FR" sz="1800" b="1" u="sng" dirty="0">
                <a:solidFill>
                  <a:schemeClr val="tx2"/>
                </a:solidFill>
                <a:ea typeface="+mn-lt"/>
                <a:cs typeface="+mn-lt"/>
              </a:rPr>
              <a:t>Jour de congés transféré : </a:t>
            </a:r>
            <a:r>
              <a:rPr lang="fr-FR" sz="1800" dirty="0">
                <a:solidFill>
                  <a:schemeClr val="bg1"/>
                </a:solidFill>
                <a:ea typeface="+mn-lt"/>
                <a:cs typeface="+mn-lt"/>
              </a:rPr>
              <a:t>14 jours </a:t>
            </a:r>
          </a:p>
          <a:p>
            <a:pPr marL="0" indent="0" algn="just">
              <a:buNone/>
            </a:pPr>
            <a:endParaRPr lang="fr-FR" sz="1800" dirty="0">
              <a:solidFill>
                <a:schemeClr val="bg1"/>
              </a:solidFill>
              <a:ea typeface="+mn-lt"/>
              <a:cs typeface="+mn-lt"/>
            </a:endParaRPr>
          </a:p>
          <a:p>
            <a:pPr marL="0" indent="0" algn="just">
              <a:buNone/>
            </a:pPr>
            <a:r>
              <a:rPr lang="fr-FR" sz="1800" b="1" u="sng" dirty="0">
                <a:solidFill>
                  <a:schemeClr val="tx2"/>
                </a:solidFill>
                <a:ea typeface="+mn-lt"/>
                <a:cs typeface="+mn-lt"/>
              </a:rPr>
              <a:t>Montant de l’indemnisation :</a:t>
            </a:r>
            <a:r>
              <a:rPr lang="fr-FR" sz="1800" dirty="0">
                <a:solidFill>
                  <a:schemeClr val="bg1"/>
                </a:solidFill>
                <a:ea typeface="+mn-lt"/>
                <a:cs typeface="+mn-lt"/>
              </a:rPr>
              <a:t> 1 890,00 €, soit 135,00 € par jour de congés transféré</a:t>
            </a:r>
          </a:p>
        </p:txBody>
      </p:sp>
      <p:cxnSp>
        <p:nvCxnSpPr>
          <p:cNvPr id="6" name="Connecteur droit 5">
            <a:extLst>
              <a:ext uri="{FF2B5EF4-FFF2-40B4-BE49-F238E27FC236}">
                <a16:creationId xmlns:a16="http://schemas.microsoft.com/office/drawing/2014/main" id="{1D49C71E-FA5A-401E-B0FA-8D1679A9F10D}"/>
              </a:ext>
            </a:extLst>
          </p:cNvPr>
          <p:cNvCxnSpPr>
            <a:cxnSpLocks/>
          </p:cNvCxnSpPr>
          <p:nvPr/>
        </p:nvCxnSpPr>
        <p:spPr>
          <a:xfrm>
            <a:off x="3969729" y="4961336"/>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C64D00F8-3CEB-7DDD-9489-B57FE2F2FFB1}"/>
              </a:ext>
            </a:extLst>
          </p:cNvPr>
          <p:cNvSpPr>
            <a:spLocks noGrp="1"/>
          </p:cNvSpPr>
          <p:nvPr>
            <p:ph type="dt" sz="half" idx="10"/>
          </p:nvPr>
        </p:nvSpPr>
        <p:spPr>
          <a:xfrm>
            <a:off x="457199" y="4767264"/>
            <a:ext cx="3143125"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2" name="Espace réservé du numéro de diapositive 1">
            <a:extLst>
              <a:ext uri="{FF2B5EF4-FFF2-40B4-BE49-F238E27FC236}">
                <a16:creationId xmlns:a16="http://schemas.microsoft.com/office/drawing/2014/main" id="{7A5239F9-1842-CE95-5ABA-D13853B23313}"/>
              </a:ext>
            </a:extLst>
          </p:cNvPr>
          <p:cNvSpPr>
            <a:spLocks noGrp="1"/>
          </p:cNvSpPr>
          <p:nvPr>
            <p:ph type="sldNum" sz="quarter" idx="12"/>
          </p:nvPr>
        </p:nvSpPr>
        <p:spPr>
          <a:xfrm>
            <a:off x="5733925" y="4767264"/>
            <a:ext cx="2133600" cy="273844"/>
          </a:xfrm>
        </p:spPr>
        <p:txBody>
          <a:bodyPr/>
          <a:lstStyle/>
          <a:p>
            <a:fld id="{7DD352F8-E6D5-40A5-90BA-A89BD40754D9}" type="slidenum">
              <a:rPr lang="fr-FR" smtClean="0">
                <a:solidFill>
                  <a:schemeClr val="accent1"/>
                </a:solidFill>
              </a:rPr>
              <a:pPr/>
              <a:t>25</a:t>
            </a:fld>
            <a:endParaRPr lang="fr-FR">
              <a:solidFill>
                <a:schemeClr val="accent1"/>
              </a:solidFill>
            </a:endParaRPr>
          </a:p>
        </p:txBody>
      </p:sp>
      <p:sp>
        <p:nvSpPr>
          <p:cNvPr id="7" name="Titre 8">
            <a:extLst>
              <a:ext uri="{FF2B5EF4-FFF2-40B4-BE49-F238E27FC236}">
                <a16:creationId xmlns:a16="http://schemas.microsoft.com/office/drawing/2014/main" id="{82C43578-A985-42FA-B710-54FD6B4A981C}"/>
              </a:ext>
            </a:extLst>
          </p:cNvPr>
          <p:cNvSpPr>
            <a:spLocks noGrp="1"/>
          </p:cNvSpPr>
          <p:nvPr>
            <p:ph type="title"/>
          </p:nvPr>
        </p:nvSpPr>
        <p:spPr>
          <a:xfrm>
            <a:off x="457199" y="27296"/>
            <a:ext cx="8363272" cy="866633"/>
          </a:xfrm>
        </p:spPr>
        <p:txBody>
          <a:bodyPr anchor="t">
            <a:normAutofit fontScale="90000"/>
          </a:bodyPr>
          <a:lstStyle/>
          <a:p>
            <a:pPr algn="l"/>
            <a:r>
              <a:rPr lang="fr-FR" sz="3100" b="1" dirty="0">
                <a:solidFill>
                  <a:schemeClr val="accent4"/>
                </a:solidFill>
                <a:latin typeface="Caviar Dreams" pitchFamily="34" charset="0"/>
                <a:cs typeface="Arial" pitchFamily="34" charset="0"/>
              </a:rPr>
              <a:t>Ressources humaines et communication interne </a:t>
            </a:r>
            <a:br>
              <a:rPr lang="fr-FR" sz="3100" b="1" dirty="0">
                <a:solidFill>
                  <a:schemeClr val="accent4"/>
                </a:solidFill>
                <a:latin typeface="Caviar Dreams" pitchFamily="34" charset="0"/>
                <a:cs typeface="Arial" pitchFamily="34" charset="0"/>
              </a:rPr>
            </a:br>
            <a:r>
              <a:rPr lang="fr-FR" sz="1600" b="1" i="1" dirty="0">
                <a:solidFill>
                  <a:schemeClr val="bg2"/>
                </a:solidFill>
                <a:latin typeface="Lato" pitchFamily="34" charset="0"/>
                <a:ea typeface="Lato" pitchFamily="34" charset="0"/>
                <a:cs typeface="Lato" pitchFamily="34" charset="0"/>
              </a:rPr>
              <a:t>-  </a:t>
            </a:r>
            <a:r>
              <a:rPr lang="fr-FR" sz="1800" b="1" i="1" dirty="0">
                <a:solidFill>
                  <a:schemeClr val="bg2"/>
                </a:solidFill>
                <a:latin typeface="Lato" pitchFamily="34" charset="0"/>
                <a:ea typeface="Lato" pitchFamily="34" charset="0"/>
                <a:cs typeface="Lato" pitchFamily="34" charset="0"/>
              </a:rPr>
              <a:t>Intervention de Madame Chantal BRILLAUD</a:t>
            </a:r>
          </a:p>
        </p:txBody>
      </p:sp>
    </p:spTree>
    <p:extLst>
      <p:ext uri="{BB962C8B-B14F-4D97-AF65-F5344CB8AC3E}">
        <p14:creationId xmlns:p14="http://schemas.microsoft.com/office/powerpoint/2010/main" val="3072171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323529" y="831814"/>
            <a:ext cx="8588242" cy="3857929"/>
          </a:xfrm>
        </p:spPr>
        <p:txBody>
          <a:bodyPr vert="horz" lIns="91440" tIns="45720" rIns="91440" bIns="45720" rtlCol="0" anchor="t">
            <a:normAutofit/>
          </a:bodyPr>
          <a:lstStyle/>
          <a:p>
            <a:pPr marL="0" indent="0" algn="l">
              <a:buNone/>
            </a:pPr>
            <a:r>
              <a:rPr lang="fr-FR" sz="1800" b="1" dirty="0">
                <a:solidFill>
                  <a:schemeClr val="accent4"/>
                </a:solidFill>
                <a:ea typeface="+mn-lt"/>
                <a:cs typeface="+mn-lt"/>
              </a:rPr>
              <a:t>6. Convention financière de reprise d'un compte épargne temps (CET) dans le cadre d'une mutation</a:t>
            </a:r>
          </a:p>
          <a:p>
            <a:pPr marL="0" indent="0" algn="l">
              <a:buNone/>
            </a:pPr>
            <a:endParaRPr lang="fr-FR" sz="1800" b="1" dirty="0">
              <a:solidFill>
                <a:schemeClr val="accent4"/>
              </a:solidFill>
              <a:ea typeface="+mn-lt"/>
              <a:cs typeface="+mn-lt"/>
            </a:endParaRPr>
          </a:p>
          <a:p>
            <a:pPr marL="0" indent="0" algn="just">
              <a:buNone/>
            </a:pPr>
            <a:r>
              <a:rPr lang="fr-FR" sz="1800" b="1" dirty="0">
                <a:solidFill>
                  <a:schemeClr val="bg1"/>
                </a:solidFill>
                <a:ea typeface="+mn-lt"/>
                <a:cs typeface="+mn-lt"/>
              </a:rPr>
              <a:t>Le Bureau communautaire est invité à :</a:t>
            </a:r>
          </a:p>
          <a:p>
            <a:pPr marL="0" indent="0" algn="just">
              <a:buNone/>
            </a:pPr>
            <a:r>
              <a:rPr lang="fr-FR" sz="1800" b="1" dirty="0">
                <a:solidFill>
                  <a:schemeClr val="bg1"/>
                </a:solidFill>
                <a:ea typeface="+mn-lt"/>
                <a:cs typeface="+mn-lt"/>
              </a:rPr>
              <a:t>- AUTORISER le versement par la communauté de communes du Val de Drôme en </a:t>
            </a:r>
            <a:r>
              <a:rPr lang="fr-FR" sz="1800" b="1" dirty="0" err="1">
                <a:solidFill>
                  <a:schemeClr val="bg1"/>
                </a:solidFill>
                <a:ea typeface="+mn-lt"/>
                <a:cs typeface="+mn-lt"/>
              </a:rPr>
              <a:t>Biovallée</a:t>
            </a:r>
            <a:r>
              <a:rPr lang="fr-FR" sz="1800" b="1" dirty="0">
                <a:solidFill>
                  <a:schemeClr val="bg1"/>
                </a:solidFill>
                <a:ea typeface="+mn-lt"/>
                <a:cs typeface="+mn-lt"/>
              </a:rPr>
              <a:t> d’une indemnisation de reprise de CET pour un montant total de 1 890 €,</a:t>
            </a:r>
          </a:p>
          <a:p>
            <a:pPr marL="0" indent="0" algn="just">
              <a:buNone/>
            </a:pPr>
            <a:r>
              <a:rPr lang="fr-FR" sz="1800" b="1" dirty="0">
                <a:solidFill>
                  <a:schemeClr val="bg1"/>
                </a:solidFill>
                <a:ea typeface="+mn-lt"/>
                <a:cs typeface="+mn-lt"/>
              </a:rPr>
              <a:t>selon les modalités de la convention financière annexée,</a:t>
            </a:r>
          </a:p>
          <a:p>
            <a:pPr marL="0" indent="0" algn="just">
              <a:buNone/>
            </a:pPr>
            <a:r>
              <a:rPr lang="fr-FR" sz="1800" b="1" dirty="0">
                <a:solidFill>
                  <a:schemeClr val="bg1"/>
                </a:solidFill>
                <a:ea typeface="+mn-lt"/>
                <a:cs typeface="+mn-lt"/>
              </a:rPr>
              <a:t>- AUTORISER le président ou le vice-président délégué à signer la présente convention financière de reprise du compte épargne temps d’un agent dans le cadre d’une mutation.</a:t>
            </a:r>
          </a:p>
        </p:txBody>
      </p:sp>
      <p:cxnSp>
        <p:nvCxnSpPr>
          <p:cNvPr id="6" name="Connecteur droit 5">
            <a:extLst>
              <a:ext uri="{FF2B5EF4-FFF2-40B4-BE49-F238E27FC236}">
                <a16:creationId xmlns:a16="http://schemas.microsoft.com/office/drawing/2014/main" id="{1D49C71E-FA5A-401E-B0FA-8D1679A9F10D}"/>
              </a:ext>
            </a:extLst>
          </p:cNvPr>
          <p:cNvCxnSpPr>
            <a:cxnSpLocks/>
          </p:cNvCxnSpPr>
          <p:nvPr/>
        </p:nvCxnSpPr>
        <p:spPr>
          <a:xfrm>
            <a:off x="3969729" y="4961336"/>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C64D00F8-3CEB-7DDD-9489-B57FE2F2FFB1}"/>
              </a:ext>
            </a:extLst>
          </p:cNvPr>
          <p:cNvSpPr>
            <a:spLocks noGrp="1"/>
          </p:cNvSpPr>
          <p:nvPr>
            <p:ph type="dt" sz="half" idx="10"/>
          </p:nvPr>
        </p:nvSpPr>
        <p:spPr>
          <a:xfrm>
            <a:off x="457199" y="4767264"/>
            <a:ext cx="3143125"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2" name="Espace réservé du numéro de diapositive 1">
            <a:extLst>
              <a:ext uri="{FF2B5EF4-FFF2-40B4-BE49-F238E27FC236}">
                <a16:creationId xmlns:a16="http://schemas.microsoft.com/office/drawing/2014/main" id="{7A5239F9-1842-CE95-5ABA-D13853B23313}"/>
              </a:ext>
            </a:extLst>
          </p:cNvPr>
          <p:cNvSpPr>
            <a:spLocks noGrp="1"/>
          </p:cNvSpPr>
          <p:nvPr>
            <p:ph type="sldNum" sz="quarter" idx="12"/>
          </p:nvPr>
        </p:nvSpPr>
        <p:spPr>
          <a:xfrm>
            <a:off x="5733925" y="4767264"/>
            <a:ext cx="2133600" cy="273844"/>
          </a:xfrm>
        </p:spPr>
        <p:txBody>
          <a:bodyPr/>
          <a:lstStyle/>
          <a:p>
            <a:fld id="{7DD352F8-E6D5-40A5-90BA-A89BD40754D9}" type="slidenum">
              <a:rPr lang="fr-FR" smtClean="0">
                <a:solidFill>
                  <a:schemeClr val="accent1"/>
                </a:solidFill>
              </a:rPr>
              <a:pPr/>
              <a:t>26</a:t>
            </a:fld>
            <a:endParaRPr lang="fr-FR">
              <a:solidFill>
                <a:schemeClr val="accent1"/>
              </a:solidFill>
            </a:endParaRPr>
          </a:p>
        </p:txBody>
      </p:sp>
      <p:sp>
        <p:nvSpPr>
          <p:cNvPr id="7" name="Titre 8">
            <a:extLst>
              <a:ext uri="{FF2B5EF4-FFF2-40B4-BE49-F238E27FC236}">
                <a16:creationId xmlns:a16="http://schemas.microsoft.com/office/drawing/2014/main" id="{82C43578-A985-42FA-B710-54FD6B4A981C}"/>
              </a:ext>
            </a:extLst>
          </p:cNvPr>
          <p:cNvSpPr>
            <a:spLocks noGrp="1"/>
          </p:cNvSpPr>
          <p:nvPr>
            <p:ph type="title"/>
          </p:nvPr>
        </p:nvSpPr>
        <p:spPr>
          <a:xfrm>
            <a:off x="457199" y="27296"/>
            <a:ext cx="8363272" cy="866633"/>
          </a:xfrm>
        </p:spPr>
        <p:txBody>
          <a:bodyPr anchor="t">
            <a:normAutofit fontScale="90000"/>
          </a:bodyPr>
          <a:lstStyle/>
          <a:p>
            <a:pPr algn="l"/>
            <a:r>
              <a:rPr lang="fr-FR" sz="3100" b="1" dirty="0">
                <a:solidFill>
                  <a:schemeClr val="accent4"/>
                </a:solidFill>
                <a:latin typeface="Caviar Dreams" pitchFamily="34" charset="0"/>
                <a:cs typeface="Arial" pitchFamily="34" charset="0"/>
              </a:rPr>
              <a:t>Ressources humaines et communication interne </a:t>
            </a:r>
            <a:br>
              <a:rPr lang="fr-FR" sz="3100" b="1" dirty="0">
                <a:solidFill>
                  <a:schemeClr val="accent4"/>
                </a:solidFill>
                <a:latin typeface="Caviar Dreams" pitchFamily="34" charset="0"/>
                <a:cs typeface="Arial" pitchFamily="34" charset="0"/>
              </a:rPr>
            </a:br>
            <a:r>
              <a:rPr lang="fr-FR" sz="1600" b="1" i="1" dirty="0">
                <a:solidFill>
                  <a:schemeClr val="bg2"/>
                </a:solidFill>
                <a:latin typeface="Lato" pitchFamily="34" charset="0"/>
                <a:ea typeface="Lato" pitchFamily="34" charset="0"/>
                <a:cs typeface="Lato" pitchFamily="34" charset="0"/>
              </a:rPr>
              <a:t>-  </a:t>
            </a:r>
            <a:r>
              <a:rPr lang="fr-FR" sz="1800" b="1" i="1" dirty="0">
                <a:solidFill>
                  <a:schemeClr val="bg2"/>
                </a:solidFill>
                <a:latin typeface="Lato" pitchFamily="34" charset="0"/>
                <a:ea typeface="Lato" pitchFamily="34" charset="0"/>
                <a:cs typeface="Lato" pitchFamily="34" charset="0"/>
              </a:rPr>
              <a:t>Intervention de Madame Chantal BRILLAUD</a:t>
            </a:r>
          </a:p>
        </p:txBody>
      </p:sp>
    </p:spTree>
    <p:extLst>
      <p:ext uri="{BB962C8B-B14F-4D97-AF65-F5344CB8AC3E}">
        <p14:creationId xmlns:p14="http://schemas.microsoft.com/office/powerpoint/2010/main" val="446269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877421"/>
            <a:ext cx="8229600" cy="3531835"/>
          </a:xfrm>
        </p:spPr>
        <p:txBody>
          <a:bodyPr>
            <a:normAutofit/>
          </a:bodyPr>
          <a:lstStyle/>
          <a:p>
            <a:pPr marL="0" indent="0" algn="ctr">
              <a:buNone/>
            </a:pPr>
            <a:endParaRPr lang="fr-FR" sz="12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rgbClr val="EF6905"/>
              </a:solidFill>
              <a:latin typeface="Lato" pitchFamily="34" charset="0"/>
              <a:ea typeface="Lato" pitchFamily="34" charset="0"/>
              <a:cs typeface="Lato" pitchFamily="34" charset="0"/>
            </a:endParaRPr>
          </a:p>
          <a:p>
            <a:pPr marL="0" indent="0" algn="ctr">
              <a:buNone/>
            </a:pPr>
            <a:r>
              <a:rPr lang="fr-FR" sz="4400" b="1" dirty="0">
                <a:solidFill>
                  <a:schemeClr val="accent4"/>
                </a:solidFill>
                <a:latin typeface="Lato" pitchFamily="34" charset="0"/>
                <a:ea typeface="Lato" pitchFamily="34" charset="0"/>
                <a:cs typeface="Lato" pitchFamily="34" charset="0"/>
              </a:rPr>
              <a:t>FINANCES</a:t>
            </a:r>
          </a:p>
        </p:txBody>
      </p:sp>
      <p:cxnSp>
        <p:nvCxnSpPr>
          <p:cNvPr id="6" name="Connecteur droit 5">
            <a:extLst>
              <a:ext uri="{FF2B5EF4-FFF2-40B4-BE49-F238E27FC236}">
                <a16:creationId xmlns:a16="http://schemas.microsoft.com/office/drawing/2014/main" id="{1F7A3A2F-E626-496F-9682-6BEE18E95802}"/>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F947FC33-674B-DE83-5569-CAE8781DAB7D}"/>
              </a:ext>
            </a:extLst>
          </p:cNvPr>
          <p:cNvSpPr>
            <a:spLocks noGrp="1"/>
          </p:cNvSpPr>
          <p:nvPr>
            <p:ph type="dt" sz="half" idx="10"/>
          </p:nvPr>
        </p:nvSpPr>
        <p:spPr>
          <a:xfrm>
            <a:off x="457199" y="4767264"/>
            <a:ext cx="2906808" cy="273844"/>
          </a:xfrm>
        </p:spPr>
        <p:txBody>
          <a:bodyPr/>
          <a:lstStyle/>
          <a:p>
            <a:r>
              <a:rPr lang="fr-FR" i="1" dirty="0">
                <a:solidFill>
                  <a:schemeClr val="accent1"/>
                </a:solidFill>
              </a:rPr>
              <a:t>Bureau communautaire du 6 octobre 2022</a:t>
            </a:r>
          </a:p>
        </p:txBody>
      </p:sp>
      <p:sp>
        <p:nvSpPr>
          <p:cNvPr id="2" name="Espace réservé du numéro de diapositive 1">
            <a:extLst>
              <a:ext uri="{FF2B5EF4-FFF2-40B4-BE49-F238E27FC236}">
                <a16:creationId xmlns:a16="http://schemas.microsoft.com/office/drawing/2014/main" id="{CE558E0D-3167-15FD-E729-E0FC9796A240}"/>
              </a:ext>
            </a:extLst>
          </p:cNvPr>
          <p:cNvSpPr>
            <a:spLocks noGrp="1"/>
          </p:cNvSpPr>
          <p:nvPr>
            <p:ph type="sldNum" sz="quarter" idx="12"/>
          </p:nvPr>
        </p:nvSpPr>
        <p:spPr>
          <a:xfrm>
            <a:off x="5779994" y="4767264"/>
            <a:ext cx="2133600" cy="273844"/>
          </a:xfrm>
        </p:spPr>
        <p:txBody>
          <a:bodyPr/>
          <a:lstStyle/>
          <a:p>
            <a:fld id="{7DD352F8-E6D5-40A5-90BA-A89BD40754D9}" type="slidenum">
              <a:rPr lang="fr-FR" smtClean="0">
                <a:solidFill>
                  <a:schemeClr val="accent1"/>
                </a:solidFill>
              </a:rPr>
              <a:pPr/>
              <a:t>27</a:t>
            </a:fld>
            <a:endParaRPr lang="fr-FR">
              <a:solidFill>
                <a:schemeClr val="accent1"/>
              </a:solidFill>
            </a:endParaRPr>
          </a:p>
        </p:txBody>
      </p:sp>
    </p:spTree>
    <p:extLst>
      <p:ext uri="{BB962C8B-B14F-4D97-AF65-F5344CB8AC3E}">
        <p14:creationId xmlns:p14="http://schemas.microsoft.com/office/powerpoint/2010/main" val="2421779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03411" y="29320"/>
            <a:ext cx="8593779" cy="804061"/>
          </a:xfrm>
        </p:spPr>
        <p:txBody>
          <a:bodyPr anchor="t">
            <a:normAutofit/>
          </a:bodyPr>
          <a:lstStyle/>
          <a:p>
            <a:pPr algn="l"/>
            <a:r>
              <a:rPr lang="fr-FR" sz="3600" b="1" dirty="0">
                <a:solidFill>
                  <a:schemeClr val="accent4"/>
                </a:solidFill>
                <a:latin typeface="Caviar Dreams" pitchFamily="34" charset="0"/>
                <a:cs typeface="Arial" pitchFamily="34" charset="0"/>
              </a:rPr>
              <a:t>Finances</a:t>
            </a:r>
            <a:r>
              <a:rPr lang="fr-FR" sz="3600" b="1" dirty="0">
                <a:solidFill>
                  <a:schemeClr val="tx2"/>
                </a:solidFill>
                <a:latin typeface="Caviar Dreams" pitchFamily="34" charset="0"/>
                <a:cs typeface="Arial" pitchFamily="34" charset="0"/>
              </a:rPr>
              <a:t> </a:t>
            </a:r>
            <a:r>
              <a:rPr lang="fr-FR" sz="1400" b="1" dirty="0">
                <a:solidFill>
                  <a:schemeClr val="bg2"/>
                </a:solidFill>
                <a:latin typeface="Caviar Dreams"/>
                <a:cs typeface="Arial"/>
              </a:rPr>
              <a:t>- </a:t>
            </a:r>
            <a:r>
              <a:rPr lang="fr-FR" sz="1400" b="1" i="1" dirty="0">
                <a:solidFill>
                  <a:schemeClr val="bg2"/>
                </a:solidFill>
                <a:latin typeface="Lato"/>
                <a:ea typeface="Lato" pitchFamily="34" charset="0"/>
                <a:cs typeface="Lato" pitchFamily="34" charset="0"/>
              </a:rPr>
              <a:t>Intervention Monsieur Jérôme PELTIER</a:t>
            </a:r>
            <a:endParaRPr lang="fr-FR" sz="1400" b="1" dirty="0">
              <a:solidFill>
                <a:schemeClr val="bg2"/>
              </a:solidFill>
              <a:latin typeface="Lato"/>
            </a:endParaRPr>
          </a:p>
        </p:txBody>
      </p:sp>
      <p:sp>
        <p:nvSpPr>
          <p:cNvPr id="10" name="Espace réservé du contenu 9"/>
          <p:cNvSpPr>
            <a:spLocks noGrp="1"/>
          </p:cNvSpPr>
          <p:nvPr>
            <p:ph idx="1"/>
          </p:nvPr>
        </p:nvSpPr>
        <p:spPr>
          <a:xfrm>
            <a:off x="403411" y="527715"/>
            <a:ext cx="8240342" cy="4162455"/>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accent4"/>
                </a:solidFill>
                <a:ea typeface="+mn-lt"/>
                <a:cs typeface="+mn-lt"/>
              </a:rPr>
              <a:t>7. Admissions en créances éteintes </a:t>
            </a:r>
          </a:p>
          <a:p>
            <a:pPr marL="0" indent="0" algn="just">
              <a:spcBef>
                <a:spcPts val="0"/>
              </a:spcBef>
              <a:spcAft>
                <a:spcPts val="600"/>
              </a:spcAft>
              <a:buNone/>
              <a:tabLst>
                <a:tab pos="457200" algn="l"/>
              </a:tabLst>
            </a:pPr>
            <a:r>
              <a:rPr lang="fr-FR" sz="1800" dirty="0">
                <a:solidFill>
                  <a:schemeClr val="bg1"/>
                </a:solidFill>
                <a:ea typeface="+mn-lt"/>
                <a:cs typeface="+mn-lt"/>
              </a:rPr>
              <a:t>Budget principal : </a:t>
            </a:r>
          </a:p>
          <a:p>
            <a:pPr marL="0" indent="0" algn="just">
              <a:spcBef>
                <a:spcPts val="0"/>
              </a:spcBef>
              <a:spcAft>
                <a:spcPts val="600"/>
              </a:spcAft>
              <a:buNone/>
              <a:tabLst>
                <a:tab pos="457200" algn="l"/>
              </a:tabLst>
            </a:pPr>
            <a:endParaRPr lang="fr-FR" sz="2000" dirty="0">
              <a:solidFill>
                <a:schemeClr val="bg1"/>
              </a:solidFill>
              <a:ea typeface="+mn-lt"/>
              <a:cs typeface="+mn-lt"/>
            </a:endParaRPr>
          </a:p>
          <a:p>
            <a:pPr marL="0" indent="0" algn="just">
              <a:spcBef>
                <a:spcPts val="0"/>
              </a:spcBef>
              <a:spcAft>
                <a:spcPts val="600"/>
              </a:spcAft>
              <a:buNone/>
              <a:tabLst>
                <a:tab pos="457200" algn="l"/>
              </a:tabLst>
            </a:pPr>
            <a:endParaRPr lang="fr-FR" sz="2000" dirty="0">
              <a:solidFill>
                <a:schemeClr val="bg1"/>
              </a:solidFill>
              <a:ea typeface="+mn-lt"/>
              <a:cs typeface="+mn-lt"/>
            </a:endParaRPr>
          </a:p>
          <a:p>
            <a:pPr marL="0" indent="0" algn="just">
              <a:spcBef>
                <a:spcPts val="0"/>
              </a:spcBef>
              <a:spcAft>
                <a:spcPts val="600"/>
              </a:spcAft>
              <a:buNone/>
              <a:tabLst>
                <a:tab pos="457200" algn="l"/>
              </a:tabLst>
            </a:pPr>
            <a:endParaRPr lang="fr-FR" sz="1800" dirty="0">
              <a:solidFill>
                <a:schemeClr val="bg1"/>
              </a:solidFill>
              <a:ea typeface="+mn-lt"/>
              <a:cs typeface="+mn-lt"/>
            </a:endParaRPr>
          </a:p>
          <a:p>
            <a:pPr marL="0" indent="0" algn="just">
              <a:spcBef>
                <a:spcPts val="0"/>
              </a:spcBef>
              <a:spcAft>
                <a:spcPts val="600"/>
              </a:spcAft>
              <a:buNone/>
              <a:tabLst>
                <a:tab pos="457200" algn="l"/>
              </a:tabLst>
            </a:pPr>
            <a:endParaRPr lang="fr-FR" sz="1800" dirty="0">
              <a:solidFill>
                <a:schemeClr val="bg1"/>
              </a:solidFill>
              <a:ea typeface="+mn-lt"/>
              <a:cs typeface="+mn-lt"/>
            </a:endParaRPr>
          </a:p>
          <a:p>
            <a:pPr marL="0" indent="0" algn="just">
              <a:spcBef>
                <a:spcPts val="0"/>
              </a:spcBef>
              <a:spcAft>
                <a:spcPts val="600"/>
              </a:spcAft>
              <a:buNone/>
              <a:tabLst>
                <a:tab pos="457200" algn="l"/>
              </a:tabLst>
            </a:pPr>
            <a:r>
              <a:rPr lang="fr-FR" sz="1800" dirty="0">
                <a:solidFill>
                  <a:schemeClr val="bg1"/>
                </a:solidFill>
                <a:ea typeface="+mn-lt"/>
                <a:cs typeface="+mn-lt"/>
              </a:rPr>
              <a:t>Budget annexe TEOM :</a:t>
            </a:r>
          </a:p>
          <a:p>
            <a:pPr marL="0" indent="0" algn="just">
              <a:spcBef>
                <a:spcPts val="0"/>
              </a:spcBef>
              <a:spcAft>
                <a:spcPts val="600"/>
              </a:spcAft>
              <a:buNone/>
              <a:tabLst>
                <a:tab pos="457200" algn="l"/>
              </a:tabLst>
            </a:pPr>
            <a:endParaRPr lang="fr-FR" sz="2000" dirty="0">
              <a:solidFill>
                <a:schemeClr val="bg1"/>
              </a:solidFill>
              <a:ea typeface="+mn-lt"/>
              <a:cs typeface="+mn-lt"/>
            </a:endParaRPr>
          </a:p>
          <a:p>
            <a:pPr marL="0" indent="0" algn="just">
              <a:spcBef>
                <a:spcPts val="0"/>
              </a:spcBef>
              <a:spcAft>
                <a:spcPts val="600"/>
              </a:spcAft>
              <a:buNone/>
              <a:tabLst>
                <a:tab pos="457200" algn="l"/>
              </a:tabLst>
            </a:pPr>
            <a:endParaRPr lang="fr-FR" sz="2000" dirty="0">
              <a:solidFill>
                <a:schemeClr val="bg1"/>
              </a:solidFill>
              <a:ea typeface="+mn-lt"/>
              <a:cs typeface="+mn-lt"/>
            </a:endParaRPr>
          </a:p>
          <a:p>
            <a:pPr marL="0" indent="0" algn="just">
              <a:spcBef>
                <a:spcPts val="0"/>
              </a:spcBef>
              <a:spcAft>
                <a:spcPts val="600"/>
              </a:spcAft>
              <a:buNone/>
              <a:tabLst>
                <a:tab pos="457200" algn="l"/>
              </a:tabLst>
            </a:pPr>
            <a:endParaRPr lang="fr-FR" sz="2000" dirty="0">
              <a:solidFill>
                <a:schemeClr val="bg1"/>
              </a:solidFill>
              <a:ea typeface="+mn-lt"/>
              <a:cs typeface="+mn-lt"/>
            </a:endParaRPr>
          </a:p>
          <a:p>
            <a:pPr marL="0" indent="0" algn="just">
              <a:spcBef>
                <a:spcPts val="0"/>
              </a:spcBef>
              <a:spcAft>
                <a:spcPts val="600"/>
              </a:spcAft>
              <a:buNone/>
              <a:tabLst>
                <a:tab pos="457200" algn="l"/>
              </a:tabLst>
            </a:pPr>
            <a:endParaRPr lang="fr-FR" sz="1800" dirty="0">
              <a:solidFill>
                <a:schemeClr val="bg1"/>
              </a:solidFill>
              <a:ea typeface="+mn-lt"/>
              <a:cs typeface="+mn-lt"/>
            </a:endParaRPr>
          </a:p>
          <a:p>
            <a:pPr marL="0" indent="0" algn="just">
              <a:spcBef>
                <a:spcPts val="0"/>
              </a:spcBef>
              <a:spcAft>
                <a:spcPts val="600"/>
              </a:spcAft>
              <a:buNone/>
              <a:tabLst>
                <a:tab pos="457200" algn="l"/>
              </a:tabLst>
            </a:pPr>
            <a:endParaRPr lang="fr-FR" sz="1800" dirty="0">
              <a:solidFill>
                <a:schemeClr val="bg1"/>
              </a:solidFill>
              <a:ea typeface="+mn-lt"/>
              <a:cs typeface="+mn-lt"/>
            </a:endParaRPr>
          </a:p>
          <a:p>
            <a:pPr marL="0" indent="0" algn="just">
              <a:spcBef>
                <a:spcPts val="0"/>
              </a:spcBef>
              <a:spcAft>
                <a:spcPts val="600"/>
              </a:spcAft>
              <a:buNone/>
              <a:tabLst>
                <a:tab pos="457200" algn="l"/>
              </a:tabLst>
            </a:pPr>
            <a:endParaRPr lang="fr-FR" sz="1800" dirty="0">
              <a:solidFill>
                <a:schemeClr val="bg1"/>
              </a:solidFill>
              <a:ea typeface="+mn-lt"/>
              <a:cs typeface="+mn-lt"/>
            </a:endParaRPr>
          </a:p>
          <a:p>
            <a:pPr marL="0" indent="0" algn="just">
              <a:spcBef>
                <a:spcPts val="0"/>
              </a:spcBef>
              <a:spcAft>
                <a:spcPts val="600"/>
              </a:spcAft>
              <a:buNone/>
              <a:tabLst>
                <a:tab pos="457200" algn="l"/>
              </a:tabLst>
            </a:pPr>
            <a:endParaRPr lang="fr-FR" sz="1800" dirty="0">
              <a:solidFill>
                <a:schemeClr val="bg1"/>
              </a:solidFill>
              <a:ea typeface="+mn-lt"/>
              <a:cs typeface="+mn-lt"/>
            </a:endParaRPr>
          </a:p>
        </p:txBody>
      </p:sp>
      <p:cxnSp>
        <p:nvCxnSpPr>
          <p:cNvPr id="6" name="Connecteur droit 5">
            <a:extLst>
              <a:ext uri="{FF2B5EF4-FFF2-40B4-BE49-F238E27FC236}">
                <a16:creationId xmlns:a16="http://schemas.microsoft.com/office/drawing/2014/main" id="{1D49C71E-FA5A-401E-B0FA-8D1679A9F10D}"/>
              </a:ext>
            </a:extLst>
          </p:cNvPr>
          <p:cNvCxnSpPr>
            <a:cxnSpLocks/>
          </p:cNvCxnSpPr>
          <p:nvPr/>
        </p:nvCxnSpPr>
        <p:spPr>
          <a:xfrm>
            <a:off x="3969729" y="4961336"/>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6">
            <a:extLst>
              <a:ext uri="{FF2B5EF4-FFF2-40B4-BE49-F238E27FC236}">
                <a16:creationId xmlns:a16="http://schemas.microsoft.com/office/drawing/2014/main" id="{4AFF01AA-9365-B68C-1B70-D03703711E95}"/>
              </a:ext>
            </a:extLst>
          </p:cNvPr>
          <p:cNvSpPr>
            <a:spLocks noGrp="1"/>
          </p:cNvSpPr>
          <p:nvPr>
            <p:ph type="dt" sz="half" idx="10"/>
          </p:nvPr>
        </p:nvSpPr>
        <p:spPr>
          <a:xfrm>
            <a:off x="457200" y="4767264"/>
            <a:ext cx="2918012"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3" name="Espace réservé du numéro de diapositive 2">
            <a:extLst>
              <a:ext uri="{FF2B5EF4-FFF2-40B4-BE49-F238E27FC236}">
                <a16:creationId xmlns:a16="http://schemas.microsoft.com/office/drawing/2014/main" id="{27ACF9F2-46CC-214C-4F61-B4BB482582B9}"/>
              </a:ext>
            </a:extLst>
          </p:cNvPr>
          <p:cNvSpPr>
            <a:spLocks noGrp="1"/>
          </p:cNvSpPr>
          <p:nvPr>
            <p:ph type="sldNum" sz="quarter" idx="12"/>
          </p:nvPr>
        </p:nvSpPr>
        <p:spPr>
          <a:xfrm>
            <a:off x="5826554" y="4807149"/>
            <a:ext cx="2133600" cy="273844"/>
          </a:xfrm>
        </p:spPr>
        <p:txBody>
          <a:bodyPr/>
          <a:lstStyle/>
          <a:p>
            <a:fld id="{7DD352F8-E6D5-40A5-90BA-A89BD40754D9}" type="slidenum">
              <a:rPr lang="fr-FR" smtClean="0">
                <a:solidFill>
                  <a:schemeClr val="accent1"/>
                </a:solidFill>
              </a:rPr>
              <a:pPr/>
              <a:t>28</a:t>
            </a:fld>
            <a:endParaRPr lang="fr-FR">
              <a:solidFill>
                <a:schemeClr val="accent1"/>
              </a:solidFill>
            </a:endParaRPr>
          </a:p>
        </p:txBody>
      </p:sp>
      <p:graphicFrame>
        <p:nvGraphicFramePr>
          <p:cNvPr id="2" name="Tableau 3">
            <a:extLst>
              <a:ext uri="{FF2B5EF4-FFF2-40B4-BE49-F238E27FC236}">
                <a16:creationId xmlns:a16="http://schemas.microsoft.com/office/drawing/2014/main" id="{D69DA354-D01F-3F6E-F1AD-D868E535EB1A}"/>
              </a:ext>
            </a:extLst>
          </p:cNvPr>
          <p:cNvGraphicFramePr>
            <a:graphicFrameLocks noGrp="1"/>
          </p:cNvGraphicFramePr>
          <p:nvPr>
            <p:extLst>
              <p:ext uri="{D42A27DB-BD31-4B8C-83A1-F6EECF244321}">
                <p14:modId xmlns:p14="http://schemas.microsoft.com/office/powerpoint/2010/main" val="1270659811"/>
              </p:ext>
            </p:extLst>
          </p:nvPr>
        </p:nvGraphicFramePr>
        <p:xfrm>
          <a:off x="684056" y="1364326"/>
          <a:ext cx="6096000" cy="1010920"/>
        </p:xfrm>
        <a:graphic>
          <a:graphicData uri="http://schemas.openxmlformats.org/drawingml/2006/table">
            <a:tbl>
              <a:tblPr firstRow="1" bandRow="1">
                <a:tableStyleId>{00A15C55-8517-42AA-B614-E9B94910E393}</a:tableStyleId>
              </a:tblPr>
              <a:tblGrid>
                <a:gridCol w="2032000">
                  <a:extLst>
                    <a:ext uri="{9D8B030D-6E8A-4147-A177-3AD203B41FA5}">
                      <a16:colId xmlns:a16="http://schemas.microsoft.com/office/drawing/2014/main" val="1960592984"/>
                    </a:ext>
                  </a:extLst>
                </a:gridCol>
                <a:gridCol w="2032000">
                  <a:extLst>
                    <a:ext uri="{9D8B030D-6E8A-4147-A177-3AD203B41FA5}">
                      <a16:colId xmlns:a16="http://schemas.microsoft.com/office/drawing/2014/main" val="1333265696"/>
                    </a:ext>
                  </a:extLst>
                </a:gridCol>
                <a:gridCol w="2032000">
                  <a:extLst>
                    <a:ext uri="{9D8B030D-6E8A-4147-A177-3AD203B41FA5}">
                      <a16:colId xmlns:a16="http://schemas.microsoft.com/office/drawing/2014/main" val="2268204478"/>
                    </a:ext>
                  </a:extLst>
                </a:gridCol>
              </a:tblGrid>
              <a:tr h="370840">
                <a:tc>
                  <a:txBody>
                    <a:bodyPr/>
                    <a:lstStyle/>
                    <a:p>
                      <a:pPr algn="ctr"/>
                      <a:r>
                        <a:rPr lang="fr-FR" sz="1800" b="1" i="0" u="none" strike="noStrike" baseline="0" dirty="0">
                          <a:latin typeface="DejaVuSans"/>
                        </a:rPr>
                        <a:t>Article</a:t>
                      </a:r>
                      <a:endParaRPr lang="fr-FR" sz="1800" b="1" dirty="0"/>
                    </a:p>
                  </a:txBody>
                  <a:tcPr/>
                </a:tc>
                <a:tc>
                  <a:txBody>
                    <a:bodyPr/>
                    <a:lstStyle/>
                    <a:p>
                      <a:pPr algn="ctr"/>
                      <a:r>
                        <a:rPr lang="fr-FR" sz="1800" b="1" i="0" u="none" strike="noStrike" baseline="0" dirty="0">
                          <a:latin typeface="DejaVuSans"/>
                        </a:rPr>
                        <a:t> Années de référence </a:t>
                      </a:r>
                      <a:endParaRPr lang="fr-FR" sz="1800" b="1" dirty="0"/>
                    </a:p>
                  </a:txBody>
                  <a:tcPr/>
                </a:tc>
                <a:tc>
                  <a:txBody>
                    <a:bodyPr/>
                    <a:lstStyle/>
                    <a:p>
                      <a:pPr algn="ctr"/>
                      <a:r>
                        <a:rPr lang="fr-FR" sz="1800" b="1" i="0" u="none" strike="noStrike" baseline="0" dirty="0">
                          <a:latin typeface="DejaVuSans"/>
                        </a:rPr>
                        <a:t>Total</a:t>
                      </a:r>
                      <a:endParaRPr lang="fr-FR" sz="1800" b="1" dirty="0"/>
                    </a:p>
                  </a:txBody>
                  <a:tcPr/>
                </a:tc>
                <a:extLst>
                  <a:ext uri="{0D108BD9-81ED-4DB2-BD59-A6C34878D82A}">
                    <a16:rowId xmlns:a16="http://schemas.microsoft.com/office/drawing/2014/main" val="814736337"/>
                  </a:ext>
                </a:extLst>
              </a:tr>
              <a:tr h="370840">
                <a:tc>
                  <a:txBody>
                    <a:bodyPr/>
                    <a:lstStyle/>
                    <a:p>
                      <a:pPr algn="ctr"/>
                      <a:r>
                        <a:rPr lang="fr-FR" sz="1800" b="0" i="0" u="none" strike="noStrike" baseline="0" dirty="0">
                          <a:solidFill>
                            <a:schemeClr val="bg1"/>
                          </a:solidFill>
                          <a:latin typeface="DejaVuSans"/>
                        </a:rPr>
                        <a:t>6542</a:t>
                      </a:r>
                      <a:endParaRPr lang="fr-FR" sz="1800" dirty="0">
                        <a:solidFill>
                          <a:schemeClr val="bg1"/>
                        </a:solidFill>
                      </a:endParaRPr>
                    </a:p>
                  </a:txBody>
                  <a:tcPr/>
                </a:tc>
                <a:tc>
                  <a:txBody>
                    <a:bodyPr/>
                    <a:lstStyle/>
                    <a:p>
                      <a:pPr algn="ctr"/>
                      <a:r>
                        <a:rPr lang="fr-FR" sz="1800" b="0" i="0" u="none" strike="noStrike" baseline="0" dirty="0">
                          <a:solidFill>
                            <a:schemeClr val="bg1"/>
                          </a:solidFill>
                          <a:latin typeface="DejaVuSans"/>
                        </a:rPr>
                        <a:t>2016</a:t>
                      </a:r>
                      <a:endParaRPr lang="fr-FR" sz="1800" dirty="0">
                        <a:solidFill>
                          <a:schemeClr val="bg1"/>
                        </a:solidFill>
                      </a:endParaRPr>
                    </a:p>
                  </a:txBody>
                  <a:tcPr/>
                </a:tc>
                <a:tc>
                  <a:txBody>
                    <a:bodyPr/>
                    <a:lstStyle/>
                    <a:p>
                      <a:pPr algn="ctr"/>
                      <a:r>
                        <a:rPr lang="fr-FR" sz="1800" b="0" i="0" u="none" strike="noStrike" baseline="0" dirty="0">
                          <a:solidFill>
                            <a:schemeClr val="bg1"/>
                          </a:solidFill>
                          <a:latin typeface="DejaVuSans"/>
                        </a:rPr>
                        <a:t>191.65 €</a:t>
                      </a:r>
                      <a:endParaRPr lang="fr-FR" sz="1800" dirty="0">
                        <a:solidFill>
                          <a:schemeClr val="bg1"/>
                        </a:solidFill>
                      </a:endParaRPr>
                    </a:p>
                  </a:txBody>
                  <a:tcPr/>
                </a:tc>
                <a:extLst>
                  <a:ext uri="{0D108BD9-81ED-4DB2-BD59-A6C34878D82A}">
                    <a16:rowId xmlns:a16="http://schemas.microsoft.com/office/drawing/2014/main" val="672766332"/>
                  </a:ext>
                </a:extLst>
              </a:tr>
            </a:tbl>
          </a:graphicData>
        </a:graphic>
      </p:graphicFrame>
      <p:graphicFrame>
        <p:nvGraphicFramePr>
          <p:cNvPr id="4" name="Tableau 4">
            <a:extLst>
              <a:ext uri="{FF2B5EF4-FFF2-40B4-BE49-F238E27FC236}">
                <a16:creationId xmlns:a16="http://schemas.microsoft.com/office/drawing/2014/main" id="{ABB19568-C8E8-544F-203B-6B04BFC7E910}"/>
              </a:ext>
            </a:extLst>
          </p:cNvPr>
          <p:cNvGraphicFramePr>
            <a:graphicFrameLocks noGrp="1"/>
          </p:cNvGraphicFramePr>
          <p:nvPr>
            <p:extLst>
              <p:ext uri="{D42A27DB-BD31-4B8C-83A1-F6EECF244321}">
                <p14:modId xmlns:p14="http://schemas.microsoft.com/office/powerpoint/2010/main" val="1297433368"/>
              </p:ext>
            </p:extLst>
          </p:nvPr>
        </p:nvGraphicFramePr>
        <p:xfrm>
          <a:off x="500247" y="3173791"/>
          <a:ext cx="6175434" cy="1010920"/>
        </p:xfrm>
        <a:graphic>
          <a:graphicData uri="http://schemas.openxmlformats.org/drawingml/2006/table">
            <a:tbl>
              <a:tblPr firstRow="1" bandRow="1">
                <a:tableStyleId>{00A15C55-8517-42AA-B614-E9B94910E393}</a:tableStyleId>
              </a:tblPr>
              <a:tblGrid>
                <a:gridCol w="2058478">
                  <a:extLst>
                    <a:ext uri="{9D8B030D-6E8A-4147-A177-3AD203B41FA5}">
                      <a16:colId xmlns:a16="http://schemas.microsoft.com/office/drawing/2014/main" val="1858935784"/>
                    </a:ext>
                  </a:extLst>
                </a:gridCol>
                <a:gridCol w="2058478">
                  <a:extLst>
                    <a:ext uri="{9D8B030D-6E8A-4147-A177-3AD203B41FA5}">
                      <a16:colId xmlns:a16="http://schemas.microsoft.com/office/drawing/2014/main" val="3828097099"/>
                    </a:ext>
                  </a:extLst>
                </a:gridCol>
                <a:gridCol w="2058478">
                  <a:extLst>
                    <a:ext uri="{9D8B030D-6E8A-4147-A177-3AD203B41FA5}">
                      <a16:colId xmlns:a16="http://schemas.microsoft.com/office/drawing/2014/main" val="3101178371"/>
                    </a:ext>
                  </a:extLst>
                </a:gridCol>
              </a:tblGrid>
              <a:tr h="370840">
                <a:tc>
                  <a:txBody>
                    <a:bodyPr/>
                    <a:lstStyle/>
                    <a:p>
                      <a:pPr algn="ctr"/>
                      <a:r>
                        <a:rPr lang="fr-FR" sz="1800" b="1" i="0" u="none" strike="noStrike" baseline="0" dirty="0">
                          <a:latin typeface="DejaVuSans"/>
                        </a:rPr>
                        <a:t>Article</a:t>
                      </a:r>
                      <a:endParaRPr lang="fr-FR" sz="1800" b="1" dirty="0"/>
                    </a:p>
                  </a:txBody>
                  <a:tcPr/>
                </a:tc>
                <a:tc>
                  <a:txBody>
                    <a:bodyPr/>
                    <a:lstStyle/>
                    <a:p>
                      <a:pPr algn="ctr"/>
                      <a:r>
                        <a:rPr lang="fr-FR" sz="1800" b="1" i="0" u="none" strike="noStrike" baseline="0" dirty="0">
                          <a:latin typeface="DejaVuSans"/>
                        </a:rPr>
                        <a:t> Années de référence </a:t>
                      </a:r>
                      <a:endParaRPr lang="fr-FR" sz="1800" b="1" dirty="0"/>
                    </a:p>
                  </a:txBody>
                  <a:tcPr/>
                </a:tc>
                <a:tc>
                  <a:txBody>
                    <a:bodyPr/>
                    <a:lstStyle/>
                    <a:p>
                      <a:pPr algn="ctr"/>
                      <a:r>
                        <a:rPr lang="fr-FR" sz="1800" b="1" i="0" u="none" strike="noStrike" baseline="0" dirty="0">
                          <a:latin typeface="DejaVuSans"/>
                        </a:rPr>
                        <a:t>Total</a:t>
                      </a:r>
                      <a:endParaRPr lang="fr-FR" sz="1800" b="1" dirty="0"/>
                    </a:p>
                  </a:txBody>
                  <a:tcPr/>
                </a:tc>
                <a:extLst>
                  <a:ext uri="{0D108BD9-81ED-4DB2-BD59-A6C34878D82A}">
                    <a16:rowId xmlns:a16="http://schemas.microsoft.com/office/drawing/2014/main" val="2181142243"/>
                  </a:ext>
                </a:extLst>
              </a:tr>
              <a:tr h="370840">
                <a:tc>
                  <a:txBody>
                    <a:bodyPr/>
                    <a:lstStyle/>
                    <a:p>
                      <a:pPr algn="ctr"/>
                      <a:r>
                        <a:rPr lang="fr-FR" sz="1800" b="0" i="0" u="none" strike="noStrike" baseline="0" dirty="0">
                          <a:solidFill>
                            <a:schemeClr val="bg1"/>
                          </a:solidFill>
                          <a:latin typeface="DejaVuSans"/>
                        </a:rPr>
                        <a:t>6542</a:t>
                      </a:r>
                      <a:endParaRPr lang="fr-FR" sz="1800" dirty="0">
                        <a:solidFill>
                          <a:schemeClr val="bg1"/>
                        </a:solidFill>
                      </a:endParaRPr>
                    </a:p>
                  </a:txBody>
                  <a:tcPr/>
                </a:tc>
                <a:tc>
                  <a:txBody>
                    <a:bodyPr/>
                    <a:lstStyle/>
                    <a:p>
                      <a:pPr algn="ctr"/>
                      <a:r>
                        <a:rPr lang="fr-FR" sz="1800" b="0" i="0" u="none" strike="noStrike" baseline="0" dirty="0">
                          <a:solidFill>
                            <a:schemeClr val="bg1"/>
                          </a:solidFill>
                          <a:latin typeface="DejaVuSans"/>
                        </a:rPr>
                        <a:t>2018-2019</a:t>
                      </a:r>
                      <a:endParaRPr lang="fr-FR" sz="1800" dirty="0">
                        <a:solidFill>
                          <a:schemeClr val="bg1"/>
                        </a:solidFill>
                      </a:endParaRPr>
                    </a:p>
                  </a:txBody>
                  <a:tcPr/>
                </a:tc>
                <a:tc>
                  <a:txBody>
                    <a:bodyPr/>
                    <a:lstStyle/>
                    <a:p>
                      <a:pPr algn="ctr"/>
                      <a:r>
                        <a:rPr lang="fr-FR" sz="1800" b="0" i="0" u="none" strike="noStrike" baseline="0" dirty="0">
                          <a:solidFill>
                            <a:schemeClr val="bg1"/>
                          </a:solidFill>
                          <a:latin typeface="DejaVuSans"/>
                        </a:rPr>
                        <a:t>653,33 €</a:t>
                      </a:r>
                    </a:p>
                  </a:txBody>
                  <a:tcPr/>
                </a:tc>
                <a:extLst>
                  <a:ext uri="{0D108BD9-81ED-4DB2-BD59-A6C34878D82A}">
                    <a16:rowId xmlns:a16="http://schemas.microsoft.com/office/drawing/2014/main" val="3170334317"/>
                  </a:ext>
                </a:extLst>
              </a:tr>
            </a:tbl>
          </a:graphicData>
        </a:graphic>
      </p:graphicFrame>
    </p:spTree>
    <p:extLst>
      <p:ext uri="{BB962C8B-B14F-4D97-AF65-F5344CB8AC3E}">
        <p14:creationId xmlns:p14="http://schemas.microsoft.com/office/powerpoint/2010/main" val="1339352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03411" y="29320"/>
            <a:ext cx="8593779" cy="804061"/>
          </a:xfrm>
        </p:spPr>
        <p:txBody>
          <a:bodyPr anchor="t">
            <a:normAutofit/>
          </a:bodyPr>
          <a:lstStyle/>
          <a:p>
            <a:pPr algn="l"/>
            <a:r>
              <a:rPr lang="fr-FR" sz="3600" b="1" dirty="0">
                <a:solidFill>
                  <a:schemeClr val="accent4"/>
                </a:solidFill>
                <a:latin typeface="Caviar Dreams" pitchFamily="34" charset="0"/>
                <a:cs typeface="Arial" pitchFamily="34" charset="0"/>
              </a:rPr>
              <a:t>Finances</a:t>
            </a:r>
            <a:r>
              <a:rPr lang="fr-FR" sz="3600" b="1" dirty="0">
                <a:solidFill>
                  <a:schemeClr val="tx2"/>
                </a:solidFill>
                <a:latin typeface="Caviar Dreams" pitchFamily="34" charset="0"/>
                <a:cs typeface="Arial" pitchFamily="34" charset="0"/>
              </a:rPr>
              <a:t> </a:t>
            </a:r>
            <a:r>
              <a:rPr lang="fr-FR" sz="1400" b="1" dirty="0">
                <a:solidFill>
                  <a:schemeClr val="bg2"/>
                </a:solidFill>
                <a:latin typeface="Caviar Dreams"/>
                <a:cs typeface="Arial"/>
              </a:rPr>
              <a:t>- </a:t>
            </a:r>
            <a:r>
              <a:rPr lang="fr-FR" sz="1400" b="1" i="1" dirty="0">
                <a:solidFill>
                  <a:schemeClr val="bg2"/>
                </a:solidFill>
                <a:latin typeface="Lato"/>
                <a:ea typeface="Lato" pitchFamily="34" charset="0"/>
                <a:cs typeface="Lato" pitchFamily="34" charset="0"/>
              </a:rPr>
              <a:t>Intervention Monsieur Jérôme PELTIER</a:t>
            </a:r>
            <a:endParaRPr lang="fr-FR" sz="1400" b="1" dirty="0">
              <a:solidFill>
                <a:schemeClr val="bg2"/>
              </a:solidFill>
              <a:latin typeface="Lato"/>
            </a:endParaRPr>
          </a:p>
        </p:txBody>
      </p:sp>
      <p:sp>
        <p:nvSpPr>
          <p:cNvPr id="10" name="Espace réservé du contenu 9"/>
          <p:cNvSpPr>
            <a:spLocks noGrp="1"/>
          </p:cNvSpPr>
          <p:nvPr>
            <p:ph idx="1"/>
          </p:nvPr>
        </p:nvSpPr>
        <p:spPr>
          <a:xfrm>
            <a:off x="451828" y="604808"/>
            <a:ext cx="8240342" cy="4162455"/>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accent4"/>
                </a:solidFill>
                <a:ea typeface="+mn-lt"/>
                <a:cs typeface="+mn-lt"/>
              </a:rPr>
              <a:t>7. Admissions en créances éteintes </a:t>
            </a:r>
          </a:p>
          <a:p>
            <a:pPr marL="0" indent="0" algn="just">
              <a:spcBef>
                <a:spcPts val="0"/>
              </a:spcBef>
              <a:spcAft>
                <a:spcPts val="600"/>
              </a:spcAft>
              <a:buNone/>
              <a:tabLst>
                <a:tab pos="457200" algn="l"/>
              </a:tabLst>
            </a:pPr>
            <a:r>
              <a:rPr lang="fr-FR" sz="1800" dirty="0">
                <a:solidFill>
                  <a:schemeClr val="bg1"/>
                </a:solidFill>
                <a:ea typeface="+mn-lt"/>
                <a:cs typeface="+mn-lt"/>
              </a:rPr>
              <a:t>Budget annexe patrimoine économique :</a:t>
            </a:r>
          </a:p>
          <a:p>
            <a:pPr marL="0" indent="0" algn="just">
              <a:spcBef>
                <a:spcPts val="0"/>
              </a:spcBef>
              <a:spcAft>
                <a:spcPts val="600"/>
              </a:spcAft>
              <a:buNone/>
              <a:tabLst>
                <a:tab pos="457200" algn="l"/>
              </a:tabLst>
            </a:pPr>
            <a:endParaRPr lang="fr-FR" sz="1800" dirty="0">
              <a:solidFill>
                <a:schemeClr val="bg1"/>
              </a:solidFill>
              <a:ea typeface="+mn-lt"/>
              <a:cs typeface="+mn-lt"/>
            </a:endParaRPr>
          </a:p>
          <a:p>
            <a:pPr marL="0" indent="0" algn="just">
              <a:spcBef>
                <a:spcPts val="0"/>
              </a:spcBef>
              <a:spcAft>
                <a:spcPts val="600"/>
              </a:spcAft>
              <a:buNone/>
              <a:tabLst>
                <a:tab pos="457200" algn="l"/>
              </a:tabLst>
            </a:pPr>
            <a:endParaRPr lang="fr-FR" sz="1800" dirty="0">
              <a:solidFill>
                <a:schemeClr val="bg1"/>
              </a:solidFill>
              <a:ea typeface="+mn-lt"/>
              <a:cs typeface="+mn-lt"/>
            </a:endParaRPr>
          </a:p>
          <a:p>
            <a:pPr marL="0" indent="0" algn="just">
              <a:spcBef>
                <a:spcPts val="0"/>
              </a:spcBef>
              <a:spcAft>
                <a:spcPts val="600"/>
              </a:spcAft>
              <a:buNone/>
              <a:tabLst>
                <a:tab pos="457200" algn="l"/>
              </a:tabLst>
            </a:pPr>
            <a:endParaRPr lang="fr-FR" sz="1800" dirty="0">
              <a:solidFill>
                <a:schemeClr val="bg1"/>
              </a:solidFill>
              <a:ea typeface="+mn-lt"/>
              <a:cs typeface="+mn-lt"/>
            </a:endParaRPr>
          </a:p>
          <a:p>
            <a:pPr marL="0" indent="0" algn="just">
              <a:spcBef>
                <a:spcPts val="0"/>
              </a:spcBef>
              <a:spcAft>
                <a:spcPts val="600"/>
              </a:spcAft>
              <a:buNone/>
              <a:tabLst>
                <a:tab pos="457200" algn="l"/>
              </a:tabLst>
            </a:pPr>
            <a:endParaRPr lang="fr-FR" sz="1800" dirty="0">
              <a:solidFill>
                <a:schemeClr val="bg1"/>
              </a:solidFill>
              <a:ea typeface="+mn-lt"/>
              <a:cs typeface="+mn-lt"/>
            </a:endParaRPr>
          </a:p>
          <a:p>
            <a:pPr marL="0" indent="0" algn="just">
              <a:spcBef>
                <a:spcPts val="0"/>
              </a:spcBef>
              <a:spcAft>
                <a:spcPts val="600"/>
              </a:spcAft>
              <a:buNone/>
              <a:tabLst>
                <a:tab pos="457200" algn="l"/>
              </a:tabLst>
            </a:pPr>
            <a:endParaRPr lang="fr-FR" sz="1800" dirty="0">
              <a:solidFill>
                <a:schemeClr val="bg1"/>
              </a:solidFill>
              <a:ea typeface="+mn-lt"/>
              <a:cs typeface="+mn-lt"/>
            </a:endParaRPr>
          </a:p>
          <a:p>
            <a:pPr marL="0" indent="0" algn="just">
              <a:spcBef>
                <a:spcPts val="0"/>
              </a:spcBef>
              <a:spcAft>
                <a:spcPts val="600"/>
              </a:spcAft>
              <a:buNone/>
              <a:tabLst>
                <a:tab pos="457200" algn="l"/>
              </a:tabLst>
            </a:pPr>
            <a:r>
              <a:rPr lang="fr-FR" sz="1800" dirty="0">
                <a:solidFill>
                  <a:schemeClr val="bg1"/>
                </a:solidFill>
                <a:ea typeface="+mn-lt"/>
                <a:cs typeface="+mn-lt"/>
              </a:rPr>
              <a:t>Budget annexe assainissement collectif :</a:t>
            </a:r>
          </a:p>
          <a:p>
            <a:pPr marL="0" indent="0" algn="just">
              <a:spcBef>
                <a:spcPts val="0"/>
              </a:spcBef>
              <a:spcAft>
                <a:spcPts val="600"/>
              </a:spcAft>
              <a:buNone/>
              <a:tabLst>
                <a:tab pos="457200" algn="l"/>
              </a:tabLst>
            </a:pPr>
            <a:endParaRPr lang="fr-FR" sz="2000" b="1" dirty="0">
              <a:solidFill>
                <a:schemeClr val="accent4"/>
              </a:solidFill>
              <a:ea typeface="+mn-lt"/>
              <a:cs typeface="+mn-lt"/>
            </a:endParaRPr>
          </a:p>
          <a:p>
            <a:pPr marL="0" indent="0" algn="just">
              <a:spcBef>
                <a:spcPts val="0"/>
              </a:spcBef>
              <a:spcAft>
                <a:spcPts val="600"/>
              </a:spcAft>
              <a:buNone/>
              <a:tabLst>
                <a:tab pos="457200" algn="l"/>
              </a:tabLst>
            </a:pPr>
            <a:endParaRPr lang="fr-FR" sz="2000" dirty="0">
              <a:solidFill>
                <a:schemeClr val="bg1"/>
              </a:solidFill>
              <a:ea typeface="+mn-lt"/>
              <a:cs typeface="+mn-lt"/>
            </a:endParaRPr>
          </a:p>
          <a:p>
            <a:pPr marL="0" indent="0" algn="just">
              <a:spcBef>
                <a:spcPts val="0"/>
              </a:spcBef>
              <a:spcAft>
                <a:spcPts val="600"/>
              </a:spcAft>
              <a:buNone/>
              <a:tabLst>
                <a:tab pos="457200" algn="l"/>
              </a:tabLst>
            </a:pPr>
            <a:r>
              <a:rPr lang="fr-FR" sz="2000" dirty="0">
                <a:solidFill>
                  <a:schemeClr val="bg1"/>
                </a:solidFill>
                <a:ea typeface="+mn-lt"/>
                <a:cs typeface="+mn-lt"/>
              </a:rPr>
              <a:t> </a:t>
            </a:r>
          </a:p>
        </p:txBody>
      </p:sp>
      <p:cxnSp>
        <p:nvCxnSpPr>
          <p:cNvPr id="6" name="Connecteur droit 5">
            <a:extLst>
              <a:ext uri="{FF2B5EF4-FFF2-40B4-BE49-F238E27FC236}">
                <a16:creationId xmlns:a16="http://schemas.microsoft.com/office/drawing/2014/main" id="{1D49C71E-FA5A-401E-B0FA-8D1679A9F10D}"/>
              </a:ext>
            </a:extLst>
          </p:cNvPr>
          <p:cNvCxnSpPr>
            <a:cxnSpLocks/>
          </p:cNvCxnSpPr>
          <p:nvPr/>
        </p:nvCxnSpPr>
        <p:spPr>
          <a:xfrm>
            <a:off x="3969729" y="4961336"/>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6">
            <a:extLst>
              <a:ext uri="{FF2B5EF4-FFF2-40B4-BE49-F238E27FC236}">
                <a16:creationId xmlns:a16="http://schemas.microsoft.com/office/drawing/2014/main" id="{4AFF01AA-9365-B68C-1B70-D03703711E95}"/>
              </a:ext>
            </a:extLst>
          </p:cNvPr>
          <p:cNvSpPr>
            <a:spLocks noGrp="1"/>
          </p:cNvSpPr>
          <p:nvPr>
            <p:ph type="dt" sz="half" idx="10"/>
          </p:nvPr>
        </p:nvSpPr>
        <p:spPr>
          <a:xfrm>
            <a:off x="457200" y="4767264"/>
            <a:ext cx="2918012"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3" name="Espace réservé du numéro de diapositive 2">
            <a:extLst>
              <a:ext uri="{FF2B5EF4-FFF2-40B4-BE49-F238E27FC236}">
                <a16:creationId xmlns:a16="http://schemas.microsoft.com/office/drawing/2014/main" id="{27ACF9F2-46CC-214C-4F61-B4BB482582B9}"/>
              </a:ext>
            </a:extLst>
          </p:cNvPr>
          <p:cNvSpPr>
            <a:spLocks noGrp="1"/>
          </p:cNvSpPr>
          <p:nvPr>
            <p:ph type="sldNum" sz="quarter" idx="12"/>
          </p:nvPr>
        </p:nvSpPr>
        <p:spPr>
          <a:xfrm>
            <a:off x="5826554" y="4807149"/>
            <a:ext cx="2133600" cy="273844"/>
          </a:xfrm>
        </p:spPr>
        <p:txBody>
          <a:bodyPr/>
          <a:lstStyle/>
          <a:p>
            <a:fld id="{7DD352F8-E6D5-40A5-90BA-A89BD40754D9}" type="slidenum">
              <a:rPr lang="fr-FR" smtClean="0">
                <a:solidFill>
                  <a:schemeClr val="accent1"/>
                </a:solidFill>
              </a:rPr>
              <a:pPr/>
              <a:t>29</a:t>
            </a:fld>
            <a:endParaRPr lang="fr-FR">
              <a:solidFill>
                <a:schemeClr val="accent1"/>
              </a:solidFill>
            </a:endParaRPr>
          </a:p>
        </p:txBody>
      </p:sp>
      <p:graphicFrame>
        <p:nvGraphicFramePr>
          <p:cNvPr id="2" name="Tableau 3">
            <a:extLst>
              <a:ext uri="{FF2B5EF4-FFF2-40B4-BE49-F238E27FC236}">
                <a16:creationId xmlns:a16="http://schemas.microsoft.com/office/drawing/2014/main" id="{5B3BDB52-AA8E-DE62-4092-6ABADFABE5C0}"/>
              </a:ext>
            </a:extLst>
          </p:cNvPr>
          <p:cNvGraphicFramePr>
            <a:graphicFrameLocks noGrp="1"/>
          </p:cNvGraphicFramePr>
          <p:nvPr>
            <p:extLst>
              <p:ext uri="{D42A27DB-BD31-4B8C-83A1-F6EECF244321}">
                <p14:modId xmlns:p14="http://schemas.microsoft.com/office/powerpoint/2010/main" val="295383605"/>
              </p:ext>
            </p:extLst>
          </p:nvPr>
        </p:nvGraphicFramePr>
        <p:xfrm>
          <a:off x="547519" y="3557708"/>
          <a:ext cx="6539619" cy="741680"/>
        </p:xfrm>
        <a:graphic>
          <a:graphicData uri="http://schemas.openxmlformats.org/drawingml/2006/table">
            <a:tbl>
              <a:tblPr firstRow="1" bandRow="1">
                <a:tableStyleId>{00A15C55-8517-42AA-B614-E9B94910E393}</a:tableStyleId>
              </a:tblPr>
              <a:tblGrid>
                <a:gridCol w="2179873">
                  <a:extLst>
                    <a:ext uri="{9D8B030D-6E8A-4147-A177-3AD203B41FA5}">
                      <a16:colId xmlns:a16="http://schemas.microsoft.com/office/drawing/2014/main" val="696195365"/>
                    </a:ext>
                  </a:extLst>
                </a:gridCol>
                <a:gridCol w="2179873">
                  <a:extLst>
                    <a:ext uri="{9D8B030D-6E8A-4147-A177-3AD203B41FA5}">
                      <a16:colId xmlns:a16="http://schemas.microsoft.com/office/drawing/2014/main" val="2409214752"/>
                    </a:ext>
                  </a:extLst>
                </a:gridCol>
                <a:gridCol w="2179873">
                  <a:extLst>
                    <a:ext uri="{9D8B030D-6E8A-4147-A177-3AD203B41FA5}">
                      <a16:colId xmlns:a16="http://schemas.microsoft.com/office/drawing/2014/main" val="412838908"/>
                    </a:ext>
                  </a:extLst>
                </a:gridCol>
              </a:tblGrid>
              <a:tr h="370840">
                <a:tc>
                  <a:txBody>
                    <a:bodyPr/>
                    <a:lstStyle/>
                    <a:p>
                      <a:pPr algn="ctr"/>
                      <a:r>
                        <a:rPr lang="fr-FR" sz="1800" b="1" i="0" u="none" strike="noStrike" baseline="0" dirty="0">
                          <a:latin typeface="DejaVuSans"/>
                        </a:rPr>
                        <a:t>Article</a:t>
                      </a:r>
                      <a:endParaRPr lang="fr-FR" sz="1800" b="1" dirty="0"/>
                    </a:p>
                  </a:txBody>
                  <a:tcPr/>
                </a:tc>
                <a:tc>
                  <a:txBody>
                    <a:bodyPr/>
                    <a:lstStyle/>
                    <a:p>
                      <a:pPr algn="ctr"/>
                      <a:r>
                        <a:rPr lang="fr-FR" sz="1800" b="1" i="0" u="none" strike="noStrike" baseline="0" dirty="0">
                          <a:latin typeface="DejaVuSans"/>
                        </a:rPr>
                        <a:t> Années de référence </a:t>
                      </a:r>
                      <a:endParaRPr lang="fr-FR" sz="1800" b="1" dirty="0"/>
                    </a:p>
                  </a:txBody>
                  <a:tcPr/>
                </a:tc>
                <a:tc>
                  <a:txBody>
                    <a:bodyPr/>
                    <a:lstStyle/>
                    <a:p>
                      <a:pPr algn="ctr"/>
                      <a:r>
                        <a:rPr lang="fr-FR" sz="1800" b="1" i="0" u="none" strike="noStrike" baseline="0" dirty="0">
                          <a:latin typeface="DejaVuSans"/>
                        </a:rPr>
                        <a:t>Total</a:t>
                      </a:r>
                      <a:endParaRPr lang="fr-FR" sz="1800" b="1" dirty="0"/>
                    </a:p>
                  </a:txBody>
                  <a:tcPr/>
                </a:tc>
                <a:extLst>
                  <a:ext uri="{0D108BD9-81ED-4DB2-BD59-A6C34878D82A}">
                    <a16:rowId xmlns:a16="http://schemas.microsoft.com/office/drawing/2014/main" val="1364800646"/>
                  </a:ext>
                </a:extLst>
              </a:tr>
              <a:tr h="370840">
                <a:tc>
                  <a:txBody>
                    <a:bodyPr/>
                    <a:lstStyle/>
                    <a:p>
                      <a:pPr algn="ctr"/>
                      <a:r>
                        <a:rPr lang="fr-FR" sz="1800" b="0" i="0" u="none" strike="noStrike" baseline="0" dirty="0">
                          <a:solidFill>
                            <a:schemeClr val="bg1"/>
                          </a:solidFill>
                          <a:latin typeface="DejaVuSans"/>
                        </a:rPr>
                        <a:t>6542 </a:t>
                      </a:r>
                      <a:endParaRPr lang="fr-FR" sz="1800" b="0" dirty="0">
                        <a:solidFill>
                          <a:schemeClr val="bg1"/>
                        </a:solidFill>
                      </a:endParaRPr>
                    </a:p>
                  </a:txBody>
                  <a:tcPr/>
                </a:tc>
                <a:tc>
                  <a:txBody>
                    <a:bodyPr/>
                    <a:lstStyle/>
                    <a:p>
                      <a:pPr algn="ctr"/>
                      <a:r>
                        <a:rPr lang="fr-FR" sz="1800" b="0" i="0" u="none" strike="noStrike" baseline="0" dirty="0">
                          <a:solidFill>
                            <a:schemeClr val="bg1"/>
                          </a:solidFill>
                          <a:latin typeface="DejaVuSans"/>
                        </a:rPr>
                        <a:t>2016 - 2020</a:t>
                      </a:r>
                      <a:endParaRPr lang="fr-FR" sz="1800" b="0" dirty="0">
                        <a:solidFill>
                          <a:schemeClr val="bg1"/>
                        </a:solidFill>
                      </a:endParaRPr>
                    </a:p>
                  </a:txBody>
                  <a:tcPr/>
                </a:tc>
                <a:tc>
                  <a:txBody>
                    <a:bodyPr/>
                    <a:lstStyle/>
                    <a:p>
                      <a:pPr algn="ctr"/>
                      <a:r>
                        <a:rPr lang="fr-FR" sz="1800" b="0" i="0" u="none" strike="noStrike" baseline="0" dirty="0">
                          <a:solidFill>
                            <a:schemeClr val="bg1"/>
                          </a:solidFill>
                          <a:latin typeface="DejaVuSans"/>
                        </a:rPr>
                        <a:t>30.64 €</a:t>
                      </a:r>
                      <a:endParaRPr lang="fr-FR" sz="1800" b="0" dirty="0">
                        <a:solidFill>
                          <a:schemeClr val="bg1"/>
                        </a:solidFill>
                      </a:endParaRPr>
                    </a:p>
                  </a:txBody>
                  <a:tcPr/>
                </a:tc>
                <a:extLst>
                  <a:ext uri="{0D108BD9-81ED-4DB2-BD59-A6C34878D82A}">
                    <a16:rowId xmlns:a16="http://schemas.microsoft.com/office/drawing/2014/main" val="294112974"/>
                  </a:ext>
                </a:extLst>
              </a:tr>
            </a:tbl>
          </a:graphicData>
        </a:graphic>
      </p:graphicFrame>
      <p:graphicFrame>
        <p:nvGraphicFramePr>
          <p:cNvPr id="4" name="Tableau 11">
            <a:extLst>
              <a:ext uri="{FF2B5EF4-FFF2-40B4-BE49-F238E27FC236}">
                <a16:creationId xmlns:a16="http://schemas.microsoft.com/office/drawing/2014/main" id="{21ADFAC5-CD79-2864-FDAB-75C3F78F3AAC}"/>
              </a:ext>
            </a:extLst>
          </p:cNvPr>
          <p:cNvGraphicFramePr>
            <a:graphicFrameLocks noGrp="1"/>
          </p:cNvGraphicFramePr>
          <p:nvPr>
            <p:extLst>
              <p:ext uri="{D42A27DB-BD31-4B8C-83A1-F6EECF244321}">
                <p14:modId xmlns:p14="http://schemas.microsoft.com/office/powerpoint/2010/main" val="3238961634"/>
              </p:ext>
            </p:extLst>
          </p:nvPr>
        </p:nvGraphicFramePr>
        <p:xfrm>
          <a:off x="547519" y="1479522"/>
          <a:ext cx="6096000" cy="1381760"/>
        </p:xfrm>
        <a:graphic>
          <a:graphicData uri="http://schemas.openxmlformats.org/drawingml/2006/table">
            <a:tbl>
              <a:tblPr firstRow="1" bandRow="1">
                <a:tableStyleId>{00A15C55-8517-42AA-B614-E9B94910E393}</a:tableStyleId>
              </a:tblPr>
              <a:tblGrid>
                <a:gridCol w="1524000">
                  <a:extLst>
                    <a:ext uri="{9D8B030D-6E8A-4147-A177-3AD203B41FA5}">
                      <a16:colId xmlns:a16="http://schemas.microsoft.com/office/drawing/2014/main" val="2343850235"/>
                    </a:ext>
                  </a:extLst>
                </a:gridCol>
                <a:gridCol w="1524000">
                  <a:extLst>
                    <a:ext uri="{9D8B030D-6E8A-4147-A177-3AD203B41FA5}">
                      <a16:colId xmlns:a16="http://schemas.microsoft.com/office/drawing/2014/main" val="2864962132"/>
                    </a:ext>
                  </a:extLst>
                </a:gridCol>
                <a:gridCol w="1524000">
                  <a:extLst>
                    <a:ext uri="{9D8B030D-6E8A-4147-A177-3AD203B41FA5}">
                      <a16:colId xmlns:a16="http://schemas.microsoft.com/office/drawing/2014/main" val="1878273322"/>
                    </a:ext>
                  </a:extLst>
                </a:gridCol>
                <a:gridCol w="1524000">
                  <a:extLst>
                    <a:ext uri="{9D8B030D-6E8A-4147-A177-3AD203B41FA5}">
                      <a16:colId xmlns:a16="http://schemas.microsoft.com/office/drawing/2014/main" val="1955589224"/>
                    </a:ext>
                  </a:extLst>
                </a:gridCol>
              </a:tblGrid>
              <a:tr h="370840">
                <a:tc>
                  <a:txBody>
                    <a:bodyPr/>
                    <a:lstStyle/>
                    <a:p>
                      <a:pPr algn="ctr"/>
                      <a:r>
                        <a:rPr lang="fr-FR" sz="1800" b="1" i="0" u="none" strike="noStrike" baseline="0" dirty="0">
                          <a:latin typeface="DejaVuSans"/>
                        </a:rPr>
                        <a:t>Article</a:t>
                      </a:r>
                      <a:endParaRPr lang="fr-FR" sz="1800" b="1" dirty="0"/>
                    </a:p>
                  </a:txBody>
                  <a:tcPr/>
                </a:tc>
                <a:tc>
                  <a:txBody>
                    <a:bodyPr/>
                    <a:lstStyle/>
                    <a:p>
                      <a:pPr algn="ctr"/>
                      <a:r>
                        <a:rPr lang="fr-FR" sz="1800" b="1" i="0" u="none" strike="noStrike" baseline="0" dirty="0">
                          <a:latin typeface="DejaVuSans"/>
                        </a:rPr>
                        <a:t> Années de référence</a:t>
                      </a:r>
                      <a:endParaRPr lang="fr-FR" sz="1800" b="1" dirty="0"/>
                    </a:p>
                  </a:txBody>
                  <a:tcPr/>
                </a:tc>
                <a:tc>
                  <a:txBody>
                    <a:bodyPr/>
                    <a:lstStyle/>
                    <a:p>
                      <a:pPr algn="ctr"/>
                      <a:r>
                        <a:rPr lang="fr-FR" sz="1800" b="1" i="0" u="none" strike="noStrike" baseline="0" dirty="0">
                          <a:latin typeface="DejaVuSans"/>
                        </a:rPr>
                        <a:t>Total HT</a:t>
                      </a:r>
                      <a:endParaRPr lang="fr-FR" sz="1800" b="1" dirty="0"/>
                    </a:p>
                  </a:txBody>
                  <a:tcPr/>
                </a:tc>
                <a:tc>
                  <a:txBody>
                    <a:bodyPr/>
                    <a:lstStyle/>
                    <a:p>
                      <a:pPr algn="ctr"/>
                      <a:r>
                        <a:rPr lang="fr-FR" sz="1800" b="1" i="0" u="none" strike="noStrike" baseline="0" dirty="0">
                          <a:latin typeface="DejaVuSans"/>
                        </a:rPr>
                        <a:t>Total TTC</a:t>
                      </a:r>
                      <a:endParaRPr lang="fr-FR" sz="1800" b="1" dirty="0"/>
                    </a:p>
                  </a:txBody>
                  <a:tcPr/>
                </a:tc>
                <a:extLst>
                  <a:ext uri="{0D108BD9-81ED-4DB2-BD59-A6C34878D82A}">
                    <a16:rowId xmlns:a16="http://schemas.microsoft.com/office/drawing/2014/main" val="1320687089"/>
                  </a:ext>
                </a:extLst>
              </a:tr>
              <a:tr h="370840">
                <a:tc>
                  <a:txBody>
                    <a:bodyPr/>
                    <a:lstStyle/>
                    <a:p>
                      <a:pPr algn="ctr"/>
                      <a:r>
                        <a:rPr lang="fr-FR" sz="1800" b="0" i="0" u="none" strike="noStrike" baseline="0" dirty="0">
                          <a:solidFill>
                            <a:schemeClr val="bg1"/>
                          </a:solidFill>
                          <a:latin typeface="DejaVuSans"/>
                        </a:rPr>
                        <a:t>6542</a:t>
                      </a:r>
                      <a:endParaRPr lang="fr-FR" sz="1800" b="0" dirty="0">
                        <a:solidFill>
                          <a:schemeClr val="bg1"/>
                        </a:solidFill>
                      </a:endParaRPr>
                    </a:p>
                  </a:txBody>
                  <a:tcPr/>
                </a:tc>
                <a:tc>
                  <a:txBody>
                    <a:bodyPr/>
                    <a:lstStyle/>
                    <a:p>
                      <a:pPr algn="ctr"/>
                      <a:r>
                        <a:rPr lang="fr-FR" sz="1800" b="0" i="0" u="none" strike="noStrike" baseline="0" dirty="0">
                          <a:solidFill>
                            <a:schemeClr val="bg1"/>
                          </a:solidFill>
                          <a:latin typeface="DejaVuSans"/>
                        </a:rPr>
                        <a:t>2012 - 2015</a:t>
                      </a:r>
                      <a:endParaRPr lang="fr-FR" sz="1800" b="0" dirty="0">
                        <a:solidFill>
                          <a:schemeClr val="bg1"/>
                        </a:solidFill>
                      </a:endParaRPr>
                    </a:p>
                  </a:txBody>
                  <a:tcPr/>
                </a:tc>
                <a:tc>
                  <a:txBody>
                    <a:bodyPr/>
                    <a:lstStyle/>
                    <a:p>
                      <a:pPr algn="ctr"/>
                      <a:r>
                        <a:rPr lang="fr-FR" sz="1800" b="0" i="0" u="none" strike="noStrike" baseline="0" dirty="0">
                          <a:solidFill>
                            <a:schemeClr val="bg1"/>
                          </a:solidFill>
                          <a:latin typeface="DejaVuSans"/>
                        </a:rPr>
                        <a:t>7 385.56 €</a:t>
                      </a:r>
                      <a:endParaRPr lang="fr-FR" sz="1800" b="0" dirty="0">
                        <a:solidFill>
                          <a:schemeClr val="bg1"/>
                        </a:solidFill>
                      </a:endParaRPr>
                    </a:p>
                  </a:txBody>
                  <a:tcPr/>
                </a:tc>
                <a:tc>
                  <a:txBody>
                    <a:bodyPr/>
                    <a:lstStyle/>
                    <a:p>
                      <a:pPr algn="ctr"/>
                      <a:r>
                        <a:rPr lang="fr-FR" sz="1800" b="0" i="0" u="none" strike="noStrike" baseline="0" dirty="0">
                          <a:solidFill>
                            <a:schemeClr val="bg1"/>
                          </a:solidFill>
                          <a:latin typeface="DejaVuSans"/>
                        </a:rPr>
                        <a:t>8 862.67 €</a:t>
                      </a:r>
                      <a:endParaRPr lang="fr-FR" sz="1800" b="0" dirty="0">
                        <a:solidFill>
                          <a:schemeClr val="bg1"/>
                        </a:solidFill>
                      </a:endParaRPr>
                    </a:p>
                  </a:txBody>
                  <a:tcPr/>
                </a:tc>
                <a:extLst>
                  <a:ext uri="{0D108BD9-81ED-4DB2-BD59-A6C34878D82A}">
                    <a16:rowId xmlns:a16="http://schemas.microsoft.com/office/drawing/2014/main" val="2938531373"/>
                  </a:ext>
                </a:extLst>
              </a:tr>
              <a:tr h="370840">
                <a:tc>
                  <a:txBody>
                    <a:bodyPr/>
                    <a:lstStyle/>
                    <a:p>
                      <a:pPr algn="ctr"/>
                      <a:r>
                        <a:rPr lang="fr-FR" sz="1800" b="0" i="0" u="none" strike="noStrike" baseline="0" dirty="0">
                          <a:solidFill>
                            <a:schemeClr val="bg1"/>
                          </a:solidFill>
                          <a:latin typeface="DejaVuSans"/>
                        </a:rPr>
                        <a:t>6542</a:t>
                      </a:r>
                      <a:endParaRPr lang="fr-FR" sz="1800" b="0" dirty="0">
                        <a:solidFill>
                          <a:schemeClr val="bg1"/>
                        </a:solidFill>
                      </a:endParaRPr>
                    </a:p>
                  </a:txBody>
                  <a:tcPr/>
                </a:tc>
                <a:tc>
                  <a:txBody>
                    <a:bodyPr/>
                    <a:lstStyle/>
                    <a:p>
                      <a:pPr algn="ctr"/>
                      <a:r>
                        <a:rPr lang="fr-FR" sz="1800" b="0" i="0" u="none" strike="noStrike" baseline="0" dirty="0">
                          <a:solidFill>
                            <a:schemeClr val="bg1"/>
                          </a:solidFill>
                          <a:latin typeface="DejaVuSans"/>
                        </a:rPr>
                        <a:t>2017 - 2018</a:t>
                      </a:r>
                      <a:endParaRPr lang="fr-FR" sz="1800" b="0" dirty="0">
                        <a:solidFill>
                          <a:schemeClr val="bg1"/>
                        </a:solidFill>
                      </a:endParaRPr>
                    </a:p>
                  </a:txBody>
                  <a:tcPr/>
                </a:tc>
                <a:tc>
                  <a:txBody>
                    <a:bodyPr/>
                    <a:lstStyle/>
                    <a:p>
                      <a:pPr algn="ctr"/>
                      <a:r>
                        <a:rPr lang="fr-FR" sz="1800" b="0" i="0" u="none" strike="noStrike" baseline="0" dirty="0">
                          <a:solidFill>
                            <a:schemeClr val="bg1"/>
                          </a:solidFill>
                          <a:latin typeface="DejaVuSans"/>
                        </a:rPr>
                        <a:t>18 571.36 €</a:t>
                      </a:r>
                      <a:endParaRPr lang="fr-FR" sz="1800" b="0" dirty="0">
                        <a:solidFill>
                          <a:schemeClr val="bg1"/>
                        </a:solidFill>
                      </a:endParaRPr>
                    </a:p>
                  </a:txBody>
                  <a:tcPr/>
                </a:tc>
                <a:tc>
                  <a:txBody>
                    <a:bodyPr/>
                    <a:lstStyle/>
                    <a:p>
                      <a:pPr algn="ctr"/>
                      <a:r>
                        <a:rPr lang="fr-FR" sz="1800" b="0" i="0" u="none" strike="noStrike" baseline="0" dirty="0">
                          <a:solidFill>
                            <a:schemeClr val="bg1"/>
                          </a:solidFill>
                          <a:latin typeface="DejaVuSans"/>
                        </a:rPr>
                        <a:t>22 285.00 €</a:t>
                      </a:r>
                      <a:endParaRPr lang="fr-FR" sz="1800" b="0" dirty="0">
                        <a:solidFill>
                          <a:schemeClr val="bg1"/>
                        </a:solidFill>
                      </a:endParaRPr>
                    </a:p>
                  </a:txBody>
                  <a:tcPr/>
                </a:tc>
                <a:extLst>
                  <a:ext uri="{0D108BD9-81ED-4DB2-BD59-A6C34878D82A}">
                    <a16:rowId xmlns:a16="http://schemas.microsoft.com/office/drawing/2014/main" val="3942336200"/>
                  </a:ext>
                </a:extLst>
              </a:tr>
            </a:tbl>
          </a:graphicData>
        </a:graphic>
      </p:graphicFrame>
    </p:spTree>
    <p:extLst>
      <p:ext uri="{BB962C8B-B14F-4D97-AF65-F5344CB8AC3E}">
        <p14:creationId xmlns:p14="http://schemas.microsoft.com/office/powerpoint/2010/main" val="3294305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95486"/>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tx2"/>
                </a:solidFill>
                <a:latin typeface="Lato" pitchFamily="34" charset="0"/>
                <a:ea typeface="Lato" pitchFamily="34" charset="0"/>
                <a:cs typeface="Lato" pitchFamily="34" charset="0"/>
              </a:rPr>
              <a:t>AFFAIRES GENERALES</a:t>
            </a:r>
          </a:p>
        </p:txBody>
      </p:sp>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4">
            <a:extLst>
              <a:ext uri="{FF2B5EF4-FFF2-40B4-BE49-F238E27FC236}">
                <a16:creationId xmlns:a16="http://schemas.microsoft.com/office/drawing/2014/main" id="{F232CCAA-5948-72E6-9C57-BD7CC52E3327}"/>
              </a:ext>
            </a:extLst>
          </p:cNvPr>
          <p:cNvSpPr>
            <a:spLocks noGrp="1"/>
          </p:cNvSpPr>
          <p:nvPr>
            <p:ph type="dt" sz="half" idx="10"/>
          </p:nvPr>
        </p:nvSpPr>
        <p:spPr>
          <a:xfrm>
            <a:off x="341195" y="4767264"/>
            <a:ext cx="3107976"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2" name="Espace réservé du numéro de diapositive 1">
            <a:extLst>
              <a:ext uri="{FF2B5EF4-FFF2-40B4-BE49-F238E27FC236}">
                <a16:creationId xmlns:a16="http://schemas.microsoft.com/office/drawing/2014/main" id="{F5C94E53-311A-5A18-3BC5-CC015E25ED90}"/>
              </a:ext>
            </a:extLst>
          </p:cNvPr>
          <p:cNvSpPr>
            <a:spLocks noGrp="1"/>
          </p:cNvSpPr>
          <p:nvPr>
            <p:ph type="sldNum" sz="quarter" idx="12"/>
          </p:nvPr>
        </p:nvSpPr>
        <p:spPr>
          <a:xfrm>
            <a:off x="5779994" y="4745714"/>
            <a:ext cx="2133600" cy="273844"/>
          </a:xfrm>
        </p:spPr>
        <p:txBody>
          <a:bodyPr/>
          <a:lstStyle/>
          <a:p>
            <a:fld id="{7DD352F8-E6D5-40A5-90BA-A89BD40754D9}" type="slidenum">
              <a:rPr lang="fr-FR" smtClean="0">
                <a:solidFill>
                  <a:schemeClr val="tx2"/>
                </a:solidFill>
              </a:rPr>
              <a:pPr/>
              <a:t>3</a:t>
            </a:fld>
            <a:endParaRPr lang="fr-FR">
              <a:solidFill>
                <a:schemeClr val="tx2"/>
              </a:solidFill>
            </a:endParaRPr>
          </a:p>
        </p:txBody>
      </p:sp>
    </p:spTree>
    <p:extLst>
      <p:ext uri="{BB962C8B-B14F-4D97-AF65-F5344CB8AC3E}">
        <p14:creationId xmlns:p14="http://schemas.microsoft.com/office/powerpoint/2010/main" val="4036568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03411" y="29320"/>
            <a:ext cx="8593779" cy="804061"/>
          </a:xfrm>
        </p:spPr>
        <p:txBody>
          <a:bodyPr anchor="t">
            <a:normAutofit/>
          </a:bodyPr>
          <a:lstStyle/>
          <a:p>
            <a:pPr algn="l"/>
            <a:r>
              <a:rPr lang="fr-FR" sz="3600" b="1" dirty="0">
                <a:solidFill>
                  <a:schemeClr val="accent4"/>
                </a:solidFill>
                <a:latin typeface="Caviar Dreams" pitchFamily="34" charset="0"/>
                <a:cs typeface="Arial" pitchFamily="34" charset="0"/>
              </a:rPr>
              <a:t>Finances</a:t>
            </a:r>
            <a:r>
              <a:rPr lang="fr-FR" sz="3600" b="1" dirty="0">
                <a:solidFill>
                  <a:schemeClr val="tx2"/>
                </a:solidFill>
                <a:latin typeface="Caviar Dreams" pitchFamily="34" charset="0"/>
                <a:cs typeface="Arial" pitchFamily="34" charset="0"/>
              </a:rPr>
              <a:t> </a:t>
            </a:r>
            <a:r>
              <a:rPr lang="fr-FR" sz="1400" b="1" dirty="0">
                <a:solidFill>
                  <a:schemeClr val="bg2"/>
                </a:solidFill>
                <a:latin typeface="Caviar Dreams"/>
                <a:cs typeface="Arial"/>
              </a:rPr>
              <a:t>- </a:t>
            </a:r>
            <a:r>
              <a:rPr lang="fr-FR" sz="1400" b="1" i="1" dirty="0">
                <a:solidFill>
                  <a:schemeClr val="bg2"/>
                </a:solidFill>
                <a:latin typeface="Lato"/>
                <a:ea typeface="Lato" pitchFamily="34" charset="0"/>
                <a:cs typeface="Lato" pitchFamily="34" charset="0"/>
              </a:rPr>
              <a:t>Intervention Monsieur Jérôme PELTIER</a:t>
            </a:r>
            <a:endParaRPr lang="fr-FR" sz="1400" b="1" dirty="0">
              <a:solidFill>
                <a:schemeClr val="bg2"/>
              </a:solidFill>
              <a:latin typeface="Lato"/>
            </a:endParaRPr>
          </a:p>
        </p:txBody>
      </p:sp>
      <p:sp>
        <p:nvSpPr>
          <p:cNvPr id="10" name="Espace réservé du contenu 9"/>
          <p:cNvSpPr>
            <a:spLocks noGrp="1"/>
          </p:cNvSpPr>
          <p:nvPr>
            <p:ph idx="1"/>
          </p:nvPr>
        </p:nvSpPr>
        <p:spPr>
          <a:xfrm>
            <a:off x="451828" y="604808"/>
            <a:ext cx="8240342" cy="4162455"/>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accent4"/>
                </a:solidFill>
                <a:ea typeface="+mn-lt"/>
                <a:cs typeface="+mn-lt"/>
              </a:rPr>
              <a:t>7. Admissions en créances éteintes </a:t>
            </a:r>
          </a:p>
          <a:p>
            <a:pPr marL="0" indent="0" algn="just">
              <a:spcBef>
                <a:spcPts val="0"/>
              </a:spcBef>
              <a:spcAft>
                <a:spcPts val="600"/>
              </a:spcAft>
              <a:buNone/>
              <a:tabLst>
                <a:tab pos="457200" algn="l"/>
              </a:tabLst>
            </a:pPr>
            <a:endParaRPr lang="fr-FR" sz="2000" dirty="0">
              <a:solidFill>
                <a:schemeClr val="bg1"/>
              </a:solidFill>
              <a:ea typeface="+mn-lt"/>
              <a:cs typeface="+mn-lt"/>
            </a:endParaRPr>
          </a:p>
          <a:p>
            <a:pPr marL="0" indent="0" algn="just">
              <a:spcBef>
                <a:spcPts val="0"/>
              </a:spcBef>
              <a:spcAft>
                <a:spcPts val="600"/>
              </a:spcAft>
              <a:buNone/>
              <a:tabLst>
                <a:tab pos="457200" algn="l"/>
              </a:tabLst>
            </a:pPr>
            <a:r>
              <a:rPr lang="fr-FR" sz="2000" dirty="0">
                <a:solidFill>
                  <a:schemeClr val="bg1"/>
                </a:solidFill>
                <a:ea typeface="+mn-lt"/>
                <a:cs typeface="+mn-lt"/>
              </a:rPr>
              <a:t> </a:t>
            </a:r>
            <a:r>
              <a:rPr lang="fr-FR" sz="2000" b="1" dirty="0">
                <a:solidFill>
                  <a:schemeClr val="bg1"/>
                </a:solidFill>
                <a:ea typeface="+mn-lt"/>
                <a:cs typeface="+mn-lt"/>
              </a:rPr>
              <a:t>Le Bureau communautaire est invité à :</a:t>
            </a:r>
          </a:p>
          <a:p>
            <a:pPr marL="0" indent="0" algn="just">
              <a:spcBef>
                <a:spcPts val="0"/>
              </a:spcBef>
              <a:spcAft>
                <a:spcPts val="600"/>
              </a:spcAft>
              <a:buNone/>
              <a:tabLst>
                <a:tab pos="457200" algn="l"/>
              </a:tabLst>
            </a:pPr>
            <a:r>
              <a:rPr lang="fr-FR" sz="2000" b="1" dirty="0">
                <a:solidFill>
                  <a:schemeClr val="bg1"/>
                </a:solidFill>
                <a:ea typeface="+mn-lt"/>
                <a:cs typeface="+mn-lt"/>
              </a:rPr>
              <a:t>- APPROUVER les admissions en créances éteintes pour insuffisance d’actif (surendettements et liquidations judiciaires) sur le budget principal et les budgets annexes.</a:t>
            </a:r>
          </a:p>
        </p:txBody>
      </p:sp>
      <p:cxnSp>
        <p:nvCxnSpPr>
          <p:cNvPr id="6" name="Connecteur droit 5">
            <a:extLst>
              <a:ext uri="{FF2B5EF4-FFF2-40B4-BE49-F238E27FC236}">
                <a16:creationId xmlns:a16="http://schemas.microsoft.com/office/drawing/2014/main" id="{1D49C71E-FA5A-401E-B0FA-8D1679A9F10D}"/>
              </a:ext>
            </a:extLst>
          </p:cNvPr>
          <p:cNvCxnSpPr>
            <a:cxnSpLocks/>
          </p:cNvCxnSpPr>
          <p:nvPr/>
        </p:nvCxnSpPr>
        <p:spPr>
          <a:xfrm>
            <a:off x="3969729" y="4961336"/>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6">
            <a:extLst>
              <a:ext uri="{FF2B5EF4-FFF2-40B4-BE49-F238E27FC236}">
                <a16:creationId xmlns:a16="http://schemas.microsoft.com/office/drawing/2014/main" id="{4AFF01AA-9365-B68C-1B70-D03703711E95}"/>
              </a:ext>
            </a:extLst>
          </p:cNvPr>
          <p:cNvSpPr>
            <a:spLocks noGrp="1"/>
          </p:cNvSpPr>
          <p:nvPr>
            <p:ph type="dt" sz="half" idx="10"/>
          </p:nvPr>
        </p:nvSpPr>
        <p:spPr>
          <a:xfrm>
            <a:off x="457200" y="4767264"/>
            <a:ext cx="2918012"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3" name="Espace réservé du numéro de diapositive 2">
            <a:extLst>
              <a:ext uri="{FF2B5EF4-FFF2-40B4-BE49-F238E27FC236}">
                <a16:creationId xmlns:a16="http://schemas.microsoft.com/office/drawing/2014/main" id="{27ACF9F2-46CC-214C-4F61-B4BB482582B9}"/>
              </a:ext>
            </a:extLst>
          </p:cNvPr>
          <p:cNvSpPr>
            <a:spLocks noGrp="1"/>
          </p:cNvSpPr>
          <p:nvPr>
            <p:ph type="sldNum" sz="quarter" idx="12"/>
          </p:nvPr>
        </p:nvSpPr>
        <p:spPr>
          <a:xfrm>
            <a:off x="5826554" y="4807149"/>
            <a:ext cx="2133600" cy="273844"/>
          </a:xfrm>
        </p:spPr>
        <p:txBody>
          <a:bodyPr/>
          <a:lstStyle/>
          <a:p>
            <a:fld id="{7DD352F8-E6D5-40A5-90BA-A89BD40754D9}" type="slidenum">
              <a:rPr lang="fr-FR" smtClean="0">
                <a:solidFill>
                  <a:schemeClr val="accent1"/>
                </a:solidFill>
              </a:rPr>
              <a:pPr/>
              <a:t>30</a:t>
            </a:fld>
            <a:endParaRPr lang="fr-FR">
              <a:solidFill>
                <a:schemeClr val="accent1"/>
              </a:solidFill>
            </a:endParaRPr>
          </a:p>
        </p:txBody>
      </p:sp>
    </p:spTree>
    <p:extLst>
      <p:ext uri="{BB962C8B-B14F-4D97-AF65-F5344CB8AC3E}">
        <p14:creationId xmlns:p14="http://schemas.microsoft.com/office/powerpoint/2010/main" val="15977052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877421"/>
            <a:ext cx="8229600" cy="3531835"/>
          </a:xfrm>
        </p:spPr>
        <p:txBody>
          <a:bodyPr>
            <a:normAutofit/>
          </a:bodyPr>
          <a:lstStyle/>
          <a:p>
            <a:pPr marL="0" indent="0" algn="ctr">
              <a:buNone/>
            </a:pPr>
            <a:endParaRPr lang="fr-FR" sz="12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rgbClr val="EF6905"/>
              </a:solidFill>
              <a:latin typeface="Lato" pitchFamily="34" charset="0"/>
              <a:ea typeface="Lato" pitchFamily="34" charset="0"/>
              <a:cs typeface="Lato" pitchFamily="34" charset="0"/>
            </a:endParaRPr>
          </a:p>
          <a:p>
            <a:pPr marL="0" indent="0" algn="ctr">
              <a:buNone/>
            </a:pPr>
            <a:r>
              <a:rPr lang="fr-FR" sz="4400" b="1" dirty="0">
                <a:solidFill>
                  <a:schemeClr val="tx2"/>
                </a:solidFill>
                <a:latin typeface="Lato" pitchFamily="34" charset="0"/>
                <a:ea typeface="Lato" pitchFamily="34" charset="0"/>
                <a:cs typeface="Lato" pitchFamily="34" charset="0"/>
              </a:rPr>
              <a:t>QUESTIONS DIVERSES</a:t>
            </a:r>
          </a:p>
        </p:txBody>
      </p:sp>
      <p:cxnSp>
        <p:nvCxnSpPr>
          <p:cNvPr id="6" name="Connecteur droit 5">
            <a:extLst>
              <a:ext uri="{FF2B5EF4-FFF2-40B4-BE49-F238E27FC236}">
                <a16:creationId xmlns:a16="http://schemas.microsoft.com/office/drawing/2014/main" id="{1F7A3A2F-E626-496F-9682-6BEE18E95802}"/>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5B703063-354A-98E7-3533-E1C53E39B31C}"/>
              </a:ext>
            </a:extLst>
          </p:cNvPr>
          <p:cNvSpPr>
            <a:spLocks noGrp="1"/>
          </p:cNvSpPr>
          <p:nvPr>
            <p:ph type="dt" sz="half" idx="10"/>
          </p:nvPr>
        </p:nvSpPr>
        <p:spPr/>
        <p:txBody>
          <a:bodyPr/>
          <a:lstStyle/>
          <a:p>
            <a:r>
              <a:rPr lang="fr-FR" i="1"/>
              <a:t>Bureau communautaire du 6 octobre 2022</a:t>
            </a:r>
            <a:endParaRPr lang="fr-FR" i="1" dirty="0"/>
          </a:p>
        </p:txBody>
      </p:sp>
      <p:sp>
        <p:nvSpPr>
          <p:cNvPr id="2" name="Espace réservé du numéro de diapositive 1">
            <a:extLst>
              <a:ext uri="{FF2B5EF4-FFF2-40B4-BE49-F238E27FC236}">
                <a16:creationId xmlns:a16="http://schemas.microsoft.com/office/drawing/2014/main" id="{D64CA697-EDB0-CA24-3F44-CC03CACDFE40}"/>
              </a:ext>
            </a:extLst>
          </p:cNvPr>
          <p:cNvSpPr>
            <a:spLocks noGrp="1"/>
          </p:cNvSpPr>
          <p:nvPr>
            <p:ph type="sldNum" sz="quarter" idx="12"/>
          </p:nvPr>
        </p:nvSpPr>
        <p:spPr/>
        <p:txBody>
          <a:bodyPr/>
          <a:lstStyle/>
          <a:p>
            <a:fld id="{7DD352F8-E6D5-40A5-90BA-A89BD40754D9}" type="slidenum">
              <a:rPr lang="fr-FR" smtClean="0"/>
              <a:pPr/>
              <a:t>31</a:t>
            </a:fld>
            <a:endParaRPr lang="fr-FR"/>
          </a:p>
        </p:txBody>
      </p:sp>
    </p:spTree>
    <p:extLst>
      <p:ext uri="{BB962C8B-B14F-4D97-AF65-F5344CB8AC3E}">
        <p14:creationId xmlns:p14="http://schemas.microsoft.com/office/powerpoint/2010/main" val="26744345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651304" cy="705705"/>
          </a:xfrm>
        </p:spPr>
        <p:txBody>
          <a:bodyPr anchor="t">
            <a:normAutofit fontScale="90000"/>
          </a:bodyPr>
          <a:lstStyle/>
          <a:p>
            <a:pPr algn="l"/>
            <a:r>
              <a:rPr lang="fr-FR" b="1" dirty="0">
                <a:solidFill>
                  <a:schemeClr val="tx2"/>
                </a:solidFill>
                <a:latin typeface="Caviar Dreams" pitchFamily="34" charset="0"/>
                <a:cs typeface="Arial" pitchFamily="34" charset="0"/>
              </a:rPr>
              <a:t>Questions diverses</a:t>
            </a:r>
            <a:r>
              <a:rPr lang="fr-FR" sz="1600" b="1" dirty="0">
                <a:solidFill>
                  <a:schemeClr val="tx2"/>
                </a:solidFill>
                <a:latin typeface="Caviar Dreams" pitchFamily="34" charset="0"/>
                <a:cs typeface="Arial" pitchFamily="34" charset="0"/>
              </a:rPr>
              <a:t> </a:t>
            </a:r>
            <a:r>
              <a:rPr lang="fr-FR" sz="1600" b="1" dirty="0">
                <a:solidFill>
                  <a:schemeClr val="accent1">
                    <a:lumMod val="50000"/>
                  </a:schemeClr>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Fabrice MICHELET</a:t>
            </a:r>
            <a:endParaRPr lang="fr-FR" sz="16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771550"/>
            <a:ext cx="8507288" cy="3960435"/>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tx2"/>
                </a:solidFill>
                <a:latin typeface="Lato"/>
                <a:cs typeface="Arial"/>
              </a:rPr>
              <a:t>Agenda des réunions</a:t>
            </a:r>
          </a:p>
          <a:p>
            <a:pPr marL="0" indent="0" algn="just">
              <a:spcBef>
                <a:spcPts val="0"/>
              </a:spcBef>
              <a:spcAft>
                <a:spcPts val="600"/>
              </a:spcAft>
              <a:buNone/>
              <a:tabLst>
                <a:tab pos="457200" algn="l"/>
              </a:tabLst>
            </a:pPr>
            <a:endParaRPr lang="fr-FR" sz="2000" b="1" dirty="0">
              <a:solidFill>
                <a:schemeClr val="tx2"/>
              </a:solidFill>
              <a:latin typeface="Lato"/>
              <a:cs typeface="Arial"/>
            </a:endParaRPr>
          </a:p>
          <a:p>
            <a:pPr marL="0" indent="0" algn="just">
              <a:spcBef>
                <a:spcPts val="0"/>
              </a:spcBef>
              <a:spcAft>
                <a:spcPts val="600"/>
              </a:spcAft>
              <a:buNone/>
              <a:tabLst>
                <a:tab pos="457200" algn="l"/>
              </a:tabLst>
            </a:pPr>
            <a:r>
              <a:rPr lang="fr-FR" sz="2000" dirty="0">
                <a:solidFill>
                  <a:schemeClr val="bg1"/>
                </a:solidFill>
                <a:latin typeface="Lato"/>
                <a:cs typeface="Arial"/>
              </a:rPr>
              <a:t>•	Jeudi 3 novembre 2022 – Conférence des maires – Salle polyvalente Gournay à </a:t>
            </a:r>
            <a:r>
              <a:rPr lang="fr-FR" sz="2000" dirty="0" err="1">
                <a:solidFill>
                  <a:schemeClr val="bg1"/>
                </a:solidFill>
                <a:latin typeface="Lato"/>
                <a:cs typeface="Arial"/>
              </a:rPr>
              <a:t>Alloinay</a:t>
            </a:r>
            <a:endParaRPr lang="fr-FR" sz="2000" dirty="0">
              <a:solidFill>
                <a:schemeClr val="bg1"/>
              </a:solidFill>
              <a:latin typeface="Lato"/>
              <a:cs typeface="Arial"/>
            </a:endParaRPr>
          </a:p>
          <a:p>
            <a:pPr marL="0" indent="0" algn="just">
              <a:spcBef>
                <a:spcPts val="0"/>
              </a:spcBef>
              <a:spcAft>
                <a:spcPts val="600"/>
              </a:spcAft>
              <a:buNone/>
              <a:tabLst>
                <a:tab pos="457200" algn="l"/>
              </a:tabLst>
            </a:pPr>
            <a:r>
              <a:rPr lang="fr-FR" sz="2000" dirty="0">
                <a:solidFill>
                  <a:schemeClr val="bg1"/>
                </a:solidFill>
                <a:latin typeface="Lato"/>
                <a:cs typeface="Arial"/>
              </a:rPr>
              <a:t>•	Jeudi 10 novembre 2022 – Bureau communautaire – Salle de la </a:t>
            </a:r>
            <a:r>
              <a:rPr lang="fr-FR" sz="2000" dirty="0" err="1">
                <a:solidFill>
                  <a:schemeClr val="bg1"/>
                </a:solidFill>
                <a:latin typeface="Lato"/>
                <a:cs typeface="Arial"/>
              </a:rPr>
              <a:t>Béronne</a:t>
            </a:r>
            <a:r>
              <a:rPr lang="fr-FR" sz="2000" dirty="0">
                <a:solidFill>
                  <a:schemeClr val="bg1"/>
                </a:solidFill>
                <a:latin typeface="Lato"/>
                <a:cs typeface="Arial"/>
              </a:rPr>
              <a:t> (Les Arcades) à Melle</a:t>
            </a:r>
          </a:p>
          <a:p>
            <a:pPr marL="0" indent="0" algn="just">
              <a:spcBef>
                <a:spcPts val="0"/>
              </a:spcBef>
              <a:spcAft>
                <a:spcPts val="600"/>
              </a:spcAft>
              <a:buNone/>
              <a:tabLst>
                <a:tab pos="457200" algn="l"/>
              </a:tabLst>
            </a:pPr>
            <a:r>
              <a:rPr lang="fr-FR" sz="2000" dirty="0">
                <a:solidFill>
                  <a:schemeClr val="bg1"/>
                </a:solidFill>
                <a:latin typeface="Lato"/>
                <a:cs typeface="Arial"/>
              </a:rPr>
              <a:t>•	Jeudi 17 novembre 2022 – Conseil communautaire – Salle des fêtes à Celles-sur-Belle</a:t>
            </a:r>
          </a:p>
          <a:p>
            <a:pPr marL="0" indent="0" algn="just">
              <a:spcBef>
                <a:spcPts val="0"/>
              </a:spcBef>
              <a:spcAft>
                <a:spcPts val="600"/>
              </a:spcAft>
              <a:buNone/>
              <a:tabLst>
                <a:tab pos="457200" algn="l"/>
              </a:tabLst>
            </a:pPr>
            <a:endParaRPr lang="fr-FR" sz="2400" b="1" dirty="0">
              <a:solidFill>
                <a:srgbClr val="F5800B"/>
              </a:solidFill>
              <a:latin typeface="Lato"/>
              <a:cs typeface="Arial"/>
            </a:endParaRPr>
          </a:p>
        </p:txBody>
      </p:sp>
      <p:cxnSp>
        <p:nvCxnSpPr>
          <p:cNvPr id="6" name="Connecteur droit 5">
            <a:extLst>
              <a:ext uri="{FF2B5EF4-FFF2-40B4-BE49-F238E27FC236}">
                <a16:creationId xmlns:a16="http://schemas.microsoft.com/office/drawing/2014/main" id="{E5269895-4388-4D54-91DA-B45B209E5BDA}"/>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8B21270D-12A9-3D30-613E-D503419DD278}"/>
              </a:ext>
            </a:extLst>
          </p:cNvPr>
          <p:cNvSpPr>
            <a:spLocks noGrp="1"/>
          </p:cNvSpPr>
          <p:nvPr>
            <p:ph type="dt" sz="half" idx="10"/>
          </p:nvPr>
        </p:nvSpPr>
        <p:spPr/>
        <p:txBody>
          <a:bodyPr/>
          <a:lstStyle/>
          <a:p>
            <a:r>
              <a:rPr lang="fr-FR" i="1"/>
              <a:t>Bureau communautaire du 6 octobre 2022</a:t>
            </a:r>
            <a:endParaRPr lang="fr-FR" i="1" dirty="0"/>
          </a:p>
        </p:txBody>
      </p:sp>
      <p:sp>
        <p:nvSpPr>
          <p:cNvPr id="2" name="Espace réservé du numéro de diapositive 1">
            <a:extLst>
              <a:ext uri="{FF2B5EF4-FFF2-40B4-BE49-F238E27FC236}">
                <a16:creationId xmlns:a16="http://schemas.microsoft.com/office/drawing/2014/main" id="{0E45C65E-D490-5F65-D1A4-0BA2CE73B06B}"/>
              </a:ext>
            </a:extLst>
          </p:cNvPr>
          <p:cNvSpPr>
            <a:spLocks noGrp="1"/>
          </p:cNvSpPr>
          <p:nvPr>
            <p:ph type="sldNum" sz="quarter" idx="12"/>
          </p:nvPr>
        </p:nvSpPr>
        <p:spPr/>
        <p:txBody>
          <a:bodyPr/>
          <a:lstStyle/>
          <a:p>
            <a:fld id="{7DD352F8-E6D5-40A5-90BA-A89BD40754D9}" type="slidenum">
              <a:rPr lang="fr-FR" smtClean="0"/>
              <a:pPr/>
              <a:t>32</a:t>
            </a:fld>
            <a:endParaRPr lang="fr-FR"/>
          </a:p>
        </p:txBody>
      </p:sp>
    </p:spTree>
    <p:extLst>
      <p:ext uri="{BB962C8B-B14F-4D97-AF65-F5344CB8AC3E}">
        <p14:creationId xmlns:p14="http://schemas.microsoft.com/office/powerpoint/2010/main" val="408479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5652120" y="3435846"/>
            <a:ext cx="2448272" cy="138499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2 place de Strasbourg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CS 60048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79500 MELLE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T 05 49 290 290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accueil@melloisenpoitou.fr</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FFFFFF"/>
              </a:solidFill>
              <a:effectLst/>
              <a:uLnTx/>
              <a:uFillTx/>
              <a:latin typeface="Lato" pitchFamily="34" charset="0"/>
              <a:ea typeface="Lato" pitchFamily="34" charset="0"/>
              <a:cs typeface="Lato"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CD1719"/>
                </a:solidFill>
                <a:effectLst/>
                <a:uLnTx/>
                <a:uFillTx/>
                <a:latin typeface="Lato" pitchFamily="34" charset="0"/>
                <a:ea typeface="Lato" pitchFamily="34" charset="0"/>
                <a:cs typeface="Lato" pitchFamily="34" charset="0"/>
              </a:rPr>
              <a:t>www.melloisenpoitou.fr</a:t>
            </a:r>
          </a:p>
        </p:txBody>
      </p:sp>
      <p:cxnSp>
        <p:nvCxnSpPr>
          <p:cNvPr id="8" name="Connecteur droit 7"/>
          <p:cNvCxnSpPr/>
          <p:nvPr/>
        </p:nvCxnSpPr>
        <p:spPr>
          <a:xfrm>
            <a:off x="7452320" y="3219822"/>
            <a:ext cx="57606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94B933C5-C61E-4D5A-AD10-4090579A2A5B}"/>
              </a:ext>
            </a:extLst>
          </p:cNvPr>
          <p:cNvSpPr txBox="1"/>
          <p:nvPr/>
        </p:nvSpPr>
        <p:spPr>
          <a:xfrm>
            <a:off x="1698244" y="1563638"/>
            <a:ext cx="5754076" cy="646331"/>
          </a:xfrm>
          <a:prstGeom prst="rect">
            <a:avLst/>
          </a:prstGeom>
          <a:noFill/>
        </p:spPr>
        <p:txBody>
          <a:bodyPr wrap="none" rtlCol="0">
            <a:spAutoFit/>
          </a:bodyPr>
          <a:lstStyle/>
          <a:p>
            <a:pPr marL="343082" marR="0" lvl="0" indent="-343082" algn="ctr" defTabSz="914400" rtl="0" eaLnBrk="1" fontAlgn="auto" latinLnBrk="0" hangingPunct="1">
              <a:lnSpc>
                <a:spcPct val="100000"/>
              </a:lnSpc>
              <a:spcBef>
                <a:spcPts val="500"/>
              </a:spcBef>
              <a:spcAft>
                <a:spcPts val="0"/>
              </a:spcAft>
              <a:buClrTx/>
              <a:buSzPct val="100000"/>
              <a:buFontTx/>
              <a:buNone/>
              <a:tabLst/>
              <a:defRPr/>
            </a:pPr>
            <a:r>
              <a:rPr kumimoji="0" lang="fr-FR" sz="3600" b="0" i="0" u="none" strike="noStrike" kern="1200" cap="none" spc="0" normalizeH="0" baseline="0" noProof="0">
                <a:ln>
                  <a:noFill/>
                </a:ln>
                <a:solidFill>
                  <a:srgbClr val="432918"/>
                </a:solidFill>
                <a:effectLst/>
                <a:uLnTx/>
                <a:uFillTx/>
                <a:latin typeface="Caviar Dreams" panose="020B0402020204020504" pitchFamily="34" charset="0"/>
                <a:ea typeface="Microsoft YaHei" pitchFamily="2"/>
                <a:cs typeface="Arial" pitchFamily="34"/>
              </a:rPr>
              <a:t>Merci pour votre attention</a:t>
            </a:r>
            <a:endParaRPr kumimoji="0" lang="fr-FR" sz="3600" b="0" i="0" u="none" strike="noStrike" kern="1200" cap="none" spc="0" normalizeH="0" baseline="0" noProof="0">
              <a:ln>
                <a:noFill/>
              </a:ln>
              <a:solidFill>
                <a:srgbClr val="FF0000"/>
              </a:solidFill>
              <a:effectLst/>
              <a:uLnTx/>
              <a:uFillTx/>
              <a:latin typeface="Caviar Dreams" panose="020B0402020204020504" pitchFamily="34" charset="0"/>
              <a:ea typeface="Microsoft YaHei" pitchFamily="2"/>
              <a:cs typeface="Mangal" pitchFamily="2"/>
            </a:endParaRPr>
          </a:p>
        </p:txBody>
      </p:sp>
      <p:sp>
        <p:nvSpPr>
          <p:cNvPr id="5" name="Espace réservé de la date 4">
            <a:extLst>
              <a:ext uri="{FF2B5EF4-FFF2-40B4-BE49-F238E27FC236}">
                <a16:creationId xmlns:a16="http://schemas.microsoft.com/office/drawing/2014/main" id="{1CEEB624-C99D-30E0-E335-4C569DD283F7}"/>
              </a:ext>
            </a:extLst>
          </p:cNvPr>
          <p:cNvSpPr>
            <a:spLocks noGrp="1"/>
          </p:cNvSpPr>
          <p:nvPr>
            <p:ph type="dt" sz="half" idx="10"/>
          </p:nvPr>
        </p:nvSpPr>
        <p:spPr>
          <a:xfrm>
            <a:off x="457199" y="4767264"/>
            <a:ext cx="3111691"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3" name="Espace réservé du numéro de diapositive 2">
            <a:extLst>
              <a:ext uri="{FF2B5EF4-FFF2-40B4-BE49-F238E27FC236}">
                <a16:creationId xmlns:a16="http://schemas.microsoft.com/office/drawing/2014/main" id="{EC54EDA6-3B7E-B403-A008-8DD4D9BE1BA5}"/>
              </a:ext>
            </a:extLst>
          </p:cNvPr>
          <p:cNvSpPr>
            <a:spLocks noGrp="1"/>
          </p:cNvSpPr>
          <p:nvPr>
            <p:ph type="sldNum" sz="quarter" idx="12"/>
          </p:nvPr>
        </p:nvSpPr>
        <p:spPr>
          <a:xfrm>
            <a:off x="5809456" y="4763020"/>
            <a:ext cx="2133600" cy="273844"/>
          </a:xfrm>
        </p:spPr>
        <p:txBody>
          <a:bodyPr/>
          <a:lstStyle/>
          <a:p>
            <a:fld id="{7DD352F8-E6D5-40A5-90BA-A89BD40754D9}" type="slidenum">
              <a:rPr lang="fr-FR" smtClean="0">
                <a:solidFill>
                  <a:schemeClr val="accent1"/>
                </a:solidFill>
              </a:rPr>
              <a:pPr/>
              <a:t>33</a:t>
            </a:fld>
            <a:endParaRPr lang="fr-FR">
              <a:solidFill>
                <a:schemeClr val="accent1"/>
              </a:solidFill>
            </a:endParaRPr>
          </a:p>
        </p:txBody>
      </p:sp>
    </p:spTree>
    <p:extLst>
      <p:ext uri="{BB962C8B-B14F-4D97-AF65-F5344CB8AC3E}">
        <p14:creationId xmlns:p14="http://schemas.microsoft.com/office/powerpoint/2010/main" val="932434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81860"/>
            <a:ext cx="8435280" cy="777713"/>
          </a:xfrm>
        </p:spPr>
        <p:txBody>
          <a:bodyPr anchor="t">
            <a:normAutofit/>
          </a:bodyPr>
          <a:lstStyle/>
          <a:p>
            <a:pPr algn="l"/>
            <a:r>
              <a:rPr lang="fr-FR" sz="4000" b="1" dirty="0">
                <a:solidFill>
                  <a:schemeClr val="tx2"/>
                </a:solidFill>
                <a:latin typeface="Caviar Dreams" pitchFamily="34" charset="0"/>
                <a:cs typeface="Arial" pitchFamily="34" charset="0"/>
              </a:rPr>
              <a:t>Affaires générales </a:t>
            </a:r>
            <a:r>
              <a:rPr lang="fr-FR" sz="1400" b="1" i="1" dirty="0">
                <a:solidFill>
                  <a:schemeClr val="bg2">
                    <a:lumMod val="75000"/>
                  </a:schemeClr>
                </a:solidFill>
                <a:latin typeface="Lato" pitchFamily="34" charset="0"/>
                <a:ea typeface="Lato" pitchFamily="34" charset="0"/>
                <a:cs typeface="Lato" pitchFamily="34" charset="0"/>
              </a:rPr>
              <a:t>-  Intervention de Monsieur Fabrice Michelet</a:t>
            </a:r>
          </a:p>
        </p:txBody>
      </p:sp>
      <p:sp>
        <p:nvSpPr>
          <p:cNvPr id="10" name="Espace réservé du contenu 9"/>
          <p:cNvSpPr>
            <a:spLocks noGrp="1"/>
          </p:cNvSpPr>
          <p:nvPr>
            <p:ph idx="1"/>
          </p:nvPr>
        </p:nvSpPr>
        <p:spPr>
          <a:xfrm>
            <a:off x="457200" y="869880"/>
            <a:ext cx="8435280" cy="3897383"/>
          </a:xfrm>
        </p:spPr>
        <p:txBody>
          <a:bodyPr vert="horz" lIns="91440" tIns="45720" rIns="91440" bIns="45720" rtlCol="0" anchor="t">
            <a:normAutofit/>
          </a:bodyPr>
          <a:lstStyle/>
          <a:p>
            <a:pPr marL="0" indent="0" algn="just">
              <a:lnSpc>
                <a:spcPct val="105000"/>
              </a:lnSpc>
              <a:spcAft>
                <a:spcPts val="800"/>
              </a:spcAft>
              <a:buNone/>
            </a:pPr>
            <a:r>
              <a:rPr lang="fr-FR" sz="2000" b="1" dirty="0">
                <a:solidFill>
                  <a:schemeClr val="tx2"/>
                </a:solidFill>
                <a:ea typeface="SimSun;宋体"/>
                <a:cs typeface="Arial" panose="020B0604020202020204" pitchFamily="34" charset="0"/>
              </a:rPr>
              <a:t>1. Bureau communautaire du 8 septembre 2022 - Approbation du procès-verbal</a:t>
            </a:r>
            <a:endParaRPr lang="fr-FR" sz="2000" b="1" u="sng" dirty="0">
              <a:solidFill>
                <a:schemeClr val="tx2"/>
              </a:solidFill>
              <a:latin typeface="Lato, sans-serif"/>
              <a:cs typeface="Arial" panose="020B0604020202020204" pitchFamily="34" charset="0"/>
            </a:endParaRPr>
          </a:p>
          <a:p>
            <a:pPr marL="0" indent="0" algn="just">
              <a:lnSpc>
                <a:spcPct val="105000"/>
              </a:lnSpc>
              <a:spcAft>
                <a:spcPts val="800"/>
              </a:spcAft>
              <a:buNone/>
            </a:pPr>
            <a:endParaRPr lang="fr-FR" sz="2400" b="1" dirty="0">
              <a:solidFill>
                <a:srgbClr val="F99707"/>
              </a:solidFill>
              <a:ea typeface="SimSun;宋体"/>
              <a:cs typeface="Arial" panose="020B0604020202020204" pitchFamily="34" charset="0"/>
            </a:endParaRPr>
          </a:p>
          <a:p>
            <a:pPr marL="0" lvl="0" indent="0" algn="just">
              <a:lnSpc>
                <a:spcPct val="105000"/>
              </a:lnSpc>
              <a:spcAft>
                <a:spcPts val="800"/>
              </a:spcAft>
              <a:buNone/>
            </a:pPr>
            <a:r>
              <a:rPr lang="fr-FR" sz="2000" b="1" dirty="0">
                <a:solidFill>
                  <a:schemeClr val="bg1"/>
                </a:solidFill>
                <a:ea typeface="SimSun;宋体"/>
                <a:cs typeface="Arial" panose="020B0604020202020204" pitchFamily="34" charset="0"/>
              </a:rPr>
              <a:t>Le bureau communautaire est invité à :</a:t>
            </a:r>
          </a:p>
          <a:p>
            <a:pPr lvl="0" algn="just">
              <a:lnSpc>
                <a:spcPct val="105000"/>
              </a:lnSpc>
              <a:spcAft>
                <a:spcPts val="800"/>
              </a:spcAft>
            </a:pPr>
            <a:r>
              <a:rPr lang="fr-FR" sz="2000" b="1" dirty="0">
                <a:solidFill>
                  <a:schemeClr val="bg1"/>
                </a:solidFill>
                <a:ea typeface="SimSun;宋体"/>
                <a:cs typeface="Arial" panose="020B0604020202020204" pitchFamily="34" charset="0"/>
              </a:rPr>
              <a:t>APPROUVER le procès-verbal du bureau communautaire du 8 septembre 2022.</a:t>
            </a:r>
          </a:p>
          <a:p>
            <a:pPr marL="0" lvl="0" indent="0" algn="just">
              <a:lnSpc>
                <a:spcPct val="105000"/>
              </a:lnSpc>
              <a:spcAft>
                <a:spcPts val="800"/>
              </a:spcAft>
              <a:buNone/>
            </a:pPr>
            <a:endParaRPr lang="fr-FR" sz="2400" b="1" dirty="0">
              <a:solidFill>
                <a:srgbClr val="F99707"/>
              </a:solidFill>
              <a:ea typeface="SimSun;宋体"/>
              <a:cs typeface="Arial" panose="020B0604020202020204" pitchFamily="34" charset="0"/>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4">
            <a:extLst>
              <a:ext uri="{FF2B5EF4-FFF2-40B4-BE49-F238E27FC236}">
                <a16:creationId xmlns:a16="http://schemas.microsoft.com/office/drawing/2014/main" id="{A7A8FA4D-C14B-BDD6-FA9A-AD6F7F882FD0}"/>
              </a:ext>
            </a:extLst>
          </p:cNvPr>
          <p:cNvSpPr>
            <a:spLocks noGrp="1"/>
          </p:cNvSpPr>
          <p:nvPr>
            <p:ph type="dt" sz="half" idx="10"/>
          </p:nvPr>
        </p:nvSpPr>
        <p:spPr>
          <a:xfrm>
            <a:off x="361666" y="4764404"/>
            <a:ext cx="3094229"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2" name="Espace réservé du numéro de diapositive 1">
            <a:extLst>
              <a:ext uri="{FF2B5EF4-FFF2-40B4-BE49-F238E27FC236}">
                <a16:creationId xmlns:a16="http://schemas.microsoft.com/office/drawing/2014/main" id="{644D1DF5-D065-6A6B-4FEF-CAE8888F3226}"/>
              </a:ext>
            </a:extLst>
          </p:cNvPr>
          <p:cNvSpPr>
            <a:spLocks noGrp="1"/>
          </p:cNvSpPr>
          <p:nvPr>
            <p:ph type="sldNum" sz="quarter" idx="12"/>
          </p:nvPr>
        </p:nvSpPr>
        <p:spPr>
          <a:xfrm>
            <a:off x="5820335" y="4724862"/>
            <a:ext cx="2133600" cy="273844"/>
          </a:xfrm>
        </p:spPr>
        <p:txBody>
          <a:bodyPr/>
          <a:lstStyle/>
          <a:p>
            <a:fld id="{7DD352F8-E6D5-40A5-90BA-A89BD40754D9}" type="slidenum">
              <a:rPr lang="fr-FR" smtClean="0">
                <a:solidFill>
                  <a:schemeClr val="tx2"/>
                </a:solidFill>
              </a:rPr>
              <a:pPr/>
              <a:t>4</a:t>
            </a:fld>
            <a:endParaRPr lang="fr-FR">
              <a:solidFill>
                <a:schemeClr val="tx2"/>
              </a:solidFill>
            </a:endParaRPr>
          </a:p>
        </p:txBody>
      </p:sp>
    </p:spTree>
    <p:extLst>
      <p:ext uri="{BB962C8B-B14F-4D97-AF65-F5344CB8AC3E}">
        <p14:creationId xmlns:p14="http://schemas.microsoft.com/office/powerpoint/2010/main" val="2894870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872295"/>
            <a:ext cx="8229600" cy="3531835"/>
          </a:xfrm>
        </p:spPr>
        <p:txBody>
          <a:bodyPr>
            <a:normAutofit/>
          </a:bodyPr>
          <a:lstStyle/>
          <a:p>
            <a:pPr marL="0" indent="0" algn="ctr">
              <a:buNone/>
            </a:pPr>
            <a:endParaRPr lang="fr-FR" sz="4400" b="1" dirty="0">
              <a:solidFill>
                <a:schemeClr val="accent6"/>
              </a:solidFill>
              <a:latin typeface="Lato" pitchFamily="34" charset="0"/>
              <a:ea typeface="Lato" pitchFamily="34" charset="0"/>
              <a:cs typeface="Lato" pitchFamily="34" charset="0"/>
            </a:endParaRPr>
          </a:p>
          <a:p>
            <a:pPr marL="0" indent="0" algn="ctr">
              <a:buNone/>
            </a:pPr>
            <a:endParaRPr lang="fr-FR" sz="4400" b="1" dirty="0">
              <a:solidFill>
                <a:schemeClr val="accent6"/>
              </a:solidFill>
              <a:latin typeface="Lato" pitchFamily="34" charset="0"/>
              <a:ea typeface="Lato" pitchFamily="34" charset="0"/>
              <a:cs typeface="Lato" pitchFamily="34" charset="0"/>
            </a:endParaRPr>
          </a:p>
          <a:p>
            <a:pPr marL="0" indent="0" algn="ctr">
              <a:buNone/>
            </a:pPr>
            <a:r>
              <a:rPr lang="fr-FR" sz="4400" b="1" dirty="0">
                <a:solidFill>
                  <a:schemeClr val="accent6"/>
                </a:solidFill>
                <a:latin typeface="Lato" pitchFamily="34" charset="0"/>
                <a:ea typeface="Lato" pitchFamily="34" charset="0"/>
                <a:cs typeface="Lato" pitchFamily="34" charset="0"/>
              </a:rPr>
              <a:t>CYCLE DE L’EAU</a:t>
            </a:r>
            <a:endParaRPr lang="fr-FR" sz="4400" b="1" dirty="0">
              <a:solidFill>
                <a:schemeClr val="tx2"/>
              </a:solidFill>
              <a:latin typeface="Lato" pitchFamily="34" charset="0"/>
              <a:ea typeface="Lato" pitchFamily="34" charset="0"/>
              <a:cs typeface="Lato" pitchFamily="34" charset="0"/>
            </a:endParaRPr>
          </a:p>
        </p:txBody>
      </p:sp>
      <p:cxnSp>
        <p:nvCxnSpPr>
          <p:cNvPr id="11" name="Connecteur droit 10">
            <a:extLst>
              <a:ext uri="{FF2B5EF4-FFF2-40B4-BE49-F238E27FC236}">
                <a16:creationId xmlns:a16="http://schemas.microsoft.com/office/drawing/2014/main" id="{A4EFB88B-9569-47EB-9214-9456B2BDCBFC}"/>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5A3C3FA0-C3E4-E455-B311-3B931D153A1C}"/>
              </a:ext>
            </a:extLst>
          </p:cNvPr>
          <p:cNvSpPr>
            <a:spLocks noGrp="1"/>
          </p:cNvSpPr>
          <p:nvPr>
            <p:ph type="dt" sz="half" idx="10"/>
          </p:nvPr>
        </p:nvSpPr>
        <p:spPr>
          <a:xfrm>
            <a:off x="457200" y="4767264"/>
            <a:ext cx="3179928" cy="273844"/>
          </a:xfrm>
        </p:spPr>
        <p:txBody>
          <a:bodyPr/>
          <a:lstStyle/>
          <a:p>
            <a:r>
              <a:rPr lang="fr-FR" i="1">
                <a:solidFill>
                  <a:schemeClr val="accent1"/>
                </a:solidFill>
              </a:rPr>
              <a:t>Bureau communautaire du 6 octobre 2022</a:t>
            </a:r>
            <a:endParaRPr lang="fr-FR" i="1" dirty="0">
              <a:solidFill>
                <a:schemeClr val="accent1"/>
              </a:solidFill>
            </a:endParaRPr>
          </a:p>
        </p:txBody>
      </p:sp>
      <p:sp>
        <p:nvSpPr>
          <p:cNvPr id="2" name="Espace réservé du numéro de diapositive 1">
            <a:extLst>
              <a:ext uri="{FF2B5EF4-FFF2-40B4-BE49-F238E27FC236}">
                <a16:creationId xmlns:a16="http://schemas.microsoft.com/office/drawing/2014/main" id="{38178758-9C48-56CD-AB39-EB2807837181}"/>
              </a:ext>
            </a:extLst>
          </p:cNvPr>
          <p:cNvSpPr>
            <a:spLocks noGrp="1"/>
          </p:cNvSpPr>
          <p:nvPr>
            <p:ph type="sldNum" sz="quarter" idx="12"/>
          </p:nvPr>
        </p:nvSpPr>
        <p:spPr>
          <a:xfrm>
            <a:off x="5907741" y="4767264"/>
            <a:ext cx="2133600" cy="273844"/>
          </a:xfrm>
        </p:spPr>
        <p:txBody>
          <a:bodyPr/>
          <a:lstStyle/>
          <a:p>
            <a:fld id="{7DD352F8-E6D5-40A5-90BA-A89BD40754D9}" type="slidenum">
              <a:rPr lang="fr-FR" smtClean="0">
                <a:solidFill>
                  <a:schemeClr val="accent1"/>
                </a:solidFill>
              </a:rPr>
              <a:pPr/>
              <a:t>5</a:t>
            </a:fld>
            <a:endParaRPr lang="fr-FR" dirty="0">
              <a:solidFill>
                <a:schemeClr val="accent1"/>
              </a:solidFill>
            </a:endParaRPr>
          </a:p>
        </p:txBody>
      </p:sp>
    </p:spTree>
    <p:extLst>
      <p:ext uri="{BB962C8B-B14F-4D97-AF65-F5344CB8AC3E}">
        <p14:creationId xmlns:p14="http://schemas.microsoft.com/office/powerpoint/2010/main" val="1005061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26091" y="584749"/>
            <a:ext cx="8229600" cy="4089422"/>
          </a:xfrm>
        </p:spPr>
        <p:txBody>
          <a:bodyPr>
            <a:normAutofit/>
          </a:bodyPr>
          <a:lstStyle/>
          <a:p>
            <a:pPr algn="just">
              <a:buNone/>
            </a:pPr>
            <a:r>
              <a:rPr lang="fr-FR" sz="1600" b="1" dirty="0">
                <a:solidFill>
                  <a:schemeClr val="accent6"/>
                </a:solidFill>
                <a:latin typeface="Lato" pitchFamily="34" charset="0"/>
                <a:ea typeface="Lato" pitchFamily="34" charset="0"/>
                <a:cs typeface="Lato" pitchFamily="34" charset="0"/>
              </a:rPr>
              <a:t>2. Attribution du marché de travaux M22CE04 relatif à la réhabilitation partielle du réseau d’assainissement de la rue du Theil et la rue du Tapis vert</a:t>
            </a:r>
          </a:p>
          <a:p>
            <a:pPr algn="just">
              <a:buNone/>
            </a:pPr>
            <a:r>
              <a:rPr lang="fr-FR" sz="1800" b="1" dirty="0">
                <a:solidFill>
                  <a:schemeClr val="tx2"/>
                </a:solidFill>
                <a:latin typeface="Lato" pitchFamily="34" charset="0"/>
                <a:ea typeface="Lato" pitchFamily="34" charset="0"/>
                <a:cs typeface="Lato" pitchFamily="34" charset="0"/>
              </a:rPr>
              <a:t>Contexte de passation du marché :</a:t>
            </a:r>
          </a:p>
        </p:txBody>
      </p:sp>
      <p:sp>
        <p:nvSpPr>
          <p:cNvPr id="4" name="Titre 1">
            <a:extLst>
              <a:ext uri="{FF2B5EF4-FFF2-40B4-BE49-F238E27FC236}">
                <a16:creationId xmlns:a16="http://schemas.microsoft.com/office/drawing/2014/main" id="{7DCAE5B2-0656-A9AE-17FD-DDD125B70A18}"/>
              </a:ext>
            </a:extLst>
          </p:cNvPr>
          <p:cNvSpPr>
            <a:spLocks noGrp="1"/>
          </p:cNvSpPr>
          <p:nvPr>
            <p:ph type="title"/>
          </p:nvPr>
        </p:nvSpPr>
        <p:spPr>
          <a:xfrm>
            <a:off x="109182" y="-80180"/>
            <a:ext cx="9034818" cy="857250"/>
          </a:xfrm>
        </p:spPr>
        <p:txBody>
          <a:bodyPr>
            <a:normAutofit/>
          </a:bodyPr>
          <a:lstStyle/>
          <a:p>
            <a:r>
              <a:rPr kumimoji="0" lang="fr-FR" b="1" i="0" u="none" strike="noStrike" kern="1200" cap="none" spc="0" normalizeH="0" baseline="0" noProof="0" dirty="0">
                <a:ln>
                  <a:noFill/>
                </a:ln>
                <a:solidFill>
                  <a:srgbClr val="AFCA0B"/>
                </a:solidFill>
                <a:effectLst/>
                <a:uLnTx/>
                <a:uFillTx/>
                <a:latin typeface="Caviar Dreams" pitchFamily="34" charset="0"/>
                <a:ea typeface="+mj-ea"/>
                <a:cs typeface="Arial" pitchFamily="34" charset="0"/>
              </a:rPr>
              <a:t>Cycle de l’eau</a:t>
            </a:r>
            <a:r>
              <a:rPr kumimoji="0" lang="fr-FR" sz="18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a:t>
            </a:r>
            <a:r>
              <a:rPr kumimoji="0" lang="fr-FR"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  </a:t>
            </a:r>
            <a:r>
              <a:rPr kumimoji="0" lang="fr-FR" sz="18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Intervention de Monsieur Philippe CACLIN</a:t>
            </a:r>
            <a:endParaRPr lang="fr-FR" sz="1800" dirty="0"/>
          </a:p>
        </p:txBody>
      </p:sp>
      <p:sp>
        <p:nvSpPr>
          <p:cNvPr id="6" name="Espace réservé du contenu 2">
            <a:extLst>
              <a:ext uri="{FF2B5EF4-FFF2-40B4-BE49-F238E27FC236}">
                <a16:creationId xmlns:a16="http://schemas.microsoft.com/office/drawing/2014/main" id="{9F7DCC35-BA52-3C70-9B2F-EAFFABD24B06}"/>
              </a:ext>
            </a:extLst>
          </p:cNvPr>
          <p:cNvSpPr txBox="1">
            <a:spLocks/>
          </p:cNvSpPr>
          <p:nvPr/>
        </p:nvSpPr>
        <p:spPr>
          <a:xfrm>
            <a:off x="511791" y="584749"/>
            <a:ext cx="8229600" cy="397400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endParaRPr lang="fr-FR" sz="1800" b="1" dirty="0">
              <a:solidFill>
                <a:srgbClr val="AFCA0B"/>
              </a:solidFill>
              <a:ea typeface="+mj-ea"/>
              <a:cs typeface="Arial" pitchFamily="34" charset="0"/>
            </a:endParaRPr>
          </a:p>
        </p:txBody>
      </p:sp>
      <p:sp>
        <p:nvSpPr>
          <p:cNvPr id="8" name="Espace réservé de la date 3">
            <a:extLst>
              <a:ext uri="{FF2B5EF4-FFF2-40B4-BE49-F238E27FC236}">
                <a16:creationId xmlns:a16="http://schemas.microsoft.com/office/drawing/2014/main" id="{ACD52761-ED22-C4C1-74B6-E820264B186A}"/>
              </a:ext>
            </a:extLst>
          </p:cNvPr>
          <p:cNvSpPr>
            <a:spLocks noGrp="1"/>
          </p:cNvSpPr>
          <p:nvPr>
            <p:ph type="dt" sz="half" idx="10"/>
          </p:nvPr>
        </p:nvSpPr>
        <p:spPr>
          <a:xfrm>
            <a:off x="460709" y="4751075"/>
            <a:ext cx="3343702" cy="273844"/>
          </a:xfrm>
        </p:spPr>
        <p:txBody>
          <a:bodyPr/>
          <a:lstStyle/>
          <a:p>
            <a:r>
              <a:rPr lang="fr-FR" i="1">
                <a:solidFill>
                  <a:srgbClr val="C00000"/>
                </a:solidFill>
              </a:rPr>
              <a:t>Bureau communautaire du 6 octobre 2022</a:t>
            </a:r>
            <a:endParaRPr lang="fr-FR" i="1" dirty="0">
              <a:solidFill>
                <a:srgbClr val="C00000"/>
              </a:solidFill>
            </a:endParaRPr>
          </a:p>
        </p:txBody>
      </p:sp>
      <p:cxnSp>
        <p:nvCxnSpPr>
          <p:cNvPr id="11" name="Connecteur droit 10">
            <a:extLst>
              <a:ext uri="{FF2B5EF4-FFF2-40B4-BE49-F238E27FC236}">
                <a16:creationId xmlns:a16="http://schemas.microsoft.com/office/drawing/2014/main" id="{8546BEBE-DCF3-1CC4-AADD-CAA5FF8090A6}"/>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229D3517-24AD-D24E-38C4-F06275C1275B}"/>
              </a:ext>
            </a:extLst>
          </p:cNvPr>
          <p:cNvSpPr>
            <a:spLocks noGrp="1"/>
          </p:cNvSpPr>
          <p:nvPr>
            <p:ph type="sldNum" sz="quarter" idx="12"/>
          </p:nvPr>
        </p:nvSpPr>
        <p:spPr>
          <a:xfrm>
            <a:off x="5843517" y="4751075"/>
            <a:ext cx="2133600" cy="273844"/>
          </a:xfrm>
        </p:spPr>
        <p:txBody>
          <a:bodyPr/>
          <a:lstStyle/>
          <a:p>
            <a:fld id="{7DD352F8-E6D5-40A5-90BA-A89BD40754D9}" type="slidenum">
              <a:rPr lang="fr-FR" smtClean="0">
                <a:solidFill>
                  <a:schemeClr val="tx2"/>
                </a:solidFill>
              </a:rPr>
              <a:pPr/>
              <a:t>6</a:t>
            </a:fld>
            <a:endParaRPr lang="fr-FR">
              <a:solidFill>
                <a:schemeClr val="tx2"/>
              </a:solidFill>
            </a:endParaRPr>
          </a:p>
        </p:txBody>
      </p:sp>
      <p:sp>
        <p:nvSpPr>
          <p:cNvPr id="3" name="Espace réservé du contenu 2">
            <a:extLst>
              <a:ext uri="{FF2B5EF4-FFF2-40B4-BE49-F238E27FC236}">
                <a16:creationId xmlns:a16="http://schemas.microsoft.com/office/drawing/2014/main" id="{7A92632B-2725-6722-8191-12B6EB766FA8}"/>
              </a:ext>
            </a:extLst>
          </p:cNvPr>
          <p:cNvSpPr txBox="1">
            <a:spLocks/>
          </p:cNvSpPr>
          <p:nvPr/>
        </p:nvSpPr>
        <p:spPr>
          <a:xfrm>
            <a:off x="460709" y="1525865"/>
            <a:ext cx="3564666" cy="3186758"/>
          </a:xfrm>
          <a:prstGeom prst="rect">
            <a:avLst/>
          </a:prstGeom>
          <a:ln w="28575">
            <a:solidFill>
              <a:schemeClr val="bg2">
                <a:lumMod val="75000"/>
              </a:schemeClr>
            </a:solidFill>
          </a:ln>
        </p:spPr>
        <p:txBody>
          <a:bodyPr vert="horz" lIns="91440" tIns="45720" rIns="91440" bIns="45720" rtlCol="0" anchor="ctr">
            <a:normAutofit/>
          </a:bodyPr>
          <a:lstStyle>
            <a:defPPr>
              <a:defRPr lang="fr-FR"/>
            </a:defPPr>
            <a:lvl1pPr marL="0" indent="-342900"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609585" indent="-285750"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219170" indent="-228600"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828754" indent="-228600"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38339" indent="-228600"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47924" indent="-228600"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657509" indent="-228600"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267093" indent="-228600"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876678" indent="-228600"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indent="0">
              <a:buNone/>
            </a:pPr>
            <a:r>
              <a:rPr lang="fr-FR" sz="1800" dirty="0">
                <a:solidFill>
                  <a:schemeClr val="bg1"/>
                </a:solidFill>
              </a:rPr>
              <a:t>● Réalisation des travaux de réhabilitation des réseaux assainissement dans la rue du Theil et la rue du Tapis vert à Melle, dans le cadre du projet d’aménagement de 20 logements porté par Immobilière Atlantic Aménagement</a:t>
            </a:r>
          </a:p>
        </p:txBody>
      </p:sp>
      <p:pic>
        <p:nvPicPr>
          <p:cNvPr id="7" name="Image 6">
            <a:extLst>
              <a:ext uri="{FF2B5EF4-FFF2-40B4-BE49-F238E27FC236}">
                <a16:creationId xmlns:a16="http://schemas.microsoft.com/office/drawing/2014/main" id="{F861E2D6-4A01-8215-BD84-6C3E6E91ED13}"/>
              </a:ext>
            </a:extLst>
          </p:cNvPr>
          <p:cNvPicPr>
            <a:picLocks noChangeAspect="1"/>
          </p:cNvPicPr>
          <p:nvPr/>
        </p:nvPicPr>
        <p:blipFill>
          <a:blip r:embed="rId3"/>
          <a:stretch>
            <a:fillRect/>
          </a:stretch>
        </p:blipFill>
        <p:spPr>
          <a:xfrm>
            <a:off x="4212430" y="1525865"/>
            <a:ext cx="4256206" cy="3186758"/>
          </a:xfrm>
          <a:prstGeom prst="rect">
            <a:avLst/>
          </a:prstGeom>
        </p:spPr>
      </p:pic>
    </p:spTree>
    <p:extLst>
      <p:ext uri="{BB962C8B-B14F-4D97-AF65-F5344CB8AC3E}">
        <p14:creationId xmlns:p14="http://schemas.microsoft.com/office/powerpoint/2010/main" val="4230519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Connecteur droit 10">
            <a:extLst>
              <a:ext uri="{FF2B5EF4-FFF2-40B4-BE49-F238E27FC236}">
                <a16:creationId xmlns:a16="http://schemas.microsoft.com/office/drawing/2014/main" id="{F3B6C63B-15E4-55AF-FAB7-D5114363E9FB}"/>
              </a:ext>
            </a:extLst>
          </p:cNvPr>
          <p:cNvCxnSpPr>
            <a:cxnSpLocks/>
          </p:cNvCxnSpPr>
          <p:nvPr/>
        </p:nvCxnSpPr>
        <p:spPr>
          <a:xfrm flipH="1">
            <a:off x="4107976" y="4889653"/>
            <a:ext cx="322365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Titre 1">
            <a:extLst>
              <a:ext uri="{FF2B5EF4-FFF2-40B4-BE49-F238E27FC236}">
                <a16:creationId xmlns:a16="http://schemas.microsoft.com/office/drawing/2014/main" id="{70B8EE3E-9669-DBC6-BD2A-4D84158A73AC}"/>
              </a:ext>
            </a:extLst>
          </p:cNvPr>
          <p:cNvSpPr>
            <a:spLocks noGrp="1"/>
          </p:cNvSpPr>
          <p:nvPr>
            <p:ph type="title"/>
          </p:nvPr>
        </p:nvSpPr>
        <p:spPr>
          <a:xfrm>
            <a:off x="211540" y="-130957"/>
            <a:ext cx="9034818" cy="857250"/>
          </a:xfrm>
        </p:spPr>
        <p:txBody>
          <a:bodyPr>
            <a:normAutofit/>
          </a:bodyPr>
          <a:lstStyle/>
          <a:p>
            <a:r>
              <a:rPr kumimoji="0" lang="fr-FR" b="1" i="0" u="none" strike="noStrike" kern="1200" cap="none" spc="0" normalizeH="0" baseline="0" noProof="0" dirty="0">
                <a:ln>
                  <a:noFill/>
                </a:ln>
                <a:solidFill>
                  <a:srgbClr val="AFCA0B"/>
                </a:solidFill>
                <a:effectLst/>
                <a:uLnTx/>
                <a:uFillTx/>
                <a:latin typeface="Caviar Dreams" pitchFamily="34" charset="0"/>
                <a:ea typeface="+mj-ea"/>
                <a:cs typeface="Arial" pitchFamily="34" charset="0"/>
              </a:rPr>
              <a:t>Cycle de l’eau</a:t>
            </a:r>
            <a:r>
              <a:rPr kumimoji="0" lang="fr-FR" sz="18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a:t>
            </a:r>
            <a:r>
              <a:rPr kumimoji="0" lang="fr-FR"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  </a:t>
            </a:r>
            <a:r>
              <a:rPr kumimoji="0" lang="fr-FR" sz="18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Intervention de Monsieur Philippe CACLIN</a:t>
            </a:r>
            <a:endParaRPr lang="fr-FR" sz="1800" dirty="0"/>
          </a:p>
        </p:txBody>
      </p:sp>
      <p:sp>
        <p:nvSpPr>
          <p:cNvPr id="4" name="Espace réservé du contenu 2">
            <a:extLst>
              <a:ext uri="{FF2B5EF4-FFF2-40B4-BE49-F238E27FC236}">
                <a16:creationId xmlns:a16="http://schemas.microsoft.com/office/drawing/2014/main" id="{3B9155B8-77C0-F30F-52B6-6909E12FB7ED}"/>
              </a:ext>
            </a:extLst>
          </p:cNvPr>
          <p:cNvSpPr txBox="1">
            <a:spLocks/>
          </p:cNvSpPr>
          <p:nvPr/>
        </p:nvSpPr>
        <p:spPr>
          <a:xfrm>
            <a:off x="497369" y="551673"/>
            <a:ext cx="8229600" cy="44193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None/>
            </a:pPr>
            <a:r>
              <a:rPr lang="fr-FR" sz="1800" b="1" dirty="0">
                <a:solidFill>
                  <a:schemeClr val="accent6"/>
                </a:solidFill>
                <a:latin typeface="Lato" pitchFamily="34" charset="0"/>
                <a:ea typeface="Lato" pitchFamily="34" charset="0"/>
                <a:cs typeface="Lato" pitchFamily="34" charset="0"/>
              </a:rPr>
              <a:t>2. Attribution du marché de travaux M22CE04 relatif à la réhabilitation partielle du réseau d’assainissement de la rue du Theil et la rue du Tapis vert</a:t>
            </a:r>
          </a:p>
          <a:p>
            <a:pPr algn="just">
              <a:buNone/>
            </a:pPr>
            <a:r>
              <a:rPr lang="fr-FR" sz="1800" b="1" dirty="0">
                <a:solidFill>
                  <a:schemeClr val="tx2"/>
                </a:solidFill>
                <a:latin typeface="Lato" pitchFamily="34" charset="0"/>
                <a:ea typeface="Lato" pitchFamily="34" charset="0"/>
                <a:cs typeface="Lato" pitchFamily="34" charset="0"/>
              </a:rPr>
              <a:t>Proposition d’attribution des 2 lots en revue des marchés du 15 septembre 2022 : </a:t>
            </a:r>
          </a:p>
          <a:p>
            <a:pPr algn="just">
              <a:buNone/>
            </a:pPr>
            <a:endParaRPr lang="fr-FR" sz="1800" b="1" dirty="0">
              <a:solidFill>
                <a:schemeClr val="tx2"/>
              </a:solidFill>
              <a:latin typeface="Lato" pitchFamily="34" charset="0"/>
              <a:ea typeface="Lato" pitchFamily="34" charset="0"/>
              <a:cs typeface="Lato" pitchFamily="34" charset="0"/>
            </a:endParaRPr>
          </a:p>
          <a:p>
            <a:pPr algn="just">
              <a:buNone/>
            </a:pPr>
            <a:endParaRPr lang="fr-FR" sz="1800" b="1" dirty="0">
              <a:solidFill>
                <a:schemeClr val="tx2"/>
              </a:solidFill>
              <a:latin typeface="Lato" pitchFamily="34" charset="0"/>
              <a:ea typeface="Lato" pitchFamily="34" charset="0"/>
              <a:cs typeface="Lato" pitchFamily="34" charset="0"/>
            </a:endParaRPr>
          </a:p>
        </p:txBody>
      </p:sp>
      <p:sp>
        <p:nvSpPr>
          <p:cNvPr id="5" name="Espace réservé de la date 4">
            <a:extLst>
              <a:ext uri="{FF2B5EF4-FFF2-40B4-BE49-F238E27FC236}">
                <a16:creationId xmlns:a16="http://schemas.microsoft.com/office/drawing/2014/main" id="{7BEABF87-32DE-21E3-A132-8DB32BD0AF29}"/>
              </a:ext>
            </a:extLst>
          </p:cNvPr>
          <p:cNvSpPr>
            <a:spLocks noGrp="1"/>
          </p:cNvSpPr>
          <p:nvPr>
            <p:ph type="dt" sz="half" idx="10"/>
          </p:nvPr>
        </p:nvSpPr>
        <p:spPr>
          <a:xfrm>
            <a:off x="417031" y="4767264"/>
            <a:ext cx="3308808" cy="273844"/>
          </a:xfrm>
        </p:spPr>
        <p:txBody>
          <a:bodyPr/>
          <a:lstStyle/>
          <a:p>
            <a:r>
              <a:rPr lang="fr-FR" i="1">
                <a:solidFill>
                  <a:schemeClr val="tx2"/>
                </a:solidFill>
              </a:rPr>
              <a:t>Bureau communautaire du 6 octobre 2022</a:t>
            </a:r>
            <a:endParaRPr lang="fr-FR" i="1" dirty="0">
              <a:solidFill>
                <a:schemeClr val="tx2"/>
              </a:solidFill>
            </a:endParaRPr>
          </a:p>
        </p:txBody>
      </p:sp>
      <p:sp>
        <p:nvSpPr>
          <p:cNvPr id="6" name="Espace réservé du numéro de diapositive 5">
            <a:extLst>
              <a:ext uri="{FF2B5EF4-FFF2-40B4-BE49-F238E27FC236}">
                <a16:creationId xmlns:a16="http://schemas.microsoft.com/office/drawing/2014/main" id="{4BD6EDE4-229C-8846-CCCD-8F4F8BF39BBB}"/>
              </a:ext>
            </a:extLst>
          </p:cNvPr>
          <p:cNvSpPr>
            <a:spLocks noGrp="1"/>
          </p:cNvSpPr>
          <p:nvPr>
            <p:ph type="sldNum" sz="quarter" idx="12"/>
          </p:nvPr>
        </p:nvSpPr>
        <p:spPr>
          <a:xfrm>
            <a:off x="5863988" y="4752731"/>
            <a:ext cx="2133600" cy="273844"/>
          </a:xfrm>
        </p:spPr>
        <p:txBody>
          <a:bodyPr/>
          <a:lstStyle/>
          <a:p>
            <a:fld id="{7DD352F8-E6D5-40A5-90BA-A89BD40754D9}" type="slidenum">
              <a:rPr lang="fr-FR" smtClean="0">
                <a:solidFill>
                  <a:schemeClr val="tx2"/>
                </a:solidFill>
              </a:rPr>
              <a:pPr/>
              <a:t>7</a:t>
            </a:fld>
            <a:endParaRPr lang="fr-FR" dirty="0">
              <a:solidFill>
                <a:schemeClr val="tx2"/>
              </a:solidFill>
            </a:endParaRPr>
          </a:p>
        </p:txBody>
      </p:sp>
      <p:graphicFrame>
        <p:nvGraphicFramePr>
          <p:cNvPr id="2" name="Tableau 6">
            <a:extLst>
              <a:ext uri="{FF2B5EF4-FFF2-40B4-BE49-F238E27FC236}">
                <a16:creationId xmlns:a16="http://schemas.microsoft.com/office/drawing/2014/main" id="{C262C7D4-9289-8EBF-098E-66F14F4DE854}"/>
              </a:ext>
            </a:extLst>
          </p:cNvPr>
          <p:cNvGraphicFramePr>
            <a:graphicFrameLocks noGrp="1"/>
          </p:cNvGraphicFramePr>
          <p:nvPr>
            <p:extLst>
              <p:ext uri="{D42A27DB-BD31-4B8C-83A1-F6EECF244321}">
                <p14:modId xmlns:p14="http://schemas.microsoft.com/office/powerpoint/2010/main" val="2794318365"/>
              </p:ext>
            </p:extLst>
          </p:nvPr>
        </p:nvGraphicFramePr>
        <p:xfrm>
          <a:off x="604986" y="2009293"/>
          <a:ext cx="8041645" cy="2880360"/>
        </p:xfrm>
        <a:graphic>
          <a:graphicData uri="http://schemas.openxmlformats.org/drawingml/2006/table">
            <a:tbl>
              <a:tblPr firstRow="1" bandRow="1">
                <a:tableStyleId>{93296810-A885-4BE3-A3E7-6D5BEEA58F35}</a:tableStyleId>
              </a:tblPr>
              <a:tblGrid>
                <a:gridCol w="1608329">
                  <a:extLst>
                    <a:ext uri="{9D8B030D-6E8A-4147-A177-3AD203B41FA5}">
                      <a16:colId xmlns:a16="http://schemas.microsoft.com/office/drawing/2014/main" val="866342305"/>
                    </a:ext>
                  </a:extLst>
                </a:gridCol>
                <a:gridCol w="1608329">
                  <a:extLst>
                    <a:ext uri="{9D8B030D-6E8A-4147-A177-3AD203B41FA5}">
                      <a16:colId xmlns:a16="http://schemas.microsoft.com/office/drawing/2014/main" val="1936290093"/>
                    </a:ext>
                  </a:extLst>
                </a:gridCol>
                <a:gridCol w="1608329">
                  <a:extLst>
                    <a:ext uri="{9D8B030D-6E8A-4147-A177-3AD203B41FA5}">
                      <a16:colId xmlns:a16="http://schemas.microsoft.com/office/drawing/2014/main" val="777519898"/>
                    </a:ext>
                  </a:extLst>
                </a:gridCol>
                <a:gridCol w="1608329">
                  <a:extLst>
                    <a:ext uri="{9D8B030D-6E8A-4147-A177-3AD203B41FA5}">
                      <a16:colId xmlns:a16="http://schemas.microsoft.com/office/drawing/2014/main" val="1032673916"/>
                    </a:ext>
                  </a:extLst>
                </a:gridCol>
                <a:gridCol w="1608329">
                  <a:extLst>
                    <a:ext uri="{9D8B030D-6E8A-4147-A177-3AD203B41FA5}">
                      <a16:colId xmlns:a16="http://schemas.microsoft.com/office/drawing/2014/main" val="2909849255"/>
                    </a:ext>
                  </a:extLst>
                </a:gridCol>
              </a:tblGrid>
              <a:tr h="370840">
                <a:tc>
                  <a:txBody>
                    <a:bodyPr/>
                    <a:lstStyle/>
                    <a:p>
                      <a:pPr algn="l"/>
                      <a:r>
                        <a:rPr lang="fr-FR" b="1" dirty="0">
                          <a:solidFill>
                            <a:schemeClr val="bg1"/>
                          </a:solidFill>
                        </a:rPr>
                        <a:t>Lot</a:t>
                      </a:r>
                    </a:p>
                  </a:txBody>
                  <a:tcPr anchor="ctr"/>
                </a:tc>
                <a:tc>
                  <a:txBody>
                    <a:bodyPr/>
                    <a:lstStyle/>
                    <a:p>
                      <a:pPr algn="l"/>
                      <a:r>
                        <a:rPr lang="fr-FR" b="1" dirty="0">
                          <a:solidFill>
                            <a:schemeClr val="bg1"/>
                          </a:solidFill>
                        </a:rPr>
                        <a:t>Montant estimatif initial € HT</a:t>
                      </a:r>
                    </a:p>
                  </a:txBody>
                  <a:tcPr anchor="ctr"/>
                </a:tc>
                <a:tc>
                  <a:txBody>
                    <a:bodyPr/>
                    <a:lstStyle/>
                    <a:p>
                      <a:pPr algn="l"/>
                      <a:r>
                        <a:rPr lang="fr-FR" b="1" dirty="0">
                          <a:solidFill>
                            <a:schemeClr val="bg1"/>
                          </a:solidFill>
                        </a:rPr>
                        <a:t>Entreprise retenue</a:t>
                      </a:r>
                    </a:p>
                  </a:txBody>
                  <a:tcPr anchor="ctr"/>
                </a:tc>
                <a:tc>
                  <a:txBody>
                    <a:bodyPr/>
                    <a:lstStyle/>
                    <a:p>
                      <a:pPr algn="l"/>
                      <a:r>
                        <a:rPr lang="fr-FR" b="1" dirty="0">
                          <a:solidFill>
                            <a:schemeClr val="bg1"/>
                          </a:solidFill>
                        </a:rPr>
                        <a:t>Montant estimatif selon DQE € HT</a:t>
                      </a:r>
                    </a:p>
                  </a:txBody>
                  <a:tcPr anchor="ctr"/>
                </a:tc>
                <a:tc>
                  <a:txBody>
                    <a:bodyPr/>
                    <a:lstStyle/>
                    <a:p>
                      <a:pPr algn="l"/>
                      <a:r>
                        <a:rPr lang="fr-FR" b="1" dirty="0">
                          <a:solidFill>
                            <a:schemeClr val="bg1"/>
                          </a:solidFill>
                        </a:rPr>
                        <a:t>Montant maximum € HT</a:t>
                      </a:r>
                    </a:p>
                  </a:txBody>
                  <a:tcPr anchor="ctr"/>
                </a:tc>
                <a:extLst>
                  <a:ext uri="{0D108BD9-81ED-4DB2-BD59-A6C34878D82A}">
                    <a16:rowId xmlns:a16="http://schemas.microsoft.com/office/drawing/2014/main" val="1361953838"/>
                  </a:ext>
                </a:extLst>
              </a:tr>
              <a:tr h="370840">
                <a:tc>
                  <a:txBody>
                    <a:bodyPr/>
                    <a:lstStyle/>
                    <a:p>
                      <a:r>
                        <a:rPr lang="fr-FR" sz="1500" dirty="0">
                          <a:solidFill>
                            <a:schemeClr val="bg1"/>
                          </a:solidFill>
                          <a:latin typeface="+mn-lt"/>
                        </a:rPr>
                        <a:t>Lot n°1 Canalisations et ouvrages annexes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500" b="0" spc="-30" dirty="0">
                          <a:solidFill>
                            <a:schemeClr val="bg1"/>
                          </a:solidFill>
                          <a:effectLst/>
                          <a:latin typeface="+mn-lt"/>
                          <a:ea typeface="Times New Roman" panose="02020603050405020304" pitchFamily="18" charset="0"/>
                          <a:cs typeface="Arial" panose="020B0604020202020204" pitchFamily="34" charset="0"/>
                        </a:rPr>
                        <a:t>175 000,00 €</a:t>
                      </a: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500" b="0" spc="0" dirty="0">
                          <a:solidFill>
                            <a:schemeClr val="bg1"/>
                          </a:solidFill>
                          <a:effectLst/>
                          <a:latin typeface="+mn-lt"/>
                          <a:ea typeface="Times New Roman" panose="02020603050405020304" pitchFamily="18" charset="0"/>
                          <a:cs typeface="Times New Roman" panose="02020603050405020304" pitchFamily="18" charset="0"/>
                        </a:rPr>
                        <a:t>TTPI – 79 270 FRONTENAY ROHAN </a:t>
                      </a:r>
                      <a:r>
                        <a:rPr lang="fr-FR" sz="1500" b="0" spc="0" dirty="0" err="1">
                          <a:solidFill>
                            <a:schemeClr val="bg1"/>
                          </a:solidFill>
                          <a:effectLst/>
                          <a:latin typeface="+mn-lt"/>
                          <a:ea typeface="Times New Roman" panose="02020603050405020304" pitchFamily="18" charset="0"/>
                          <a:cs typeface="Times New Roman" panose="02020603050405020304" pitchFamily="18" charset="0"/>
                        </a:rPr>
                        <a:t>ROHAN</a:t>
                      </a:r>
                      <a:endParaRPr lang="fr-FR" sz="1500" b="0" spc="-30" dirty="0">
                        <a:solidFill>
                          <a:schemeClr val="bg1"/>
                        </a:solidFill>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fr-FR" sz="1500" spc="-30" dirty="0">
                          <a:solidFill>
                            <a:schemeClr val="bg1"/>
                          </a:solidFill>
                          <a:effectLst/>
                          <a:latin typeface="+mn-lt"/>
                          <a:ea typeface="Times New Roman" panose="02020603050405020304" pitchFamily="18" charset="0"/>
                          <a:cs typeface="Arial" panose="020B0604020202020204" pitchFamily="34" charset="0"/>
                        </a:rPr>
                        <a:t>170 115,50 € </a:t>
                      </a:r>
                    </a:p>
                  </a:txBody>
                  <a:tcPr marL="68580" marR="68580" marT="0" marB="0" anchor="ctr"/>
                </a:tc>
                <a:tc>
                  <a:txBody>
                    <a:bodyPr/>
                    <a:lstStyle/>
                    <a:p>
                      <a:pPr algn="ctr"/>
                      <a:r>
                        <a:rPr lang="fr-FR" sz="1500" dirty="0">
                          <a:solidFill>
                            <a:schemeClr val="bg1"/>
                          </a:solidFill>
                          <a:latin typeface="+mn-lt"/>
                        </a:rPr>
                        <a:t>220 000,00 €</a:t>
                      </a:r>
                    </a:p>
                  </a:txBody>
                  <a:tcPr anchor="ctr"/>
                </a:tc>
                <a:extLst>
                  <a:ext uri="{0D108BD9-81ED-4DB2-BD59-A6C34878D82A}">
                    <a16:rowId xmlns:a16="http://schemas.microsoft.com/office/drawing/2014/main" val="2667989265"/>
                  </a:ext>
                </a:extLst>
              </a:tr>
              <a:tr h="370840">
                <a:tc>
                  <a:txBody>
                    <a:bodyPr/>
                    <a:lstStyle/>
                    <a:p>
                      <a:r>
                        <a:rPr lang="fr-FR" sz="1500" dirty="0">
                          <a:solidFill>
                            <a:schemeClr val="bg1"/>
                          </a:solidFill>
                          <a:latin typeface="+mn-lt"/>
                        </a:rPr>
                        <a:t>Lot n°2 Contrôle qualité</a:t>
                      </a:r>
                    </a:p>
                  </a:txBody>
                  <a:tcPr anchor="ctr"/>
                </a:tc>
                <a:tc>
                  <a:txBody>
                    <a:bodyPr/>
                    <a:lstStyle/>
                    <a:p>
                      <a:pPr algn="ctr"/>
                      <a:r>
                        <a:rPr lang="fr-FR" sz="1500" b="0" spc="-30" dirty="0">
                          <a:solidFill>
                            <a:schemeClr val="bg1"/>
                          </a:solidFill>
                          <a:effectLst/>
                          <a:latin typeface="Lato" panose="020F0502020204030203" pitchFamily="34" charset="0"/>
                          <a:ea typeface="Times New Roman" panose="02020603050405020304" pitchFamily="18" charset="0"/>
                          <a:cs typeface="Arial" panose="020B0604020202020204" pitchFamily="34" charset="0"/>
                        </a:rPr>
                        <a:t>5 000,00 €</a:t>
                      </a:r>
                    </a:p>
                  </a:txBody>
                  <a:tcPr marL="68580" marR="68580" marT="0" marB="0" anchor="ctr"/>
                </a:tc>
                <a:tc>
                  <a:txBody>
                    <a:bodyPr/>
                    <a:lstStyle/>
                    <a:p>
                      <a:pPr algn="ctr"/>
                      <a:r>
                        <a:rPr lang="fr-FR" sz="1500" b="0" spc="0" dirty="0">
                          <a:solidFill>
                            <a:schemeClr val="bg1"/>
                          </a:solidFill>
                          <a:effectLst/>
                          <a:latin typeface="Lato" panose="020F0502020204030203" pitchFamily="34" charset="0"/>
                          <a:ea typeface="Times New Roman" panose="02020603050405020304" pitchFamily="18" charset="0"/>
                          <a:cs typeface="Times New Roman" panose="02020603050405020304" pitchFamily="18" charset="0"/>
                        </a:rPr>
                        <a:t>SARL S3C - </a:t>
                      </a:r>
                      <a:r>
                        <a:rPr lang="fr-FR" sz="1500" b="0" spc="0" dirty="0">
                          <a:solidFill>
                            <a:schemeClr val="bg1"/>
                          </a:solidFill>
                          <a:effectLst/>
                          <a:latin typeface="Lato" panose="020F0502020204030203" pitchFamily="34" charset="0"/>
                          <a:ea typeface="Lato" panose="020F0502020204030203" pitchFamily="34" charset="0"/>
                          <a:cs typeface="Times New Roman" panose="02020603050405020304" pitchFamily="18" charset="0"/>
                        </a:rPr>
                        <a:t>37230 FONDETTES</a:t>
                      </a:r>
                      <a:endParaRPr lang="fr-FR" sz="1500" b="0" spc="-30" dirty="0">
                        <a:solidFill>
                          <a:schemeClr val="bg1"/>
                        </a:solidFill>
                        <a:effectLst/>
                        <a:latin typeface="Lato" panose="020F0502020204030203"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r>
                        <a:rPr lang="fr-FR" sz="1500" spc="-30" dirty="0">
                          <a:solidFill>
                            <a:schemeClr val="bg1"/>
                          </a:solidFill>
                          <a:effectLst/>
                          <a:latin typeface="Lato" panose="020F0502020204030203" pitchFamily="34" charset="0"/>
                          <a:ea typeface="Times New Roman" panose="02020603050405020304" pitchFamily="18" charset="0"/>
                          <a:cs typeface="Arial" panose="020B0604020202020204" pitchFamily="34" charset="0"/>
                        </a:rPr>
                        <a:t>4 858,00 €</a:t>
                      </a:r>
                    </a:p>
                  </a:txBody>
                  <a:tcPr marL="68580" marR="68580" marT="0" marB="0" anchor="ctr"/>
                </a:tc>
                <a:tc>
                  <a:txBody>
                    <a:bodyPr/>
                    <a:lstStyle/>
                    <a:p>
                      <a:pPr algn="ctr"/>
                      <a:r>
                        <a:rPr lang="fr-FR" sz="1500" dirty="0">
                          <a:solidFill>
                            <a:schemeClr val="bg1"/>
                          </a:solidFill>
                          <a:latin typeface="+mn-lt"/>
                        </a:rPr>
                        <a:t>15 000,00 €</a:t>
                      </a:r>
                    </a:p>
                  </a:txBody>
                  <a:tcPr anchor="ctr"/>
                </a:tc>
                <a:extLst>
                  <a:ext uri="{0D108BD9-81ED-4DB2-BD59-A6C34878D82A}">
                    <a16:rowId xmlns:a16="http://schemas.microsoft.com/office/drawing/2014/main" val="2573320857"/>
                  </a:ext>
                </a:extLst>
              </a:tr>
            </a:tbl>
          </a:graphicData>
        </a:graphic>
      </p:graphicFrame>
    </p:spTree>
    <p:extLst>
      <p:ext uri="{BB962C8B-B14F-4D97-AF65-F5344CB8AC3E}">
        <p14:creationId xmlns:p14="http://schemas.microsoft.com/office/powerpoint/2010/main" val="1801190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458A85-6AAB-E529-09CE-0B0BCF8AA265}"/>
              </a:ext>
            </a:extLst>
          </p:cNvPr>
          <p:cNvSpPr>
            <a:spLocks noGrp="1"/>
          </p:cNvSpPr>
          <p:nvPr>
            <p:ph type="title"/>
          </p:nvPr>
        </p:nvSpPr>
        <p:spPr>
          <a:xfrm>
            <a:off x="109182" y="0"/>
            <a:ext cx="9034818" cy="857250"/>
          </a:xfrm>
        </p:spPr>
        <p:txBody>
          <a:bodyPr>
            <a:normAutofit/>
          </a:bodyPr>
          <a:lstStyle/>
          <a:p>
            <a:r>
              <a:rPr kumimoji="0" lang="fr-FR" b="1" i="0" u="none" strike="noStrike" kern="1200" cap="none" spc="0" normalizeH="0" baseline="0" noProof="0" dirty="0">
                <a:ln>
                  <a:noFill/>
                </a:ln>
                <a:solidFill>
                  <a:srgbClr val="AFCA0B"/>
                </a:solidFill>
                <a:effectLst/>
                <a:uLnTx/>
                <a:uFillTx/>
                <a:latin typeface="Caviar Dreams" pitchFamily="34" charset="0"/>
                <a:ea typeface="+mj-ea"/>
                <a:cs typeface="Arial" pitchFamily="34" charset="0"/>
              </a:rPr>
              <a:t>Cycle de l’eau</a:t>
            </a:r>
            <a:r>
              <a:rPr kumimoji="0" lang="fr-FR" sz="18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a:t>
            </a:r>
            <a:r>
              <a:rPr kumimoji="0" lang="fr-FR"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  </a:t>
            </a:r>
            <a:r>
              <a:rPr kumimoji="0" lang="fr-FR" sz="18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Intervention de Monsieur Philippe CACLIN</a:t>
            </a:r>
            <a:endParaRPr lang="fr-FR" sz="1800" dirty="0"/>
          </a:p>
        </p:txBody>
      </p:sp>
      <p:sp>
        <p:nvSpPr>
          <p:cNvPr id="3" name="Espace réservé du contenu 2">
            <a:extLst>
              <a:ext uri="{FF2B5EF4-FFF2-40B4-BE49-F238E27FC236}">
                <a16:creationId xmlns:a16="http://schemas.microsoft.com/office/drawing/2014/main" id="{C4EBFB74-2DA3-0A7E-4DD8-2BC28FE1BA57}"/>
              </a:ext>
            </a:extLst>
          </p:cNvPr>
          <p:cNvSpPr>
            <a:spLocks noGrp="1"/>
          </p:cNvSpPr>
          <p:nvPr>
            <p:ph idx="1"/>
          </p:nvPr>
        </p:nvSpPr>
        <p:spPr>
          <a:xfrm>
            <a:off x="593678" y="777070"/>
            <a:ext cx="8229600" cy="4170944"/>
          </a:xfrm>
        </p:spPr>
        <p:txBody>
          <a:bodyPr>
            <a:normAutofit/>
          </a:bodyPr>
          <a:lstStyle/>
          <a:p>
            <a:pPr marL="0" indent="0" algn="just">
              <a:buNone/>
            </a:pPr>
            <a:r>
              <a:rPr lang="fr-FR" sz="1800" b="1" dirty="0">
                <a:solidFill>
                  <a:schemeClr val="accent6"/>
                </a:solidFill>
                <a:latin typeface="Lato" pitchFamily="34" charset="0"/>
                <a:ea typeface="Lato" pitchFamily="34" charset="0"/>
                <a:cs typeface="Lato" pitchFamily="34" charset="0"/>
              </a:rPr>
              <a:t>2. Attribution du marché de travaux M22CE04 relatif à la réhabilitation partielle du réseau d’assainissement de la rue du Theil et la rue du Tapis vert</a:t>
            </a:r>
          </a:p>
          <a:p>
            <a:pPr marL="0" indent="0" algn="just">
              <a:buNone/>
            </a:pPr>
            <a:endParaRPr lang="fr-FR" sz="1800" b="1" dirty="0">
              <a:solidFill>
                <a:schemeClr val="accent6"/>
              </a:solidFill>
              <a:latin typeface="Lato" pitchFamily="34" charset="0"/>
              <a:ea typeface="Lato" pitchFamily="34" charset="0"/>
              <a:cs typeface="Lato" pitchFamily="34" charset="0"/>
            </a:endParaRPr>
          </a:p>
          <a:p>
            <a:pPr marL="0" indent="0" algn="just">
              <a:buNone/>
            </a:pPr>
            <a:r>
              <a:rPr lang="fr-FR" sz="1800" b="1" dirty="0">
                <a:solidFill>
                  <a:schemeClr val="bg1"/>
                </a:solidFill>
                <a:latin typeface="Lato" pitchFamily="34" charset="0"/>
                <a:ea typeface="Lato" pitchFamily="34" charset="0"/>
                <a:cs typeface="Lato" pitchFamily="34" charset="0"/>
              </a:rPr>
              <a:t>Le Bureau communautaire est invité à :</a:t>
            </a:r>
          </a:p>
          <a:p>
            <a:pPr marL="0" indent="0" algn="just">
              <a:buNone/>
            </a:pPr>
            <a:r>
              <a:rPr lang="fr-FR" sz="1800" b="1" dirty="0">
                <a:solidFill>
                  <a:schemeClr val="bg1"/>
                </a:solidFill>
                <a:latin typeface="Lato" pitchFamily="34" charset="0"/>
                <a:ea typeface="Lato" pitchFamily="34" charset="0"/>
                <a:cs typeface="Lato" pitchFamily="34" charset="0"/>
              </a:rPr>
              <a:t>- AUTORISER le président à signer les deux lots du marché de travaux M22CE04 relatif à la réhabilitation partielle du réseau d’assainissement de la rue du Theil et de la rue du Tapis vert, conformément aux dispositions ci-dessus.</a:t>
            </a:r>
          </a:p>
          <a:p>
            <a:pPr marL="0" indent="0" algn="just">
              <a:buNone/>
            </a:pPr>
            <a:endParaRPr lang="fr-FR" sz="2000" b="1" dirty="0">
              <a:solidFill>
                <a:srgbClr val="AFCA0B"/>
              </a:solidFill>
              <a:latin typeface="Caviar Dreams" pitchFamily="34" charset="0"/>
              <a:ea typeface="+mj-ea"/>
              <a:cs typeface="Arial" pitchFamily="34" charset="0"/>
            </a:endParaRPr>
          </a:p>
        </p:txBody>
      </p:sp>
      <p:sp>
        <p:nvSpPr>
          <p:cNvPr id="4" name="Espace réservé de la date 3">
            <a:extLst>
              <a:ext uri="{FF2B5EF4-FFF2-40B4-BE49-F238E27FC236}">
                <a16:creationId xmlns:a16="http://schemas.microsoft.com/office/drawing/2014/main" id="{630BF371-ADC8-F451-48FE-AA1605E43DC6}"/>
              </a:ext>
            </a:extLst>
          </p:cNvPr>
          <p:cNvSpPr>
            <a:spLocks noGrp="1"/>
          </p:cNvSpPr>
          <p:nvPr>
            <p:ph type="dt" sz="half" idx="10"/>
          </p:nvPr>
        </p:nvSpPr>
        <p:spPr>
          <a:xfrm>
            <a:off x="460709" y="4751075"/>
            <a:ext cx="3343702" cy="273844"/>
          </a:xfrm>
        </p:spPr>
        <p:txBody>
          <a:bodyPr/>
          <a:lstStyle/>
          <a:p>
            <a:r>
              <a:rPr lang="fr-FR" i="1">
                <a:solidFill>
                  <a:srgbClr val="C00000"/>
                </a:solidFill>
              </a:rPr>
              <a:t>Bureau communautaire du 6 octobre 2022</a:t>
            </a:r>
            <a:endParaRPr lang="fr-FR" i="1" dirty="0">
              <a:solidFill>
                <a:srgbClr val="C00000"/>
              </a:solidFill>
            </a:endParaRPr>
          </a:p>
        </p:txBody>
      </p:sp>
      <p:sp>
        <p:nvSpPr>
          <p:cNvPr id="5" name="Espace réservé du numéro de diapositive 4">
            <a:extLst>
              <a:ext uri="{FF2B5EF4-FFF2-40B4-BE49-F238E27FC236}">
                <a16:creationId xmlns:a16="http://schemas.microsoft.com/office/drawing/2014/main" id="{30044E63-5A33-2D58-B15E-2D30EAB0FF6D}"/>
              </a:ext>
            </a:extLst>
          </p:cNvPr>
          <p:cNvSpPr>
            <a:spLocks noGrp="1"/>
          </p:cNvSpPr>
          <p:nvPr>
            <p:ph type="sldNum" sz="quarter" idx="12"/>
          </p:nvPr>
        </p:nvSpPr>
        <p:spPr>
          <a:xfrm>
            <a:off x="7028596" y="4803567"/>
            <a:ext cx="873457" cy="273844"/>
          </a:xfrm>
        </p:spPr>
        <p:txBody>
          <a:bodyPr/>
          <a:lstStyle/>
          <a:p>
            <a:fld id="{7DD352F8-E6D5-40A5-90BA-A89BD40754D9}" type="slidenum">
              <a:rPr lang="fr-FR" smtClean="0">
                <a:solidFill>
                  <a:srgbClr val="C00000"/>
                </a:solidFill>
              </a:rPr>
              <a:pPr/>
              <a:t>8</a:t>
            </a:fld>
            <a:endParaRPr lang="fr-FR">
              <a:solidFill>
                <a:srgbClr val="C00000"/>
              </a:solidFill>
            </a:endParaRPr>
          </a:p>
        </p:txBody>
      </p:sp>
      <p:cxnSp>
        <p:nvCxnSpPr>
          <p:cNvPr id="6" name="Connecteur droit 5">
            <a:extLst>
              <a:ext uri="{FF2B5EF4-FFF2-40B4-BE49-F238E27FC236}">
                <a16:creationId xmlns:a16="http://schemas.microsoft.com/office/drawing/2014/main" id="{461B5811-8C7F-D5DA-E4E4-20AE0EB16949}"/>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801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95486"/>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Bureau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2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accent6"/>
                </a:solidFill>
                <a:latin typeface="Lato" pitchFamily="34" charset="0"/>
                <a:ea typeface="Lato" pitchFamily="34" charset="0"/>
                <a:cs typeface="Lato" pitchFamily="34" charset="0"/>
              </a:rPr>
              <a:t>AMENAGEMENT</a:t>
            </a:r>
          </a:p>
        </p:txBody>
      </p:sp>
      <p:sp>
        <p:nvSpPr>
          <p:cNvPr id="3" name="Espace réservé du numéro de diapositive 2">
            <a:extLst>
              <a:ext uri="{FF2B5EF4-FFF2-40B4-BE49-F238E27FC236}">
                <a16:creationId xmlns:a16="http://schemas.microsoft.com/office/drawing/2014/main" id="{B49E291B-FDD9-4909-AC3E-71F3691DEEA4}"/>
              </a:ext>
            </a:extLst>
          </p:cNvPr>
          <p:cNvSpPr>
            <a:spLocks noGrp="1"/>
          </p:cNvSpPr>
          <p:nvPr>
            <p:ph type="sldNum" sz="quarter" idx="12"/>
          </p:nvPr>
        </p:nvSpPr>
        <p:spPr>
          <a:xfrm>
            <a:off x="5843517" y="4767264"/>
            <a:ext cx="2133600"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D352F8-E6D5-40A5-90BA-A89BD40754D9}" type="slidenum">
              <a:rPr kumimoji="0" lang="fr-FR" sz="1200" b="0" i="0" u="none" strike="noStrike" kern="1200" cap="none" spc="0" normalizeH="0" baseline="0" noProof="0" smtClean="0">
                <a:ln>
                  <a:noFill/>
                </a:ln>
                <a:solidFill>
                  <a:srgbClr val="C00000"/>
                </a:solidFill>
                <a:effectLst/>
                <a:uLnTx/>
                <a:uFillTx/>
                <a:latin typeface="La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dirty="0">
              <a:ln>
                <a:noFill/>
              </a:ln>
              <a:solidFill>
                <a:srgbClr val="C00000"/>
              </a:solidFill>
              <a:effectLst/>
              <a:uLnTx/>
              <a:uFillTx/>
              <a:latin typeface="Lato"/>
              <a:ea typeface="+mn-ea"/>
              <a:cs typeface="+mn-cs"/>
            </a:endParaRPr>
          </a:p>
        </p:txBody>
      </p:sp>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2">
            <a:extLst>
              <a:ext uri="{FF2B5EF4-FFF2-40B4-BE49-F238E27FC236}">
                <a16:creationId xmlns:a16="http://schemas.microsoft.com/office/drawing/2014/main" id="{14C66AA9-F841-4C04-8BDD-823382C82382}"/>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C00000"/>
                </a:solidFill>
                <a:effectLst/>
                <a:uLnTx/>
                <a:uFillTx/>
                <a:latin typeface="Lato"/>
                <a:ea typeface="+mn-ea"/>
                <a:cs typeface="+mn-cs"/>
              </a:rPr>
              <a:t>Bureau communautaire – 6 octobre 2022</a:t>
            </a:r>
          </a:p>
        </p:txBody>
      </p:sp>
    </p:spTree>
    <p:extLst>
      <p:ext uri="{BB962C8B-B14F-4D97-AF65-F5344CB8AC3E}">
        <p14:creationId xmlns:p14="http://schemas.microsoft.com/office/powerpoint/2010/main" val="2800227264"/>
      </p:ext>
    </p:extLst>
  </p:cSld>
  <p:clrMapOvr>
    <a:masterClrMapping/>
  </p:clrMapOvr>
</p:sld>
</file>

<file path=ppt/theme/theme1.xml><?xml version="1.0" encoding="utf-8"?>
<a:theme xmlns:a="http://schemas.openxmlformats.org/drawingml/2006/main" name="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9443</TotalTime>
  <Words>2330</Words>
  <Application>Microsoft Office PowerPoint</Application>
  <PresentationFormat>Affichage à l'écran (16:9)</PresentationFormat>
  <Paragraphs>338</Paragraphs>
  <Slides>33</Slides>
  <Notes>31</Notes>
  <HiddenSlides>0</HiddenSlides>
  <MMClips>0</MMClips>
  <ScaleCrop>false</ScaleCrop>
  <HeadingPairs>
    <vt:vector size="6" baseType="variant">
      <vt:variant>
        <vt:lpstr>Polices utilisées</vt:lpstr>
      </vt:variant>
      <vt:variant>
        <vt:i4>7</vt:i4>
      </vt:variant>
      <vt:variant>
        <vt:lpstr>Thème</vt:lpstr>
      </vt:variant>
      <vt:variant>
        <vt:i4>4</vt:i4>
      </vt:variant>
      <vt:variant>
        <vt:lpstr>Titres des diapositives</vt:lpstr>
      </vt:variant>
      <vt:variant>
        <vt:i4>33</vt:i4>
      </vt:variant>
    </vt:vector>
  </HeadingPairs>
  <TitlesOfParts>
    <vt:vector size="44" baseType="lpstr">
      <vt:lpstr>Arial</vt:lpstr>
      <vt:lpstr>Calibri</vt:lpstr>
      <vt:lpstr>Caviar Dreams</vt:lpstr>
      <vt:lpstr>Caviar Dreams bold</vt:lpstr>
      <vt:lpstr>DejaVuSans</vt:lpstr>
      <vt:lpstr>Lato</vt:lpstr>
      <vt:lpstr>Lato, sans-serif</vt:lpstr>
      <vt:lpstr>Thème1</vt:lpstr>
      <vt:lpstr>Conception personnalisée</vt:lpstr>
      <vt:lpstr>2_Thème1</vt:lpstr>
      <vt:lpstr>1_Thème1</vt:lpstr>
      <vt:lpstr>Les Arcades, Melle Salle La Béronne</vt:lpstr>
      <vt:lpstr>Bureau communautaire - Intervention de Monsieur Fabrice MICHELET </vt:lpstr>
      <vt:lpstr>Bureau communautaire  </vt:lpstr>
      <vt:lpstr>Affaires générales -  Intervention de Monsieur Fabrice Michelet</vt:lpstr>
      <vt:lpstr>Bureau communautaire  </vt:lpstr>
      <vt:lpstr>Cycle de l’eau-  Intervention de Monsieur Philippe CACLIN</vt:lpstr>
      <vt:lpstr>Cycle de l’eau-  Intervention de Monsieur Philippe CACLIN</vt:lpstr>
      <vt:lpstr>Cycle de l’eau-  Intervention de Monsieur Philippe CACLIN</vt:lpstr>
      <vt:lpstr>Bureau communautaire  </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Bureau communautaire  </vt:lpstr>
      <vt:lpstr>Ressources humaines et communication interne  -  Intervention de Madame Chantal BRILLAUD</vt:lpstr>
      <vt:lpstr>Ressources humaines et communication interne  -  Intervention de Madame Chantal BRILLAUD</vt:lpstr>
      <vt:lpstr>Ressources humaines et communication interne  -  Intervention de Madame Chantal BRILLAUD</vt:lpstr>
      <vt:lpstr>Ressources humaines et communication interne  -  Intervention de Madame Chantal BRILLAUD</vt:lpstr>
      <vt:lpstr>Ressources humaines et communication interne  -  Intervention de Madame Chantal BRILLAUD</vt:lpstr>
      <vt:lpstr>Ressources humaines et communication interne  -  Intervention de Madame Chantal BRILLAUD</vt:lpstr>
      <vt:lpstr>Bureau communautaire  </vt:lpstr>
      <vt:lpstr>Finances - Intervention Monsieur Jérôme PELTIER</vt:lpstr>
      <vt:lpstr>Finances - Intervention Monsieur Jérôme PELTIER</vt:lpstr>
      <vt:lpstr>Finances - Intervention Monsieur Jérôme PELTIER</vt:lpstr>
      <vt:lpstr>Bureau communautaire  </vt:lpstr>
      <vt:lpstr>Questions diverses - Intervention de Monsieur Fabrice MICHELET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dc:title>
  <dc:creator>Isabelle GUERIN</dc:creator>
  <cp:lastModifiedBy>Ola ALHUSSIN</cp:lastModifiedBy>
  <cp:revision>289</cp:revision>
  <cp:lastPrinted>2022-09-26T13:27:21Z</cp:lastPrinted>
  <dcterms:created xsi:type="dcterms:W3CDTF">2018-02-21T10:23:29Z</dcterms:created>
  <dcterms:modified xsi:type="dcterms:W3CDTF">2022-09-28T13:24:20Z</dcterms:modified>
</cp:coreProperties>
</file>