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5.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6.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7.xml" ContentType="application/vnd.openxmlformats-officedocument.theme+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84" r:id="rId1"/>
    <p:sldMasterId id="2147483696" r:id="rId2"/>
    <p:sldMasterId id="2147483720" r:id="rId3"/>
    <p:sldMasterId id="2147483732" r:id="rId4"/>
    <p:sldMasterId id="2147483744" r:id="rId5"/>
    <p:sldMasterId id="2147483747" r:id="rId6"/>
    <p:sldMasterId id="2147483771" r:id="rId7"/>
    <p:sldMasterId id="2147483783" r:id="rId8"/>
  </p:sldMasterIdLst>
  <p:notesMasterIdLst>
    <p:notesMasterId r:id="rId151"/>
  </p:notesMasterIdLst>
  <p:handoutMasterIdLst>
    <p:handoutMasterId r:id="rId152"/>
  </p:handoutMasterIdLst>
  <p:sldIdLst>
    <p:sldId id="1943" r:id="rId9"/>
    <p:sldId id="299" r:id="rId10"/>
    <p:sldId id="2026" r:id="rId11"/>
    <p:sldId id="2062" r:id="rId12"/>
    <p:sldId id="2050" r:id="rId13"/>
    <p:sldId id="2063" r:id="rId14"/>
    <p:sldId id="1571" r:id="rId15"/>
    <p:sldId id="2065" r:id="rId16"/>
    <p:sldId id="2116" r:id="rId17"/>
    <p:sldId id="274" r:id="rId18"/>
    <p:sldId id="275" r:id="rId19"/>
    <p:sldId id="887" r:id="rId20"/>
    <p:sldId id="277" r:id="rId21"/>
    <p:sldId id="278" r:id="rId22"/>
    <p:sldId id="279" r:id="rId23"/>
    <p:sldId id="280" r:id="rId24"/>
    <p:sldId id="281" r:id="rId25"/>
    <p:sldId id="282" r:id="rId26"/>
    <p:sldId id="283" r:id="rId27"/>
    <p:sldId id="284" r:id="rId28"/>
    <p:sldId id="285" r:id="rId29"/>
    <p:sldId id="286" r:id="rId30"/>
    <p:sldId id="287" r:id="rId31"/>
    <p:sldId id="303" r:id="rId32"/>
    <p:sldId id="288" r:id="rId33"/>
    <p:sldId id="289" r:id="rId34"/>
    <p:sldId id="2179" r:id="rId35"/>
    <p:sldId id="2180" r:id="rId36"/>
    <p:sldId id="2181" r:id="rId37"/>
    <p:sldId id="2182" r:id="rId38"/>
    <p:sldId id="290" r:id="rId39"/>
    <p:sldId id="291" r:id="rId40"/>
    <p:sldId id="292" r:id="rId41"/>
    <p:sldId id="2183" r:id="rId42"/>
    <p:sldId id="2184" r:id="rId43"/>
    <p:sldId id="293" r:id="rId44"/>
    <p:sldId id="294" r:id="rId45"/>
    <p:sldId id="304" r:id="rId46"/>
    <p:sldId id="2185" r:id="rId47"/>
    <p:sldId id="2013" r:id="rId48"/>
    <p:sldId id="295" r:id="rId49"/>
    <p:sldId id="296" r:id="rId50"/>
    <p:sldId id="2187" r:id="rId51"/>
    <p:sldId id="2188" r:id="rId52"/>
    <p:sldId id="297" r:id="rId53"/>
    <p:sldId id="298" r:id="rId54"/>
    <p:sldId id="2117" r:id="rId55"/>
    <p:sldId id="300" r:id="rId56"/>
    <p:sldId id="2018" r:id="rId57"/>
    <p:sldId id="2000" r:id="rId58"/>
    <p:sldId id="2118" r:id="rId59"/>
    <p:sldId id="2138" r:id="rId60"/>
    <p:sldId id="2139" r:id="rId61"/>
    <p:sldId id="2119" r:id="rId62"/>
    <p:sldId id="2140" r:id="rId63"/>
    <p:sldId id="2126" r:id="rId64"/>
    <p:sldId id="2141" r:id="rId65"/>
    <p:sldId id="2142" r:id="rId66"/>
    <p:sldId id="2143" r:id="rId67"/>
    <p:sldId id="2122" r:id="rId68"/>
    <p:sldId id="2128" r:id="rId69"/>
    <p:sldId id="2123" r:id="rId70"/>
    <p:sldId id="2129" r:id="rId71"/>
    <p:sldId id="2124" r:id="rId72"/>
    <p:sldId id="2130" r:id="rId73"/>
    <p:sldId id="2125" r:id="rId74"/>
    <p:sldId id="2131" r:id="rId75"/>
    <p:sldId id="1964" r:id="rId76"/>
    <p:sldId id="1882" r:id="rId77"/>
    <p:sldId id="2144" r:id="rId78"/>
    <p:sldId id="2145" r:id="rId79"/>
    <p:sldId id="2146" r:id="rId80"/>
    <p:sldId id="2147" r:id="rId81"/>
    <p:sldId id="2055" r:id="rId82"/>
    <p:sldId id="2172" r:id="rId83"/>
    <p:sldId id="2173" r:id="rId84"/>
    <p:sldId id="2057" r:id="rId85"/>
    <p:sldId id="1982" r:id="rId86"/>
    <p:sldId id="2036" r:id="rId87"/>
    <p:sldId id="2154" r:id="rId88"/>
    <p:sldId id="2155" r:id="rId89"/>
    <p:sldId id="2156" r:id="rId90"/>
    <p:sldId id="2157" r:id="rId91"/>
    <p:sldId id="2158" r:id="rId92"/>
    <p:sldId id="2159" r:id="rId93"/>
    <p:sldId id="1755" r:id="rId94"/>
    <p:sldId id="2133" r:id="rId95"/>
    <p:sldId id="2166" r:id="rId96"/>
    <p:sldId id="2132" r:id="rId97"/>
    <p:sldId id="2160" r:id="rId98"/>
    <p:sldId id="2161" r:id="rId99"/>
    <p:sldId id="2162" r:id="rId100"/>
    <p:sldId id="2041" r:id="rId101"/>
    <p:sldId id="2051" r:id="rId102"/>
    <p:sldId id="1963" r:id="rId103"/>
    <p:sldId id="486" r:id="rId104"/>
    <p:sldId id="2167" r:id="rId105"/>
    <p:sldId id="2168" r:id="rId106"/>
    <p:sldId id="2169" r:id="rId107"/>
    <p:sldId id="2170" r:id="rId108"/>
    <p:sldId id="2189" r:id="rId109"/>
    <p:sldId id="2190" r:id="rId110"/>
    <p:sldId id="2191" r:id="rId111"/>
    <p:sldId id="2192" r:id="rId112"/>
    <p:sldId id="2193" r:id="rId113"/>
    <p:sldId id="2194" r:id="rId114"/>
    <p:sldId id="2195" r:id="rId115"/>
    <p:sldId id="2196" r:id="rId116"/>
    <p:sldId id="2171" r:id="rId117"/>
    <p:sldId id="2053" r:id="rId118"/>
    <p:sldId id="2056" r:id="rId119"/>
    <p:sldId id="1976" r:id="rId120"/>
    <p:sldId id="2149" r:id="rId121"/>
    <p:sldId id="2064" r:id="rId122"/>
    <p:sldId id="2150" r:id="rId123"/>
    <p:sldId id="2066" r:id="rId124"/>
    <p:sldId id="2067" r:id="rId125"/>
    <p:sldId id="2068" r:id="rId126"/>
    <p:sldId id="2069" r:id="rId127"/>
    <p:sldId id="2070" r:id="rId128"/>
    <p:sldId id="2151" r:id="rId129"/>
    <p:sldId id="1330" r:id="rId130"/>
    <p:sldId id="1965" r:id="rId131"/>
    <p:sldId id="1994" r:id="rId132"/>
    <p:sldId id="2134" r:id="rId133"/>
    <p:sldId id="2163" r:id="rId134"/>
    <p:sldId id="2136" r:id="rId135"/>
    <p:sldId id="2178" r:id="rId136"/>
    <p:sldId id="2164" r:id="rId137"/>
    <p:sldId id="2137" r:id="rId138"/>
    <p:sldId id="1970" r:id="rId139"/>
    <p:sldId id="2152" r:id="rId140"/>
    <p:sldId id="2153" r:id="rId141"/>
    <p:sldId id="1276" r:id="rId142"/>
    <p:sldId id="2174" r:id="rId143"/>
    <p:sldId id="2175" r:id="rId144"/>
    <p:sldId id="2176" r:id="rId145"/>
    <p:sldId id="2177" r:id="rId146"/>
    <p:sldId id="1516" r:id="rId147"/>
    <p:sldId id="1887" r:id="rId148"/>
    <p:sldId id="1302" r:id="rId149"/>
    <p:sldId id="570" r:id="rId150"/>
  </p:sldIdLst>
  <p:sldSz cx="9144000" cy="5143500" type="screen16x9"/>
  <p:notesSz cx="9872663" cy="6797675"/>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2142" userDrawn="1">
          <p15:clr>
            <a:srgbClr val="A4A3A4"/>
          </p15:clr>
        </p15:guide>
        <p15:guide id="2" pos="3110"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meline Terrasson" initials="ET" lastIdx="1" clrIdx="0">
    <p:extLst>
      <p:ext uri="{19B8F6BF-5375-455C-9EA6-DF929625EA0E}">
        <p15:presenceInfo xmlns:p15="http://schemas.microsoft.com/office/powerpoint/2012/main" userId="S-1-5-21-723863043-3699329132-782542783-221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F99707"/>
    <a:srgbClr val="E44506"/>
    <a:srgbClr val="00682F"/>
    <a:srgbClr val="518C91"/>
    <a:srgbClr val="0BA907"/>
    <a:srgbClr val="009E47"/>
    <a:srgbClr val="CC3300"/>
    <a:srgbClr val="00194C"/>
    <a:srgbClr val="66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3041F3A-B389-4462-AE01-5B98B89AB89E}" v="38" dt="2021-06-30T08:50:37.339"/>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Style moyen 2 - Accentuation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2832" autoAdjust="0"/>
  </p:normalViewPr>
  <p:slideViewPr>
    <p:cSldViewPr snapToGrid="0">
      <p:cViewPr varScale="1">
        <p:scale>
          <a:sx n="105" d="100"/>
          <a:sy n="105" d="100"/>
        </p:scale>
        <p:origin x="787" y="72"/>
      </p:cViewPr>
      <p:guideLst>
        <p:guide orient="horz" pos="1620"/>
        <p:guide pos="2880"/>
      </p:guideLst>
    </p:cSldViewPr>
  </p:slideViewPr>
  <p:notesTextViewPr>
    <p:cViewPr>
      <p:scale>
        <a:sx n="1" d="1"/>
        <a:sy n="1" d="1"/>
      </p:scale>
      <p:origin x="0" y="0"/>
    </p:cViewPr>
  </p:notesTextViewPr>
  <p:notesViewPr>
    <p:cSldViewPr snapToGrid="0">
      <p:cViewPr>
        <p:scale>
          <a:sx n="1" d="2"/>
          <a:sy n="1" d="2"/>
        </p:scale>
        <p:origin x="1488" y="1500"/>
      </p:cViewPr>
      <p:guideLst>
        <p:guide orient="horz" pos="2142"/>
        <p:guide pos="3110"/>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09.xml"/><Relationship Id="rId21" Type="http://schemas.openxmlformats.org/officeDocument/2006/relationships/slide" Target="slides/slide13.xml"/><Relationship Id="rId42" Type="http://schemas.openxmlformats.org/officeDocument/2006/relationships/slide" Target="slides/slide34.xml"/><Relationship Id="rId63" Type="http://schemas.openxmlformats.org/officeDocument/2006/relationships/slide" Target="slides/slide55.xml"/><Relationship Id="rId84" Type="http://schemas.openxmlformats.org/officeDocument/2006/relationships/slide" Target="slides/slide76.xml"/><Relationship Id="rId138" Type="http://schemas.openxmlformats.org/officeDocument/2006/relationships/slide" Target="slides/slide130.xml"/><Relationship Id="rId107" Type="http://schemas.openxmlformats.org/officeDocument/2006/relationships/slide" Target="slides/slide99.xml"/><Relationship Id="rId11" Type="http://schemas.openxmlformats.org/officeDocument/2006/relationships/slide" Target="slides/slide3.xml"/><Relationship Id="rId32" Type="http://schemas.openxmlformats.org/officeDocument/2006/relationships/slide" Target="slides/slide24.xml"/><Relationship Id="rId53" Type="http://schemas.openxmlformats.org/officeDocument/2006/relationships/slide" Target="slides/slide45.xml"/><Relationship Id="rId74" Type="http://schemas.openxmlformats.org/officeDocument/2006/relationships/slide" Target="slides/slide66.xml"/><Relationship Id="rId128" Type="http://schemas.openxmlformats.org/officeDocument/2006/relationships/slide" Target="slides/slide120.xml"/><Relationship Id="rId149" Type="http://schemas.openxmlformats.org/officeDocument/2006/relationships/slide" Target="slides/slide141.xml"/><Relationship Id="rId5" Type="http://schemas.openxmlformats.org/officeDocument/2006/relationships/slideMaster" Target="slideMasters/slideMaster5.xml"/><Relationship Id="rId95" Type="http://schemas.openxmlformats.org/officeDocument/2006/relationships/slide" Target="slides/slide87.xml"/><Relationship Id="rId22" Type="http://schemas.openxmlformats.org/officeDocument/2006/relationships/slide" Target="slides/slide14.xml"/><Relationship Id="rId43" Type="http://schemas.openxmlformats.org/officeDocument/2006/relationships/slide" Target="slides/slide35.xml"/><Relationship Id="rId64" Type="http://schemas.openxmlformats.org/officeDocument/2006/relationships/slide" Target="slides/slide56.xml"/><Relationship Id="rId118" Type="http://schemas.openxmlformats.org/officeDocument/2006/relationships/slide" Target="slides/slide110.xml"/><Relationship Id="rId139" Type="http://schemas.openxmlformats.org/officeDocument/2006/relationships/slide" Target="slides/slide131.xml"/><Relationship Id="rId80" Type="http://schemas.openxmlformats.org/officeDocument/2006/relationships/slide" Target="slides/slide72.xml"/><Relationship Id="rId85" Type="http://schemas.openxmlformats.org/officeDocument/2006/relationships/slide" Target="slides/slide77.xml"/><Relationship Id="rId150" Type="http://schemas.openxmlformats.org/officeDocument/2006/relationships/slide" Target="slides/slide142.xml"/><Relationship Id="rId155" Type="http://schemas.openxmlformats.org/officeDocument/2006/relationships/viewProps" Target="viewProps.xml"/><Relationship Id="rId12" Type="http://schemas.openxmlformats.org/officeDocument/2006/relationships/slide" Target="slides/slide4.xml"/><Relationship Id="rId17" Type="http://schemas.openxmlformats.org/officeDocument/2006/relationships/slide" Target="slides/slide9.xml"/><Relationship Id="rId33" Type="http://schemas.openxmlformats.org/officeDocument/2006/relationships/slide" Target="slides/slide25.xml"/><Relationship Id="rId38" Type="http://schemas.openxmlformats.org/officeDocument/2006/relationships/slide" Target="slides/slide30.xml"/><Relationship Id="rId59" Type="http://schemas.openxmlformats.org/officeDocument/2006/relationships/slide" Target="slides/slide51.xml"/><Relationship Id="rId103" Type="http://schemas.openxmlformats.org/officeDocument/2006/relationships/slide" Target="slides/slide95.xml"/><Relationship Id="rId108" Type="http://schemas.openxmlformats.org/officeDocument/2006/relationships/slide" Target="slides/slide100.xml"/><Relationship Id="rId124" Type="http://schemas.openxmlformats.org/officeDocument/2006/relationships/slide" Target="slides/slide116.xml"/><Relationship Id="rId129" Type="http://schemas.openxmlformats.org/officeDocument/2006/relationships/slide" Target="slides/slide121.xml"/><Relationship Id="rId54" Type="http://schemas.openxmlformats.org/officeDocument/2006/relationships/slide" Target="slides/slide46.xml"/><Relationship Id="rId70" Type="http://schemas.openxmlformats.org/officeDocument/2006/relationships/slide" Target="slides/slide62.xml"/><Relationship Id="rId75" Type="http://schemas.openxmlformats.org/officeDocument/2006/relationships/slide" Target="slides/slide67.xml"/><Relationship Id="rId91" Type="http://schemas.openxmlformats.org/officeDocument/2006/relationships/slide" Target="slides/slide83.xml"/><Relationship Id="rId96" Type="http://schemas.openxmlformats.org/officeDocument/2006/relationships/slide" Target="slides/slide88.xml"/><Relationship Id="rId140" Type="http://schemas.openxmlformats.org/officeDocument/2006/relationships/slide" Target="slides/slide132.xml"/><Relationship Id="rId145" Type="http://schemas.openxmlformats.org/officeDocument/2006/relationships/slide" Target="slides/slide137.xml"/><Relationship Id="rId1" Type="http://schemas.openxmlformats.org/officeDocument/2006/relationships/slideMaster" Target="slideMasters/slideMaster1.xml"/><Relationship Id="rId6" Type="http://schemas.openxmlformats.org/officeDocument/2006/relationships/slideMaster" Target="slideMasters/slideMaster6.xml"/><Relationship Id="rId23" Type="http://schemas.openxmlformats.org/officeDocument/2006/relationships/slide" Target="slides/slide15.xml"/><Relationship Id="rId28" Type="http://schemas.openxmlformats.org/officeDocument/2006/relationships/slide" Target="slides/slide20.xml"/><Relationship Id="rId49" Type="http://schemas.openxmlformats.org/officeDocument/2006/relationships/slide" Target="slides/slide41.xml"/><Relationship Id="rId114" Type="http://schemas.openxmlformats.org/officeDocument/2006/relationships/slide" Target="slides/slide106.xml"/><Relationship Id="rId119" Type="http://schemas.openxmlformats.org/officeDocument/2006/relationships/slide" Target="slides/slide111.xml"/><Relationship Id="rId44" Type="http://schemas.openxmlformats.org/officeDocument/2006/relationships/slide" Target="slides/slide36.xml"/><Relationship Id="rId60" Type="http://schemas.openxmlformats.org/officeDocument/2006/relationships/slide" Target="slides/slide52.xml"/><Relationship Id="rId65" Type="http://schemas.openxmlformats.org/officeDocument/2006/relationships/slide" Target="slides/slide57.xml"/><Relationship Id="rId81" Type="http://schemas.openxmlformats.org/officeDocument/2006/relationships/slide" Target="slides/slide73.xml"/><Relationship Id="rId86" Type="http://schemas.openxmlformats.org/officeDocument/2006/relationships/slide" Target="slides/slide78.xml"/><Relationship Id="rId130" Type="http://schemas.openxmlformats.org/officeDocument/2006/relationships/slide" Target="slides/slide122.xml"/><Relationship Id="rId135" Type="http://schemas.openxmlformats.org/officeDocument/2006/relationships/slide" Target="slides/slide127.xml"/><Relationship Id="rId151" Type="http://schemas.openxmlformats.org/officeDocument/2006/relationships/notesMaster" Target="notesMasters/notesMaster1.xml"/><Relationship Id="rId156" Type="http://schemas.openxmlformats.org/officeDocument/2006/relationships/theme" Target="theme/theme1.xml"/><Relationship Id="rId13" Type="http://schemas.openxmlformats.org/officeDocument/2006/relationships/slide" Target="slides/slide5.xml"/><Relationship Id="rId18" Type="http://schemas.openxmlformats.org/officeDocument/2006/relationships/slide" Target="slides/slide10.xml"/><Relationship Id="rId39" Type="http://schemas.openxmlformats.org/officeDocument/2006/relationships/slide" Target="slides/slide31.xml"/><Relationship Id="rId109" Type="http://schemas.openxmlformats.org/officeDocument/2006/relationships/slide" Target="slides/slide101.xml"/><Relationship Id="rId34" Type="http://schemas.openxmlformats.org/officeDocument/2006/relationships/slide" Target="slides/slide26.xml"/><Relationship Id="rId50" Type="http://schemas.openxmlformats.org/officeDocument/2006/relationships/slide" Target="slides/slide42.xml"/><Relationship Id="rId55" Type="http://schemas.openxmlformats.org/officeDocument/2006/relationships/slide" Target="slides/slide47.xml"/><Relationship Id="rId76" Type="http://schemas.openxmlformats.org/officeDocument/2006/relationships/slide" Target="slides/slide68.xml"/><Relationship Id="rId97" Type="http://schemas.openxmlformats.org/officeDocument/2006/relationships/slide" Target="slides/slide89.xml"/><Relationship Id="rId104" Type="http://schemas.openxmlformats.org/officeDocument/2006/relationships/slide" Target="slides/slide96.xml"/><Relationship Id="rId120" Type="http://schemas.openxmlformats.org/officeDocument/2006/relationships/slide" Target="slides/slide112.xml"/><Relationship Id="rId125" Type="http://schemas.openxmlformats.org/officeDocument/2006/relationships/slide" Target="slides/slide117.xml"/><Relationship Id="rId141" Type="http://schemas.openxmlformats.org/officeDocument/2006/relationships/slide" Target="slides/slide133.xml"/><Relationship Id="rId146" Type="http://schemas.openxmlformats.org/officeDocument/2006/relationships/slide" Target="slides/slide138.xml"/><Relationship Id="rId7" Type="http://schemas.openxmlformats.org/officeDocument/2006/relationships/slideMaster" Target="slideMasters/slideMaster7.xml"/><Relationship Id="rId71" Type="http://schemas.openxmlformats.org/officeDocument/2006/relationships/slide" Target="slides/slide63.xml"/><Relationship Id="rId92" Type="http://schemas.openxmlformats.org/officeDocument/2006/relationships/slide" Target="slides/slide84.xml"/><Relationship Id="rId2" Type="http://schemas.openxmlformats.org/officeDocument/2006/relationships/slideMaster" Target="slideMasters/slideMaster2.xml"/><Relationship Id="rId29" Type="http://schemas.openxmlformats.org/officeDocument/2006/relationships/slide" Target="slides/slide21.xml"/><Relationship Id="rId24" Type="http://schemas.openxmlformats.org/officeDocument/2006/relationships/slide" Target="slides/slide16.xml"/><Relationship Id="rId40" Type="http://schemas.openxmlformats.org/officeDocument/2006/relationships/slide" Target="slides/slide32.xml"/><Relationship Id="rId45" Type="http://schemas.openxmlformats.org/officeDocument/2006/relationships/slide" Target="slides/slide37.xml"/><Relationship Id="rId66" Type="http://schemas.openxmlformats.org/officeDocument/2006/relationships/slide" Target="slides/slide58.xml"/><Relationship Id="rId87" Type="http://schemas.openxmlformats.org/officeDocument/2006/relationships/slide" Target="slides/slide79.xml"/><Relationship Id="rId110" Type="http://schemas.openxmlformats.org/officeDocument/2006/relationships/slide" Target="slides/slide102.xml"/><Relationship Id="rId115" Type="http://schemas.openxmlformats.org/officeDocument/2006/relationships/slide" Target="slides/slide107.xml"/><Relationship Id="rId131" Type="http://schemas.openxmlformats.org/officeDocument/2006/relationships/slide" Target="slides/slide123.xml"/><Relationship Id="rId136" Type="http://schemas.openxmlformats.org/officeDocument/2006/relationships/slide" Target="slides/slide128.xml"/><Relationship Id="rId157" Type="http://schemas.openxmlformats.org/officeDocument/2006/relationships/tableStyles" Target="tableStyles.xml"/><Relationship Id="rId61" Type="http://schemas.openxmlformats.org/officeDocument/2006/relationships/slide" Target="slides/slide53.xml"/><Relationship Id="rId82" Type="http://schemas.openxmlformats.org/officeDocument/2006/relationships/slide" Target="slides/slide74.xml"/><Relationship Id="rId152" Type="http://schemas.openxmlformats.org/officeDocument/2006/relationships/handoutMaster" Target="handoutMasters/handoutMaster1.xml"/><Relationship Id="rId19" Type="http://schemas.openxmlformats.org/officeDocument/2006/relationships/slide" Target="slides/slide11.xml"/><Relationship Id="rId14" Type="http://schemas.openxmlformats.org/officeDocument/2006/relationships/slide" Target="slides/slide6.xml"/><Relationship Id="rId30" Type="http://schemas.openxmlformats.org/officeDocument/2006/relationships/slide" Target="slides/slide22.xml"/><Relationship Id="rId35" Type="http://schemas.openxmlformats.org/officeDocument/2006/relationships/slide" Target="slides/slide27.xml"/><Relationship Id="rId56" Type="http://schemas.openxmlformats.org/officeDocument/2006/relationships/slide" Target="slides/slide48.xml"/><Relationship Id="rId77" Type="http://schemas.openxmlformats.org/officeDocument/2006/relationships/slide" Target="slides/slide69.xml"/><Relationship Id="rId100" Type="http://schemas.openxmlformats.org/officeDocument/2006/relationships/slide" Target="slides/slide92.xml"/><Relationship Id="rId105" Type="http://schemas.openxmlformats.org/officeDocument/2006/relationships/slide" Target="slides/slide97.xml"/><Relationship Id="rId126" Type="http://schemas.openxmlformats.org/officeDocument/2006/relationships/slide" Target="slides/slide118.xml"/><Relationship Id="rId147" Type="http://schemas.openxmlformats.org/officeDocument/2006/relationships/slide" Target="slides/slide139.xml"/><Relationship Id="rId8" Type="http://schemas.openxmlformats.org/officeDocument/2006/relationships/slideMaster" Target="slideMasters/slideMaster8.xml"/><Relationship Id="rId51" Type="http://schemas.openxmlformats.org/officeDocument/2006/relationships/slide" Target="slides/slide43.xml"/><Relationship Id="rId72" Type="http://schemas.openxmlformats.org/officeDocument/2006/relationships/slide" Target="slides/slide64.xml"/><Relationship Id="rId93" Type="http://schemas.openxmlformats.org/officeDocument/2006/relationships/slide" Target="slides/slide85.xml"/><Relationship Id="rId98" Type="http://schemas.openxmlformats.org/officeDocument/2006/relationships/slide" Target="slides/slide90.xml"/><Relationship Id="rId121" Type="http://schemas.openxmlformats.org/officeDocument/2006/relationships/slide" Target="slides/slide113.xml"/><Relationship Id="rId142" Type="http://schemas.openxmlformats.org/officeDocument/2006/relationships/slide" Target="slides/slide134.xml"/><Relationship Id="rId3" Type="http://schemas.openxmlformats.org/officeDocument/2006/relationships/slideMaster" Target="slideMasters/slideMaster3.xml"/><Relationship Id="rId25" Type="http://schemas.openxmlformats.org/officeDocument/2006/relationships/slide" Target="slides/slide17.xml"/><Relationship Id="rId46" Type="http://schemas.openxmlformats.org/officeDocument/2006/relationships/slide" Target="slides/slide38.xml"/><Relationship Id="rId67" Type="http://schemas.openxmlformats.org/officeDocument/2006/relationships/slide" Target="slides/slide59.xml"/><Relationship Id="rId116" Type="http://schemas.openxmlformats.org/officeDocument/2006/relationships/slide" Target="slides/slide108.xml"/><Relationship Id="rId137" Type="http://schemas.openxmlformats.org/officeDocument/2006/relationships/slide" Target="slides/slide129.xml"/><Relationship Id="rId158" Type="http://schemas.microsoft.com/office/2015/10/relationships/revisionInfo" Target="revisionInfo.xml"/><Relationship Id="rId20" Type="http://schemas.openxmlformats.org/officeDocument/2006/relationships/slide" Target="slides/slide12.xml"/><Relationship Id="rId41" Type="http://schemas.openxmlformats.org/officeDocument/2006/relationships/slide" Target="slides/slide33.xml"/><Relationship Id="rId62" Type="http://schemas.openxmlformats.org/officeDocument/2006/relationships/slide" Target="slides/slide54.xml"/><Relationship Id="rId83" Type="http://schemas.openxmlformats.org/officeDocument/2006/relationships/slide" Target="slides/slide75.xml"/><Relationship Id="rId88" Type="http://schemas.openxmlformats.org/officeDocument/2006/relationships/slide" Target="slides/slide80.xml"/><Relationship Id="rId111" Type="http://schemas.openxmlformats.org/officeDocument/2006/relationships/slide" Target="slides/slide103.xml"/><Relationship Id="rId132" Type="http://schemas.openxmlformats.org/officeDocument/2006/relationships/slide" Target="slides/slide124.xml"/><Relationship Id="rId153" Type="http://schemas.openxmlformats.org/officeDocument/2006/relationships/commentAuthors" Target="commentAuthors.xml"/><Relationship Id="rId15" Type="http://schemas.openxmlformats.org/officeDocument/2006/relationships/slide" Target="slides/slide7.xml"/><Relationship Id="rId36" Type="http://schemas.openxmlformats.org/officeDocument/2006/relationships/slide" Target="slides/slide28.xml"/><Relationship Id="rId57" Type="http://schemas.openxmlformats.org/officeDocument/2006/relationships/slide" Target="slides/slide49.xml"/><Relationship Id="rId106" Type="http://schemas.openxmlformats.org/officeDocument/2006/relationships/slide" Target="slides/slide98.xml"/><Relationship Id="rId127" Type="http://schemas.openxmlformats.org/officeDocument/2006/relationships/slide" Target="slides/slide119.xml"/><Relationship Id="rId10" Type="http://schemas.openxmlformats.org/officeDocument/2006/relationships/slide" Target="slides/slide2.xml"/><Relationship Id="rId31" Type="http://schemas.openxmlformats.org/officeDocument/2006/relationships/slide" Target="slides/slide23.xml"/><Relationship Id="rId52" Type="http://schemas.openxmlformats.org/officeDocument/2006/relationships/slide" Target="slides/slide44.xml"/><Relationship Id="rId73" Type="http://schemas.openxmlformats.org/officeDocument/2006/relationships/slide" Target="slides/slide65.xml"/><Relationship Id="rId78" Type="http://schemas.openxmlformats.org/officeDocument/2006/relationships/slide" Target="slides/slide70.xml"/><Relationship Id="rId94" Type="http://schemas.openxmlformats.org/officeDocument/2006/relationships/slide" Target="slides/slide86.xml"/><Relationship Id="rId99" Type="http://schemas.openxmlformats.org/officeDocument/2006/relationships/slide" Target="slides/slide91.xml"/><Relationship Id="rId101" Type="http://schemas.openxmlformats.org/officeDocument/2006/relationships/slide" Target="slides/slide93.xml"/><Relationship Id="rId122" Type="http://schemas.openxmlformats.org/officeDocument/2006/relationships/slide" Target="slides/slide114.xml"/><Relationship Id="rId143" Type="http://schemas.openxmlformats.org/officeDocument/2006/relationships/slide" Target="slides/slide135.xml"/><Relationship Id="rId148" Type="http://schemas.openxmlformats.org/officeDocument/2006/relationships/slide" Target="slides/slide140.xml"/><Relationship Id="rId4" Type="http://schemas.openxmlformats.org/officeDocument/2006/relationships/slideMaster" Target="slideMasters/slideMaster4.xml"/><Relationship Id="rId9" Type="http://schemas.openxmlformats.org/officeDocument/2006/relationships/slide" Target="slides/slide1.xml"/><Relationship Id="rId26" Type="http://schemas.openxmlformats.org/officeDocument/2006/relationships/slide" Target="slides/slide18.xml"/><Relationship Id="rId47" Type="http://schemas.openxmlformats.org/officeDocument/2006/relationships/slide" Target="slides/slide39.xml"/><Relationship Id="rId68" Type="http://schemas.openxmlformats.org/officeDocument/2006/relationships/slide" Target="slides/slide60.xml"/><Relationship Id="rId89" Type="http://schemas.openxmlformats.org/officeDocument/2006/relationships/slide" Target="slides/slide81.xml"/><Relationship Id="rId112" Type="http://schemas.openxmlformats.org/officeDocument/2006/relationships/slide" Target="slides/slide104.xml"/><Relationship Id="rId133" Type="http://schemas.openxmlformats.org/officeDocument/2006/relationships/slide" Target="slides/slide125.xml"/><Relationship Id="rId154" Type="http://schemas.openxmlformats.org/officeDocument/2006/relationships/presProps" Target="presProps.xml"/><Relationship Id="rId16" Type="http://schemas.openxmlformats.org/officeDocument/2006/relationships/slide" Target="slides/slide8.xml"/><Relationship Id="rId37" Type="http://schemas.openxmlformats.org/officeDocument/2006/relationships/slide" Target="slides/slide29.xml"/><Relationship Id="rId58" Type="http://schemas.openxmlformats.org/officeDocument/2006/relationships/slide" Target="slides/slide50.xml"/><Relationship Id="rId79" Type="http://schemas.openxmlformats.org/officeDocument/2006/relationships/slide" Target="slides/slide71.xml"/><Relationship Id="rId102" Type="http://schemas.openxmlformats.org/officeDocument/2006/relationships/slide" Target="slides/slide94.xml"/><Relationship Id="rId123" Type="http://schemas.openxmlformats.org/officeDocument/2006/relationships/slide" Target="slides/slide115.xml"/><Relationship Id="rId144" Type="http://schemas.openxmlformats.org/officeDocument/2006/relationships/slide" Target="slides/slide136.xml"/><Relationship Id="rId90" Type="http://schemas.openxmlformats.org/officeDocument/2006/relationships/slide" Target="slides/slide82.xml"/><Relationship Id="rId27" Type="http://schemas.openxmlformats.org/officeDocument/2006/relationships/slide" Target="slides/slide19.xml"/><Relationship Id="rId48" Type="http://schemas.openxmlformats.org/officeDocument/2006/relationships/slide" Target="slides/slide40.xml"/><Relationship Id="rId69" Type="http://schemas.openxmlformats.org/officeDocument/2006/relationships/slide" Target="slides/slide61.xml"/><Relationship Id="rId113" Type="http://schemas.openxmlformats.org/officeDocument/2006/relationships/slide" Target="slides/slide105.xml"/><Relationship Id="rId134" Type="http://schemas.openxmlformats.org/officeDocument/2006/relationships/slide" Target="slides/slide126.xml"/></Relationships>
</file>

<file path=ppt/diagrams/_rels/data2.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png"/><Relationship Id="rId1" Type="http://schemas.openxmlformats.org/officeDocument/2006/relationships/image" Target="../media/image40.png"/><Relationship Id="rId4" Type="http://schemas.openxmlformats.org/officeDocument/2006/relationships/image" Target="../media/image43.png"/></Relationships>
</file>

<file path=ppt/diagrams/_rels/drawing2.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png"/><Relationship Id="rId1" Type="http://schemas.openxmlformats.org/officeDocument/2006/relationships/image" Target="../media/image40.png"/><Relationship Id="rId4" Type="http://schemas.openxmlformats.org/officeDocument/2006/relationships/image" Target="../media/image43.png"/></Relationships>
</file>

<file path=ppt/diagrams/colors1.xml><?xml version="1.0" encoding="utf-8"?>
<dgm:colorsDef xmlns:dgm="http://schemas.openxmlformats.org/drawingml/2006/diagram" xmlns:a="http://schemas.openxmlformats.org/drawingml/2006/main" uniqueId="urn:microsoft.com/office/officeart/2005/8/colors/accent3_5">
  <dgm:title val=""/>
  <dgm:desc val=""/>
  <dgm:catLst>
    <dgm:cat type="accent3" pri="11500"/>
  </dgm:catLst>
  <dgm:styleLbl name="node0">
    <dgm:fillClrLst meth="cycle">
      <a:schemeClr val="accent3">
        <a:alpha val="80000"/>
      </a:schemeClr>
    </dgm:fillClrLst>
    <dgm:linClrLst meth="repeat">
      <a:schemeClr val="lt1"/>
    </dgm:linClrLst>
    <dgm:effectClrLst/>
    <dgm:txLinClrLst/>
    <dgm:txFillClrLst/>
    <dgm:txEffectClrLst/>
  </dgm:styleLbl>
  <dgm:styleLbl name="node1">
    <dgm:fillClrLst>
      <a:schemeClr val="accent3">
        <a:alpha val="90000"/>
      </a:schemeClr>
      <a:schemeClr val="accent3">
        <a:alpha val="50000"/>
      </a:schemeClr>
    </dgm:fillClrLst>
    <dgm:linClrLst meth="repeat">
      <a:schemeClr val="lt1"/>
    </dgm:linClrLst>
    <dgm:effectClrLst/>
    <dgm:txLinClrLst/>
    <dgm:txFillClrLst/>
    <dgm:txEffectClrLst/>
  </dgm:styleLbl>
  <dgm:styleLbl name="alignNode1">
    <dgm:fillClrLst>
      <a:schemeClr val="accent3">
        <a:alpha val="90000"/>
      </a:schemeClr>
      <a:schemeClr val="accent3">
        <a:alpha val="50000"/>
      </a:schemeClr>
    </dgm:fillClrLst>
    <dgm:linClrLst>
      <a:schemeClr val="accent3">
        <a:alpha val="90000"/>
      </a:schemeClr>
      <a:schemeClr val="accent3">
        <a:alpha val="50000"/>
      </a:schemeClr>
    </dgm:linClrLst>
    <dgm:effectClrLst/>
    <dgm:txLinClrLst/>
    <dgm:txFillClrLst/>
    <dgm:txEffectClrLst/>
  </dgm:styleLbl>
  <dgm:styleLbl name="lnNode1">
    <dgm:fillClrLst>
      <a:schemeClr val="accent3">
        <a:shade val="90000"/>
      </a:schemeClr>
      <a:schemeClr val="accent3">
        <a:alpha val="50000"/>
        <a:tint val="5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alpha val="80000"/>
      </a:schemeClr>
    </dgm:fillClrLst>
    <dgm:linClrLst meth="repeat">
      <a:schemeClr val="lt1"/>
    </dgm:linClrLst>
    <dgm:effectClrLst/>
    <dgm:txLinClrLst/>
    <dgm:txFillClrLst/>
    <dgm:txEffectClrLst/>
  </dgm:styleLbl>
  <dgm:styleLbl name="node2">
    <dgm:fillClrLst>
      <a:schemeClr val="accent3">
        <a:alpha val="70000"/>
      </a:schemeClr>
    </dgm:fillClrLst>
    <dgm:linClrLst meth="repeat">
      <a:schemeClr val="lt1"/>
    </dgm:linClrLst>
    <dgm:effectClrLst/>
    <dgm:txLinClrLst/>
    <dgm:txFillClrLst/>
    <dgm:txEffectClrLst/>
  </dgm:styleLbl>
  <dgm:styleLbl name="node3">
    <dgm:fillClrLst>
      <a:schemeClr val="accent3">
        <a:alpha val="50000"/>
      </a:schemeClr>
    </dgm:fillClrLst>
    <dgm:linClrLst meth="repeat">
      <a:schemeClr val="lt1"/>
    </dgm:linClrLst>
    <dgm:effectClrLst/>
    <dgm:txLinClrLst/>
    <dgm:txFillClrLst/>
    <dgm:txEffectClrLst/>
  </dgm:styleLbl>
  <dgm:styleLbl name="node4">
    <dgm:fillClrLst>
      <a:schemeClr val="accent3">
        <a:alpha val="30000"/>
      </a:schemeClr>
    </dgm:fillClrLst>
    <dgm:linClrLst meth="repeat">
      <a:schemeClr val="lt1"/>
    </dgm:linClrLst>
    <dgm:effectClrLst/>
    <dgm:txLinClrLst/>
    <dgm:txFillClrLst/>
    <dgm:txEffectClrLst/>
  </dgm:styleLbl>
  <dgm:styleLbl name="fgImgPlace1">
    <dgm:fillClrLst>
      <a:schemeClr val="accent3">
        <a:tint val="50000"/>
        <a:alpha val="90000"/>
      </a:schemeClr>
      <a:schemeClr val="accent3">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f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b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sibTrans1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alpha val="90000"/>
      </a:schemeClr>
    </dgm:fillClrLst>
    <dgm:linClrLst meth="repeat">
      <a:schemeClr val="lt1"/>
    </dgm:linClrLst>
    <dgm:effectClrLst/>
    <dgm:txLinClrLst/>
    <dgm:txFillClrLst/>
    <dgm:txEffectClrLst/>
  </dgm:styleLbl>
  <dgm:styleLbl name="asst1">
    <dgm:fillClrLst meth="repeat">
      <a:schemeClr val="accent3">
        <a:alpha val="90000"/>
      </a:schemeClr>
    </dgm:fillClrLst>
    <dgm:linClrLst meth="repeat">
      <a:schemeClr val="lt1"/>
    </dgm:linClrLst>
    <dgm:effectClrLst/>
    <dgm:txLinClrLst/>
    <dgm:txFillClrLst/>
    <dgm:txEffectClrLst/>
  </dgm:styleLbl>
  <dgm:styleLbl name="asst2">
    <dgm:fillClrLst>
      <a:schemeClr val="accent3">
        <a:alpha val="90000"/>
      </a:schemeClr>
    </dgm:fillClrLst>
    <dgm:linClrLst meth="repeat">
      <a:schemeClr val="lt1"/>
    </dgm:linClrLst>
    <dgm:effectClrLst/>
    <dgm:txLinClrLst/>
    <dgm:txFillClrLst/>
    <dgm:txEffectClrLst/>
  </dgm:styleLbl>
  <dgm:styleLbl name="asst3">
    <dgm:fillClrLst>
      <a:schemeClr val="accent3">
        <a:alpha val="70000"/>
      </a:schemeClr>
    </dgm:fillClrLst>
    <dgm:linClrLst meth="repeat">
      <a:schemeClr val="lt1"/>
    </dgm:linClrLst>
    <dgm:effectClrLst/>
    <dgm:txLinClrLst/>
    <dgm:txFillClrLst/>
    <dgm:txEffectClrLst/>
  </dgm:styleLbl>
  <dgm:styleLbl name="asst4">
    <dgm:fillClrLst>
      <a:schemeClr val="accent3">
        <a:alpha val="50000"/>
      </a:schemeClr>
    </dgm:fillClrLst>
    <dgm:linClrLst meth="repeat">
      <a:schemeClr val="lt1"/>
    </dgm:linClrLst>
    <dgm:effectClrLst/>
    <dgm:txLinClrLst/>
    <dgm:txFillClrLst/>
    <dgm:txEffectClrLst/>
  </dgm:styleLbl>
  <dgm:styleLbl name="parChTrans2D1">
    <dgm:fillClrLst meth="repeat">
      <a:schemeClr val="accent3">
        <a:shade val="8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a:schemeClr val="accent3">
        <a:alpha val="90000"/>
        <a:tint val="40000"/>
      </a:schemeClr>
      <a:schemeClr val="accent3">
        <a:alpha val="5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BD89B64-8A56-4127-97F8-33B021805282}" type="doc">
      <dgm:prSet loTypeId="urn:microsoft.com/office/officeart/2005/8/layout/hProcess7" loCatId="list" qsTypeId="urn:microsoft.com/office/officeart/2005/8/quickstyle/simple1" qsCatId="simple" csTypeId="urn:microsoft.com/office/officeart/2005/8/colors/accent3_5" csCatId="accent3" phldr="1"/>
      <dgm:spPr/>
      <dgm:t>
        <a:bodyPr/>
        <a:lstStyle/>
        <a:p>
          <a:endParaRPr lang="fr-FR"/>
        </a:p>
      </dgm:t>
    </dgm:pt>
    <dgm:pt modelId="{21F0AFFD-A413-4DFB-834D-760664A71206}">
      <dgm:prSet phldrT="[Texte]"/>
      <dgm:spPr/>
      <dgm:t>
        <a:bodyPr/>
        <a:lstStyle/>
        <a:p>
          <a:r>
            <a:rPr lang="fr-FR" dirty="0"/>
            <a:t>1</a:t>
          </a:r>
        </a:p>
      </dgm:t>
    </dgm:pt>
    <dgm:pt modelId="{6BA9B874-3DBE-410D-8B0D-9DA927640742}" type="parTrans" cxnId="{F960AFB9-59FF-404C-A0DD-FAD14240AAD5}">
      <dgm:prSet/>
      <dgm:spPr/>
      <dgm:t>
        <a:bodyPr/>
        <a:lstStyle/>
        <a:p>
          <a:endParaRPr lang="fr-FR"/>
        </a:p>
      </dgm:t>
    </dgm:pt>
    <dgm:pt modelId="{71249965-67AA-45BE-B66C-3475BC8C2E53}" type="sibTrans" cxnId="{F960AFB9-59FF-404C-A0DD-FAD14240AAD5}">
      <dgm:prSet/>
      <dgm:spPr/>
      <dgm:t>
        <a:bodyPr/>
        <a:lstStyle/>
        <a:p>
          <a:endParaRPr lang="fr-FR"/>
        </a:p>
      </dgm:t>
    </dgm:pt>
    <dgm:pt modelId="{AE0C6FB7-6B01-4879-BEBB-5539ED17AF42}">
      <dgm:prSet phldrT="[Texte]"/>
      <dgm:spPr/>
      <dgm:t>
        <a:bodyPr/>
        <a:lstStyle/>
        <a:p>
          <a:r>
            <a:rPr lang="fr-FR" dirty="0"/>
            <a:t>Organisation d’un premier forum qui servira de point de départ pour le lancement de l’action : présentation de la démarche, mise en lien des personnes …</a:t>
          </a:r>
        </a:p>
      </dgm:t>
    </dgm:pt>
    <dgm:pt modelId="{D4906217-9090-413E-8EFF-D90309BA99B0}" type="parTrans" cxnId="{2435BDC0-88DA-4831-82EE-8B4E8F4790BB}">
      <dgm:prSet/>
      <dgm:spPr/>
      <dgm:t>
        <a:bodyPr/>
        <a:lstStyle/>
        <a:p>
          <a:endParaRPr lang="fr-FR"/>
        </a:p>
      </dgm:t>
    </dgm:pt>
    <dgm:pt modelId="{20D2EC08-D9B7-45F8-98E1-1B17210A4F09}" type="sibTrans" cxnId="{2435BDC0-88DA-4831-82EE-8B4E8F4790BB}">
      <dgm:prSet/>
      <dgm:spPr/>
      <dgm:t>
        <a:bodyPr/>
        <a:lstStyle/>
        <a:p>
          <a:endParaRPr lang="fr-FR"/>
        </a:p>
      </dgm:t>
    </dgm:pt>
    <dgm:pt modelId="{4B82DA2E-C43F-439C-8992-5E8FFABFB733}">
      <dgm:prSet phldrT="[Texte]"/>
      <dgm:spPr/>
      <dgm:t>
        <a:bodyPr/>
        <a:lstStyle/>
        <a:p>
          <a:r>
            <a:rPr lang="fr-FR" dirty="0"/>
            <a:t>2</a:t>
          </a:r>
        </a:p>
      </dgm:t>
    </dgm:pt>
    <dgm:pt modelId="{831A387F-F5D6-4626-BC15-80696FE14399}" type="parTrans" cxnId="{CFA02CC8-A15E-4004-87CB-9299891A6DDD}">
      <dgm:prSet/>
      <dgm:spPr/>
      <dgm:t>
        <a:bodyPr/>
        <a:lstStyle/>
        <a:p>
          <a:endParaRPr lang="fr-FR"/>
        </a:p>
      </dgm:t>
    </dgm:pt>
    <dgm:pt modelId="{6A292772-299F-45FE-943F-08F5C81C7F63}" type="sibTrans" cxnId="{CFA02CC8-A15E-4004-87CB-9299891A6DDD}">
      <dgm:prSet/>
      <dgm:spPr/>
      <dgm:t>
        <a:bodyPr/>
        <a:lstStyle/>
        <a:p>
          <a:endParaRPr lang="fr-FR"/>
        </a:p>
      </dgm:t>
    </dgm:pt>
    <dgm:pt modelId="{2A2055F5-716E-4B57-9140-40F63D71136C}">
      <dgm:prSet phldrT="[Texte]"/>
      <dgm:spPr/>
      <dgm:t>
        <a:bodyPr/>
        <a:lstStyle/>
        <a:p>
          <a:r>
            <a:rPr lang="fr-FR" dirty="0"/>
            <a:t>Mise en place des groupes de paroles</a:t>
          </a:r>
        </a:p>
      </dgm:t>
    </dgm:pt>
    <dgm:pt modelId="{E8CF55EE-CFFE-44EE-87C9-05B878F4A2A5}" type="parTrans" cxnId="{197B74ED-9E36-44AB-B353-54F7020643FD}">
      <dgm:prSet/>
      <dgm:spPr/>
      <dgm:t>
        <a:bodyPr/>
        <a:lstStyle/>
        <a:p>
          <a:endParaRPr lang="fr-FR"/>
        </a:p>
      </dgm:t>
    </dgm:pt>
    <dgm:pt modelId="{4E5F42CC-0086-48FB-ABD7-4121A9D13449}" type="sibTrans" cxnId="{197B74ED-9E36-44AB-B353-54F7020643FD}">
      <dgm:prSet/>
      <dgm:spPr/>
      <dgm:t>
        <a:bodyPr/>
        <a:lstStyle/>
        <a:p>
          <a:endParaRPr lang="fr-FR"/>
        </a:p>
      </dgm:t>
    </dgm:pt>
    <dgm:pt modelId="{09FAD9EB-CDEB-40D2-8D89-E753E301E1E9}">
      <dgm:prSet phldrT="[Texte]"/>
      <dgm:spPr/>
      <dgm:t>
        <a:bodyPr/>
        <a:lstStyle/>
        <a:p>
          <a:r>
            <a:rPr lang="fr-FR" dirty="0"/>
            <a:t>3</a:t>
          </a:r>
        </a:p>
      </dgm:t>
    </dgm:pt>
    <dgm:pt modelId="{E580BA72-FCD5-4577-9793-F0175C47EA51}" type="parTrans" cxnId="{7AE378D1-2F3F-4883-8ADE-B4D7417F6986}">
      <dgm:prSet/>
      <dgm:spPr/>
      <dgm:t>
        <a:bodyPr/>
        <a:lstStyle/>
        <a:p>
          <a:endParaRPr lang="fr-FR"/>
        </a:p>
      </dgm:t>
    </dgm:pt>
    <dgm:pt modelId="{9993AA11-0DD8-4CA2-8CA2-89AEECBB4379}" type="sibTrans" cxnId="{7AE378D1-2F3F-4883-8ADE-B4D7417F6986}">
      <dgm:prSet/>
      <dgm:spPr/>
      <dgm:t>
        <a:bodyPr/>
        <a:lstStyle/>
        <a:p>
          <a:endParaRPr lang="fr-FR"/>
        </a:p>
      </dgm:t>
    </dgm:pt>
    <dgm:pt modelId="{1BEFAA29-163E-4AF5-AA8A-815BCC518AB3}">
      <dgm:prSet phldrT="[Texte]"/>
      <dgm:spPr/>
      <dgm:t>
        <a:bodyPr/>
        <a:lstStyle/>
        <a:p>
          <a:r>
            <a:rPr lang="fr-FR" dirty="0"/>
            <a:t>Au terme d’un cycle de groupes de paroles (environ 1 année scolaire) :</a:t>
          </a:r>
        </a:p>
        <a:p>
          <a:r>
            <a:rPr lang="fr-FR" dirty="0"/>
            <a:t>Organisation d’un forum sous forme d’ateliers, d’interventions … répondant aux problématiques soulevées lors des groupes de paroles.</a:t>
          </a:r>
        </a:p>
      </dgm:t>
    </dgm:pt>
    <dgm:pt modelId="{6CE61A9F-649C-43D4-8AB9-180FBED54A97}" type="parTrans" cxnId="{D162F4E3-4180-4229-BD9E-E9440B081A31}">
      <dgm:prSet/>
      <dgm:spPr/>
      <dgm:t>
        <a:bodyPr/>
        <a:lstStyle/>
        <a:p>
          <a:endParaRPr lang="fr-FR"/>
        </a:p>
      </dgm:t>
    </dgm:pt>
    <dgm:pt modelId="{1A832249-454A-44E0-A8AB-29BA3812BC47}" type="sibTrans" cxnId="{D162F4E3-4180-4229-BD9E-E9440B081A31}">
      <dgm:prSet/>
      <dgm:spPr/>
      <dgm:t>
        <a:bodyPr/>
        <a:lstStyle/>
        <a:p>
          <a:endParaRPr lang="fr-FR"/>
        </a:p>
      </dgm:t>
    </dgm:pt>
    <dgm:pt modelId="{6C1F4A78-A7E5-4F24-BBB9-3D391F8F87EA}" type="pres">
      <dgm:prSet presAssocID="{3BD89B64-8A56-4127-97F8-33B021805282}" presName="Name0" presStyleCnt="0">
        <dgm:presLayoutVars>
          <dgm:dir/>
          <dgm:animLvl val="lvl"/>
          <dgm:resizeHandles val="exact"/>
        </dgm:presLayoutVars>
      </dgm:prSet>
      <dgm:spPr/>
    </dgm:pt>
    <dgm:pt modelId="{6B09D6FB-7917-4866-A239-93CCB8A56565}" type="pres">
      <dgm:prSet presAssocID="{21F0AFFD-A413-4DFB-834D-760664A71206}" presName="compositeNode" presStyleCnt="0">
        <dgm:presLayoutVars>
          <dgm:bulletEnabled val="1"/>
        </dgm:presLayoutVars>
      </dgm:prSet>
      <dgm:spPr/>
    </dgm:pt>
    <dgm:pt modelId="{EC099710-5924-4386-B014-27770FDFEE06}" type="pres">
      <dgm:prSet presAssocID="{21F0AFFD-A413-4DFB-834D-760664A71206}" presName="bgRect" presStyleLbl="node1" presStyleIdx="0" presStyleCnt="3"/>
      <dgm:spPr/>
    </dgm:pt>
    <dgm:pt modelId="{570B9702-D82F-4574-9E0D-EFBCCAD4B86A}" type="pres">
      <dgm:prSet presAssocID="{21F0AFFD-A413-4DFB-834D-760664A71206}" presName="parentNode" presStyleLbl="node1" presStyleIdx="0" presStyleCnt="3">
        <dgm:presLayoutVars>
          <dgm:chMax val="0"/>
          <dgm:bulletEnabled val="1"/>
        </dgm:presLayoutVars>
      </dgm:prSet>
      <dgm:spPr/>
    </dgm:pt>
    <dgm:pt modelId="{161ACF5D-2B9A-4026-BFD8-DF68C52EB80C}" type="pres">
      <dgm:prSet presAssocID="{21F0AFFD-A413-4DFB-834D-760664A71206}" presName="childNode" presStyleLbl="node1" presStyleIdx="0" presStyleCnt="3">
        <dgm:presLayoutVars>
          <dgm:bulletEnabled val="1"/>
        </dgm:presLayoutVars>
      </dgm:prSet>
      <dgm:spPr/>
    </dgm:pt>
    <dgm:pt modelId="{45C90F76-B298-486C-BC63-0A9B5BAB3E6E}" type="pres">
      <dgm:prSet presAssocID="{71249965-67AA-45BE-B66C-3475BC8C2E53}" presName="hSp" presStyleCnt="0"/>
      <dgm:spPr/>
    </dgm:pt>
    <dgm:pt modelId="{A4864D3A-278B-405F-ACB3-A499ED312EEC}" type="pres">
      <dgm:prSet presAssocID="{71249965-67AA-45BE-B66C-3475BC8C2E53}" presName="vProcSp" presStyleCnt="0"/>
      <dgm:spPr/>
    </dgm:pt>
    <dgm:pt modelId="{A08C4972-D11B-4B17-A874-487B7B745439}" type="pres">
      <dgm:prSet presAssocID="{71249965-67AA-45BE-B66C-3475BC8C2E53}" presName="vSp1" presStyleCnt="0"/>
      <dgm:spPr/>
    </dgm:pt>
    <dgm:pt modelId="{9C4A04C5-ABE3-4C9B-9D01-EDC6EEBD6646}" type="pres">
      <dgm:prSet presAssocID="{71249965-67AA-45BE-B66C-3475BC8C2E53}" presName="simulatedConn" presStyleLbl="solidFgAcc1" presStyleIdx="0" presStyleCnt="2"/>
      <dgm:spPr/>
    </dgm:pt>
    <dgm:pt modelId="{6E42BE2F-D52E-490C-913D-1758537E93CB}" type="pres">
      <dgm:prSet presAssocID="{71249965-67AA-45BE-B66C-3475BC8C2E53}" presName="vSp2" presStyleCnt="0"/>
      <dgm:spPr/>
    </dgm:pt>
    <dgm:pt modelId="{D3385B87-F957-4FBE-B8ED-3C9D6F34E788}" type="pres">
      <dgm:prSet presAssocID="{71249965-67AA-45BE-B66C-3475BC8C2E53}" presName="sibTrans" presStyleCnt="0"/>
      <dgm:spPr/>
    </dgm:pt>
    <dgm:pt modelId="{AEAEBEC2-BB8E-4EC6-AAD3-D4A85D25D79C}" type="pres">
      <dgm:prSet presAssocID="{4B82DA2E-C43F-439C-8992-5E8FFABFB733}" presName="compositeNode" presStyleCnt="0">
        <dgm:presLayoutVars>
          <dgm:bulletEnabled val="1"/>
        </dgm:presLayoutVars>
      </dgm:prSet>
      <dgm:spPr/>
    </dgm:pt>
    <dgm:pt modelId="{0BA5E9CB-131E-4EBC-93B6-5FE1458859C4}" type="pres">
      <dgm:prSet presAssocID="{4B82DA2E-C43F-439C-8992-5E8FFABFB733}" presName="bgRect" presStyleLbl="node1" presStyleIdx="1" presStyleCnt="3" custScaleY="98967"/>
      <dgm:spPr/>
    </dgm:pt>
    <dgm:pt modelId="{CED47796-EC60-4733-A3EC-9E318DBCEFE4}" type="pres">
      <dgm:prSet presAssocID="{4B82DA2E-C43F-439C-8992-5E8FFABFB733}" presName="parentNode" presStyleLbl="node1" presStyleIdx="1" presStyleCnt="3">
        <dgm:presLayoutVars>
          <dgm:chMax val="0"/>
          <dgm:bulletEnabled val="1"/>
        </dgm:presLayoutVars>
      </dgm:prSet>
      <dgm:spPr/>
    </dgm:pt>
    <dgm:pt modelId="{4175F557-7DEB-40B7-B4A6-0F1F2699F9C1}" type="pres">
      <dgm:prSet presAssocID="{4B82DA2E-C43F-439C-8992-5E8FFABFB733}" presName="childNode" presStyleLbl="node1" presStyleIdx="1" presStyleCnt="3">
        <dgm:presLayoutVars>
          <dgm:bulletEnabled val="1"/>
        </dgm:presLayoutVars>
      </dgm:prSet>
      <dgm:spPr/>
    </dgm:pt>
    <dgm:pt modelId="{58C06BE0-1B2E-4754-8674-5856A60E37A2}" type="pres">
      <dgm:prSet presAssocID="{6A292772-299F-45FE-943F-08F5C81C7F63}" presName="hSp" presStyleCnt="0"/>
      <dgm:spPr/>
    </dgm:pt>
    <dgm:pt modelId="{18334F29-CE52-4CF7-895C-19D1CDCAB3A0}" type="pres">
      <dgm:prSet presAssocID="{6A292772-299F-45FE-943F-08F5C81C7F63}" presName="vProcSp" presStyleCnt="0"/>
      <dgm:spPr/>
    </dgm:pt>
    <dgm:pt modelId="{7AD960EA-85F9-46C9-8558-D7E51BD08D33}" type="pres">
      <dgm:prSet presAssocID="{6A292772-299F-45FE-943F-08F5C81C7F63}" presName="vSp1" presStyleCnt="0"/>
      <dgm:spPr/>
    </dgm:pt>
    <dgm:pt modelId="{3B82814D-2DEA-499D-8F0F-3B2B8517DB28}" type="pres">
      <dgm:prSet presAssocID="{6A292772-299F-45FE-943F-08F5C81C7F63}" presName="simulatedConn" presStyleLbl="solidFgAcc1" presStyleIdx="1" presStyleCnt="2"/>
      <dgm:spPr/>
    </dgm:pt>
    <dgm:pt modelId="{DA551D27-6C06-4C02-887D-3621BBC0C361}" type="pres">
      <dgm:prSet presAssocID="{6A292772-299F-45FE-943F-08F5C81C7F63}" presName="vSp2" presStyleCnt="0"/>
      <dgm:spPr/>
    </dgm:pt>
    <dgm:pt modelId="{1E47BDFF-C11E-4A39-9B89-4696297D2236}" type="pres">
      <dgm:prSet presAssocID="{6A292772-299F-45FE-943F-08F5C81C7F63}" presName="sibTrans" presStyleCnt="0"/>
      <dgm:spPr/>
    </dgm:pt>
    <dgm:pt modelId="{4C877E36-513B-40E4-93F4-9DB0EEF1B172}" type="pres">
      <dgm:prSet presAssocID="{09FAD9EB-CDEB-40D2-8D89-E753E301E1E9}" presName="compositeNode" presStyleCnt="0">
        <dgm:presLayoutVars>
          <dgm:bulletEnabled val="1"/>
        </dgm:presLayoutVars>
      </dgm:prSet>
      <dgm:spPr/>
    </dgm:pt>
    <dgm:pt modelId="{89FEFD12-CA3E-411E-B03C-AB5065AFFDEE}" type="pres">
      <dgm:prSet presAssocID="{09FAD9EB-CDEB-40D2-8D89-E753E301E1E9}" presName="bgRect" presStyleLbl="node1" presStyleIdx="2" presStyleCnt="3"/>
      <dgm:spPr/>
    </dgm:pt>
    <dgm:pt modelId="{415A2C54-2FAD-45FD-99C4-9D565FA7C7ED}" type="pres">
      <dgm:prSet presAssocID="{09FAD9EB-CDEB-40D2-8D89-E753E301E1E9}" presName="parentNode" presStyleLbl="node1" presStyleIdx="2" presStyleCnt="3">
        <dgm:presLayoutVars>
          <dgm:chMax val="0"/>
          <dgm:bulletEnabled val="1"/>
        </dgm:presLayoutVars>
      </dgm:prSet>
      <dgm:spPr/>
    </dgm:pt>
    <dgm:pt modelId="{A57F924E-0B1C-4E9A-B11E-4DA3360EFD6B}" type="pres">
      <dgm:prSet presAssocID="{09FAD9EB-CDEB-40D2-8D89-E753E301E1E9}" presName="childNode" presStyleLbl="node1" presStyleIdx="2" presStyleCnt="3">
        <dgm:presLayoutVars>
          <dgm:bulletEnabled val="1"/>
        </dgm:presLayoutVars>
      </dgm:prSet>
      <dgm:spPr/>
    </dgm:pt>
  </dgm:ptLst>
  <dgm:cxnLst>
    <dgm:cxn modelId="{4342C32F-E71C-4860-816E-834A151E745F}" type="presOf" srcId="{2A2055F5-716E-4B57-9140-40F63D71136C}" destId="{4175F557-7DEB-40B7-B4A6-0F1F2699F9C1}" srcOrd="0" destOrd="0" presId="urn:microsoft.com/office/officeart/2005/8/layout/hProcess7"/>
    <dgm:cxn modelId="{17769638-DE73-467F-9C82-188DFB0D7BFF}" type="presOf" srcId="{09FAD9EB-CDEB-40D2-8D89-E753E301E1E9}" destId="{89FEFD12-CA3E-411E-B03C-AB5065AFFDEE}" srcOrd="0" destOrd="0" presId="urn:microsoft.com/office/officeart/2005/8/layout/hProcess7"/>
    <dgm:cxn modelId="{43F85068-B49B-46C4-83B7-B0D5AA5AF024}" type="presOf" srcId="{1BEFAA29-163E-4AF5-AA8A-815BCC518AB3}" destId="{A57F924E-0B1C-4E9A-B11E-4DA3360EFD6B}" srcOrd="0" destOrd="0" presId="urn:microsoft.com/office/officeart/2005/8/layout/hProcess7"/>
    <dgm:cxn modelId="{889A5C69-B2AD-440E-82F8-2A05DDF6D949}" type="presOf" srcId="{4B82DA2E-C43F-439C-8992-5E8FFABFB733}" destId="{CED47796-EC60-4733-A3EC-9E318DBCEFE4}" srcOrd="1" destOrd="0" presId="urn:microsoft.com/office/officeart/2005/8/layout/hProcess7"/>
    <dgm:cxn modelId="{74692553-5AF2-4D3D-981C-7279F3264329}" type="presOf" srcId="{AE0C6FB7-6B01-4879-BEBB-5539ED17AF42}" destId="{161ACF5D-2B9A-4026-BFD8-DF68C52EB80C}" srcOrd="0" destOrd="0" presId="urn:microsoft.com/office/officeart/2005/8/layout/hProcess7"/>
    <dgm:cxn modelId="{4FBA6B8C-474D-4491-B43A-70BA1D304019}" type="presOf" srcId="{21F0AFFD-A413-4DFB-834D-760664A71206}" destId="{EC099710-5924-4386-B014-27770FDFEE06}" srcOrd="0" destOrd="0" presId="urn:microsoft.com/office/officeart/2005/8/layout/hProcess7"/>
    <dgm:cxn modelId="{7D6742AD-9EB9-43E4-A19C-71A11307C1A8}" type="presOf" srcId="{4B82DA2E-C43F-439C-8992-5E8FFABFB733}" destId="{0BA5E9CB-131E-4EBC-93B6-5FE1458859C4}" srcOrd="0" destOrd="0" presId="urn:microsoft.com/office/officeart/2005/8/layout/hProcess7"/>
    <dgm:cxn modelId="{714B1CB6-BB56-482D-869D-742D66B49CB0}" type="presOf" srcId="{3BD89B64-8A56-4127-97F8-33B021805282}" destId="{6C1F4A78-A7E5-4F24-BBB9-3D391F8F87EA}" srcOrd="0" destOrd="0" presId="urn:microsoft.com/office/officeart/2005/8/layout/hProcess7"/>
    <dgm:cxn modelId="{F960AFB9-59FF-404C-A0DD-FAD14240AAD5}" srcId="{3BD89B64-8A56-4127-97F8-33B021805282}" destId="{21F0AFFD-A413-4DFB-834D-760664A71206}" srcOrd="0" destOrd="0" parTransId="{6BA9B874-3DBE-410D-8B0D-9DA927640742}" sibTransId="{71249965-67AA-45BE-B66C-3475BC8C2E53}"/>
    <dgm:cxn modelId="{9E70A2BC-49DB-44CC-8A44-1D22C79A39D5}" type="presOf" srcId="{21F0AFFD-A413-4DFB-834D-760664A71206}" destId="{570B9702-D82F-4574-9E0D-EFBCCAD4B86A}" srcOrd="1" destOrd="0" presId="urn:microsoft.com/office/officeart/2005/8/layout/hProcess7"/>
    <dgm:cxn modelId="{2435BDC0-88DA-4831-82EE-8B4E8F4790BB}" srcId="{21F0AFFD-A413-4DFB-834D-760664A71206}" destId="{AE0C6FB7-6B01-4879-BEBB-5539ED17AF42}" srcOrd="0" destOrd="0" parTransId="{D4906217-9090-413E-8EFF-D90309BA99B0}" sibTransId="{20D2EC08-D9B7-45F8-98E1-1B17210A4F09}"/>
    <dgm:cxn modelId="{CFA02CC8-A15E-4004-87CB-9299891A6DDD}" srcId="{3BD89B64-8A56-4127-97F8-33B021805282}" destId="{4B82DA2E-C43F-439C-8992-5E8FFABFB733}" srcOrd="1" destOrd="0" parTransId="{831A387F-F5D6-4626-BC15-80696FE14399}" sibTransId="{6A292772-299F-45FE-943F-08F5C81C7F63}"/>
    <dgm:cxn modelId="{7AE378D1-2F3F-4883-8ADE-B4D7417F6986}" srcId="{3BD89B64-8A56-4127-97F8-33B021805282}" destId="{09FAD9EB-CDEB-40D2-8D89-E753E301E1E9}" srcOrd="2" destOrd="0" parTransId="{E580BA72-FCD5-4577-9793-F0175C47EA51}" sibTransId="{9993AA11-0DD8-4CA2-8CA2-89AEECBB4379}"/>
    <dgm:cxn modelId="{8F1543D6-B0F2-4F08-90FB-6C4E664B2AB8}" type="presOf" srcId="{09FAD9EB-CDEB-40D2-8D89-E753E301E1E9}" destId="{415A2C54-2FAD-45FD-99C4-9D565FA7C7ED}" srcOrd="1" destOrd="0" presId="urn:microsoft.com/office/officeart/2005/8/layout/hProcess7"/>
    <dgm:cxn modelId="{D162F4E3-4180-4229-BD9E-E9440B081A31}" srcId="{09FAD9EB-CDEB-40D2-8D89-E753E301E1E9}" destId="{1BEFAA29-163E-4AF5-AA8A-815BCC518AB3}" srcOrd="0" destOrd="0" parTransId="{6CE61A9F-649C-43D4-8AB9-180FBED54A97}" sibTransId="{1A832249-454A-44E0-A8AB-29BA3812BC47}"/>
    <dgm:cxn modelId="{197B74ED-9E36-44AB-B353-54F7020643FD}" srcId="{4B82DA2E-C43F-439C-8992-5E8FFABFB733}" destId="{2A2055F5-716E-4B57-9140-40F63D71136C}" srcOrd="0" destOrd="0" parTransId="{E8CF55EE-CFFE-44EE-87C9-05B878F4A2A5}" sibTransId="{4E5F42CC-0086-48FB-ABD7-4121A9D13449}"/>
    <dgm:cxn modelId="{5DAA66F9-4D27-4F21-9B7A-637CDB1EFBC9}" type="presParOf" srcId="{6C1F4A78-A7E5-4F24-BBB9-3D391F8F87EA}" destId="{6B09D6FB-7917-4866-A239-93CCB8A56565}" srcOrd="0" destOrd="0" presId="urn:microsoft.com/office/officeart/2005/8/layout/hProcess7"/>
    <dgm:cxn modelId="{B967B418-0DD0-46F2-8765-DB1D8DABF1DD}" type="presParOf" srcId="{6B09D6FB-7917-4866-A239-93CCB8A56565}" destId="{EC099710-5924-4386-B014-27770FDFEE06}" srcOrd="0" destOrd="0" presId="urn:microsoft.com/office/officeart/2005/8/layout/hProcess7"/>
    <dgm:cxn modelId="{1BE2E796-5AF4-4ECA-854B-BF43A118095E}" type="presParOf" srcId="{6B09D6FB-7917-4866-A239-93CCB8A56565}" destId="{570B9702-D82F-4574-9E0D-EFBCCAD4B86A}" srcOrd="1" destOrd="0" presId="urn:microsoft.com/office/officeart/2005/8/layout/hProcess7"/>
    <dgm:cxn modelId="{BAA7E3F1-2C6A-48CD-8FFA-D46D0FF677D8}" type="presParOf" srcId="{6B09D6FB-7917-4866-A239-93CCB8A56565}" destId="{161ACF5D-2B9A-4026-BFD8-DF68C52EB80C}" srcOrd="2" destOrd="0" presId="urn:microsoft.com/office/officeart/2005/8/layout/hProcess7"/>
    <dgm:cxn modelId="{8BA5E6E7-AF73-4BEF-94E1-2FE7BC507961}" type="presParOf" srcId="{6C1F4A78-A7E5-4F24-BBB9-3D391F8F87EA}" destId="{45C90F76-B298-486C-BC63-0A9B5BAB3E6E}" srcOrd="1" destOrd="0" presId="urn:microsoft.com/office/officeart/2005/8/layout/hProcess7"/>
    <dgm:cxn modelId="{0EDF6B40-8A84-40C7-82CE-F78D9CD61B20}" type="presParOf" srcId="{6C1F4A78-A7E5-4F24-BBB9-3D391F8F87EA}" destId="{A4864D3A-278B-405F-ACB3-A499ED312EEC}" srcOrd="2" destOrd="0" presId="urn:microsoft.com/office/officeart/2005/8/layout/hProcess7"/>
    <dgm:cxn modelId="{0BAC082B-548D-4A2D-8A23-FC71AE9D749A}" type="presParOf" srcId="{A4864D3A-278B-405F-ACB3-A499ED312EEC}" destId="{A08C4972-D11B-4B17-A874-487B7B745439}" srcOrd="0" destOrd="0" presId="urn:microsoft.com/office/officeart/2005/8/layout/hProcess7"/>
    <dgm:cxn modelId="{AB6AA753-9396-4C44-B1B3-19288BE90379}" type="presParOf" srcId="{A4864D3A-278B-405F-ACB3-A499ED312EEC}" destId="{9C4A04C5-ABE3-4C9B-9D01-EDC6EEBD6646}" srcOrd="1" destOrd="0" presId="urn:microsoft.com/office/officeart/2005/8/layout/hProcess7"/>
    <dgm:cxn modelId="{EC0514A1-C866-4D5A-B5AA-7A31D2B80293}" type="presParOf" srcId="{A4864D3A-278B-405F-ACB3-A499ED312EEC}" destId="{6E42BE2F-D52E-490C-913D-1758537E93CB}" srcOrd="2" destOrd="0" presId="urn:microsoft.com/office/officeart/2005/8/layout/hProcess7"/>
    <dgm:cxn modelId="{FB610079-D08D-49ED-86F9-41BF1EFF9B2F}" type="presParOf" srcId="{6C1F4A78-A7E5-4F24-BBB9-3D391F8F87EA}" destId="{D3385B87-F957-4FBE-B8ED-3C9D6F34E788}" srcOrd="3" destOrd="0" presId="urn:microsoft.com/office/officeart/2005/8/layout/hProcess7"/>
    <dgm:cxn modelId="{4CEFE09A-A25A-410A-A150-2E1799FAFBE9}" type="presParOf" srcId="{6C1F4A78-A7E5-4F24-BBB9-3D391F8F87EA}" destId="{AEAEBEC2-BB8E-4EC6-AAD3-D4A85D25D79C}" srcOrd="4" destOrd="0" presId="urn:microsoft.com/office/officeart/2005/8/layout/hProcess7"/>
    <dgm:cxn modelId="{31288606-7055-4CA3-8370-12F2C3AFD52D}" type="presParOf" srcId="{AEAEBEC2-BB8E-4EC6-AAD3-D4A85D25D79C}" destId="{0BA5E9CB-131E-4EBC-93B6-5FE1458859C4}" srcOrd="0" destOrd="0" presId="urn:microsoft.com/office/officeart/2005/8/layout/hProcess7"/>
    <dgm:cxn modelId="{49045D09-2436-4E15-857F-E27FCBBC95EF}" type="presParOf" srcId="{AEAEBEC2-BB8E-4EC6-AAD3-D4A85D25D79C}" destId="{CED47796-EC60-4733-A3EC-9E318DBCEFE4}" srcOrd="1" destOrd="0" presId="urn:microsoft.com/office/officeart/2005/8/layout/hProcess7"/>
    <dgm:cxn modelId="{966B3E8E-F64A-4988-8665-B04742E2B28B}" type="presParOf" srcId="{AEAEBEC2-BB8E-4EC6-AAD3-D4A85D25D79C}" destId="{4175F557-7DEB-40B7-B4A6-0F1F2699F9C1}" srcOrd="2" destOrd="0" presId="urn:microsoft.com/office/officeart/2005/8/layout/hProcess7"/>
    <dgm:cxn modelId="{D872A1BC-CF06-46E5-931D-E9EBAA4CC4B8}" type="presParOf" srcId="{6C1F4A78-A7E5-4F24-BBB9-3D391F8F87EA}" destId="{58C06BE0-1B2E-4754-8674-5856A60E37A2}" srcOrd="5" destOrd="0" presId="urn:microsoft.com/office/officeart/2005/8/layout/hProcess7"/>
    <dgm:cxn modelId="{EABBEAE7-E2C5-4E9E-9C8C-5E80C83F8C24}" type="presParOf" srcId="{6C1F4A78-A7E5-4F24-BBB9-3D391F8F87EA}" destId="{18334F29-CE52-4CF7-895C-19D1CDCAB3A0}" srcOrd="6" destOrd="0" presId="urn:microsoft.com/office/officeart/2005/8/layout/hProcess7"/>
    <dgm:cxn modelId="{39E63CA6-534E-489A-AD99-E98DF582AF66}" type="presParOf" srcId="{18334F29-CE52-4CF7-895C-19D1CDCAB3A0}" destId="{7AD960EA-85F9-46C9-8558-D7E51BD08D33}" srcOrd="0" destOrd="0" presId="urn:microsoft.com/office/officeart/2005/8/layout/hProcess7"/>
    <dgm:cxn modelId="{E55E947A-5883-4018-9B2C-64188CF0D2B1}" type="presParOf" srcId="{18334F29-CE52-4CF7-895C-19D1CDCAB3A0}" destId="{3B82814D-2DEA-499D-8F0F-3B2B8517DB28}" srcOrd="1" destOrd="0" presId="urn:microsoft.com/office/officeart/2005/8/layout/hProcess7"/>
    <dgm:cxn modelId="{28C944D7-C8A5-44E5-BDC4-644EA1D4BF67}" type="presParOf" srcId="{18334F29-CE52-4CF7-895C-19D1CDCAB3A0}" destId="{DA551D27-6C06-4C02-887D-3621BBC0C361}" srcOrd="2" destOrd="0" presId="urn:microsoft.com/office/officeart/2005/8/layout/hProcess7"/>
    <dgm:cxn modelId="{C1452B2C-CA97-45F9-AF5F-4B6B27474800}" type="presParOf" srcId="{6C1F4A78-A7E5-4F24-BBB9-3D391F8F87EA}" destId="{1E47BDFF-C11E-4A39-9B89-4696297D2236}" srcOrd="7" destOrd="0" presId="urn:microsoft.com/office/officeart/2005/8/layout/hProcess7"/>
    <dgm:cxn modelId="{69E60B29-FCE2-44F2-8421-DAB772BC1AA5}" type="presParOf" srcId="{6C1F4A78-A7E5-4F24-BBB9-3D391F8F87EA}" destId="{4C877E36-513B-40E4-93F4-9DB0EEF1B172}" srcOrd="8" destOrd="0" presId="urn:microsoft.com/office/officeart/2005/8/layout/hProcess7"/>
    <dgm:cxn modelId="{CB4D8939-631D-4A4B-9571-2FBB54FD4939}" type="presParOf" srcId="{4C877E36-513B-40E4-93F4-9DB0EEF1B172}" destId="{89FEFD12-CA3E-411E-B03C-AB5065AFFDEE}" srcOrd="0" destOrd="0" presId="urn:microsoft.com/office/officeart/2005/8/layout/hProcess7"/>
    <dgm:cxn modelId="{53E6C7F0-2D12-4949-A1D6-08C707F70D47}" type="presParOf" srcId="{4C877E36-513B-40E4-93F4-9DB0EEF1B172}" destId="{415A2C54-2FAD-45FD-99C4-9D565FA7C7ED}" srcOrd="1" destOrd="0" presId="urn:microsoft.com/office/officeart/2005/8/layout/hProcess7"/>
    <dgm:cxn modelId="{46FB5A50-FDF8-46DD-855A-2610B6D3B3A3}" type="presParOf" srcId="{4C877E36-513B-40E4-93F4-9DB0EEF1B172}" destId="{A57F924E-0B1C-4E9A-B11E-4DA3360EFD6B}" srcOrd="2" destOrd="0" presId="urn:microsoft.com/office/officeart/2005/8/layout/hProcess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EEA50EB-1308-4C3C-8BD5-4CF3D2BDBBF0}" type="doc">
      <dgm:prSet loTypeId="urn:microsoft.com/office/officeart/2005/8/layout/vList3" loCatId="list" qsTypeId="urn:microsoft.com/office/officeart/2005/8/quickstyle/simple1" qsCatId="simple" csTypeId="urn:microsoft.com/office/officeart/2005/8/colors/colorful2" csCatId="colorful" phldr="1"/>
      <dgm:spPr/>
      <dgm:t>
        <a:bodyPr/>
        <a:lstStyle/>
        <a:p>
          <a:endParaRPr lang="fr-FR"/>
        </a:p>
      </dgm:t>
    </dgm:pt>
    <dgm:pt modelId="{B244FBEC-B2B2-4AE2-A57B-E86BC9AE5DF7}">
      <dgm:prSet phldrT="[Texte]" custT="1"/>
      <dgm:spPr>
        <a:xfrm rot="10800000">
          <a:off x="619702" y="1080111"/>
          <a:ext cx="2047843" cy="415569"/>
        </a:xfrm>
        <a:prstGeom prst="homePlate">
          <a:avLst/>
        </a:prstGeom>
        <a:solidFill>
          <a:srgbClr val="5770BE">
            <a:lumMod val="60000"/>
            <a:lumOff val="4000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fr-FR" sz="1200" dirty="0">
              <a:solidFill>
                <a:sysClr val="window" lastClr="FFFFFF"/>
              </a:solidFill>
              <a:latin typeface="Marianne" panose="02000000000000000000" pitchFamily="50" charset="0"/>
              <a:ea typeface="+mn-ea"/>
              <a:cs typeface="+mn-cs"/>
            </a:rPr>
            <a:t>Gouvernance Interne Externe effective – Instances de suivi</a:t>
          </a:r>
        </a:p>
      </dgm:t>
    </dgm:pt>
    <dgm:pt modelId="{7E097534-3867-40A7-B57D-1BFC785874D2}" type="parTrans" cxnId="{99613D4C-6E7E-44BC-B9A1-F7DE1C5E887F}">
      <dgm:prSet/>
      <dgm:spPr/>
      <dgm:t>
        <a:bodyPr/>
        <a:lstStyle/>
        <a:p>
          <a:endParaRPr lang="fr-FR">
            <a:latin typeface="Marianne" panose="02000000000000000000" pitchFamily="50" charset="0"/>
          </a:endParaRPr>
        </a:p>
      </dgm:t>
    </dgm:pt>
    <dgm:pt modelId="{6E725AF9-FFD4-41D7-AAFE-B4B8C9C96B07}" type="sibTrans" cxnId="{99613D4C-6E7E-44BC-B9A1-F7DE1C5E887F}">
      <dgm:prSet/>
      <dgm:spPr/>
      <dgm:t>
        <a:bodyPr/>
        <a:lstStyle/>
        <a:p>
          <a:endParaRPr lang="fr-FR">
            <a:latin typeface="Marianne" panose="02000000000000000000" pitchFamily="50" charset="0"/>
          </a:endParaRPr>
        </a:p>
      </dgm:t>
    </dgm:pt>
    <dgm:pt modelId="{42BE1A28-5666-45C0-AD1D-D4C9A3F425FB}">
      <dgm:prSet phldrT="[Texte]" custT="1"/>
      <dgm:spPr>
        <a:xfrm rot="10800000">
          <a:off x="619702" y="1620603"/>
          <a:ext cx="2047843" cy="415569"/>
        </a:xfrm>
        <a:prstGeom prst="homePlate">
          <a:avLst/>
        </a:prstGeom>
        <a:solidFill>
          <a:srgbClr val="FF6F4C">
            <a:lumMod val="5000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fr-FR" sz="1200" dirty="0">
              <a:solidFill>
                <a:sysClr val="window" lastClr="FFFFFF"/>
              </a:solidFill>
              <a:latin typeface="Marianne" panose="02000000000000000000" pitchFamily="50" charset="0"/>
              <a:ea typeface="+mn-ea"/>
              <a:cs typeface="+mn-cs"/>
            </a:rPr>
            <a:t>1</a:t>
          </a:r>
          <a:r>
            <a:rPr lang="fr-FR" sz="1200" baseline="30000" dirty="0">
              <a:solidFill>
                <a:sysClr val="window" lastClr="FFFFFF"/>
              </a:solidFill>
              <a:latin typeface="Marianne" panose="02000000000000000000" pitchFamily="50" charset="0"/>
              <a:ea typeface="+mn-ea"/>
              <a:cs typeface="+mn-cs"/>
            </a:rPr>
            <a:t>er</a:t>
          </a:r>
          <a:r>
            <a:rPr lang="fr-FR" sz="1200" dirty="0">
              <a:solidFill>
                <a:sysClr val="window" lastClr="FFFFFF"/>
              </a:solidFill>
              <a:latin typeface="Marianne" panose="02000000000000000000" pitchFamily="50" charset="0"/>
              <a:ea typeface="+mn-ea"/>
              <a:cs typeface="+mn-cs"/>
            </a:rPr>
            <a:t> Plan d’action</a:t>
          </a:r>
        </a:p>
      </dgm:t>
    </dgm:pt>
    <dgm:pt modelId="{0B0D6521-955A-4C27-A8C8-355C06F19C69}" type="parTrans" cxnId="{0C9D946E-053A-4166-9329-133A7EE2EC99}">
      <dgm:prSet/>
      <dgm:spPr/>
      <dgm:t>
        <a:bodyPr/>
        <a:lstStyle/>
        <a:p>
          <a:endParaRPr lang="fr-FR">
            <a:latin typeface="Marianne" panose="02000000000000000000" pitchFamily="50" charset="0"/>
          </a:endParaRPr>
        </a:p>
      </dgm:t>
    </dgm:pt>
    <dgm:pt modelId="{688A6042-6344-4CE1-A57E-5E393237D5F8}" type="sibTrans" cxnId="{0C9D946E-053A-4166-9329-133A7EE2EC99}">
      <dgm:prSet/>
      <dgm:spPr/>
      <dgm:t>
        <a:bodyPr/>
        <a:lstStyle/>
        <a:p>
          <a:endParaRPr lang="fr-FR">
            <a:latin typeface="Marianne" panose="02000000000000000000" pitchFamily="50" charset="0"/>
          </a:endParaRPr>
        </a:p>
      </dgm:t>
    </dgm:pt>
    <dgm:pt modelId="{5D3241DD-E2F2-4D0A-8622-DF5CBBB0C111}">
      <dgm:prSet phldrT="[Texte]" custT="1"/>
      <dgm:spPr>
        <a:xfrm rot="10800000">
          <a:off x="619702" y="870"/>
          <a:ext cx="2047843" cy="415569"/>
        </a:xfrm>
        <a:prstGeom prst="homePlate">
          <a:avLst/>
        </a:prstGeom>
        <a:solidFill>
          <a:srgbClr val="484D7A">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fr-FR" sz="1050" dirty="0">
              <a:solidFill>
                <a:sysClr val="window" lastClr="FFFFFF"/>
              </a:solidFill>
              <a:latin typeface="Marianne" panose="02000000000000000000" pitchFamily="50" charset="0"/>
              <a:ea typeface="+mn-ea"/>
              <a:cs typeface="+mn-cs"/>
            </a:rPr>
            <a:t>Complétude référentiel TETE CAE et ECI – Réalisation des audits</a:t>
          </a:r>
        </a:p>
      </dgm:t>
    </dgm:pt>
    <dgm:pt modelId="{98253A5B-D318-40A2-B53B-17C737AE194E}" type="sibTrans" cxnId="{D8999F5B-5FEC-433E-BEF7-B445BE247255}">
      <dgm:prSet/>
      <dgm:spPr/>
      <dgm:t>
        <a:bodyPr/>
        <a:lstStyle/>
        <a:p>
          <a:endParaRPr lang="fr-FR">
            <a:latin typeface="Marianne" panose="02000000000000000000" pitchFamily="50" charset="0"/>
          </a:endParaRPr>
        </a:p>
      </dgm:t>
    </dgm:pt>
    <dgm:pt modelId="{03C5DFC4-C27E-462F-8833-280C8E34F574}" type="parTrans" cxnId="{D8999F5B-5FEC-433E-BEF7-B445BE247255}">
      <dgm:prSet/>
      <dgm:spPr/>
      <dgm:t>
        <a:bodyPr/>
        <a:lstStyle/>
        <a:p>
          <a:endParaRPr lang="fr-FR">
            <a:latin typeface="Marianne" panose="02000000000000000000" pitchFamily="50" charset="0"/>
          </a:endParaRPr>
        </a:p>
      </dgm:t>
    </dgm:pt>
    <dgm:pt modelId="{C08D568D-DF12-4255-ABC3-AC76AB3D2C42}">
      <dgm:prSet phldrT="[Texte]" custT="1"/>
      <dgm:spPr>
        <a:xfrm rot="10800000">
          <a:off x="619702" y="540491"/>
          <a:ext cx="2047843" cy="415569"/>
        </a:xfrm>
        <a:prstGeom prst="homePlate">
          <a:avLst/>
        </a:prstGeom>
        <a:solidFill>
          <a:srgbClr val="484D7A">
            <a:hueOff val="-4540469"/>
            <a:satOff val="24742"/>
            <a:lumOff val="12222"/>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fr-FR" sz="1200" dirty="0">
              <a:solidFill>
                <a:sysClr val="window" lastClr="FFFFFF"/>
              </a:solidFill>
              <a:latin typeface="Marianne" panose="02000000000000000000" pitchFamily="50" charset="0"/>
              <a:ea typeface="+mn-ea"/>
              <a:cs typeface="+mn-cs"/>
            </a:rPr>
            <a:t>Compléments </a:t>
          </a:r>
          <a:r>
            <a:rPr lang="fr-FR" sz="1200" dirty="0" err="1">
              <a:solidFill>
                <a:sysClr val="window" lastClr="FFFFFF"/>
              </a:solidFill>
              <a:latin typeface="Marianne" panose="02000000000000000000" pitchFamily="50" charset="0"/>
              <a:ea typeface="+mn-ea"/>
              <a:cs typeface="+mn-cs"/>
            </a:rPr>
            <a:t>Diag</a:t>
          </a:r>
          <a:r>
            <a:rPr lang="fr-FR" sz="1200" dirty="0">
              <a:solidFill>
                <a:sysClr val="window" lastClr="FFFFFF"/>
              </a:solidFill>
              <a:latin typeface="Marianne" panose="02000000000000000000" pitchFamily="50" charset="0"/>
              <a:ea typeface="+mn-ea"/>
              <a:cs typeface="+mn-cs"/>
            </a:rPr>
            <a:t> Territoriaux</a:t>
          </a:r>
        </a:p>
      </dgm:t>
    </dgm:pt>
    <dgm:pt modelId="{C44B8457-81FA-4D18-BCDC-2A7BD560ED46}" type="parTrans" cxnId="{DAD9C052-18AD-4162-AF30-495AF3143C8E}">
      <dgm:prSet/>
      <dgm:spPr/>
      <dgm:t>
        <a:bodyPr/>
        <a:lstStyle/>
        <a:p>
          <a:endParaRPr lang="fr-FR">
            <a:latin typeface="Marianne" panose="02000000000000000000" pitchFamily="50" charset="0"/>
          </a:endParaRPr>
        </a:p>
      </dgm:t>
    </dgm:pt>
    <dgm:pt modelId="{1BBC5FB8-963D-45A6-95D7-A131DD56E1E8}" type="sibTrans" cxnId="{DAD9C052-18AD-4162-AF30-495AF3143C8E}">
      <dgm:prSet/>
      <dgm:spPr/>
      <dgm:t>
        <a:bodyPr/>
        <a:lstStyle/>
        <a:p>
          <a:endParaRPr lang="fr-FR">
            <a:latin typeface="Marianne" panose="02000000000000000000" pitchFamily="50" charset="0"/>
          </a:endParaRPr>
        </a:p>
      </dgm:t>
    </dgm:pt>
    <dgm:pt modelId="{0B81F5C5-018B-4528-B2C6-10F6D0FE4C2E}" type="pres">
      <dgm:prSet presAssocID="{EEEA50EB-1308-4C3C-8BD5-4CF3D2BDBBF0}" presName="linearFlow" presStyleCnt="0">
        <dgm:presLayoutVars>
          <dgm:dir/>
          <dgm:resizeHandles val="exact"/>
        </dgm:presLayoutVars>
      </dgm:prSet>
      <dgm:spPr/>
    </dgm:pt>
    <dgm:pt modelId="{EE40CCE8-C30B-43B6-BA55-49C6B3EF23AF}" type="pres">
      <dgm:prSet presAssocID="{5D3241DD-E2F2-4D0A-8622-DF5CBBB0C111}" presName="composite" presStyleCnt="0"/>
      <dgm:spPr/>
    </dgm:pt>
    <dgm:pt modelId="{85D3B796-0EBE-4FF2-B546-2A9F6C7E11E1}" type="pres">
      <dgm:prSet presAssocID="{5D3241DD-E2F2-4D0A-8622-DF5CBBB0C111}" presName="imgShp" presStyleLbl="fgImgPlace1" presStyleIdx="0" presStyleCnt="4"/>
      <dgm:spPr>
        <a:xfrm>
          <a:off x="411917" y="870"/>
          <a:ext cx="415569" cy="415569"/>
        </a:xfrm>
        <a:prstGeom prst="ellipse">
          <a:avLst/>
        </a:prstGeom>
        <a:blipFill rotWithShape="1">
          <a:blip xmlns:r="http://schemas.openxmlformats.org/officeDocument/2006/relationships" r:embed="rId1"/>
          <a:stretch>
            <a:fillRect/>
          </a:stretch>
        </a:blipFill>
        <a:ln w="12700" cap="flat" cmpd="sng" algn="ctr">
          <a:solidFill>
            <a:sysClr val="window" lastClr="FFFFFF">
              <a:hueOff val="0"/>
              <a:satOff val="0"/>
              <a:lumOff val="0"/>
              <a:alphaOff val="0"/>
            </a:sysClr>
          </a:solidFill>
          <a:prstDash val="solid"/>
          <a:miter lim="800000"/>
        </a:ln>
        <a:effectLst/>
      </dgm:spPr>
    </dgm:pt>
    <dgm:pt modelId="{F2E78037-A441-4B4D-808D-EBD3A2EDA800}" type="pres">
      <dgm:prSet presAssocID="{5D3241DD-E2F2-4D0A-8622-DF5CBBB0C111}" presName="txShp" presStyleLbl="node1" presStyleIdx="0" presStyleCnt="4">
        <dgm:presLayoutVars>
          <dgm:bulletEnabled val="1"/>
        </dgm:presLayoutVars>
      </dgm:prSet>
      <dgm:spPr/>
    </dgm:pt>
    <dgm:pt modelId="{C73920D9-CD42-4682-8C2F-7BA5509E0F99}" type="pres">
      <dgm:prSet presAssocID="{98253A5B-D318-40A2-B53B-17C737AE194E}" presName="spacing" presStyleCnt="0"/>
      <dgm:spPr/>
    </dgm:pt>
    <dgm:pt modelId="{669100AE-9D43-4086-88D9-DA34512E7EB2}" type="pres">
      <dgm:prSet presAssocID="{C08D568D-DF12-4255-ABC3-AC76AB3D2C42}" presName="composite" presStyleCnt="0"/>
      <dgm:spPr/>
    </dgm:pt>
    <dgm:pt modelId="{1F2B73FB-EF65-4F06-9B4A-066FFB94B6F9}" type="pres">
      <dgm:prSet presAssocID="{C08D568D-DF12-4255-ABC3-AC76AB3D2C42}" presName="imgShp" presStyleLbl="fgImgPlace1" presStyleIdx="1" presStyleCnt="4" custLinFactNeighborX="-627" custLinFactNeighborY="5225"/>
      <dgm:spPr>
        <a:xfrm>
          <a:off x="409312" y="562204"/>
          <a:ext cx="415569" cy="415569"/>
        </a:xfrm>
        <a:prstGeom prst="ellipse">
          <a:avLst/>
        </a:prstGeom>
        <a:blipFill rotWithShape="1">
          <a:blip xmlns:r="http://schemas.openxmlformats.org/officeDocument/2006/relationships" r:embed="rId2"/>
          <a:stretch>
            <a:fillRect/>
          </a:stretch>
        </a:blipFill>
        <a:ln w="12700" cap="flat" cmpd="sng" algn="ctr">
          <a:solidFill>
            <a:sysClr val="window" lastClr="FFFFFF">
              <a:hueOff val="0"/>
              <a:satOff val="0"/>
              <a:lumOff val="0"/>
              <a:alphaOff val="0"/>
            </a:sysClr>
          </a:solidFill>
          <a:prstDash val="solid"/>
          <a:miter lim="800000"/>
        </a:ln>
        <a:effectLst/>
      </dgm:spPr>
    </dgm:pt>
    <dgm:pt modelId="{2088E605-97E4-4683-B418-18C843020E6E}" type="pres">
      <dgm:prSet presAssocID="{C08D568D-DF12-4255-ABC3-AC76AB3D2C42}" presName="txShp" presStyleLbl="node1" presStyleIdx="1" presStyleCnt="4">
        <dgm:presLayoutVars>
          <dgm:bulletEnabled val="1"/>
        </dgm:presLayoutVars>
      </dgm:prSet>
      <dgm:spPr/>
    </dgm:pt>
    <dgm:pt modelId="{9F464BD2-DF9D-47B5-BF84-36D0A94D6FDC}" type="pres">
      <dgm:prSet presAssocID="{1BBC5FB8-963D-45A6-95D7-A131DD56E1E8}" presName="spacing" presStyleCnt="0"/>
      <dgm:spPr/>
    </dgm:pt>
    <dgm:pt modelId="{44CDD603-37DC-4DD2-830D-37A93857EAB2}" type="pres">
      <dgm:prSet presAssocID="{B244FBEC-B2B2-4AE2-A57B-E86BC9AE5DF7}" presName="composite" presStyleCnt="0"/>
      <dgm:spPr/>
    </dgm:pt>
    <dgm:pt modelId="{4B55558C-A91C-4759-A443-ADA0F03A926E}" type="pres">
      <dgm:prSet presAssocID="{B244FBEC-B2B2-4AE2-A57B-E86BC9AE5DF7}" presName="imgShp" presStyleLbl="fgImgPlace1" presStyleIdx="2" presStyleCnt="4"/>
      <dgm:spPr>
        <a:xfrm>
          <a:off x="411917" y="1080111"/>
          <a:ext cx="415569" cy="415569"/>
        </a:xfrm>
        <a:prstGeom prst="ellipse">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l="-25000" r="-25000"/>
          </a:stretch>
        </a:blipFill>
        <a:ln w="12700" cap="flat" cmpd="sng" algn="ctr">
          <a:solidFill>
            <a:sysClr val="window" lastClr="FFFFFF">
              <a:hueOff val="0"/>
              <a:satOff val="0"/>
              <a:lumOff val="0"/>
              <a:alphaOff val="0"/>
            </a:sysClr>
          </a:solidFill>
          <a:prstDash val="solid"/>
          <a:miter lim="800000"/>
        </a:ln>
        <a:effectLst/>
      </dgm:spPr>
    </dgm:pt>
    <dgm:pt modelId="{28CFE3F5-D51E-46C3-BEDF-A0D8C57D7A0D}" type="pres">
      <dgm:prSet presAssocID="{B244FBEC-B2B2-4AE2-A57B-E86BC9AE5DF7}" presName="txShp" presStyleLbl="node1" presStyleIdx="2" presStyleCnt="4">
        <dgm:presLayoutVars>
          <dgm:bulletEnabled val="1"/>
        </dgm:presLayoutVars>
      </dgm:prSet>
      <dgm:spPr/>
    </dgm:pt>
    <dgm:pt modelId="{118AEE15-8AC2-48EB-A817-767B443300E0}" type="pres">
      <dgm:prSet presAssocID="{6E725AF9-FFD4-41D7-AAFE-B4B8C9C96B07}" presName="spacing" presStyleCnt="0"/>
      <dgm:spPr/>
    </dgm:pt>
    <dgm:pt modelId="{DF72E914-5904-4473-BC69-CFF898A186A8}" type="pres">
      <dgm:prSet presAssocID="{42BE1A28-5666-45C0-AD1D-D4C9A3F425FB}" presName="composite" presStyleCnt="0"/>
      <dgm:spPr/>
    </dgm:pt>
    <dgm:pt modelId="{43600D8B-7D7F-4403-BD78-84CD27E0229A}" type="pres">
      <dgm:prSet presAssocID="{42BE1A28-5666-45C0-AD1D-D4C9A3F425FB}" presName="imgShp" presStyleLbl="fgImgPlace1" presStyleIdx="3" presStyleCnt="4"/>
      <dgm:spPr>
        <a:xfrm>
          <a:off x="411917" y="1619732"/>
          <a:ext cx="415569" cy="415569"/>
        </a:xfrm>
        <a:prstGeom prst="ellipse">
          <a:avLst/>
        </a:prstGeom>
        <a:blipFill>
          <a:blip xmlns:r="http://schemas.openxmlformats.org/officeDocument/2006/relationships" r:embed="rId4" cstate="print">
            <a:extLst>
              <a:ext uri="{28A0092B-C50C-407E-A947-70E740481C1C}">
                <a14:useLocalDpi xmlns:a14="http://schemas.microsoft.com/office/drawing/2010/main" val="0"/>
              </a:ext>
            </a:extLst>
          </a:blip>
          <a:srcRect/>
          <a:stretch>
            <a:fillRect/>
          </a:stretch>
        </a:blipFill>
        <a:ln w="12700" cap="flat" cmpd="sng" algn="ctr">
          <a:solidFill>
            <a:sysClr val="window" lastClr="FFFFFF">
              <a:hueOff val="0"/>
              <a:satOff val="0"/>
              <a:lumOff val="0"/>
              <a:alphaOff val="0"/>
            </a:sysClr>
          </a:solidFill>
          <a:prstDash val="solid"/>
          <a:miter lim="800000"/>
        </a:ln>
        <a:effectLst/>
      </dgm:spPr>
    </dgm:pt>
    <dgm:pt modelId="{CD12F8CC-620A-46EE-A29C-820F7A668BD9}" type="pres">
      <dgm:prSet presAssocID="{42BE1A28-5666-45C0-AD1D-D4C9A3F425FB}" presName="txShp" presStyleLbl="node1" presStyleIdx="3" presStyleCnt="4" custLinFactNeighborY="1624">
        <dgm:presLayoutVars>
          <dgm:bulletEnabled val="1"/>
        </dgm:presLayoutVars>
      </dgm:prSet>
      <dgm:spPr/>
    </dgm:pt>
  </dgm:ptLst>
  <dgm:cxnLst>
    <dgm:cxn modelId="{04746439-32D0-4172-9E9F-ACE1970E3FDB}" type="presOf" srcId="{B244FBEC-B2B2-4AE2-A57B-E86BC9AE5DF7}" destId="{28CFE3F5-D51E-46C3-BEDF-A0D8C57D7A0D}" srcOrd="0" destOrd="0" presId="urn:microsoft.com/office/officeart/2005/8/layout/vList3"/>
    <dgm:cxn modelId="{D8999F5B-5FEC-433E-BEF7-B445BE247255}" srcId="{EEEA50EB-1308-4C3C-8BD5-4CF3D2BDBBF0}" destId="{5D3241DD-E2F2-4D0A-8622-DF5CBBB0C111}" srcOrd="0" destOrd="0" parTransId="{03C5DFC4-C27E-462F-8833-280C8E34F574}" sibTransId="{98253A5B-D318-40A2-B53B-17C737AE194E}"/>
    <dgm:cxn modelId="{99613D4C-6E7E-44BC-B9A1-F7DE1C5E887F}" srcId="{EEEA50EB-1308-4C3C-8BD5-4CF3D2BDBBF0}" destId="{B244FBEC-B2B2-4AE2-A57B-E86BC9AE5DF7}" srcOrd="2" destOrd="0" parTransId="{7E097534-3867-40A7-B57D-1BFC785874D2}" sibTransId="{6E725AF9-FFD4-41D7-AAFE-B4B8C9C96B07}"/>
    <dgm:cxn modelId="{0C9D946E-053A-4166-9329-133A7EE2EC99}" srcId="{EEEA50EB-1308-4C3C-8BD5-4CF3D2BDBBF0}" destId="{42BE1A28-5666-45C0-AD1D-D4C9A3F425FB}" srcOrd="3" destOrd="0" parTransId="{0B0D6521-955A-4C27-A8C8-355C06F19C69}" sibTransId="{688A6042-6344-4CE1-A57E-5E393237D5F8}"/>
    <dgm:cxn modelId="{DAD9C052-18AD-4162-AF30-495AF3143C8E}" srcId="{EEEA50EB-1308-4C3C-8BD5-4CF3D2BDBBF0}" destId="{C08D568D-DF12-4255-ABC3-AC76AB3D2C42}" srcOrd="1" destOrd="0" parTransId="{C44B8457-81FA-4D18-BCDC-2A7BD560ED46}" sibTransId="{1BBC5FB8-963D-45A6-95D7-A131DD56E1E8}"/>
    <dgm:cxn modelId="{AC8FB680-237E-431A-BFD4-7943EAF93615}" type="presOf" srcId="{42BE1A28-5666-45C0-AD1D-D4C9A3F425FB}" destId="{CD12F8CC-620A-46EE-A29C-820F7A668BD9}" srcOrd="0" destOrd="0" presId="urn:microsoft.com/office/officeart/2005/8/layout/vList3"/>
    <dgm:cxn modelId="{D5F7819B-A8CC-4F69-A402-A26821E4D902}" type="presOf" srcId="{EEEA50EB-1308-4C3C-8BD5-4CF3D2BDBBF0}" destId="{0B81F5C5-018B-4528-B2C6-10F6D0FE4C2E}" srcOrd="0" destOrd="0" presId="urn:microsoft.com/office/officeart/2005/8/layout/vList3"/>
    <dgm:cxn modelId="{B071DBDA-8878-49DC-AADE-7424C43ED79B}" type="presOf" srcId="{5D3241DD-E2F2-4D0A-8622-DF5CBBB0C111}" destId="{F2E78037-A441-4B4D-808D-EBD3A2EDA800}" srcOrd="0" destOrd="0" presId="urn:microsoft.com/office/officeart/2005/8/layout/vList3"/>
    <dgm:cxn modelId="{5F0677E5-193E-4E40-85EB-F62ADD78BEB3}" type="presOf" srcId="{C08D568D-DF12-4255-ABC3-AC76AB3D2C42}" destId="{2088E605-97E4-4683-B418-18C843020E6E}" srcOrd="0" destOrd="0" presId="urn:microsoft.com/office/officeart/2005/8/layout/vList3"/>
    <dgm:cxn modelId="{2C225431-1921-4856-B4EA-4F2C8D4C90D9}" type="presParOf" srcId="{0B81F5C5-018B-4528-B2C6-10F6D0FE4C2E}" destId="{EE40CCE8-C30B-43B6-BA55-49C6B3EF23AF}" srcOrd="0" destOrd="0" presId="urn:microsoft.com/office/officeart/2005/8/layout/vList3"/>
    <dgm:cxn modelId="{6AD7ECF0-D2C9-4C46-8FB7-8337E5781099}" type="presParOf" srcId="{EE40CCE8-C30B-43B6-BA55-49C6B3EF23AF}" destId="{85D3B796-0EBE-4FF2-B546-2A9F6C7E11E1}" srcOrd="0" destOrd="0" presId="urn:microsoft.com/office/officeart/2005/8/layout/vList3"/>
    <dgm:cxn modelId="{51577CF9-A75E-4260-B0EA-5249C98C7FA0}" type="presParOf" srcId="{EE40CCE8-C30B-43B6-BA55-49C6B3EF23AF}" destId="{F2E78037-A441-4B4D-808D-EBD3A2EDA800}" srcOrd="1" destOrd="0" presId="urn:microsoft.com/office/officeart/2005/8/layout/vList3"/>
    <dgm:cxn modelId="{4020646A-517D-40FF-9C48-5ADAA26BC25E}" type="presParOf" srcId="{0B81F5C5-018B-4528-B2C6-10F6D0FE4C2E}" destId="{C73920D9-CD42-4682-8C2F-7BA5509E0F99}" srcOrd="1" destOrd="0" presId="urn:microsoft.com/office/officeart/2005/8/layout/vList3"/>
    <dgm:cxn modelId="{C2EFB2A3-06CB-4599-9C2A-51DF1BA6321F}" type="presParOf" srcId="{0B81F5C5-018B-4528-B2C6-10F6D0FE4C2E}" destId="{669100AE-9D43-4086-88D9-DA34512E7EB2}" srcOrd="2" destOrd="0" presId="urn:microsoft.com/office/officeart/2005/8/layout/vList3"/>
    <dgm:cxn modelId="{1AD70F02-5C54-424E-B888-46B63687CDC2}" type="presParOf" srcId="{669100AE-9D43-4086-88D9-DA34512E7EB2}" destId="{1F2B73FB-EF65-4F06-9B4A-066FFB94B6F9}" srcOrd="0" destOrd="0" presId="urn:microsoft.com/office/officeart/2005/8/layout/vList3"/>
    <dgm:cxn modelId="{73C098D1-39D5-446E-B5CA-290547CE6409}" type="presParOf" srcId="{669100AE-9D43-4086-88D9-DA34512E7EB2}" destId="{2088E605-97E4-4683-B418-18C843020E6E}" srcOrd="1" destOrd="0" presId="urn:microsoft.com/office/officeart/2005/8/layout/vList3"/>
    <dgm:cxn modelId="{F4012190-2B53-4606-8399-D6866200398A}" type="presParOf" srcId="{0B81F5C5-018B-4528-B2C6-10F6D0FE4C2E}" destId="{9F464BD2-DF9D-47B5-BF84-36D0A94D6FDC}" srcOrd="3" destOrd="0" presId="urn:microsoft.com/office/officeart/2005/8/layout/vList3"/>
    <dgm:cxn modelId="{BA76878F-E64E-4328-9158-EBF80FEB6E60}" type="presParOf" srcId="{0B81F5C5-018B-4528-B2C6-10F6D0FE4C2E}" destId="{44CDD603-37DC-4DD2-830D-37A93857EAB2}" srcOrd="4" destOrd="0" presId="urn:microsoft.com/office/officeart/2005/8/layout/vList3"/>
    <dgm:cxn modelId="{06469226-F090-4D10-B33D-70BDEEBEC0C6}" type="presParOf" srcId="{44CDD603-37DC-4DD2-830D-37A93857EAB2}" destId="{4B55558C-A91C-4759-A443-ADA0F03A926E}" srcOrd="0" destOrd="0" presId="urn:microsoft.com/office/officeart/2005/8/layout/vList3"/>
    <dgm:cxn modelId="{27BD67F4-C9AB-4ED6-9F11-DDFEF562FB54}" type="presParOf" srcId="{44CDD603-37DC-4DD2-830D-37A93857EAB2}" destId="{28CFE3F5-D51E-46C3-BEDF-A0D8C57D7A0D}" srcOrd="1" destOrd="0" presId="urn:microsoft.com/office/officeart/2005/8/layout/vList3"/>
    <dgm:cxn modelId="{80AEFAD9-28DA-401B-9A21-F71F6F6D5896}" type="presParOf" srcId="{0B81F5C5-018B-4528-B2C6-10F6D0FE4C2E}" destId="{118AEE15-8AC2-48EB-A817-767B443300E0}" srcOrd="5" destOrd="0" presId="urn:microsoft.com/office/officeart/2005/8/layout/vList3"/>
    <dgm:cxn modelId="{16BDE0F1-7726-40D9-83C2-0176FF040E90}" type="presParOf" srcId="{0B81F5C5-018B-4528-B2C6-10F6D0FE4C2E}" destId="{DF72E914-5904-4473-BC69-CFF898A186A8}" srcOrd="6" destOrd="0" presId="urn:microsoft.com/office/officeart/2005/8/layout/vList3"/>
    <dgm:cxn modelId="{43C988FA-47E4-4E6B-B304-B886D9EDF0B3}" type="presParOf" srcId="{DF72E914-5904-4473-BC69-CFF898A186A8}" destId="{43600D8B-7D7F-4403-BD78-84CD27E0229A}" srcOrd="0" destOrd="0" presId="urn:microsoft.com/office/officeart/2005/8/layout/vList3"/>
    <dgm:cxn modelId="{BB8B74F3-69A9-4E27-80EA-22F5B136D9DB}" type="presParOf" srcId="{DF72E914-5904-4473-BC69-CFF898A186A8}" destId="{CD12F8CC-620A-46EE-A29C-820F7A668BD9}"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099710-5924-4386-B014-27770FDFEE06}">
      <dsp:nvSpPr>
        <dsp:cNvPr id="0" name=""/>
        <dsp:cNvSpPr/>
      </dsp:nvSpPr>
      <dsp:spPr>
        <a:xfrm>
          <a:off x="515" y="0"/>
          <a:ext cx="2217372" cy="2074864"/>
        </a:xfrm>
        <a:prstGeom prst="roundRect">
          <a:avLst>
            <a:gd name="adj" fmla="val 5000"/>
          </a:avLst>
        </a:prstGeom>
        <a:solidFill>
          <a:schemeClr val="accent3">
            <a:alpha val="9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85725" rIns="111125" bIns="0" numCol="1" spcCol="1270" anchor="t" anchorCtr="0">
          <a:noAutofit/>
        </a:bodyPr>
        <a:lstStyle/>
        <a:p>
          <a:pPr marL="0" lvl="0" indent="0" algn="r" defTabSz="1111250">
            <a:lnSpc>
              <a:spcPct val="90000"/>
            </a:lnSpc>
            <a:spcBef>
              <a:spcPct val="0"/>
            </a:spcBef>
            <a:spcAft>
              <a:spcPct val="35000"/>
            </a:spcAft>
            <a:buNone/>
          </a:pPr>
          <a:r>
            <a:rPr lang="fr-FR" sz="2500" kern="1200" dirty="0"/>
            <a:t>1</a:t>
          </a:r>
        </a:p>
      </dsp:txBody>
      <dsp:txXfrm rot="16200000">
        <a:off x="-628441" y="628957"/>
        <a:ext cx="1701388" cy="443474"/>
      </dsp:txXfrm>
    </dsp:sp>
    <dsp:sp modelId="{161ACF5D-2B9A-4026-BFD8-DF68C52EB80C}">
      <dsp:nvSpPr>
        <dsp:cNvPr id="0" name=""/>
        <dsp:cNvSpPr/>
      </dsp:nvSpPr>
      <dsp:spPr>
        <a:xfrm>
          <a:off x="443989" y="0"/>
          <a:ext cx="1651942" cy="2074864"/>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41148" rIns="0" bIns="0" numCol="1" spcCol="1270" anchor="t" anchorCtr="0">
          <a:noAutofit/>
        </a:bodyPr>
        <a:lstStyle/>
        <a:p>
          <a:pPr marL="0" lvl="0" indent="0" algn="l" defTabSz="533400">
            <a:lnSpc>
              <a:spcPct val="90000"/>
            </a:lnSpc>
            <a:spcBef>
              <a:spcPct val="0"/>
            </a:spcBef>
            <a:spcAft>
              <a:spcPct val="35000"/>
            </a:spcAft>
            <a:buNone/>
          </a:pPr>
          <a:r>
            <a:rPr lang="fr-FR" sz="1200" kern="1200" dirty="0"/>
            <a:t>Organisation d’un premier forum qui servira de point de départ pour le lancement de l’action : présentation de la démarche, mise en lien des personnes …</a:t>
          </a:r>
        </a:p>
      </dsp:txBody>
      <dsp:txXfrm>
        <a:off x="443989" y="0"/>
        <a:ext cx="1651942" cy="2074864"/>
      </dsp:txXfrm>
    </dsp:sp>
    <dsp:sp modelId="{0BA5E9CB-131E-4EBC-93B6-5FE1458859C4}">
      <dsp:nvSpPr>
        <dsp:cNvPr id="0" name=""/>
        <dsp:cNvSpPr/>
      </dsp:nvSpPr>
      <dsp:spPr>
        <a:xfrm>
          <a:off x="2295495" y="0"/>
          <a:ext cx="2217372" cy="2053430"/>
        </a:xfrm>
        <a:prstGeom prst="roundRect">
          <a:avLst>
            <a:gd name="adj" fmla="val 5000"/>
          </a:avLst>
        </a:prstGeom>
        <a:solidFill>
          <a:schemeClr val="accent3">
            <a:alpha val="90000"/>
            <a:hueOff val="0"/>
            <a:satOff val="0"/>
            <a:lumOff val="0"/>
            <a:alphaOff val="-2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85725" rIns="111125" bIns="0" numCol="1" spcCol="1270" anchor="t" anchorCtr="0">
          <a:noAutofit/>
        </a:bodyPr>
        <a:lstStyle/>
        <a:p>
          <a:pPr marL="0" lvl="0" indent="0" algn="r" defTabSz="1111250">
            <a:lnSpc>
              <a:spcPct val="90000"/>
            </a:lnSpc>
            <a:spcBef>
              <a:spcPct val="0"/>
            </a:spcBef>
            <a:spcAft>
              <a:spcPct val="35000"/>
            </a:spcAft>
            <a:buNone/>
          </a:pPr>
          <a:r>
            <a:rPr lang="fr-FR" sz="2500" kern="1200" dirty="0"/>
            <a:t>2</a:t>
          </a:r>
        </a:p>
      </dsp:txBody>
      <dsp:txXfrm rot="16200000">
        <a:off x="1675326" y="620169"/>
        <a:ext cx="1683813" cy="443474"/>
      </dsp:txXfrm>
    </dsp:sp>
    <dsp:sp modelId="{9C4A04C5-ABE3-4C9B-9D01-EDC6EEBD6646}">
      <dsp:nvSpPr>
        <dsp:cNvPr id="0" name=""/>
        <dsp:cNvSpPr/>
      </dsp:nvSpPr>
      <dsp:spPr>
        <a:xfrm rot="5400000">
          <a:off x="2154241" y="1611002"/>
          <a:ext cx="304680" cy="332605"/>
        </a:xfrm>
        <a:prstGeom prst="flowChartExtract">
          <a:avLst/>
        </a:prstGeom>
        <a:solidFill>
          <a:schemeClr val="lt1">
            <a:hueOff val="0"/>
            <a:satOff val="0"/>
            <a:lumOff val="0"/>
            <a:alphaOff val="0"/>
          </a:schemeClr>
        </a:solidFill>
        <a:ln w="25400" cap="flat" cmpd="sng" algn="ctr">
          <a:solidFill>
            <a:schemeClr val="accent3">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175F557-7DEB-40B7-B4A6-0F1F2699F9C1}">
      <dsp:nvSpPr>
        <dsp:cNvPr id="0" name=""/>
        <dsp:cNvSpPr/>
      </dsp:nvSpPr>
      <dsp:spPr>
        <a:xfrm>
          <a:off x="2738969" y="0"/>
          <a:ext cx="1651942" cy="2053430"/>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41148" rIns="0" bIns="0" numCol="1" spcCol="1270" anchor="t" anchorCtr="0">
          <a:noAutofit/>
        </a:bodyPr>
        <a:lstStyle/>
        <a:p>
          <a:pPr marL="0" lvl="0" indent="0" algn="l" defTabSz="533400">
            <a:lnSpc>
              <a:spcPct val="90000"/>
            </a:lnSpc>
            <a:spcBef>
              <a:spcPct val="0"/>
            </a:spcBef>
            <a:spcAft>
              <a:spcPct val="35000"/>
            </a:spcAft>
            <a:buNone/>
          </a:pPr>
          <a:r>
            <a:rPr lang="fr-FR" sz="1200" kern="1200" dirty="0"/>
            <a:t>Mise en place des groupes de paroles</a:t>
          </a:r>
        </a:p>
      </dsp:txBody>
      <dsp:txXfrm>
        <a:off x="2738969" y="0"/>
        <a:ext cx="1651942" cy="2053430"/>
      </dsp:txXfrm>
    </dsp:sp>
    <dsp:sp modelId="{89FEFD12-CA3E-411E-B03C-AB5065AFFDEE}">
      <dsp:nvSpPr>
        <dsp:cNvPr id="0" name=""/>
        <dsp:cNvSpPr/>
      </dsp:nvSpPr>
      <dsp:spPr>
        <a:xfrm>
          <a:off x="4590475" y="0"/>
          <a:ext cx="2217372" cy="2074864"/>
        </a:xfrm>
        <a:prstGeom prst="roundRect">
          <a:avLst>
            <a:gd name="adj" fmla="val 5000"/>
          </a:avLst>
        </a:prstGeom>
        <a:solidFill>
          <a:schemeClr val="accent3">
            <a:alpha val="90000"/>
            <a:hueOff val="0"/>
            <a:satOff val="0"/>
            <a:lumOff val="0"/>
            <a:alpha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85725" rIns="111125" bIns="0" numCol="1" spcCol="1270" anchor="t" anchorCtr="0">
          <a:noAutofit/>
        </a:bodyPr>
        <a:lstStyle/>
        <a:p>
          <a:pPr marL="0" lvl="0" indent="0" algn="r" defTabSz="1111250">
            <a:lnSpc>
              <a:spcPct val="90000"/>
            </a:lnSpc>
            <a:spcBef>
              <a:spcPct val="0"/>
            </a:spcBef>
            <a:spcAft>
              <a:spcPct val="35000"/>
            </a:spcAft>
            <a:buNone/>
          </a:pPr>
          <a:r>
            <a:rPr lang="fr-FR" sz="2500" kern="1200" dirty="0"/>
            <a:t>3</a:t>
          </a:r>
        </a:p>
      </dsp:txBody>
      <dsp:txXfrm rot="16200000">
        <a:off x="3961518" y="628957"/>
        <a:ext cx="1701388" cy="443474"/>
      </dsp:txXfrm>
    </dsp:sp>
    <dsp:sp modelId="{3B82814D-2DEA-499D-8F0F-3B2B8517DB28}">
      <dsp:nvSpPr>
        <dsp:cNvPr id="0" name=""/>
        <dsp:cNvSpPr/>
      </dsp:nvSpPr>
      <dsp:spPr>
        <a:xfrm rot="5400000">
          <a:off x="4449222" y="1611002"/>
          <a:ext cx="304680" cy="332605"/>
        </a:xfrm>
        <a:prstGeom prst="flowChartExtract">
          <a:avLst/>
        </a:prstGeom>
        <a:solidFill>
          <a:schemeClr val="lt1">
            <a:hueOff val="0"/>
            <a:satOff val="0"/>
            <a:lumOff val="0"/>
            <a:alphaOff val="0"/>
          </a:schemeClr>
        </a:solidFill>
        <a:ln w="25400" cap="flat" cmpd="sng" algn="ctr">
          <a:solidFill>
            <a:schemeClr val="accent3">
              <a:alpha val="90000"/>
              <a:hueOff val="0"/>
              <a:satOff val="0"/>
              <a:lumOff val="0"/>
              <a:alphaOff val="-40000"/>
            </a:schemeClr>
          </a:solidFill>
          <a:prstDash val="solid"/>
        </a:ln>
        <a:effectLst/>
      </dsp:spPr>
      <dsp:style>
        <a:lnRef idx="2">
          <a:scrgbClr r="0" g="0" b="0"/>
        </a:lnRef>
        <a:fillRef idx="1">
          <a:scrgbClr r="0" g="0" b="0"/>
        </a:fillRef>
        <a:effectRef idx="0">
          <a:scrgbClr r="0" g="0" b="0"/>
        </a:effectRef>
        <a:fontRef idx="minor"/>
      </dsp:style>
    </dsp:sp>
    <dsp:sp modelId="{A57F924E-0B1C-4E9A-B11E-4DA3360EFD6B}">
      <dsp:nvSpPr>
        <dsp:cNvPr id="0" name=""/>
        <dsp:cNvSpPr/>
      </dsp:nvSpPr>
      <dsp:spPr>
        <a:xfrm>
          <a:off x="5033950" y="0"/>
          <a:ext cx="1651942" cy="2074864"/>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41148" rIns="0" bIns="0" numCol="1" spcCol="1270" anchor="t" anchorCtr="0">
          <a:noAutofit/>
        </a:bodyPr>
        <a:lstStyle/>
        <a:p>
          <a:pPr marL="0" lvl="0" indent="0" algn="l" defTabSz="533400">
            <a:lnSpc>
              <a:spcPct val="90000"/>
            </a:lnSpc>
            <a:spcBef>
              <a:spcPct val="0"/>
            </a:spcBef>
            <a:spcAft>
              <a:spcPct val="35000"/>
            </a:spcAft>
            <a:buNone/>
          </a:pPr>
          <a:r>
            <a:rPr lang="fr-FR" sz="1200" kern="1200" dirty="0"/>
            <a:t>Au terme d’un cycle de groupes de paroles (environ 1 année scolaire) :</a:t>
          </a:r>
        </a:p>
        <a:p>
          <a:pPr marL="0" lvl="0" indent="0" algn="l" defTabSz="533400">
            <a:lnSpc>
              <a:spcPct val="90000"/>
            </a:lnSpc>
            <a:spcBef>
              <a:spcPct val="0"/>
            </a:spcBef>
            <a:spcAft>
              <a:spcPct val="35000"/>
            </a:spcAft>
            <a:buNone/>
          </a:pPr>
          <a:r>
            <a:rPr lang="fr-FR" sz="1200" kern="1200" dirty="0"/>
            <a:t>Organisation d’un forum sous forme d’ateliers, d’interventions … répondant aux problématiques soulevées lors des groupes de paroles.</a:t>
          </a:r>
        </a:p>
      </dsp:txBody>
      <dsp:txXfrm>
        <a:off x="5033950" y="0"/>
        <a:ext cx="1651942" cy="207486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E78037-A441-4B4D-808D-EBD3A2EDA800}">
      <dsp:nvSpPr>
        <dsp:cNvPr id="0" name=""/>
        <dsp:cNvSpPr/>
      </dsp:nvSpPr>
      <dsp:spPr>
        <a:xfrm rot="10800000">
          <a:off x="476406" y="79"/>
          <a:ext cx="1557850" cy="336061"/>
        </a:xfrm>
        <a:prstGeom prst="homePlate">
          <a:avLst/>
        </a:prstGeom>
        <a:solidFill>
          <a:srgbClr val="484D7A">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194" tIns="41910" rIns="78232" bIns="41910" numCol="1" spcCol="1270" anchor="ctr" anchorCtr="0">
          <a:noAutofit/>
        </a:bodyPr>
        <a:lstStyle/>
        <a:p>
          <a:pPr marL="0" lvl="0" indent="0" algn="ctr" defTabSz="466725">
            <a:lnSpc>
              <a:spcPct val="90000"/>
            </a:lnSpc>
            <a:spcBef>
              <a:spcPct val="0"/>
            </a:spcBef>
            <a:spcAft>
              <a:spcPct val="35000"/>
            </a:spcAft>
            <a:buNone/>
          </a:pPr>
          <a:r>
            <a:rPr lang="fr-FR" sz="1050" kern="1200" dirty="0">
              <a:solidFill>
                <a:sysClr val="window" lastClr="FFFFFF"/>
              </a:solidFill>
              <a:latin typeface="Marianne" panose="02000000000000000000" pitchFamily="50" charset="0"/>
              <a:ea typeface="+mn-ea"/>
              <a:cs typeface="+mn-cs"/>
            </a:rPr>
            <a:t>Complétude référentiel TETE CAE et ECI – Réalisation des audits</a:t>
          </a:r>
        </a:p>
      </dsp:txBody>
      <dsp:txXfrm rot="10800000">
        <a:off x="560421" y="79"/>
        <a:ext cx="1473835" cy="336061"/>
      </dsp:txXfrm>
    </dsp:sp>
    <dsp:sp modelId="{85D3B796-0EBE-4FF2-B546-2A9F6C7E11E1}">
      <dsp:nvSpPr>
        <dsp:cNvPr id="0" name=""/>
        <dsp:cNvSpPr/>
      </dsp:nvSpPr>
      <dsp:spPr>
        <a:xfrm>
          <a:off x="308375" y="79"/>
          <a:ext cx="336061" cy="336061"/>
        </a:xfrm>
        <a:prstGeom prst="ellipse">
          <a:avLst/>
        </a:prstGeom>
        <a:blipFill rotWithShape="1">
          <a:blip xmlns:r="http://schemas.openxmlformats.org/officeDocument/2006/relationships" r:embed="rId1"/>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2088E605-97E4-4683-B418-18C843020E6E}">
      <dsp:nvSpPr>
        <dsp:cNvPr id="0" name=""/>
        <dsp:cNvSpPr/>
      </dsp:nvSpPr>
      <dsp:spPr>
        <a:xfrm rot="10800000">
          <a:off x="476406" y="436457"/>
          <a:ext cx="1557850" cy="336061"/>
        </a:xfrm>
        <a:prstGeom prst="homePlate">
          <a:avLst/>
        </a:prstGeom>
        <a:solidFill>
          <a:srgbClr val="484D7A">
            <a:hueOff val="-4540469"/>
            <a:satOff val="24742"/>
            <a:lumOff val="12222"/>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194" tIns="45720" rIns="85344" bIns="45720" numCol="1" spcCol="1270" anchor="ctr" anchorCtr="0">
          <a:noAutofit/>
        </a:bodyPr>
        <a:lstStyle/>
        <a:p>
          <a:pPr marL="0" lvl="0" indent="0" algn="ctr" defTabSz="533400">
            <a:lnSpc>
              <a:spcPct val="90000"/>
            </a:lnSpc>
            <a:spcBef>
              <a:spcPct val="0"/>
            </a:spcBef>
            <a:spcAft>
              <a:spcPct val="35000"/>
            </a:spcAft>
            <a:buNone/>
          </a:pPr>
          <a:r>
            <a:rPr lang="fr-FR" sz="1200" kern="1200" dirty="0">
              <a:solidFill>
                <a:sysClr val="window" lastClr="FFFFFF"/>
              </a:solidFill>
              <a:latin typeface="Marianne" panose="02000000000000000000" pitchFamily="50" charset="0"/>
              <a:ea typeface="+mn-ea"/>
              <a:cs typeface="+mn-cs"/>
            </a:rPr>
            <a:t>Compléments </a:t>
          </a:r>
          <a:r>
            <a:rPr lang="fr-FR" sz="1200" kern="1200" dirty="0" err="1">
              <a:solidFill>
                <a:sysClr val="window" lastClr="FFFFFF"/>
              </a:solidFill>
              <a:latin typeface="Marianne" panose="02000000000000000000" pitchFamily="50" charset="0"/>
              <a:ea typeface="+mn-ea"/>
              <a:cs typeface="+mn-cs"/>
            </a:rPr>
            <a:t>Diag</a:t>
          </a:r>
          <a:r>
            <a:rPr lang="fr-FR" sz="1200" kern="1200" dirty="0">
              <a:solidFill>
                <a:sysClr val="window" lastClr="FFFFFF"/>
              </a:solidFill>
              <a:latin typeface="Marianne" panose="02000000000000000000" pitchFamily="50" charset="0"/>
              <a:ea typeface="+mn-ea"/>
              <a:cs typeface="+mn-cs"/>
            </a:rPr>
            <a:t> Territoriaux</a:t>
          </a:r>
        </a:p>
      </dsp:txBody>
      <dsp:txXfrm rot="10800000">
        <a:off x="560421" y="436457"/>
        <a:ext cx="1473835" cy="336061"/>
      </dsp:txXfrm>
    </dsp:sp>
    <dsp:sp modelId="{1F2B73FB-EF65-4F06-9B4A-066FFB94B6F9}">
      <dsp:nvSpPr>
        <dsp:cNvPr id="0" name=""/>
        <dsp:cNvSpPr/>
      </dsp:nvSpPr>
      <dsp:spPr>
        <a:xfrm>
          <a:off x="306268" y="454016"/>
          <a:ext cx="336061" cy="336061"/>
        </a:xfrm>
        <a:prstGeom prst="ellipse">
          <a:avLst/>
        </a:prstGeom>
        <a:blipFill rotWithShape="1">
          <a:blip xmlns:r="http://schemas.openxmlformats.org/officeDocument/2006/relationships" r:embed="rId2"/>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28CFE3F5-D51E-46C3-BEDF-A0D8C57D7A0D}">
      <dsp:nvSpPr>
        <dsp:cNvPr id="0" name=""/>
        <dsp:cNvSpPr/>
      </dsp:nvSpPr>
      <dsp:spPr>
        <a:xfrm rot="10800000">
          <a:off x="476406" y="872835"/>
          <a:ext cx="1557850" cy="336061"/>
        </a:xfrm>
        <a:prstGeom prst="homePlate">
          <a:avLst/>
        </a:prstGeom>
        <a:solidFill>
          <a:srgbClr val="5770BE">
            <a:lumMod val="60000"/>
            <a:lumOff val="4000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194" tIns="45720" rIns="85344" bIns="45720" numCol="1" spcCol="1270" anchor="ctr" anchorCtr="0">
          <a:noAutofit/>
        </a:bodyPr>
        <a:lstStyle/>
        <a:p>
          <a:pPr marL="0" lvl="0" indent="0" algn="ctr" defTabSz="533400">
            <a:lnSpc>
              <a:spcPct val="90000"/>
            </a:lnSpc>
            <a:spcBef>
              <a:spcPct val="0"/>
            </a:spcBef>
            <a:spcAft>
              <a:spcPct val="35000"/>
            </a:spcAft>
            <a:buNone/>
          </a:pPr>
          <a:r>
            <a:rPr lang="fr-FR" sz="1200" kern="1200" dirty="0">
              <a:solidFill>
                <a:sysClr val="window" lastClr="FFFFFF"/>
              </a:solidFill>
              <a:latin typeface="Marianne" panose="02000000000000000000" pitchFamily="50" charset="0"/>
              <a:ea typeface="+mn-ea"/>
              <a:cs typeface="+mn-cs"/>
            </a:rPr>
            <a:t>Gouvernance Interne Externe effective – Instances de suivi</a:t>
          </a:r>
        </a:p>
      </dsp:txBody>
      <dsp:txXfrm rot="10800000">
        <a:off x="560421" y="872835"/>
        <a:ext cx="1473835" cy="336061"/>
      </dsp:txXfrm>
    </dsp:sp>
    <dsp:sp modelId="{4B55558C-A91C-4759-A443-ADA0F03A926E}">
      <dsp:nvSpPr>
        <dsp:cNvPr id="0" name=""/>
        <dsp:cNvSpPr/>
      </dsp:nvSpPr>
      <dsp:spPr>
        <a:xfrm>
          <a:off x="308375" y="872835"/>
          <a:ext cx="336061" cy="336061"/>
        </a:xfrm>
        <a:prstGeom prst="ellipse">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l="-25000" r="-25000"/>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CD12F8CC-620A-46EE-A29C-820F7A668BD9}">
      <dsp:nvSpPr>
        <dsp:cNvPr id="0" name=""/>
        <dsp:cNvSpPr/>
      </dsp:nvSpPr>
      <dsp:spPr>
        <a:xfrm rot="10800000">
          <a:off x="476406" y="1309293"/>
          <a:ext cx="1557850" cy="336061"/>
        </a:xfrm>
        <a:prstGeom prst="homePlate">
          <a:avLst/>
        </a:prstGeom>
        <a:solidFill>
          <a:srgbClr val="FF6F4C">
            <a:lumMod val="5000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194" tIns="45720" rIns="85344" bIns="45720" numCol="1" spcCol="1270" anchor="ctr" anchorCtr="0">
          <a:noAutofit/>
        </a:bodyPr>
        <a:lstStyle/>
        <a:p>
          <a:pPr marL="0" lvl="0" indent="0" algn="ctr" defTabSz="533400">
            <a:lnSpc>
              <a:spcPct val="90000"/>
            </a:lnSpc>
            <a:spcBef>
              <a:spcPct val="0"/>
            </a:spcBef>
            <a:spcAft>
              <a:spcPct val="35000"/>
            </a:spcAft>
            <a:buNone/>
          </a:pPr>
          <a:r>
            <a:rPr lang="fr-FR" sz="1200" kern="1200" dirty="0">
              <a:solidFill>
                <a:sysClr val="window" lastClr="FFFFFF"/>
              </a:solidFill>
              <a:latin typeface="Marianne" panose="02000000000000000000" pitchFamily="50" charset="0"/>
              <a:ea typeface="+mn-ea"/>
              <a:cs typeface="+mn-cs"/>
            </a:rPr>
            <a:t>1</a:t>
          </a:r>
          <a:r>
            <a:rPr lang="fr-FR" sz="1200" kern="1200" baseline="30000" dirty="0">
              <a:solidFill>
                <a:sysClr val="window" lastClr="FFFFFF"/>
              </a:solidFill>
              <a:latin typeface="Marianne" panose="02000000000000000000" pitchFamily="50" charset="0"/>
              <a:ea typeface="+mn-ea"/>
              <a:cs typeface="+mn-cs"/>
            </a:rPr>
            <a:t>er</a:t>
          </a:r>
          <a:r>
            <a:rPr lang="fr-FR" sz="1200" kern="1200" dirty="0">
              <a:solidFill>
                <a:sysClr val="window" lastClr="FFFFFF"/>
              </a:solidFill>
              <a:latin typeface="Marianne" panose="02000000000000000000" pitchFamily="50" charset="0"/>
              <a:ea typeface="+mn-ea"/>
              <a:cs typeface="+mn-cs"/>
            </a:rPr>
            <a:t> Plan d’action</a:t>
          </a:r>
        </a:p>
      </dsp:txBody>
      <dsp:txXfrm rot="10800000">
        <a:off x="560421" y="1309293"/>
        <a:ext cx="1473835" cy="336061"/>
      </dsp:txXfrm>
    </dsp:sp>
    <dsp:sp modelId="{43600D8B-7D7F-4403-BD78-84CD27E0229A}">
      <dsp:nvSpPr>
        <dsp:cNvPr id="0" name=""/>
        <dsp:cNvSpPr/>
      </dsp:nvSpPr>
      <dsp:spPr>
        <a:xfrm>
          <a:off x="308375" y="1309214"/>
          <a:ext cx="336061" cy="336061"/>
        </a:xfrm>
        <a:prstGeom prst="ellipse">
          <a:avLst/>
        </a:prstGeom>
        <a:blipFill>
          <a:blip xmlns:r="http://schemas.openxmlformats.org/officeDocument/2006/relationships" r:embed="rId4" cstate="print">
            <a:extLst>
              <a:ext uri="{28A0092B-C50C-407E-A947-70E740481C1C}">
                <a14:useLocalDpi xmlns:a14="http://schemas.microsoft.com/office/drawing/2010/main" val="0"/>
              </a:ext>
            </a:extLst>
          </a:blip>
          <a:srcRect/>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Process7">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presOf axis="self"/>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1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14" y="0"/>
            <a:ext cx="4278153" cy="339884"/>
          </a:xfrm>
          <a:prstGeom prst="rect">
            <a:avLst/>
          </a:prstGeom>
        </p:spPr>
        <p:txBody>
          <a:bodyPr vert="horz" lIns="91123" tIns="45562" rIns="91123" bIns="45562" rtlCol="0"/>
          <a:lstStyle>
            <a:lvl1pPr algn="l">
              <a:defRPr sz="1200"/>
            </a:lvl1pPr>
          </a:lstStyle>
          <a:p>
            <a:endParaRPr lang="fr-FR"/>
          </a:p>
        </p:txBody>
      </p:sp>
      <p:sp>
        <p:nvSpPr>
          <p:cNvPr id="4" name="Espace réservé du pied de page 3"/>
          <p:cNvSpPr>
            <a:spLocks noGrp="1"/>
          </p:cNvSpPr>
          <p:nvPr>
            <p:ph type="ftr" sz="quarter" idx="2"/>
          </p:nvPr>
        </p:nvSpPr>
        <p:spPr>
          <a:xfrm>
            <a:off x="14" y="6456613"/>
            <a:ext cx="4278153" cy="339884"/>
          </a:xfrm>
          <a:prstGeom prst="rect">
            <a:avLst/>
          </a:prstGeom>
        </p:spPr>
        <p:txBody>
          <a:bodyPr vert="horz" lIns="91123" tIns="45562" rIns="91123" bIns="45562" rtlCol="0" anchor="b"/>
          <a:lstStyle>
            <a:lvl1pPr algn="l">
              <a:defRPr sz="1200"/>
            </a:lvl1pPr>
          </a:lstStyle>
          <a:p>
            <a:r>
              <a:rPr lang="fr-FR" dirty="0"/>
              <a:t>Conseil communautaire du 1</a:t>
            </a:r>
            <a:r>
              <a:rPr lang="fr-FR" baseline="30000" dirty="0"/>
              <a:t>er</a:t>
            </a:r>
            <a:r>
              <a:rPr lang="fr-FR" dirty="0"/>
              <a:t> juillet 2021</a:t>
            </a:r>
          </a:p>
        </p:txBody>
      </p:sp>
      <p:sp>
        <p:nvSpPr>
          <p:cNvPr id="5" name="Espace réservé du numéro de diapositive 4"/>
          <p:cNvSpPr>
            <a:spLocks noGrp="1"/>
          </p:cNvSpPr>
          <p:nvPr>
            <p:ph type="sldNum" sz="quarter" idx="3"/>
          </p:nvPr>
        </p:nvSpPr>
        <p:spPr>
          <a:xfrm>
            <a:off x="5592239" y="6456613"/>
            <a:ext cx="4278153" cy="339884"/>
          </a:xfrm>
          <a:prstGeom prst="rect">
            <a:avLst/>
          </a:prstGeom>
        </p:spPr>
        <p:txBody>
          <a:bodyPr vert="horz" lIns="91123" tIns="45562" rIns="91123" bIns="45562" rtlCol="0" anchor="b"/>
          <a:lstStyle>
            <a:lvl1pPr algn="r">
              <a:defRPr sz="1200"/>
            </a:lvl1pPr>
          </a:lstStyle>
          <a:p>
            <a:fld id="{FFB96337-1DF0-44B5-AB5C-1C8FBBDB8647}" type="slidenum">
              <a:rPr lang="fr-FR" smtClean="0"/>
              <a:pPr/>
              <a:t>‹N°›</a:t>
            </a:fld>
            <a:endParaRPr lang="fr-FR"/>
          </a:p>
        </p:txBody>
      </p:sp>
      <p:sp>
        <p:nvSpPr>
          <p:cNvPr id="6" name="Espace réservé de la date 5">
            <a:extLst>
              <a:ext uri="{FF2B5EF4-FFF2-40B4-BE49-F238E27FC236}">
                <a16:creationId xmlns:a16="http://schemas.microsoft.com/office/drawing/2014/main" id="{08F31EA8-CB23-4E46-9FF1-134B9CD10F1C}"/>
              </a:ext>
            </a:extLst>
          </p:cNvPr>
          <p:cNvSpPr>
            <a:spLocks noGrp="1"/>
          </p:cNvSpPr>
          <p:nvPr>
            <p:ph type="dt" sz="quarter" idx="1"/>
          </p:nvPr>
        </p:nvSpPr>
        <p:spPr>
          <a:xfrm>
            <a:off x="5591599" y="0"/>
            <a:ext cx="4279478" cy="341246"/>
          </a:xfrm>
          <a:prstGeom prst="rect">
            <a:avLst/>
          </a:prstGeom>
        </p:spPr>
        <p:txBody>
          <a:bodyPr vert="horz" lIns="91813" tIns="45905" rIns="91813" bIns="45905" rtlCol="0"/>
          <a:lstStyle>
            <a:lvl1pPr algn="r">
              <a:defRPr sz="1200"/>
            </a:lvl1pPr>
          </a:lstStyle>
          <a:p>
            <a:fld id="{4BCB8C2E-AA3F-454E-8D19-211E4EAF527A}" type="datetimeFigureOut">
              <a:rPr lang="fr-FR" smtClean="0"/>
              <a:t>17/11/2022</a:t>
            </a:fld>
            <a:endParaRPr lang="fr-FR"/>
          </a:p>
        </p:txBody>
      </p:sp>
    </p:spTree>
    <p:extLst>
      <p:ext uri="{BB962C8B-B14F-4D97-AF65-F5344CB8AC3E}">
        <p14:creationId xmlns:p14="http://schemas.microsoft.com/office/powerpoint/2010/main" val="66254169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3" y="7"/>
            <a:ext cx="4278733" cy="339725"/>
          </a:xfrm>
          <a:prstGeom prst="rect">
            <a:avLst/>
          </a:prstGeom>
        </p:spPr>
        <p:txBody>
          <a:bodyPr vert="horz" lIns="91123" tIns="45562" rIns="91123" bIns="45562" rtlCol="0"/>
          <a:lstStyle>
            <a:lvl1pPr algn="l">
              <a:defRPr sz="1200"/>
            </a:lvl1pPr>
          </a:lstStyle>
          <a:p>
            <a:endParaRPr lang="fr-FR"/>
          </a:p>
        </p:txBody>
      </p:sp>
      <p:sp>
        <p:nvSpPr>
          <p:cNvPr id="3" name="Espace réservé de la date 2"/>
          <p:cNvSpPr>
            <a:spLocks noGrp="1"/>
          </p:cNvSpPr>
          <p:nvPr>
            <p:ph type="dt" idx="1"/>
          </p:nvPr>
        </p:nvSpPr>
        <p:spPr>
          <a:xfrm>
            <a:off x="5592353" y="7"/>
            <a:ext cx="4278733" cy="339725"/>
          </a:xfrm>
          <a:prstGeom prst="rect">
            <a:avLst/>
          </a:prstGeom>
        </p:spPr>
        <p:txBody>
          <a:bodyPr vert="horz" lIns="91123" tIns="45562" rIns="91123" bIns="45562" rtlCol="0"/>
          <a:lstStyle>
            <a:lvl1pPr algn="r">
              <a:defRPr sz="1200"/>
            </a:lvl1pPr>
          </a:lstStyle>
          <a:p>
            <a:r>
              <a:rPr lang="fr-FR"/>
              <a:t>juillet 19</a:t>
            </a:r>
          </a:p>
        </p:txBody>
      </p:sp>
      <p:sp>
        <p:nvSpPr>
          <p:cNvPr id="4" name="Espace réservé de l'image des diapositives 3"/>
          <p:cNvSpPr>
            <a:spLocks noGrp="1" noRot="1" noChangeAspect="1"/>
          </p:cNvSpPr>
          <p:nvPr>
            <p:ph type="sldImg" idx="2"/>
          </p:nvPr>
        </p:nvSpPr>
        <p:spPr>
          <a:xfrm>
            <a:off x="2670175" y="509588"/>
            <a:ext cx="4532313" cy="2551112"/>
          </a:xfrm>
          <a:prstGeom prst="rect">
            <a:avLst/>
          </a:prstGeom>
          <a:noFill/>
          <a:ln w="12700">
            <a:solidFill>
              <a:prstClr val="black"/>
            </a:solidFill>
          </a:ln>
        </p:spPr>
        <p:txBody>
          <a:bodyPr vert="horz" lIns="91123" tIns="45562" rIns="91123" bIns="45562" rtlCol="0" anchor="ctr"/>
          <a:lstStyle/>
          <a:p>
            <a:endParaRPr lang="fr-FR"/>
          </a:p>
        </p:txBody>
      </p:sp>
      <p:sp>
        <p:nvSpPr>
          <p:cNvPr id="5" name="Espace réservé des commentaires 4"/>
          <p:cNvSpPr>
            <a:spLocks noGrp="1"/>
          </p:cNvSpPr>
          <p:nvPr>
            <p:ph type="body" sz="quarter" idx="3"/>
          </p:nvPr>
        </p:nvSpPr>
        <p:spPr>
          <a:xfrm>
            <a:off x="986798" y="3228981"/>
            <a:ext cx="7899077" cy="3059113"/>
          </a:xfrm>
          <a:prstGeom prst="rect">
            <a:avLst/>
          </a:prstGeom>
        </p:spPr>
        <p:txBody>
          <a:bodyPr vert="horz" lIns="91123" tIns="45562" rIns="91123" bIns="45562"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3" y="6456369"/>
            <a:ext cx="4278733" cy="339725"/>
          </a:xfrm>
          <a:prstGeom prst="rect">
            <a:avLst/>
          </a:prstGeom>
        </p:spPr>
        <p:txBody>
          <a:bodyPr vert="horz" lIns="91123" tIns="45562" rIns="91123" bIns="45562"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5592353" y="6456369"/>
            <a:ext cx="4278733" cy="339725"/>
          </a:xfrm>
          <a:prstGeom prst="rect">
            <a:avLst/>
          </a:prstGeom>
        </p:spPr>
        <p:txBody>
          <a:bodyPr vert="horz" lIns="91123" tIns="45562" rIns="91123" bIns="45562" rtlCol="0" anchor="b"/>
          <a:lstStyle>
            <a:lvl1pPr algn="r">
              <a:defRPr sz="1200"/>
            </a:lvl1pPr>
          </a:lstStyle>
          <a:p>
            <a:fld id="{03097FD1-80B2-48DF-8654-9B8CBCC23FEC}" type="slidenum">
              <a:rPr lang="fr-FR" smtClean="0"/>
              <a:pPr/>
              <a:t>‹N°›</a:t>
            </a:fld>
            <a:endParaRPr lang="fr-FR"/>
          </a:p>
        </p:txBody>
      </p:sp>
    </p:spTree>
    <p:extLst>
      <p:ext uri="{BB962C8B-B14F-4D97-AF65-F5344CB8AC3E}">
        <p14:creationId xmlns:p14="http://schemas.microsoft.com/office/powerpoint/2010/main" val="3650877756"/>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defTabSz="914370">
              <a:defRPr/>
            </a:pPr>
            <a:fld id="{03097FD1-80B2-48DF-8654-9B8CBCC23FEC}" type="slidenum">
              <a:rPr lang="fr-FR">
                <a:solidFill>
                  <a:prstClr val="black"/>
                </a:solidFill>
                <a:latin typeface="Calibri"/>
              </a:rPr>
              <a:pPr defTabSz="914370">
                <a:defRPr/>
              </a:pPr>
              <a:t>1</a:t>
            </a:fld>
            <a:endParaRPr lang="fr-FR">
              <a:solidFill>
                <a:prstClr val="black"/>
              </a:solidFill>
              <a:latin typeface="Calibri"/>
            </a:endParaRPr>
          </a:p>
        </p:txBody>
      </p:sp>
    </p:spTree>
    <p:extLst>
      <p:ext uri="{BB962C8B-B14F-4D97-AF65-F5344CB8AC3E}">
        <p14:creationId xmlns:p14="http://schemas.microsoft.com/office/powerpoint/2010/main" val="6818464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defTabSz="914385">
              <a:defRPr/>
            </a:pPr>
            <a:fld id="{03097FD1-80B2-48DF-8654-9B8CBCC23FEC}" type="slidenum">
              <a:rPr lang="fr-FR">
                <a:solidFill>
                  <a:prstClr val="black"/>
                </a:solidFill>
                <a:latin typeface="Calibri" panose="020F0502020204030204"/>
              </a:rPr>
              <a:pPr defTabSz="914385">
                <a:defRPr/>
              </a:pPr>
              <a:t>11</a:t>
            </a:fld>
            <a:endParaRPr lang="fr-FR">
              <a:solidFill>
                <a:prstClr val="black"/>
              </a:solidFill>
              <a:latin typeface="Calibri" panose="020F0502020204030204"/>
            </a:endParaRPr>
          </a:p>
        </p:txBody>
      </p:sp>
    </p:spTree>
    <p:extLst>
      <p:ext uri="{BB962C8B-B14F-4D97-AF65-F5344CB8AC3E}">
        <p14:creationId xmlns:p14="http://schemas.microsoft.com/office/powerpoint/2010/main" val="3191680033"/>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defTabSz="914385">
              <a:defRPr/>
            </a:pPr>
            <a:fld id="{03097FD1-80B2-48DF-8654-9B8CBCC23FEC}" type="slidenum">
              <a:rPr lang="fr-FR">
                <a:solidFill>
                  <a:prstClr val="black"/>
                </a:solidFill>
                <a:latin typeface="Calibri" panose="020F0502020204030204"/>
              </a:rPr>
              <a:pPr defTabSz="914385">
                <a:defRPr/>
              </a:pPr>
              <a:t>104</a:t>
            </a:fld>
            <a:endParaRPr lang="fr-FR">
              <a:solidFill>
                <a:prstClr val="black"/>
              </a:solidFill>
              <a:latin typeface="Calibri" panose="020F0502020204030204"/>
            </a:endParaRPr>
          </a:p>
        </p:txBody>
      </p:sp>
    </p:spTree>
    <p:extLst>
      <p:ext uri="{BB962C8B-B14F-4D97-AF65-F5344CB8AC3E}">
        <p14:creationId xmlns:p14="http://schemas.microsoft.com/office/powerpoint/2010/main" val="4096962664"/>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defTabSz="914385">
              <a:defRPr/>
            </a:pPr>
            <a:fld id="{03097FD1-80B2-48DF-8654-9B8CBCC23FEC}" type="slidenum">
              <a:rPr lang="fr-FR">
                <a:solidFill>
                  <a:prstClr val="black"/>
                </a:solidFill>
                <a:latin typeface="Calibri" panose="020F0502020204030204"/>
              </a:rPr>
              <a:pPr defTabSz="914385">
                <a:defRPr/>
              </a:pPr>
              <a:t>105</a:t>
            </a:fld>
            <a:endParaRPr lang="fr-FR">
              <a:solidFill>
                <a:prstClr val="black"/>
              </a:solidFill>
              <a:latin typeface="Calibri" panose="020F0502020204030204"/>
            </a:endParaRPr>
          </a:p>
        </p:txBody>
      </p:sp>
    </p:spTree>
    <p:extLst>
      <p:ext uri="{BB962C8B-B14F-4D97-AF65-F5344CB8AC3E}">
        <p14:creationId xmlns:p14="http://schemas.microsoft.com/office/powerpoint/2010/main" val="359981995"/>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defTabSz="914385">
              <a:defRPr/>
            </a:pPr>
            <a:fld id="{03097FD1-80B2-48DF-8654-9B8CBCC23FEC}" type="slidenum">
              <a:rPr lang="fr-FR">
                <a:solidFill>
                  <a:prstClr val="black"/>
                </a:solidFill>
                <a:latin typeface="Calibri" panose="020F0502020204030204"/>
              </a:rPr>
              <a:pPr defTabSz="914385">
                <a:defRPr/>
              </a:pPr>
              <a:t>106</a:t>
            </a:fld>
            <a:endParaRPr lang="fr-FR">
              <a:solidFill>
                <a:prstClr val="black"/>
              </a:solidFill>
              <a:latin typeface="Calibri" panose="020F0502020204030204"/>
            </a:endParaRPr>
          </a:p>
        </p:txBody>
      </p:sp>
    </p:spTree>
    <p:extLst>
      <p:ext uri="{BB962C8B-B14F-4D97-AF65-F5344CB8AC3E}">
        <p14:creationId xmlns:p14="http://schemas.microsoft.com/office/powerpoint/2010/main" val="2923541011"/>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defTabSz="914385">
              <a:defRPr/>
            </a:pPr>
            <a:fld id="{03097FD1-80B2-48DF-8654-9B8CBCC23FEC}" type="slidenum">
              <a:rPr lang="fr-FR">
                <a:solidFill>
                  <a:prstClr val="black"/>
                </a:solidFill>
                <a:latin typeface="Calibri" panose="020F0502020204030204"/>
              </a:rPr>
              <a:pPr defTabSz="914385">
                <a:defRPr/>
              </a:pPr>
              <a:t>107</a:t>
            </a:fld>
            <a:endParaRPr lang="fr-FR">
              <a:solidFill>
                <a:prstClr val="black"/>
              </a:solidFill>
              <a:latin typeface="Calibri" panose="020F0502020204030204"/>
            </a:endParaRPr>
          </a:p>
        </p:txBody>
      </p:sp>
    </p:spTree>
    <p:extLst>
      <p:ext uri="{BB962C8B-B14F-4D97-AF65-F5344CB8AC3E}">
        <p14:creationId xmlns:p14="http://schemas.microsoft.com/office/powerpoint/2010/main" val="2398242146"/>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defTabSz="914385">
              <a:defRPr/>
            </a:pPr>
            <a:fld id="{03097FD1-80B2-48DF-8654-9B8CBCC23FEC}" type="slidenum">
              <a:rPr lang="fr-FR">
                <a:solidFill>
                  <a:prstClr val="black"/>
                </a:solidFill>
                <a:latin typeface="Calibri" panose="020F0502020204030204"/>
              </a:rPr>
              <a:pPr defTabSz="914385">
                <a:defRPr/>
              </a:pPr>
              <a:t>108</a:t>
            </a:fld>
            <a:endParaRPr lang="fr-FR">
              <a:solidFill>
                <a:prstClr val="black"/>
              </a:solidFill>
              <a:latin typeface="Calibri" panose="020F0502020204030204"/>
            </a:endParaRPr>
          </a:p>
        </p:txBody>
      </p:sp>
    </p:spTree>
    <p:extLst>
      <p:ext uri="{BB962C8B-B14F-4D97-AF65-F5344CB8AC3E}">
        <p14:creationId xmlns:p14="http://schemas.microsoft.com/office/powerpoint/2010/main" val="1751720618"/>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defTabSz="914385">
              <a:defRPr/>
            </a:pPr>
            <a:fld id="{03097FD1-80B2-48DF-8654-9B8CBCC23FEC}" type="slidenum">
              <a:rPr lang="fr-FR">
                <a:solidFill>
                  <a:prstClr val="black"/>
                </a:solidFill>
                <a:latin typeface="Calibri" panose="020F0502020204030204"/>
              </a:rPr>
              <a:pPr defTabSz="914385">
                <a:defRPr/>
              </a:pPr>
              <a:t>109</a:t>
            </a:fld>
            <a:endParaRPr lang="fr-FR">
              <a:solidFill>
                <a:prstClr val="black"/>
              </a:solidFill>
              <a:latin typeface="Calibri" panose="020F0502020204030204"/>
            </a:endParaRPr>
          </a:p>
        </p:txBody>
      </p:sp>
    </p:spTree>
    <p:extLst>
      <p:ext uri="{BB962C8B-B14F-4D97-AF65-F5344CB8AC3E}">
        <p14:creationId xmlns:p14="http://schemas.microsoft.com/office/powerpoint/2010/main" val="1398436638"/>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3097FD1-80B2-48DF-8654-9B8CBCC23FEC}" type="slidenum">
              <a:rPr lang="fr-FR" smtClean="0"/>
              <a:pPr/>
              <a:t>110</a:t>
            </a:fld>
            <a:endParaRPr lang="fr-FR"/>
          </a:p>
        </p:txBody>
      </p:sp>
    </p:spTree>
    <p:extLst>
      <p:ext uri="{BB962C8B-B14F-4D97-AF65-F5344CB8AC3E}">
        <p14:creationId xmlns:p14="http://schemas.microsoft.com/office/powerpoint/2010/main" val="1111494226"/>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defTabSz="911251">
              <a:defRPr/>
            </a:pPr>
            <a:fld id="{03097FD1-80B2-48DF-8654-9B8CBCC23FEC}" type="slidenum">
              <a:rPr lang="fr-FR">
                <a:solidFill>
                  <a:prstClr val="black"/>
                </a:solidFill>
                <a:latin typeface="Calibri"/>
              </a:rPr>
              <a:pPr defTabSz="911251">
                <a:defRPr/>
              </a:pPr>
              <a:t>111</a:t>
            </a:fld>
            <a:endParaRPr lang="fr-FR">
              <a:solidFill>
                <a:prstClr val="black"/>
              </a:solidFill>
              <a:latin typeface="Calibri"/>
            </a:endParaRPr>
          </a:p>
        </p:txBody>
      </p:sp>
    </p:spTree>
    <p:extLst>
      <p:ext uri="{BB962C8B-B14F-4D97-AF65-F5344CB8AC3E}">
        <p14:creationId xmlns:p14="http://schemas.microsoft.com/office/powerpoint/2010/main" val="2804935453"/>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defTabSz="914385">
              <a:defRPr/>
            </a:pPr>
            <a:fld id="{03097FD1-80B2-48DF-8654-9B8CBCC23FEC}" type="slidenum">
              <a:rPr lang="fr-FR">
                <a:solidFill>
                  <a:prstClr val="black"/>
                </a:solidFill>
                <a:latin typeface="Calibri"/>
              </a:rPr>
              <a:pPr defTabSz="914385">
                <a:defRPr/>
              </a:pPr>
              <a:t>112</a:t>
            </a:fld>
            <a:endParaRPr lang="fr-FR">
              <a:solidFill>
                <a:prstClr val="black"/>
              </a:solidFill>
              <a:latin typeface="Calibri"/>
            </a:endParaRPr>
          </a:p>
        </p:txBody>
      </p:sp>
    </p:spTree>
    <p:extLst>
      <p:ext uri="{BB962C8B-B14F-4D97-AF65-F5344CB8AC3E}">
        <p14:creationId xmlns:p14="http://schemas.microsoft.com/office/powerpoint/2010/main" val="2346987538"/>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defTabSz="914385">
              <a:defRPr/>
            </a:pPr>
            <a:fld id="{03097FD1-80B2-48DF-8654-9B8CBCC23FEC}" type="slidenum">
              <a:rPr lang="fr-FR">
                <a:solidFill>
                  <a:prstClr val="black"/>
                </a:solidFill>
                <a:latin typeface="Calibri"/>
              </a:rPr>
              <a:pPr defTabSz="914385">
                <a:defRPr/>
              </a:pPr>
              <a:t>113</a:t>
            </a:fld>
            <a:endParaRPr lang="fr-FR">
              <a:solidFill>
                <a:prstClr val="black"/>
              </a:solidFill>
              <a:latin typeface="Calibri"/>
            </a:endParaRPr>
          </a:p>
        </p:txBody>
      </p:sp>
    </p:spTree>
    <p:extLst>
      <p:ext uri="{BB962C8B-B14F-4D97-AF65-F5344CB8AC3E}">
        <p14:creationId xmlns:p14="http://schemas.microsoft.com/office/powerpoint/2010/main" val="3391059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defTabSz="914385">
              <a:defRPr/>
            </a:pPr>
            <a:fld id="{03097FD1-80B2-48DF-8654-9B8CBCC23FEC}" type="slidenum">
              <a:rPr lang="fr-FR">
                <a:solidFill>
                  <a:prstClr val="black"/>
                </a:solidFill>
                <a:latin typeface="Calibri" panose="020F0502020204030204"/>
              </a:rPr>
              <a:pPr defTabSz="914385">
                <a:defRPr/>
              </a:pPr>
              <a:t>15</a:t>
            </a:fld>
            <a:endParaRPr lang="fr-FR">
              <a:solidFill>
                <a:prstClr val="black"/>
              </a:solidFill>
              <a:latin typeface="Calibri" panose="020F0502020204030204"/>
            </a:endParaRPr>
          </a:p>
        </p:txBody>
      </p:sp>
    </p:spTree>
    <p:extLst>
      <p:ext uri="{BB962C8B-B14F-4D97-AF65-F5344CB8AC3E}">
        <p14:creationId xmlns:p14="http://schemas.microsoft.com/office/powerpoint/2010/main" val="3298116149"/>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defTabSz="914385">
              <a:defRPr/>
            </a:pPr>
            <a:fld id="{03097FD1-80B2-48DF-8654-9B8CBCC23FEC}" type="slidenum">
              <a:rPr lang="fr-FR">
                <a:solidFill>
                  <a:prstClr val="black"/>
                </a:solidFill>
                <a:latin typeface="Calibri"/>
              </a:rPr>
              <a:pPr defTabSz="914385">
                <a:defRPr/>
              </a:pPr>
              <a:t>114</a:t>
            </a:fld>
            <a:endParaRPr lang="fr-FR">
              <a:solidFill>
                <a:prstClr val="black"/>
              </a:solidFill>
              <a:latin typeface="Calibri"/>
            </a:endParaRPr>
          </a:p>
        </p:txBody>
      </p:sp>
    </p:spTree>
    <p:extLst>
      <p:ext uri="{BB962C8B-B14F-4D97-AF65-F5344CB8AC3E}">
        <p14:creationId xmlns:p14="http://schemas.microsoft.com/office/powerpoint/2010/main" val="1943737361"/>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defTabSz="914385">
              <a:defRPr/>
            </a:pPr>
            <a:fld id="{03097FD1-80B2-48DF-8654-9B8CBCC23FEC}" type="slidenum">
              <a:rPr lang="fr-FR">
                <a:solidFill>
                  <a:prstClr val="black"/>
                </a:solidFill>
                <a:latin typeface="Calibri"/>
              </a:rPr>
              <a:pPr defTabSz="914385">
                <a:defRPr/>
              </a:pPr>
              <a:t>115</a:t>
            </a:fld>
            <a:endParaRPr lang="fr-FR">
              <a:solidFill>
                <a:prstClr val="black"/>
              </a:solidFill>
              <a:latin typeface="Calibri"/>
            </a:endParaRPr>
          </a:p>
        </p:txBody>
      </p:sp>
    </p:spTree>
    <p:extLst>
      <p:ext uri="{BB962C8B-B14F-4D97-AF65-F5344CB8AC3E}">
        <p14:creationId xmlns:p14="http://schemas.microsoft.com/office/powerpoint/2010/main" val="1742803945"/>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defTabSz="914385">
              <a:defRPr/>
            </a:pPr>
            <a:fld id="{03097FD1-80B2-48DF-8654-9B8CBCC23FEC}" type="slidenum">
              <a:rPr lang="fr-FR">
                <a:solidFill>
                  <a:prstClr val="black"/>
                </a:solidFill>
                <a:latin typeface="Calibri"/>
              </a:rPr>
              <a:pPr defTabSz="914385">
                <a:defRPr/>
              </a:pPr>
              <a:t>116</a:t>
            </a:fld>
            <a:endParaRPr lang="fr-FR">
              <a:solidFill>
                <a:prstClr val="black"/>
              </a:solidFill>
              <a:latin typeface="Calibri"/>
            </a:endParaRPr>
          </a:p>
        </p:txBody>
      </p:sp>
    </p:spTree>
    <p:extLst>
      <p:ext uri="{BB962C8B-B14F-4D97-AF65-F5344CB8AC3E}">
        <p14:creationId xmlns:p14="http://schemas.microsoft.com/office/powerpoint/2010/main" val="1508275907"/>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defTabSz="914385">
              <a:defRPr/>
            </a:pPr>
            <a:fld id="{03097FD1-80B2-48DF-8654-9B8CBCC23FEC}" type="slidenum">
              <a:rPr lang="fr-FR">
                <a:solidFill>
                  <a:prstClr val="black"/>
                </a:solidFill>
                <a:latin typeface="Calibri"/>
              </a:rPr>
              <a:pPr defTabSz="914385">
                <a:defRPr/>
              </a:pPr>
              <a:t>117</a:t>
            </a:fld>
            <a:endParaRPr lang="fr-FR">
              <a:solidFill>
                <a:prstClr val="black"/>
              </a:solidFill>
              <a:latin typeface="Calibri"/>
            </a:endParaRPr>
          </a:p>
        </p:txBody>
      </p:sp>
    </p:spTree>
    <p:extLst>
      <p:ext uri="{BB962C8B-B14F-4D97-AF65-F5344CB8AC3E}">
        <p14:creationId xmlns:p14="http://schemas.microsoft.com/office/powerpoint/2010/main" val="2137310440"/>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defTabSz="914385">
              <a:defRPr/>
            </a:pPr>
            <a:fld id="{03097FD1-80B2-48DF-8654-9B8CBCC23FEC}" type="slidenum">
              <a:rPr lang="fr-FR">
                <a:solidFill>
                  <a:prstClr val="black"/>
                </a:solidFill>
                <a:latin typeface="Calibri"/>
              </a:rPr>
              <a:pPr defTabSz="914385">
                <a:defRPr/>
              </a:pPr>
              <a:t>118</a:t>
            </a:fld>
            <a:endParaRPr lang="fr-FR">
              <a:solidFill>
                <a:prstClr val="black"/>
              </a:solidFill>
              <a:latin typeface="Calibri"/>
            </a:endParaRPr>
          </a:p>
        </p:txBody>
      </p:sp>
    </p:spTree>
    <p:extLst>
      <p:ext uri="{BB962C8B-B14F-4D97-AF65-F5344CB8AC3E}">
        <p14:creationId xmlns:p14="http://schemas.microsoft.com/office/powerpoint/2010/main" val="2023381120"/>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defTabSz="914385">
              <a:defRPr/>
            </a:pPr>
            <a:fld id="{03097FD1-80B2-48DF-8654-9B8CBCC23FEC}" type="slidenum">
              <a:rPr lang="fr-FR">
                <a:solidFill>
                  <a:prstClr val="black"/>
                </a:solidFill>
                <a:latin typeface="Calibri"/>
              </a:rPr>
              <a:pPr defTabSz="914385">
                <a:defRPr/>
              </a:pPr>
              <a:t>119</a:t>
            </a:fld>
            <a:endParaRPr lang="fr-FR">
              <a:solidFill>
                <a:prstClr val="black"/>
              </a:solidFill>
              <a:latin typeface="Calibri"/>
            </a:endParaRPr>
          </a:p>
        </p:txBody>
      </p:sp>
    </p:spTree>
    <p:extLst>
      <p:ext uri="{BB962C8B-B14F-4D97-AF65-F5344CB8AC3E}">
        <p14:creationId xmlns:p14="http://schemas.microsoft.com/office/powerpoint/2010/main" val="4285912687"/>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defTabSz="914385">
              <a:defRPr/>
            </a:pPr>
            <a:fld id="{03097FD1-80B2-48DF-8654-9B8CBCC23FEC}" type="slidenum">
              <a:rPr lang="fr-FR">
                <a:solidFill>
                  <a:prstClr val="black"/>
                </a:solidFill>
                <a:latin typeface="Calibri"/>
              </a:rPr>
              <a:pPr defTabSz="914385">
                <a:defRPr/>
              </a:pPr>
              <a:t>120</a:t>
            </a:fld>
            <a:endParaRPr lang="fr-FR">
              <a:solidFill>
                <a:prstClr val="black"/>
              </a:solidFill>
              <a:latin typeface="Calibri"/>
            </a:endParaRPr>
          </a:p>
        </p:txBody>
      </p:sp>
    </p:spTree>
    <p:extLst>
      <p:ext uri="{BB962C8B-B14F-4D97-AF65-F5344CB8AC3E}">
        <p14:creationId xmlns:p14="http://schemas.microsoft.com/office/powerpoint/2010/main" val="640909201"/>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defTabSz="914385">
              <a:defRPr/>
            </a:pPr>
            <a:fld id="{03097FD1-80B2-48DF-8654-9B8CBCC23FEC}" type="slidenum">
              <a:rPr lang="fr-FR">
                <a:solidFill>
                  <a:prstClr val="black"/>
                </a:solidFill>
                <a:latin typeface="Calibri"/>
              </a:rPr>
              <a:pPr defTabSz="914385">
                <a:defRPr/>
              </a:pPr>
              <a:t>121</a:t>
            </a:fld>
            <a:endParaRPr lang="fr-FR">
              <a:solidFill>
                <a:prstClr val="black"/>
              </a:solidFill>
              <a:latin typeface="Calibri"/>
            </a:endParaRPr>
          </a:p>
        </p:txBody>
      </p:sp>
    </p:spTree>
    <p:extLst>
      <p:ext uri="{BB962C8B-B14F-4D97-AF65-F5344CB8AC3E}">
        <p14:creationId xmlns:p14="http://schemas.microsoft.com/office/powerpoint/2010/main" val="3905608518"/>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defTabSz="911251">
              <a:defRPr/>
            </a:pPr>
            <a:fld id="{03097FD1-80B2-48DF-8654-9B8CBCC23FEC}" type="slidenum">
              <a:rPr lang="fr-FR">
                <a:solidFill>
                  <a:prstClr val="black"/>
                </a:solidFill>
                <a:latin typeface="Calibri"/>
              </a:rPr>
              <a:pPr defTabSz="911251">
                <a:defRPr/>
              </a:pPr>
              <a:t>122</a:t>
            </a:fld>
            <a:endParaRPr lang="fr-FR">
              <a:solidFill>
                <a:prstClr val="black"/>
              </a:solidFill>
              <a:latin typeface="Calibri"/>
            </a:endParaRPr>
          </a:p>
        </p:txBody>
      </p:sp>
    </p:spTree>
    <p:extLst>
      <p:ext uri="{BB962C8B-B14F-4D97-AF65-F5344CB8AC3E}">
        <p14:creationId xmlns:p14="http://schemas.microsoft.com/office/powerpoint/2010/main" val="3547978893"/>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defTabSz="914385">
              <a:defRPr/>
            </a:pPr>
            <a:fld id="{03097FD1-80B2-48DF-8654-9B8CBCC23FEC}" type="slidenum">
              <a:rPr lang="fr-FR">
                <a:solidFill>
                  <a:prstClr val="black"/>
                </a:solidFill>
                <a:latin typeface="Calibri"/>
              </a:rPr>
              <a:pPr defTabSz="914385">
                <a:defRPr/>
              </a:pPr>
              <a:t>123</a:t>
            </a:fld>
            <a:endParaRPr lang="fr-FR">
              <a:solidFill>
                <a:prstClr val="black"/>
              </a:solidFill>
              <a:latin typeface="Calibri"/>
            </a:endParaRPr>
          </a:p>
        </p:txBody>
      </p:sp>
    </p:spTree>
    <p:extLst>
      <p:ext uri="{BB962C8B-B14F-4D97-AF65-F5344CB8AC3E}">
        <p14:creationId xmlns:p14="http://schemas.microsoft.com/office/powerpoint/2010/main" val="29277622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defTabSz="914385">
              <a:defRPr/>
            </a:pPr>
            <a:fld id="{03097FD1-80B2-48DF-8654-9B8CBCC23FEC}" type="slidenum">
              <a:rPr lang="fr-FR">
                <a:solidFill>
                  <a:prstClr val="black"/>
                </a:solidFill>
                <a:latin typeface="Calibri" panose="020F0502020204030204"/>
              </a:rPr>
              <a:pPr defTabSz="914385">
                <a:defRPr/>
              </a:pPr>
              <a:t>16</a:t>
            </a:fld>
            <a:endParaRPr lang="fr-FR">
              <a:solidFill>
                <a:prstClr val="black"/>
              </a:solidFill>
              <a:latin typeface="Calibri" panose="020F0502020204030204"/>
            </a:endParaRPr>
          </a:p>
        </p:txBody>
      </p:sp>
    </p:spTree>
    <p:extLst>
      <p:ext uri="{BB962C8B-B14F-4D97-AF65-F5344CB8AC3E}">
        <p14:creationId xmlns:p14="http://schemas.microsoft.com/office/powerpoint/2010/main" val="2276925570"/>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defTabSz="914385">
              <a:defRPr/>
            </a:pPr>
            <a:fld id="{03097FD1-80B2-48DF-8654-9B8CBCC23FEC}" type="slidenum">
              <a:rPr lang="fr-FR">
                <a:solidFill>
                  <a:prstClr val="black"/>
                </a:solidFill>
                <a:latin typeface="Calibri"/>
              </a:rPr>
              <a:pPr defTabSz="914385">
                <a:defRPr/>
              </a:pPr>
              <a:t>124</a:t>
            </a:fld>
            <a:endParaRPr lang="fr-FR">
              <a:solidFill>
                <a:prstClr val="black"/>
              </a:solidFill>
              <a:latin typeface="Calibri"/>
            </a:endParaRPr>
          </a:p>
        </p:txBody>
      </p:sp>
    </p:spTree>
    <p:extLst>
      <p:ext uri="{BB962C8B-B14F-4D97-AF65-F5344CB8AC3E}">
        <p14:creationId xmlns:p14="http://schemas.microsoft.com/office/powerpoint/2010/main" val="2235345346"/>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defTabSz="914385">
              <a:defRPr/>
            </a:pPr>
            <a:fld id="{03097FD1-80B2-48DF-8654-9B8CBCC23FEC}" type="slidenum">
              <a:rPr lang="fr-FR">
                <a:solidFill>
                  <a:prstClr val="black"/>
                </a:solidFill>
                <a:latin typeface="Calibri"/>
              </a:rPr>
              <a:pPr defTabSz="914385">
                <a:defRPr/>
              </a:pPr>
              <a:t>125</a:t>
            </a:fld>
            <a:endParaRPr lang="fr-FR">
              <a:solidFill>
                <a:prstClr val="black"/>
              </a:solidFill>
              <a:latin typeface="Calibri"/>
            </a:endParaRPr>
          </a:p>
        </p:txBody>
      </p:sp>
    </p:spTree>
    <p:extLst>
      <p:ext uri="{BB962C8B-B14F-4D97-AF65-F5344CB8AC3E}">
        <p14:creationId xmlns:p14="http://schemas.microsoft.com/office/powerpoint/2010/main" val="3867547893"/>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defTabSz="914385">
              <a:defRPr/>
            </a:pPr>
            <a:fld id="{03097FD1-80B2-48DF-8654-9B8CBCC23FEC}" type="slidenum">
              <a:rPr lang="fr-FR">
                <a:solidFill>
                  <a:prstClr val="black"/>
                </a:solidFill>
                <a:latin typeface="Calibri"/>
              </a:rPr>
              <a:pPr defTabSz="914385">
                <a:defRPr/>
              </a:pPr>
              <a:t>126</a:t>
            </a:fld>
            <a:endParaRPr lang="fr-FR">
              <a:solidFill>
                <a:prstClr val="black"/>
              </a:solidFill>
              <a:latin typeface="Calibri"/>
            </a:endParaRPr>
          </a:p>
        </p:txBody>
      </p:sp>
    </p:spTree>
    <p:extLst>
      <p:ext uri="{BB962C8B-B14F-4D97-AF65-F5344CB8AC3E}">
        <p14:creationId xmlns:p14="http://schemas.microsoft.com/office/powerpoint/2010/main" val="3214679447"/>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defTabSz="914385">
              <a:defRPr/>
            </a:pPr>
            <a:fld id="{03097FD1-80B2-48DF-8654-9B8CBCC23FEC}" type="slidenum">
              <a:rPr lang="fr-FR">
                <a:solidFill>
                  <a:prstClr val="black"/>
                </a:solidFill>
                <a:latin typeface="Calibri"/>
              </a:rPr>
              <a:pPr defTabSz="914385">
                <a:defRPr/>
              </a:pPr>
              <a:t>127</a:t>
            </a:fld>
            <a:endParaRPr lang="fr-FR">
              <a:solidFill>
                <a:prstClr val="black"/>
              </a:solidFill>
              <a:latin typeface="Calibri"/>
            </a:endParaRPr>
          </a:p>
        </p:txBody>
      </p:sp>
    </p:spTree>
    <p:extLst>
      <p:ext uri="{BB962C8B-B14F-4D97-AF65-F5344CB8AC3E}">
        <p14:creationId xmlns:p14="http://schemas.microsoft.com/office/powerpoint/2010/main" val="3121986419"/>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defTabSz="914385">
              <a:defRPr/>
            </a:pPr>
            <a:fld id="{03097FD1-80B2-48DF-8654-9B8CBCC23FEC}" type="slidenum">
              <a:rPr lang="fr-FR">
                <a:solidFill>
                  <a:prstClr val="black"/>
                </a:solidFill>
                <a:latin typeface="Calibri"/>
              </a:rPr>
              <a:pPr defTabSz="914385">
                <a:defRPr/>
              </a:pPr>
              <a:t>128</a:t>
            </a:fld>
            <a:endParaRPr lang="fr-FR">
              <a:solidFill>
                <a:prstClr val="black"/>
              </a:solidFill>
              <a:latin typeface="Calibri"/>
            </a:endParaRPr>
          </a:p>
        </p:txBody>
      </p:sp>
    </p:spTree>
    <p:extLst>
      <p:ext uri="{BB962C8B-B14F-4D97-AF65-F5344CB8AC3E}">
        <p14:creationId xmlns:p14="http://schemas.microsoft.com/office/powerpoint/2010/main" val="2257975969"/>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defTabSz="914385">
              <a:defRPr/>
            </a:pPr>
            <a:fld id="{03097FD1-80B2-48DF-8654-9B8CBCC23FEC}" type="slidenum">
              <a:rPr lang="fr-FR">
                <a:solidFill>
                  <a:prstClr val="black"/>
                </a:solidFill>
                <a:latin typeface="Calibri"/>
              </a:rPr>
              <a:pPr defTabSz="914385">
                <a:defRPr/>
              </a:pPr>
              <a:t>129</a:t>
            </a:fld>
            <a:endParaRPr lang="fr-FR">
              <a:solidFill>
                <a:prstClr val="black"/>
              </a:solidFill>
              <a:latin typeface="Calibri"/>
            </a:endParaRPr>
          </a:p>
        </p:txBody>
      </p:sp>
    </p:spTree>
    <p:extLst>
      <p:ext uri="{BB962C8B-B14F-4D97-AF65-F5344CB8AC3E}">
        <p14:creationId xmlns:p14="http://schemas.microsoft.com/office/powerpoint/2010/main" val="2282662688"/>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defTabSz="914385">
              <a:defRPr/>
            </a:pPr>
            <a:fld id="{03097FD1-80B2-48DF-8654-9B8CBCC23FEC}" type="slidenum">
              <a:rPr lang="fr-FR">
                <a:solidFill>
                  <a:prstClr val="black"/>
                </a:solidFill>
                <a:latin typeface="Calibri"/>
              </a:rPr>
              <a:pPr defTabSz="914385">
                <a:defRPr/>
              </a:pPr>
              <a:t>130</a:t>
            </a:fld>
            <a:endParaRPr lang="fr-FR">
              <a:solidFill>
                <a:prstClr val="black"/>
              </a:solidFill>
              <a:latin typeface="Calibri"/>
            </a:endParaRPr>
          </a:p>
        </p:txBody>
      </p:sp>
    </p:spTree>
    <p:extLst>
      <p:ext uri="{BB962C8B-B14F-4D97-AF65-F5344CB8AC3E}">
        <p14:creationId xmlns:p14="http://schemas.microsoft.com/office/powerpoint/2010/main" val="471647939"/>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defTabSz="911251">
              <a:defRPr/>
            </a:pPr>
            <a:fld id="{03097FD1-80B2-48DF-8654-9B8CBCC23FEC}" type="slidenum">
              <a:rPr lang="fr-FR">
                <a:solidFill>
                  <a:prstClr val="black"/>
                </a:solidFill>
                <a:latin typeface="Calibri"/>
              </a:rPr>
              <a:pPr defTabSz="911251">
                <a:defRPr/>
              </a:pPr>
              <a:t>131</a:t>
            </a:fld>
            <a:endParaRPr lang="fr-FR">
              <a:solidFill>
                <a:prstClr val="black"/>
              </a:solidFill>
              <a:latin typeface="Calibri"/>
            </a:endParaRPr>
          </a:p>
        </p:txBody>
      </p:sp>
    </p:spTree>
    <p:extLst>
      <p:ext uri="{BB962C8B-B14F-4D97-AF65-F5344CB8AC3E}">
        <p14:creationId xmlns:p14="http://schemas.microsoft.com/office/powerpoint/2010/main" val="1388637922"/>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defTabSz="907515">
              <a:defRPr/>
            </a:pPr>
            <a:fld id="{03097FD1-80B2-48DF-8654-9B8CBCC23FEC}" type="slidenum">
              <a:rPr lang="fr-FR">
                <a:solidFill>
                  <a:prstClr val="black"/>
                </a:solidFill>
                <a:latin typeface="Calibri"/>
              </a:rPr>
              <a:pPr defTabSz="907515">
                <a:defRPr/>
              </a:pPr>
              <a:t>132</a:t>
            </a:fld>
            <a:endParaRPr lang="fr-FR">
              <a:solidFill>
                <a:prstClr val="black"/>
              </a:solidFill>
              <a:latin typeface="Calibri"/>
            </a:endParaRPr>
          </a:p>
        </p:txBody>
      </p:sp>
    </p:spTree>
    <p:extLst>
      <p:ext uri="{BB962C8B-B14F-4D97-AF65-F5344CB8AC3E}">
        <p14:creationId xmlns:p14="http://schemas.microsoft.com/office/powerpoint/2010/main" val="1388637922"/>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defTabSz="910635">
              <a:defRPr/>
            </a:pPr>
            <a:fld id="{03097FD1-80B2-48DF-8654-9B8CBCC23FEC}" type="slidenum">
              <a:rPr lang="fr-FR">
                <a:solidFill>
                  <a:prstClr val="black"/>
                </a:solidFill>
                <a:latin typeface="Calibri"/>
              </a:rPr>
              <a:pPr defTabSz="910635">
                <a:defRPr/>
              </a:pPr>
              <a:t>133</a:t>
            </a:fld>
            <a:endParaRPr lang="fr-FR">
              <a:solidFill>
                <a:prstClr val="black"/>
              </a:solidFill>
              <a:latin typeface="Calibri"/>
            </a:endParaRPr>
          </a:p>
        </p:txBody>
      </p:sp>
    </p:spTree>
    <p:extLst>
      <p:ext uri="{BB962C8B-B14F-4D97-AF65-F5344CB8AC3E}">
        <p14:creationId xmlns:p14="http://schemas.microsoft.com/office/powerpoint/2010/main" val="30256748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defTabSz="914385">
              <a:defRPr/>
            </a:pPr>
            <a:fld id="{03097FD1-80B2-48DF-8654-9B8CBCC23FEC}" type="slidenum">
              <a:rPr lang="fr-FR">
                <a:solidFill>
                  <a:prstClr val="black"/>
                </a:solidFill>
                <a:latin typeface="Calibri" panose="020F0502020204030204"/>
              </a:rPr>
              <a:pPr defTabSz="914385">
                <a:defRPr/>
              </a:pPr>
              <a:t>17</a:t>
            </a:fld>
            <a:endParaRPr lang="fr-FR">
              <a:solidFill>
                <a:prstClr val="black"/>
              </a:solidFill>
              <a:latin typeface="Calibri" panose="020F0502020204030204"/>
            </a:endParaRPr>
          </a:p>
        </p:txBody>
      </p:sp>
    </p:spTree>
    <p:extLst>
      <p:ext uri="{BB962C8B-B14F-4D97-AF65-F5344CB8AC3E}">
        <p14:creationId xmlns:p14="http://schemas.microsoft.com/office/powerpoint/2010/main" val="2523450843"/>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defTabSz="911251">
              <a:defRPr/>
            </a:pPr>
            <a:fld id="{03097FD1-80B2-48DF-8654-9B8CBCC23FEC}" type="slidenum">
              <a:rPr lang="fr-FR">
                <a:solidFill>
                  <a:prstClr val="black"/>
                </a:solidFill>
                <a:latin typeface="Calibri"/>
              </a:rPr>
              <a:pPr defTabSz="911251">
                <a:defRPr/>
              </a:pPr>
              <a:t>134</a:t>
            </a:fld>
            <a:endParaRPr lang="fr-FR">
              <a:solidFill>
                <a:prstClr val="black"/>
              </a:solidFill>
              <a:latin typeface="Calibri"/>
            </a:endParaRPr>
          </a:p>
        </p:txBody>
      </p:sp>
    </p:spTree>
    <p:extLst>
      <p:ext uri="{BB962C8B-B14F-4D97-AF65-F5344CB8AC3E}">
        <p14:creationId xmlns:p14="http://schemas.microsoft.com/office/powerpoint/2010/main" val="1790871509"/>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3097FD1-80B2-48DF-8654-9B8CBCC23FEC}" type="slidenum">
              <a:rPr lang="fr-FR" smtClean="0"/>
              <a:pPr/>
              <a:t>135</a:t>
            </a:fld>
            <a:endParaRPr lang="fr-FR"/>
          </a:p>
        </p:txBody>
      </p:sp>
    </p:spTree>
    <p:extLst>
      <p:ext uri="{BB962C8B-B14F-4D97-AF65-F5344CB8AC3E}">
        <p14:creationId xmlns:p14="http://schemas.microsoft.com/office/powerpoint/2010/main" val="2582231869"/>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3097FD1-80B2-48DF-8654-9B8CBCC23FEC}" type="slidenum">
              <a:rPr lang="fr-FR" smtClean="0"/>
              <a:pPr/>
              <a:t>136</a:t>
            </a:fld>
            <a:endParaRPr lang="fr-FR"/>
          </a:p>
        </p:txBody>
      </p:sp>
    </p:spTree>
    <p:extLst>
      <p:ext uri="{BB962C8B-B14F-4D97-AF65-F5344CB8AC3E}">
        <p14:creationId xmlns:p14="http://schemas.microsoft.com/office/powerpoint/2010/main" val="2391003658"/>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3097FD1-80B2-48DF-8654-9B8CBCC23FEC}" type="slidenum">
              <a:rPr lang="fr-FR" smtClean="0"/>
              <a:pPr/>
              <a:t>137</a:t>
            </a:fld>
            <a:endParaRPr lang="fr-FR"/>
          </a:p>
        </p:txBody>
      </p:sp>
    </p:spTree>
    <p:extLst>
      <p:ext uri="{BB962C8B-B14F-4D97-AF65-F5344CB8AC3E}">
        <p14:creationId xmlns:p14="http://schemas.microsoft.com/office/powerpoint/2010/main" val="316466058"/>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3097FD1-80B2-48DF-8654-9B8CBCC23FEC}" type="slidenum">
              <a:rPr lang="fr-FR" smtClean="0"/>
              <a:pPr/>
              <a:t>138</a:t>
            </a:fld>
            <a:endParaRPr lang="fr-FR"/>
          </a:p>
        </p:txBody>
      </p:sp>
    </p:spTree>
    <p:extLst>
      <p:ext uri="{BB962C8B-B14F-4D97-AF65-F5344CB8AC3E}">
        <p14:creationId xmlns:p14="http://schemas.microsoft.com/office/powerpoint/2010/main" val="3633794030"/>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3097FD1-80B2-48DF-8654-9B8CBCC23FEC}" type="slidenum">
              <a:rPr lang="fr-FR" smtClean="0"/>
              <a:pPr/>
              <a:t>139</a:t>
            </a:fld>
            <a:endParaRPr lang="fr-FR"/>
          </a:p>
        </p:txBody>
      </p:sp>
    </p:spTree>
    <p:extLst>
      <p:ext uri="{BB962C8B-B14F-4D97-AF65-F5344CB8AC3E}">
        <p14:creationId xmlns:p14="http://schemas.microsoft.com/office/powerpoint/2010/main" val="2751590217"/>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3097FD1-80B2-48DF-8654-9B8CBCC23FEC}" type="slidenum">
              <a:rPr lang="fr-FR" smtClean="0"/>
              <a:pPr/>
              <a:t>140</a:t>
            </a:fld>
            <a:endParaRPr lang="fr-FR"/>
          </a:p>
        </p:txBody>
      </p:sp>
    </p:spTree>
    <p:extLst>
      <p:ext uri="{BB962C8B-B14F-4D97-AF65-F5344CB8AC3E}">
        <p14:creationId xmlns:p14="http://schemas.microsoft.com/office/powerpoint/2010/main" val="2210285550"/>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3097FD1-80B2-48DF-8654-9B8CBCC23FEC}" type="slidenum">
              <a:rPr lang="fr-FR" smtClean="0"/>
              <a:pPr/>
              <a:t>141</a:t>
            </a:fld>
            <a:endParaRPr lang="fr-FR"/>
          </a:p>
        </p:txBody>
      </p:sp>
    </p:spTree>
    <p:extLst>
      <p:ext uri="{BB962C8B-B14F-4D97-AF65-F5344CB8AC3E}">
        <p14:creationId xmlns:p14="http://schemas.microsoft.com/office/powerpoint/2010/main" val="3885277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defTabSz="914385">
              <a:defRPr/>
            </a:pPr>
            <a:fld id="{03097FD1-80B2-48DF-8654-9B8CBCC23FEC}" type="slidenum">
              <a:rPr lang="fr-FR">
                <a:solidFill>
                  <a:prstClr val="black"/>
                </a:solidFill>
                <a:latin typeface="Calibri" panose="020F0502020204030204"/>
              </a:rPr>
              <a:pPr defTabSz="914385">
                <a:defRPr/>
              </a:pPr>
              <a:t>18</a:t>
            </a:fld>
            <a:endParaRPr lang="fr-FR">
              <a:solidFill>
                <a:prstClr val="black"/>
              </a:solidFill>
              <a:latin typeface="Calibri" panose="020F0502020204030204"/>
            </a:endParaRPr>
          </a:p>
        </p:txBody>
      </p:sp>
    </p:spTree>
    <p:extLst>
      <p:ext uri="{BB962C8B-B14F-4D97-AF65-F5344CB8AC3E}">
        <p14:creationId xmlns:p14="http://schemas.microsoft.com/office/powerpoint/2010/main" val="61532333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defTabSz="914385">
              <a:defRPr/>
            </a:pPr>
            <a:fld id="{03097FD1-80B2-48DF-8654-9B8CBCC23FEC}" type="slidenum">
              <a:rPr lang="fr-FR">
                <a:solidFill>
                  <a:prstClr val="black"/>
                </a:solidFill>
                <a:latin typeface="Calibri" panose="020F0502020204030204"/>
              </a:rPr>
              <a:pPr defTabSz="914385">
                <a:defRPr/>
              </a:pPr>
              <a:t>19</a:t>
            </a:fld>
            <a:endParaRPr lang="fr-FR">
              <a:solidFill>
                <a:prstClr val="black"/>
              </a:solidFill>
              <a:latin typeface="Calibri" panose="020F0502020204030204"/>
            </a:endParaRPr>
          </a:p>
        </p:txBody>
      </p:sp>
    </p:spTree>
    <p:extLst>
      <p:ext uri="{BB962C8B-B14F-4D97-AF65-F5344CB8AC3E}">
        <p14:creationId xmlns:p14="http://schemas.microsoft.com/office/powerpoint/2010/main" val="15807663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defTabSz="914385">
              <a:defRPr/>
            </a:pPr>
            <a:fld id="{03097FD1-80B2-48DF-8654-9B8CBCC23FEC}" type="slidenum">
              <a:rPr lang="fr-FR">
                <a:solidFill>
                  <a:prstClr val="black"/>
                </a:solidFill>
                <a:latin typeface="Calibri" panose="020F0502020204030204"/>
              </a:rPr>
              <a:pPr defTabSz="914385">
                <a:defRPr/>
              </a:pPr>
              <a:t>20</a:t>
            </a:fld>
            <a:endParaRPr lang="fr-FR">
              <a:solidFill>
                <a:prstClr val="black"/>
              </a:solidFill>
              <a:latin typeface="Calibri" panose="020F0502020204030204"/>
            </a:endParaRPr>
          </a:p>
        </p:txBody>
      </p:sp>
    </p:spTree>
    <p:extLst>
      <p:ext uri="{BB962C8B-B14F-4D97-AF65-F5344CB8AC3E}">
        <p14:creationId xmlns:p14="http://schemas.microsoft.com/office/powerpoint/2010/main" val="37822308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defTabSz="914385">
              <a:defRPr/>
            </a:pPr>
            <a:fld id="{03097FD1-80B2-48DF-8654-9B8CBCC23FEC}" type="slidenum">
              <a:rPr lang="fr-FR">
                <a:solidFill>
                  <a:prstClr val="black"/>
                </a:solidFill>
                <a:latin typeface="Calibri" panose="020F0502020204030204"/>
              </a:rPr>
              <a:pPr defTabSz="914385">
                <a:defRPr/>
              </a:pPr>
              <a:t>21</a:t>
            </a:fld>
            <a:endParaRPr lang="fr-FR">
              <a:solidFill>
                <a:prstClr val="black"/>
              </a:solidFill>
              <a:latin typeface="Calibri" panose="020F0502020204030204"/>
            </a:endParaRPr>
          </a:p>
        </p:txBody>
      </p:sp>
    </p:spTree>
    <p:extLst>
      <p:ext uri="{BB962C8B-B14F-4D97-AF65-F5344CB8AC3E}">
        <p14:creationId xmlns:p14="http://schemas.microsoft.com/office/powerpoint/2010/main" val="23931145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pPr defTabSz="914385">
              <a:defRPr/>
            </a:pPr>
            <a:fld id="{03097FD1-80B2-48DF-8654-9B8CBCC23FEC}" type="slidenum">
              <a:rPr lang="fr-FR">
                <a:solidFill>
                  <a:prstClr val="black"/>
                </a:solidFill>
                <a:latin typeface="Calibri" panose="020F0502020204030204"/>
              </a:rPr>
              <a:pPr defTabSz="914385">
                <a:defRPr/>
              </a:pPr>
              <a:t>22</a:t>
            </a:fld>
            <a:endParaRPr lang="fr-FR">
              <a:solidFill>
                <a:prstClr val="black"/>
              </a:solidFill>
              <a:latin typeface="Calibri" panose="020F0502020204030204"/>
            </a:endParaRPr>
          </a:p>
        </p:txBody>
      </p:sp>
    </p:spTree>
    <p:extLst>
      <p:ext uri="{BB962C8B-B14F-4D97-AF65-F5344CB8AC3E}">
        <p14:creationId xmlns:p14="http://schemas.microsoft.com/office/powerpoint/2010/main" val="356406607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defTabSz="914385">
              <a:defRPr/>
            </a:pPr>
            <a:fld id="{03097FD1-80B2-48DF-8654-9B8CBCC23FEC}" type="slidenum">
              <a:rPr lang="fr-FR">
                <a:solidFill>
                  <a:prstClr val="black"/>
                </a:solidFill>
                <a:latin typeface="Calibri" panose="020F0502020204030204"/>
              </a:rPr>
              <a:pPr defTabSz="914385">
                <a:defRPr/>
              </a:pPr>
              <a:t>23</a:t>
            </a:fld>
            <a:endParaRPr lang="fr-FR">
              <a:solidFill>
                <a:prstClr val="black"/>
              </a:solidFill>
              <a:latin typeface="Calibri" panose="020F0502020204030204"/>
            </a:endParaRPr>
          </a:p>
        </p:txBody>
      </p:sp>
    </p:spTree>
    <p:extLst>
      <p:ext uri="{BB962C8B-B14F-4D97-AF65-F5344CB8AC3E}">
        <p14:creationId xmlns:p14="http://schemas.microsoft.com/office/powerpoint/2010/main" val="31868083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3097FD1-80B2-48DF-8654-9B8CBCC23FEC}" type="slidenum">
              <a:rPr lang="fr-FR" smtClean="0"/>
              <a:pPr/>
              <a:t>2</a:t>
            </a:fld>
            <a:endParaRPr lang="fr-FR"/>
          </a:p>
        </p:txBody>
      </p:sp>
    </p:spTree>
    <p:extLst>
      <p:ext uri="{BB962C8B-B14F-4D97-AF65-F5344CB8AC3E}">
        <p14:creationId xmlns:p14="http://schemas.microsoft.com/office/powerpoint/2010/main" val="339303835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defTabSz="914385">
              <a:defRPr/>
            </a:pPr>
            <a:fld id="{03097FD1-80B2-48DF-8654-9B8CBCC23FEC}" type="slidenum">
              <a:rPr lang="fr-FR">
                <a:solidFill>
                  <a:prstClr val="black"/>
                </a:solidFill>
                <a:latin typeface="Calibri" panose="020F0502020204030204"/>
              </a:rPr>
              <a:pPr defTabSz="914385">
                <a:defRPr/>
              </a:pPr>
              <a:t>24</a:t>
            </a:fld>
            <a:endParaRPr lang="fr-FR">
              <a:solidFill>
                <a:prstClr val="black"/>
              </a:solidFill>
              <a:latin typeface="Calibri" panose="020F0502020204030204"/>
            </a:endParaRPr>
          </a:p>
        </p:txBody>
      </p:sp>
    </p:spTree>
    <p:extLst>
      <p:ext uri="{BB962C8B-B14F-4D97-AF65-F5344CB8AC3E}">
        <p14:creationId xmlns:p14="http://schemas.microsoft.com/office/powerpoint/2010/main" val="289836199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defTabSz="914385">
              <a:defRPr/>
            </a:pPr>
            <a:fld id="{03097FD1-80B2-48DF-8654-9B8CBCC23FEC}" type="slidenum">
              <a:rPr lang="fr-FR">
                <a:solidFill>
                  <a:prstClr val="black"/>
                </a:solidFill>
                <a:latin typeface="Calibri" panose="020F0502020204030204"/>
              </a:rPr>
              <a:pPr defTabSz="914385">
                <a:defRPr/>
              </a:pPr>
              <a:t>25</a:t>
            </a:fld>
            <a:endParaRPr lang="fr-FR">
              <a:solidFill>
                <a:prstClr val="black"/>
              </a:solidFill>
              <a:latin typeface="Calibri" panose="020F0502020204030204"/>
            </a:endParaRPr>
          </a:p>
        </p:txBody>
      </p:sp>
    </p:spTree>
    <p:extLst>
      <p:ext uri="{BB962C8B-B14F-4D97-AF65-F5344CB8AC3E}">
        <p14:creationId xmlns:p14="http://schemas.microsoft.com/office/powerpoint/2010/main" val="35183932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defTabSz="914385">
              <a:defRPr/>
            </a:pPr>
            <a:fld id="{03097FD1-80B2-48DF-8654-9B8CBCC23FEC}" type="slidenum">
              <a:rPr lang="fr-FR">
                <a:solidFill>
                  <a:prstClr val="black"/>
                </a:solidFill>
                <a:latin typeface="Calibri" panose="020F0502020204030204"/>
              </a:rPr>
              <a:pPr defTabSz="914385">
                <a:defRPr/>
              </a:pPr>
              <a:t>26</a:t>
            </a:fld>
            <a:endParaRPr lang="fr-FR">
              <a:solidFill>
                <a:prstClr val="black"/>
              </a:solidFill>
              <a:latin typeface="Calibri" panose="020F0502020204030204"/>
            </a:endParaRPr>
          </a:p>
        </p:txBody>
      </p:sp>
    </p:spTree>
    <p:extLst>
      <p:ext uri="{BB962C8B-B14F-4D97-AF65-F5344CB8AC3E}">
        <p14:creationId xmlns:p14="http://schemas.microsoft.com/office/powerpoint/2010/main" val="380125855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defTabSz="914385">
              <a:defRPr/>
            </a:pPr>
            <a:fld id="{03097FD1-80B2-48DF-8654-9B8CBCC23FEC}" type="slidenum">
              <a:rPr lang="fr-FR">
                <a:solidFill>
                  <a:prstClr val="black"/>
                </a:solidFill>
                <a:latin typeface="Calibri" panose="020F0502020204030204"/>
              </a:rPr>
              <a:pPr defTabSz="914385">
                <a:defRPr/>
              </a:pPr>
              <a:t>27</a:t>
            </a:fld>
            <a:endParaRPr lang="fr-FR">
              <a:solidFill>
                <a:prstClr val="black"/>
              </a:solidFill>
              <a:latin typeface="Calibri" panose="020F0502020204030204"/>
            </a:endParaRPr>
          </a:p>
        </p:txBody>
      </p:sp>
    </p:spTree>
    <p:extLst>
      <p:ext uri="{BB962C8B-B14F-4D97-AF65-F5344CB8AC3E}">
        <p14:creationId xmlns:p14="http://schemas.microsoft.com/office/powerpoint/2010/main" val="101847400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defTabSz="914385">
              <a:defRPr/>
            </a:pPr>
            <a:fld id="{03097FD1-80B2-48DF-8654-9B8CBCC23FEC}" type="slidenum">
              <a:rPr lang="fr-FR">
                <a:solidFill>
                  <a:prstClr val="black"/>
                </a:solidFill>
                <a:latin typeface="Calibri" panose="020F0502020204030204"/>
              </a:rPr>
              <a:pPr defTabSz="914385">
                <a:defRPr/>
              </a:pPr>
              <a:t>28</a:t>
            </a:fld>
            <a:endParaRPr lang="fr-FR">
              <a:solidFill>
                <a:prstClr val="black"/>
              </a:solidFill>
              <a:latin typeface="Calibri" panose="020F0502020204030204"/>
            </a:endParaRPr>
          </a:p>
        </p:txBody>
      </p:sp>
    </p:spTree>
    <p:extLst>
      <p:ext uri="{BB962C8B-B14F-4D97-AF65-F5344CB8AC3E}">
        <p14:creationId xmlns:p14="http://schemas.microsoft.com/office/powerpoint/2010/main" val="56436846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defTabSz="914385">
              <a:defRPr/>
            </a:pPr>
            <a:fld id="{03097FD1-80B2-48DF-8654-9B8CBCC23FEC}" type="slidenum">
              <a:rPr lang="fr-FR">
                <a:solidFill>
                  <a:prstClr val="black"/>
                </a:solidFill>
                <a:latin typeface="Calibri" panose="020F0502020204030204"/>
              </a:rPr>
              <a:pPr defTabSz="914385">
                <a:defRPr/>
              </a:pPr>
              <a:t>29</a:t>
            </a:fld>
            <a:endParaRPr lang="fr-FR">
              <a:solidFill>
                <a:prstClr val="black"/>
              </a:solidFill>
              <a:latin typeface="Calibri" panose="020F0502020204030204"/>
            </a:endParaRPr>
          </a:p>
        </p:txBody>
      </p:sp>
    </p:spTree>
    <p:extLst>
      <p:ext uri="{BB962C8B-B14F-4D97-AF65-F5344CB8AC3E}">
        <p14:creationId xmlns:p14="http://schemas.microsoft.com/office/powerpoint/2010/main" val="58043535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defTabSz="914385">
              <a:defRPr/>
            </a:pPr>
            <a:fld id="{03097FD1-80B2-48DF-8654-9B8CBCC23FEC}" type="slidenum">
              <a:rPr lang="fr-FR">
                <a:solidFill>
                  <a:prstClr val="black"/>
                </a:solidFill>
                <a:latin typeface="Calibri" panose="020F0502020204030204"/>
              </a:rPr>
              <a:pPr defTabSz="914385">
                <a:defRPr/>
              </a:pPr>
              <a:t>30</a:t>
            </a:fld>
            <a:endParaRPr lang="fr-FR">
              <a:solidFill>
                <a:prstClr val="black"/>
              </a:solidFill>
              <a:latin typeface="Calibri" panose="020F0502020204030204"/>
            </a:endParaRPr>
          </a:p>
        </p:txBody>
      </p:sp>
    </p:spTree>
    <p:extLst>
      <p:ext uri="{BB962C8B-B14F-4D97-AF65-F5344CB8AC3E}">
        <p14:creationId xmlns:p14="http://schemas.microsoft.com/office/powerpoint/2010/main" val="405682906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defTabSz="914385">
              <a:defRPr/>
            </a:pPr>
            <a:fld id="{03097FD1-80B2-48DF-8654-9B8CBCC23FEC}" type="slidenum">
              <a:rPr lang="fr-FR">
                <a:solidFill>
                  <a:prstClr val="black"/>
                </a:solidFill>
                <a:latin typeface="Calibri" panose="020F0502020204030204"/>
              </a:rPr>
              <a:pPr defTabSz="914385">
                <a:defRPr/>
              </a:pPr>
              <a:t>31</a:t>
            </a:fld>
            <a:endParaRPr lang="fr-FR">
              <a:solidFill>
                <a:prstClr val="black"/>
              </a:solidFill>
              <a:latin typeface="Calibri" panose="020F0502020204030204"/>
            </a:endParaRPr>
          </a:p>
        </p:txBody>
      </p:sp>
    </p:spTree>
    <p:extLst>
      <p:ext uri="{BB962C8B-B14F-4D97-AF65-F5344CB8AC3E}">
        <p14:creationId xmlns:p14="http://schemas.microsoft.com/office/powerpoint/2010/main" val="88631254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defTabSz="914385">
              <a:defRPr/>
            </a:pPr>
            <a:fld id="{03097FD1-80B2-48DF-8654-9B8CBCC23FEC}" type="slidenum">
              <a:rPr lang="fr-FR">
                <a:solidFill>
                  <a:prstClr val="black"/>
                </a:solidFill>
                <a:latin typeface="Calibri" panose="020F0502020204030204"/>
              </a:rPr>
              <a:pPr defTabSz="914385">
                <a:defRPr/>
              </a:pPr>
              <a:t>32</a:t>
            </a:fld>
            <a:endParaRPr lang="fr-FR">
              <a:solidFill>
                <a:prstClr val="black"/>
              </a:solidFill>
              <a:latin typeface="Calibri" panose="020F0502020204030204"/>
            </a:endParaRPr>
          </a:p>
        </p:txBody>
      </p:sp>
    </p:spTree>
    <p:extLst>
      <p:ext uri="{BB962C8B-B14F-4D97-AF65-F5344CB8AC3E}">
        <p14:creationId xmlns:p14="http://schemas.microsoft.com/office/powerpoint/2010/main" val="403111135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defTabSz="914385">
              <a:defRPr/>
            </a:pPr>
            <a:fld id="{03097FD1-80B2-48DF-8654-9B8CBCC23FEC}" type="slidenum">
              <a:rPr lang="fr-FR">
                <a:solidFill>
                  <a:prstClr val="black"/>
                </a:solidFill>
                <a:latin typeface="Calibri" panose="020F0502020204030204"/>
              </a:rPr>
              <a:pPr defTabSz="914385">
                <a:defRPr/>
              </a:pPr>
              <a:t>33</a:t>
            </a:fld>
            <a:endParaRPr lang="fr-FR">
              <a:solidFill>
                <a:prstClr val="black"/>
              </a:solidFill>
              <a:latin typeface="Calibri" panose="020F0502020204030204"/>
            </a:endParaRPr>
          </a:p>
        </p:txBody>
      </p:sp>
    </p:spTree>
    <p:extLst>
      <p:ext uri="{BB962C8B-B14F-4D97-AF65-F5344CB8AC3E}">
        <p14:creationId xmlns:p14="http://schemas.microsoft.com/office/powerpoint/2010/main" val="29451998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defTabSz="911251">
              <a:defRPr/>
            </a:pPr>
            <a:fld id="{03097FD1-80B2-48DF-8654-9B8CBCC23FEC}" type="slidenum">
              <a:rPr lang="fr-FR">
                <a:solidFill>
                  <a:prstClr val="black"/>
                </a:solidFill>
                <a:latin typeface="Calibri"/>
              </a:rPr>
              <a:pPr defTabSz="911251">
                <a:defRPr/>
              </a:pPr>
              <a:t>3</a:t>
            </a:fld>
            <a:endParaRPr lang="fr-FR">
              <a:solidFill>
                <a:prstClr val="black"/>
              </a:solidFill>
              <a:latin typeface="Calibri"/>
            </a:endParaRPr>
          </a:p>
        </p:txBody>
      </p:sp>
    </p:spTree>
    <p:extLst>
      <p:ext uri="{BB962C8B-B14F-4D97-AF65-F5344CB8AC3E}">
        <p14:creationId xmlns:p14="http://schemas.microsoft.com/office/powerpoint/2010/main" val="413555644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defTabSz="914385">
              <a:defRPr/>
            </a:pPr>
            <a:fld id="{03097FD1-80B2-48DF-8654-9B8CBCC23FEC}" type="slidenum">
              <a:rPr lang="fr-FR">
                <a:solidFill>
                  <a:prstClr val="black"/>
                </a:solidFill>
                <a:latin typeface="Calibri" panose="020F0502020204030204"/>
              </a:rPr>
              <a:pPr defTabSz="914385">
                <a:defRPr/>
              </a:pPr>
              <a:t>34</a:t>
            </a:fld>
            <a:endParaRPr lang="fr-FR">
              <a:solidFill>
                <a:prstClr val="black"/>
              </a:solidFill>
              <a:latin typeface="Calibri" panose="020F0502020204030204"/>
            </a:endParaRPr>
          </a:p>
        </p:txBody>
      </p:sp>
    </p:spTree>
    <p:extLst>
      <p:ext uri="{BB962C8B-B14F-4D97-AF65-F5344CB8AC3E}">
        <p14:creationId xmlns:p14="http://schemas.microsoft.com/office/powerpoint/2010/main" val="360599864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defTabSz="914385">
              <a:defRPr/>
            </a:pPr>
            <a:fld id="{03097FD1-80B2-48DF-8654-9B8CBCC23FEC}" type="slidenum">
              <a:rPr lang="fr-FR">
                <a:solidFill>
                  <a:prstClr val="black"/>
                </a:solidFill>
                <a:latin typeface="Calibri" panose="020F0502020204030204"/>
              </a:rPr>
              <a:pPr defTabSz="914385">
                <a:defRPr/>
              </a:pPr>
              <a:t>35</a:t>
            </a:fld>
            <a:endParaRPr lang="fr-FR">
              <a:solidFill>
                <a:prstClr val="black"/>
              </a:solidFill>
              <a:latin typeface="Calibri" panose="020F0502020204030204"/>
            </a:endParaRPr>
          </a:p>
        </p:txBody>
      </p:sp>
    </p:spTree>
    <p:extLst>
      <p:ext uri="{BB962C8B-B14F-4D97-AF65-F5344CB8AC3E}">
        <p14:creationId xmlns:p14="http://schemas.microsoft.com/office/powerpoint/2010/main" val="146763945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defTabSz="914385">
              <a:defRPr/>
            </a:pPr>
            <a:fld id="{03097FD1-80B2-48DF-8654-9B8CBCC23FEC}" type="slidenum">
              <a:rPr lang="fr-FR">
                <a:solidFill>
                  <a:prstClr val="black"/>
                </a:solidFill>
                <a:latin typeface="Calibri" panose="020F0502020204030204"/>
              </a:rPr>
              <a:pPr defTabSz="914385">
                <a:defRPr/>
              </a:pPr>
              <a:t>36</a:t>
            </a:fld>
            <a:endParaRPr lang="fr-FR">
              <a:solidFill>
                <a:prstClr val="black"/>
              </a:solidFill>
              <a:latin typeface="Calibri" panose="020F0502020204030204"/>
            </a:endParaRPr>
          </a:p>
        </p:txBody>
      </p:sp>
    </p:spTree>
    <p:extLst>
      <p:ext uri="{BB962C8B-B14F-4D97-AF65-F5344CB8AC3E}">
        <p14:creationId xmlns:p14="http://schemas.microsoft.com/office/powerpoint/2010/main" val="138566304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defTabSz="914385">
              <a:defRPr/>
            </a:pPr>
            <a:fld id="{03097FD1-80B2-48DF-8654-9B8CBCC23FEC}" type="slidenum">
              <a:rPr lang="fr-FR">
                <a:solidFill>
                  <a:prstClr val="black"/>
                </a:solidFill>
                <a:latin typeface="Calibri" panose="020F0502020204030204"/>
              </a:rPr>
              <a:pPr defTabSz="914385">
                <a:defRPr/>
              </a:pPr>
              <a:t>37</a:t>
            </a:fld>
            <a:endParaRPr lang="fr-FR">
              <a:solidFill>
                <a:prstClr val="black"/>
              </a:solidFill>
              <a:latin typeface="Calibri" panose="020F0502020204030204"/>
            </a:endParaRPr>
          </a:p>
        </p:txBody>
      </p:sp>
    </p:spTree>
    <p:extLst>
      <p:ext uri="{BB962C8B-B14F-4D97-AF65-F5344CB8AC3E}">
        <p14:creationId xmlns:p14="http://schemas.microsoft.com/office/powerpoint/2010/main" val="356978869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defTabSz="914385">
              <a:defRPr/>
            </a:pPr>
            <a:fld id="{03097FD1-80B2-48DF-8654-9B8CBCC23FEC}" type="slidenum">
              <a:rPr lang="fr-FR">
                <a:solidFill>
                  <a:prstClr val="black"/>
                </a:solidFill>
                <a:latin typeface="Calibri" panose="020F0502020204030204"/>
              </a:rPr>
              <a:pPr defTabSz="914385">
                <a:defRPr/>
              </a:pPr>
              <a:t>38</a:t>
            </a:fld>
            <a:endParaRPr lang="fr-FR">
              <a:solidFill>
                <a:prstClr val="black"/>
              </a:solidFill>
              <a:latin typeface="Calibri" panose="020F0502020204030204"/>
            </a:endParaRPr>
          </a:p>
        </p:txBody>
      </p:sp>
    </p:spTree>
    <p:extLst>
      <p:ext uri="{BB962C8B-B14F-4D97-AF65-F5344CB8AC3E}">
        <p14:creationId xmlns:p14="http://schemas.microsoft.com/office/powerpoint/2010/main" val="128956573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defTabSz="914385">
              <a:defRPr/>
            </a:pPr>
            <a:fld id="{03097FD1-80B2-48DF-8654-9B8CBCC23FEC}" type="slidenum">
              <a:rPr lang="fr-FR">
                <a:solidFill>
                  <a:prstClr val="black"/>
                </a:solidFill>
                <a:latin typeface="Calibri" panose="020F0502020204030204"/>
              </a:rPr>
              <a:pPr defTabSz="914385">
                <a:defRPr/>
              </a:pPr>
              <a:t>39</a:t>
            </a:fld>
            <a:endParaRPr lang="fr-FR">
              <a:solidFill>
                <a:prstClr val="black"/>
              </a:solidFill>
              <a:latin typeface="Calibri" panose="020F0502020204030204"/>
            </a:endParaRPr>
          </a:p>
        </p:txBody>
      </p:sp>
    </p:spTree>
    <p:extLst>
      <p:ext uri="{BB962C8B-B14F-4D97-AF65-F5344CB8AC3E}">
        <p14:creationId xmlns:p14="http://schemas.microsoft.com/office/powerpoint/2010/main" val="116390561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3097FD1-80B2-48DF-8654-9B8CBCC23FEC}"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0643000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defTabSz="914385">
              <a:defRPr/>
            </a:pPr>
            <a:fld id="{03097FD1-80B2-48DF-8654-9B8CBCC23FEC}" type="slidenum">
              <a:rPr lang="fr-FR">
                <a:solidFill>
                  <a:prstClr val="black"/>
                </a:solidFill>
                <a:latin typeface="Calibri" panose="020F0502020204030204"/>
              </a:rPr>
              <a:pPr defTabSz="914385">
                <a:defRPr/>
              </a:pPr>
              <a:t>41</a:t>
            </a:fld>
            <a:endParaRPr lang="fr-FR">
              <a:solidFill>
                <a:prstClr val="black"/>
              </a:solidFill>
              <a:latin typeface="Calibri" panose="020F0502020204030204"/>
            </a:endParaRPr>
          </a:p>
        </p:txBody>
      </p:sp>
    </p:spTree>
    <p:extLst>
      <p:ext uri="{BB962C8B-B14F-4D97-AF65-F5344CB8AC3E}">
        <p14:creationId xmlns:p14="http://schemas.microsoft.com/office/powerpoint/2010/main" val="154487820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defTabSz="914385">
              <a:defRPr/>
            </a:pPr>
            <a:fld id="{03097FD1-80B2-48DF-8654-9B8CBCC23FEC}" type="slidenum">
              <a:rPr lang="fr-FR">
                <a:solidFill>
                  <a:prstClr val="black"/>
                </a:solidFill>
                <a:latin typeface="Calibri" panose="020F0502020204030204"/>
              </a:rPr>
              <a:pPr defTabSz="914385">
                <a:defRPr/>
              </a:pPr>
              <a:t>42</a:t>
            </a:fld>
            <a:endParaRPr lang="fr-FR">
              <a:solidFill>
                <a:prstClr val="black"/>
              </a:solidFill>
              <a:latin typeface="Calibri" panose="020F0502020204030204"/>
            </a:endParaRPr>
          </a:p>
        </p:txBody>
      </p:sp>
    </p:spTree>
    <p:extLst>
      <p:ext uri="{BB962C8B-B14F-4D97-AF65-F5344CB8AC3E}">
        <p14:creationId xmlns:p14="http://schemas.microsoft.com/office/powerpoint/2010/main" val="39527925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defTabSz="914385">
              <a:defRPr/>
            </a:pPr>
            <a:fld id="{03097FD1-80B2-48DF-8654-9B8CBCC23FEC}" type="slidenum">
              <a:rPr lang="fr-FR">
                <a:solidFill>
                  <a:prstClr val="black"/>
                </a:solidFill>
                <a:latin typeface="Calibri" panose="020F0502020204030204"/>
              </a:rPr>
              <a:pPr defTabSz="914385">
                <a:defRPr/>
              </a:pPr>
              <a:t>43</a:t>
            </a:fld>
            <a:endParaRPr lang="fr-FR">
              <a:solidFill>
                <a:prstClr val="black"/>
              </a:solidFill>
              <a:latin typeface="Calibri" panose="020F0502020204030204"/>
            </a:endParaRPr>
          </a:p>
        </p:txBody>
      </p:sp>
    </p:spTree>
    <p:extLst>
      <p:ext uri="{BB962C8B-B14F-4D97-AF65-F5344CB8AC3E}">
        <p14:creationId xmlns:p14="http://schemas.microsoft.com/office/powerpoint/2010/main" val="41981398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3097FD1-80B2-48DF-8654-9B8CBCC23FEC}" type="slidenum">
              <a:rPr lang="fr-FR" smtClean="0"/>
              <a:pPr/>
              <a:t>4</a:t>
            </a:fld>
            <a:endParaRPr lang="fr-FR"/>
          </a:p>
        </p:txBody>
      </p:sp>
    </p:spTree>
    <p:extLst>
      <p:ext uri="{BB962C8B-B14F-4D97-AF65-F5344CB8AC3E}">
        <p14:creationId xmlns:p14="http://schemas.microsoft.com/office/powerpoint/2010/main" val="226096181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defTabSz="914385">
              <a:defRPr/>
            </a:pPr>
            <a:fld id="{03097FD1-80B2-48DF-8654-9B8CBCC23FEC}" type="slidenum">
              <a:rPr lang="fr-FR">
                <a:solidFill>
                  <a:prstClr val="black"/>
                </a:solidFill>
                <a:latin typeface="Calibri" panose="020F0502020204030204"/>
              </a:rPr>
              <a:pPr defTabSz="914385">
                <a:defRPr/>
              </a:pPr>
              <a:t>44</a:t>
            </a:fld>
            <a:endParaRPr lang="fr-FR">
              <a:solidFill>
                <a:prstClr val="black"/>
              </a:solidFill>
              <a:latin typeface="Calibri" panose="020F0502020204030204"/>
            </a:endParaRPr>
          </a:p>
        </p:txBody>
      </p:sp>
    </p:spTree>
    <p:extLst>
      <p:ext uri="{BB962C8B-B14F-4D97-AF65-F5344CB8AC3E}">
        <p14:creationId xmlns:p14="http://schemas.microsoft.com/office/powerpoint/2010/main" val="197891324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defTabSz="914385">
              <a:defRPr/>
            </a:pPr>
            <a:fld id="{03097FD1-80B2-48DF-8654-9B8CBCC23FEC}" type="slidenum">
              <a:rPr lang="fr-FR">
                <a:solidFill>
                  <a:prstClr val="black"/>
                </a:solidFill>
                <a:latin typeface="Calibri" panose="020F0502020204030204"/>
              </a:rPr>
              <a:pPr defTabSz="914385">
                <a:defRPr/>
              </a:pPr>
              <a:t>45</a:t>
            </a:fld>
            <a:endParaRPr lang="fr-FR">
              <a:solidFill>
                <a:prstClr val="black"/>
              </a:solidFill>
              <a:latin typeface="Calibri" panose="020F0502020204030204"/>
            </a:endParaRPr>
          </a:p>
        </p:txBody>
      </p:sp>
    </p:spTree>
    <p:extLst>
      <p:ext uri="{BB962C8B-B14F-4D97-AF65-F5344CB8AC3E}">
        <p14:creationId xmlns:p14="http://schemas.microsoft.com/office/powerpoint/2010/main" val="415140070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defTabSz="914385">
              <a:defRPr/>
            </a:pPr>
            <a:fld id="{03097FD1-80B2-48DF-8654-9B8CBCC23FEC}" type="slidenum">
              <a:rPr lang="fr-FR">
                <a:solidFill>
                  <a:prstClr val="black"/>
                </a:solidFill>
                <a:latin typeface="Calibri" panose="020F0502020204030204"/>
              </a:rPr>
              <a:pPr defTabSz="914385">
                <a:defRPr/>
              </a:pPr>
              <a:t>46</a:t>
            </a:fld>
            <a:endParaRPr lang="fr-FR">
              <a:solidFill>
                <a:prstClr val="black"/>
              </a:solidFill>
              <a:latin typeface="Calibri" panose="020F0502020204030204"/>
            </a:endParaRPr>
          </a:p>
        </p:txBody>
      </p:sp>
    </p:spTree>
    <p:extLst>
      <p:ext uri="{BB962C8B-B14F-4D97-AF65-F5344CB8AC3E}">
        <p14:creationId xmlns:p14="http://schemas.microsoft.com/office/powerpoint/2010/main" val="406344117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defTabSz="914385">
              <a:defRPr/>
            </a:pPr>
            <a:fld id="{03097FD1-80B2-48DF-8654-9B8CBCC23FEC}" type="slidenum">
              <a:rPr lang="fr-FR">
                <a:solidFill>
                  <a:prstClr val="black"/>
                </a:solidFill>
                <a:latin typeface="Calibri" panose="020F0502020204030204"/>
              </a:rPr>
              <a:pPr defTabSz="914385">
                <a:defRPr/>
              </a:pPr>
              <a:t>47</a:t>
            </a:fld>
            <a:endParaRPr lang="fr-FR">
              <a:solidFill>
                <a:prstClr val="black"/>
              </a:solidFill>
              <a:latin typeface="Calibri" panose="020F0502020204030204"/>
            </a:endParaRPr>
          </a:p>
        </p:txBody>
      </p:sp>
    </p:spTree>
    <p:extLst>
      <p:ext uri="{BB962C8B-B14F-4D97-AF65-F5344CB8AC3E}">
        <p14:creationId xmlns:p14="http://schemas.microsoft.com/office/powerpoint/2010/main" val="288584199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defTabSz="914385">
              <a:defRPr/>
            </a:pPr>
            <a:fld id="{03097FD1-80B2-48DF-8654-9B8CBCC23FEC}" type="slidenum">
              <a:rPr lang="fr-FR">
                <a:solidFill>
                  <a:prstClr val="black"/>
                </a:solidFill>
                <a:latin typeface="Calibri" panose="020F0502020204030204"/>
              </a:rPr>
              <a:pPr defTabSz="914385">
                <a:defRPr/>
              </a:pPr>
              <a:t>48</a:t>
            </a:fld>
            <a:endParaRPr lang="fr-FR">
              <a:solidFill>
                <a:prstClr val="black"/>
              </a:solidFill>
              <a:latin typeface="Calibri" panose="020F0502020204030204"/>
            </a:endParaRPr>
          </a:p>
        </p:txBody>
      </p:sp>
    </p:spTree>
    <p:extLst>
      <p:ext uri="{BB962C8B-B14F-4D97-AF65-F5344CB8AC3E}">
        <p14:creationId xmlns:p14="http://schemas.microsoft.com/office/powerpoint/2010/main" val="404522836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defTabSz="914385">
              <a:defRPr/>
            </a:pPr>
            <a:fld id="{03097FD1-80B2-48DF-8654-9B8CBCC23FEC}" type="slidenum">
              <a:rPr lang="fr-FR">
                <a:solidFill>
                  <a:prstClr val="black"/>
                </a:solidFill>
                <a:latin typeface="Calibri"/>
              </a:rPr>
              <a:pPr defTabSz="914385">
                <a:defRPr/>
              </a:pPr>
              <a:t>49</a:t>
            </a:fld>
            <a:endParaRPr lang="fr-FR">
              <a:solidFill>
                <a:prstClr val="black"/>
              </a:solidFill>
              <a:latin typeface="Calibri"/>
            </a:endParaRPr>
          </a:p>
        </p:txBody>
      </p:sp>
    </p:spTree>
    <p:extLst>
      <p:ext uri="{BB962C8B-B14F-4D97-AF65-F5344CB8AC3E}">
        <p14:creationId xmlns:p14="http://schemas.microsoft.com/office/powerpoint/2010/main" val="331423188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defTabSz="914385">
              <a:defRPr/>
            </a:pPr>
            <a:fld id="{03097FD1-80B2-48DF-8654-9B8CBCC23FEC}" type="slidenum">
              <a:rPr lang="fr-FR">
                <a:solidFill>
                  <a:prstClr val="black"/>
                </a:solidFill>
                <a:latin typeface="Calibri"/>
              </a:rPr>
              <a:pPr defTabSz="914385">
                <a:defRPr/>
              </a:pPr>
              <a:t>50</a:t>
            </a:fld>
            <a:endParaRPr lang="fr-FR">
              <a:solidFill>
                <a:prstClr val="black"/>
              </a:solidFill>
              <a:latin typeface="Calibri"/>
            </a:endParaRPr>
          </a:p>
        </p:txBody>
      </p:sp>
    </p:spTree>
    <p:extLst>
      <p:ext uri="{BB962C8B-B14F-4D97-AF65-F5344CB8AC3E}">
        <p14:creationId xmlns:p14="http://schemas.microsoft.com/office/powerpoint/2010/main" val="366639800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defTabSz="914385">
              <a:defRPr/>
            </a:pPr>
            <a:fld id="{03097FD1-80B2-48DF-8654-9B8CBCC23FEC}" type="slidenum">
              <a:rPr lang="fr-FR">
                <a:solidFill>
                  <a:prstClr val="black"/>
                </a:solidFill>
                <a:latin typeface="Calibri"/>
              </a:rPr>
              <a:pPr defTabSz="914385">
                <a:defRPr/>
              </a:pPr>
              <a:t>51</a:t>
            </a:fld>
            <a:endParaRPr lang="fr-FR">
              <a:solidFill>
                <a:prstClr val="black"/>
              </a:solidFill>
              <a:latin typeface="Calibri"/>
            </a:endParaRPr>
          </a:p>
        </p:txBody>
      </p:sp>
    </p:spTree>
    <p:extLst>
      <p:ext uri="{BB962C8B-B14F-4D97-AF65-F5344CB8AC3E}">
        <p14:creationId xmlns:p14="http://schemas.microsoft.com/office/powerpoint/2010/main" val="123477113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defTabSz="914385">
              <a:defRPr/>
            </a:pPr>
            <a:fld id="{03097FD1-80B2-48DF-8654-9B8CBCC23FEC}" type="slidenum">
              <a:rPr lang="fr-FR">
                <a:solidFill>
                  <a:prstClr val="black"/>
                </a:solidFill>
                <a:latin typeface="Calibri"/>
              </a:rPr>
              <a:pPr defTabSz="914385">
                <a:defRPr/>
              </a:pPr>
              <a:t>52</a:t>
            </a:fld>
            <a:endParaRPr lang="fr-FR">
              <a:solidFill>
                <a:prstClr val="black"/>
              </a:solidFill>
              <a:latin typeface="Calibri"/>
            </a:endParaRPr>
          </a:p>
        </p:txBody>
      </p:sp>
    </p:spTree>
    <p:extLst>
      <p:ext uri="{BB962C8B-B14F-4D97-AF65-F5344CB8AC3E}">
        <p14:creationId xmlns:p14="http://schemas.microsoft.com/office/powerpoint/2010/main" val="217916157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defTabSz="914385">
              <a:defRPr/>
            </a:pPr>
            <a:fld id="{03097FD1-80B2-48DF-8654-9B8CBCC23FEC}" type="slidenum">
              <a:rPr lang="fr-FR">
                <a:solidFill>
                  <a:prstClr val="black"/>
                </a:solidFill>
                <a:latin typeface="Calibri"/>
              </a:rPr>
              <a:pPr defTabSz="914385">
                <a:defRPr/>
              </a:pPr>
              <a:t>53</a:t>
            </a:fld>
            <a:endParaRPr lang="fr-FR">
              <a:solidFill>
                <a:prstClr val="black"/>
              </a:solidFill>
              <a:latin typeface="Calibri"/>
            </a:endParaRPr>
          </a:p>
        </p:txBody>
      </p:sp>
    </p:spTree>
    <p:extLst>
      <p:ext uri="{BB962C8B-B14F-4D97-AF65-F5344CB8AC3E}">
        <p14:creationId xmlns:p14="http://schemas.microsoft.com/office/powerpoint/2010/main" val="29611611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3097FD1-80B2-48DF-8654-9B8CBCC23FEC}" type="slidenum">
              <a:rPr lang="fr-FR" smtClean="0"/>
              <a:pPr/>
              <a:t>5</a:t>
            </a:fld>
            <a:endParaRPr lang="fr-FR"/>
          </a:p>
        </p:txBody>
      </p:sp>
    </p:spTree>
    <p:extLst>
      <p:ext uri="{BB962C8B-B14F-4D97-AF65-F5344CB8AC3E}">
        <p14:creationId xmlns:p14="http://schemas.microsoft.com/office/powerpoint/2010/main" val="389756362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defTabSz="914385">
              <a:defRPr/>
            </a:pPr>
            <a:fld id="{03097FD1-80B2-48DF-8654-9B8CBCC23FEC}" type="slidenum">
              <a:rPr lang="fr-FR">
                <a:solidFill>
                  <a:prstClr val="black"/>
                </a:solidFill>
                <a:latin typeface="Calibri"/>
              </a:rPr>
              <a:pPr defTabSz="914385">
                <a:defRPr/>
              </a:pPr>
              <a:t>54</a:t>
            </a:fld>
            <a:endParaRPr lang="fr-FR">
              <a:solidFill>
                <a:prstClr val="black"/>
              </a:solidFill>
              <a:latin typeface="Calibri"/>
            </a:endParaRPr>
          </a:p>
        </p:txBody>
      </p:sp>
    </p:spTree>
    <p:extLst>
      <p:ext uri="{BB962C8B-B14F-4D97-AF65-F5344CB8AC3E}">
        <p14:creationId xmlns:p14="http://schemas.microsoft.com/office/powerpoint/2010/main" val="74234277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defTabSz="914385">
              <a:defRPr/>
            </a:pPr>
            <a:fld id="{03097FD1-80B2-48DF-8654-9B8CBCC23FEC}" type="slidenum">
              <a:rPr lang="fr-FR">
                <a:solidFill>
                  <a:prstClr val="black"/>
                </a:solidFill>
                <a:latin typeface="Calibri"/>
              </a:rPr>
              <a:pPr defTabSz="914385">
                <a:defRPr/>
              </a:pPr>
              <a:t>55</a:t>
            </a:fld>
            <a:endParaRPr lang="fr-FR">
              <a:solidFill>
                <a:prstClr val="black"/>
              </a:solidFill>
              <a:latin typeface="Calibri"/>
            </a:endParaRPr>
          </a:p>
        </p:txBody>
      </p:sp>
    </p:spTree>
    <p:extLst>
      <p:ext uri="{BB962C8B-B14F-4D97-AF65-F5344CB8AC3E}">
        <p14:creationId xmlns:p14="http://schemas.microsoft.com/office/powerpoint/2010/main" val="264872231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defTabSz="914385">
              <a:defRPr/>
            </a:pPr>
            <a:fld id="{03097FD1-80B2-48DF-8654-9B8CBCC23FEC}" type="slidenum">
              <a:rPr lang="fr-FR">
                <a:solidFill>
                  <a:prstClr val="black"/>
                </a:solidFill>
                <a:latin typeface="Calibri"/>
              </a:rPr>
              <a:pPr defTabSz="914385">
                <a:defRPr/>
              </a:pPr>
              <a:t>56</a:t>
            </a:fld>
            <a:endParaRPr lang="fr-FR">
              <a:solidFill>
                <a:prstClr val="black"/>
              </a:solidFill>
              <a:latin typeface="Calibri"/>
            </a:endParaRPr>
          </a:p>
        </p:txBody>
      </p:sp>
    </p:spTree>
    <p:extLst>
      <p:ext uri="{BB962C8B-B14F-4D97-AF65-F5344CB8AC3E}">
        <p14:creationId xmlns:p14="http://schemas.microsoft.com/office/powerpoint/2010/main" val="368658962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defTabSz="914385">
              <a:defRPr/>
            </a:pPr>
            <a:fld id="{03097FD1-80B2-48DF-8654-9B8CBCC23FEC}" type="slidenum">
              <a:rPr lang="fr-FR">
                <a:solidFill>
                  <a:prstClr val="black"/>
                </a:solidFill>
                <a:latin typeface="Calibri"/>
              </a:rPr>
              <a:pPr defTabSz="914385">
                <a:defRPr/>
              </a:pPr>
              <a:t>57</a:t>
            </a:fld>
            <a:endParaRPr lang="fr-FR">
              <a:solidFill>
                <a:prstClr val="black"/>
              </a:solidFill>
              <a:latin typeface="Calibri"/>
            </a:endParaRPr>
          </a:p>
        </p:txBody>
      </p:sp>
    </p:spTree>
    <p:extLst>
      <p:ext uri="{BB962C8B-B14F-4D97-AF65-F5344CB8AC3E}">
        <p14:creationId xmlns:p14="http://schemas.microsoft.com/office/powerpoint/2010/main" val="131330507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defTabSz="914385">
              <a:defRPr/>
            </a:pPr>
            <a:fld id="{03097FD1-80B2-48DF-8654-9B8CBCC23FEC}" type="slidenum">
              <a:rPr lang="fr-FR">
                <a:solidFill>
                  <a:prstClr val="black"/>
                </a:solidFill>
                <a:latin typeface="Calibri"/>
              </a:rPr>
              <a:pPr defTabSz="914385">
                <a:defRPr/>
              </a:pPr>
              <a:t>58</a:t>
            </a:fld>
            <a:endParaRPr lang="fr-FR">
              <a:solidFill>
                <a:prstClr val="black"/>
              </a:solidFill>
              <a:latin typeface="Calibri"/>
            </a:endParaRPr>
          </a:p>
        </p:txBody>
      </p:sp>
    </p:spTree>
    <p:extLst>
      <p:ext uri="{BB962C8B-B14F-4D97-AF65-F5344CB8AC3E}">
        <p14:creationId xmlns:p14="http://schemas.microsoft.com/office/powerpoint/2010/main" val="187114125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defTabSz="914385">
              <a:defRPr/>
            </a:pPr>
            <a:fld id="{03097FD1-80B2-48DF-8654-9B8CBCC23FEC}" type="slidenum">
              <a:rPr lang="fr-FR">
                <a:solidFill>
                  <a:prstClr val="black"/>
                </a:solidFill>
                <a:latin typeface="Calibri"/>
              </a:rPr>
              <a:pPr defTabSz="914385">
                <a:defRPr/>
              </a:pPr>
              <a:t>59</a:t>
            </a:fld>
            <a:endParaRPr lang="fr-FR">
              <a:solidFill>
                <a:prstClr val="black"/>
              </a:solidFill>
              <a:latin typeface="Calibri"/>
            </a:endParaRPr>
          </a:p>
        </p:txBody>
      </p:sp>
    </p:spTree>
    <p:extLst>
      <p:ext uri="{BB962C8B-B14F-4D97-AF65-F5344CB8AC3E}">
        <p14:creationId xmlns:p14="http://schemas.microsoft.com/office/powerpoint/2010/main" val="399976320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defTabSz="914385">
              <a:defRPr/>
            </a:pPr>
            <a:fld id="{03097FD1-80B2-48DF-8654-9B8CBCC23FEC}" type="slidenum">
              <a:rPr lang="fr-FR">
                <a:solidFill>
                  <a:prstClr val="black"/>
                </a:solidFill>
                <a:latin typeface="Calibri"/>
              </a:rPr>
              <a:pPr defTabSz="914385">
                <a:defRPr/>
              </a:pPr>
              <a:t>60</a:t>
            </a:fld>
            <a:endParaRPr lang="fr-FR">
              <a:solidFill>
                <a:prstClr val="black"/>
              </a:solidFill>
              <a:latin typeface="Calibri"/>
            </a:endParaRPr>
          </a:p>
        </p:txBody>
      </p:sp>
    </p:spTree>
    <p:extLst>
      <p:ext uri="{BB962C8B-B14F-4D97-AF65-F5344CB8AC3E}">
        <p14:creationId xmlns:p14="http://schemas.microsoft.com/office/powerpoint/2010/main" val="52106460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defTabSz="914385">
              <a:defRPr/>
            </a:pPr>
            <a:fld id="{03097FD1-80B2-48DF-8654-9B8CBCC23FEC}" type="slidenum">
              <a:rPr lang="fr-FR">
                <a:solidFill>
                  <a:prstClr val="black"/>
                </a:solidFill>
                <a:latin typeface="Calibri"/>
              </a:rPr>
              <a:pPr defTabSz="914385">
                <a:defRPr/>
              </a:pPr>
              <a:t>61</a:t>
            </a:fld>
            <a:endParaRPr lang="fr-FR">
              <a:solidFill>
                <a:prstClr val="black"/>
              </a:solidFill>
              <a:latin typeface="Calibri"/>
            </a:endParaRPr>
          </a:p>
        </p:txBody>
      </p:sp>
    </p:spTree>
    <p:extLst>
      <p:ext uri="{BB962C8B-B14F-4D97-AF65-F5344CB8AC3E}">
        <p14:creationId xmlns:p14="http://schemas.microsoft.com/office/powerpoint/2010/main" val="62697421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defTabSz="914385">
              <a:defRPr/>
            </a:pPr>
            <a:fld id="{03097FD1-80B2-48DF-8654-9B8CBCC23FEC}" type="slidenum">
              <a:rPr lang="fr-FR">
                <a:solidFill>
                  <a:prstClr val="black"/>
                </a:solidFill>
                <a:latin typeface="Calibri"/>
              </a:rPr>
              <a:pPr defTabSz="914385">
                <a:defRPr/>
              </a:pPr>
              <a:t>62</a:t>
            </a:fld>
            <a:endParaRPr lang="fr-FR">
              <a:solidFill>
                <a:prstClr val="black"/>
              </a:solidFill>
              <a:latin typeface="Calibri"/>
            </a:endParaRPr>
          </a:p>
        </p:txBody>
      </p:sp>
    </p:spTree>
    <p:extLst>
      <p:ext uri="{BB962C8B-B14F-4D97-AF65-F5344CB8AC3E}">
        <p14:creationId xmlns:p14="http://schemas.microsoft.com/office/powerpoint/2010/main" val="46995682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defTabSz="914385">
              <a:defRPr/>
            </a:pPr>
            <a:fld id="{03097FD1-80B2-48DF-8654-9B8CBCC23FEC}" type="slidenum">
              <a:rPr lang="fr-FR">
                <a:solidFill>
                  <a:prstClr val="black"/>
                </a:solidFill>
                <a:latin typeface="Calibri"/>
              </a:rPr>
              <a:pPr defTabSz="914385">
                <a:defRPr/>
              </a:pPr>
              <a:t>63</a:t>
            </a:fld>
            <a:endParaRPr lang="fr-FR">
              <a:solidFill>
                <a:prstClr val="black"/>
              </a:solidFill>
              <a:latin typeface="Calibri"/>
            </a:endParaRPr>
          </a:p>
        </p:txBody>
      </p:sp>
    </p:spTree>
    <p:extLst>
      <p:ext uri="{BB962C8B-B14F-4D97-AF65-F5344CB8AC3E}">
        <p14:creationId xmlns:p14="http://schemas.microsoft.com/office/powerpoint/2010/main" val="28426988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3097FD1-80B2-48DF-8654-9B8CBCC23FEC}" type="slidenum">
              <a:rPr lang="fr-FR" smtClean="0"/>
              <a:pPr/>
              <a:t>6</a:t>
            </a:fld>
            <a:endParaRPr lang="fr-FR"/>
          </a:p>
        </p:txBody>
      </p:sp>
    </p:spTree>
    <p:extLst>
      <p:ext uri="{BB962C8B-B14F-4D97-AF65-F5344CB8AC3E}">
        <p14:creationId xmlns:p14="http://schemas.microsoft.com/office/powerpoint/2010/main" val="287738409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defTabSz="914385">
              <a:defRPr/>
            </a:pPr>
            <a:fld id="{03097FD1-80B2-48DF-8654-9B8CBCC23FEC}" type="slidenum">
              <a:rPr lang="fr-FR">
                <a:solidFill>
                  <a:prstClr val="black"/>
                </a:solidFill>
                <a:latin typeface="Calibri"/>
              </a:rPr>
              <a:pPr defTabSz="914385">
                <a:defRPr/>
              </a:pPr>
              <a:t>64</a:t>
            </a:fld>
            <a:endParaRPr lang="fr-FR">
              <a:solidFill>
                <a:prstClr val="black"/>
              </a:solidFill>
              <a:latin typeface="Calibri"/>
            </a:endParaRPr>
          </a:p>
        </p:txBody>
      </p:sp>
    </p:spTree>
    <p:extLst>
      <p:ext uri="{BB962C8B-B14F-4D97-AF65-F5344CB8AC3E}">
        <p14:creationId xmlns:p14="http://schemas.microsoft.com/office/powerpoint/2010/main" val="3976179752"/>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defTabSz="914385">
              <a:defRPr/>
            </a:pPr>
            <a:fld id="{03097FD1-80B2-48DF-8654-9B8CBCC23FEC}" type="slidenum">
              <a:rPr lang="fr-FR">
                <a:solidFill>
                  <a:prstClr val="black"/>
                </a:solidFill>
                <a:latin typeface="Calibri"/>
              </a:rPr>
              <a:pPr defTabSz="914385">
                <a:defRPr/>
              </a:pPr>
              <a:t>65</a:t>
            </a:fld>
            <a:endParaRPr lang="fr-FR">
              <a:solidFill>
                <a:prstClr val="black"/>
              </a:solidFill>
              <a:latin typeface="Calibri"/>
            </a:endParaRPr>
          </a:p>
        </p:txBody>
      </p:sp>
    </p:spTree>
    <p:extLst>
      <p:ext uri="{BB962C8B-B14F-4D97-AF65-F5344CB8AC3E}">
        <p14:creationId xmlns:p14="http://schemas.microsoft.com/office/powerpoint/2010/main" val="146482986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defTabSz="914385">
              <a:defRPr/>
            </a:pPr>
            <a:fld id="{03097FD1-80B2-48DF-8654-9B8CBCC23FEC}" type="slidenum">
              <a:rPr lang="fr-FR">
                <a:solidFill>
                  <a:prstClr val="black"/>
                </a:solidFill>
                <a:latin typeface="Calibri"/>
              </a:rPr>
              <a:pPr defTabSz="914385">
                <a:defRPr/>
              </a:pPr>
              <a:t>66</a:t>
            </a:fld>
            <a:endParaRPr lang="fr-FR">
              <a:solidFill>
                <a:prstClr val="black"/>
              </a:solidFill>
              <a:latin typeface="Calibri"/>
            </a:endParaRPr>
          </a:p>
        </p:txBody>
      </p:sp>
    </p:spTree>
    <p:extLst>
      <p:ext uri="{BB962C8B-B14F-4D97-AF65-F5344CB8AC3E}">
        <p14:creationId xmlns:p14="http://schemas.microsoft.com/office/powerpoint/2010/main" val="180051968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defTabSz="914385">
              <a:defRPr/>
            </a:pPr>
            <a:fld id="{03097FD1-80B2-48DF-8654-9B8CBCC23FEC}" type="slidenum">
              <a:rPr lang="fr-FR">
                <a:solidFill>
                  <a:prstClr val="black"/>
                </a:solidFill>
                <a:latin typeface="Calibri"/>
              </a:rPr>
              <a:pPr defTabSz="914385">
                <a:defRPr/>
              </a:pPr>
              <a:t>67</a:t>
            </a:fld>
            <a:endParaRPr lang="fr-FR">
              <a:solidFill>
                <a:prstClr val="black"/>
              </a:solidFill>
              <a:latin typeface="Calibri"/>
            </a:endParaRPr>
          </a:p>
        </p:txBody>
      </p:sp>
    </p:spTree>
    <p:extLst>
      <p:ext uri="{BB962C8B-B14F-4D97-AF65-F5344CB8AC3E}">
        <p14:creationId xmlns:p14="http://schemas.microsoft.com/office/powerpoint/2010/main" val="2994145114"/>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defTabSz="911251">
              <a:defRPr/>
            </a:pPr>
            <a:fld id="{03097FD1-80B2-48DF-8654-9B8CBCC23FEC}" type="slidenum">
              <a:rPr lang="fr-FR">
                <a:solidFill>
                  <a:prstClr val="black"/>
                </a:solidFill>
                <a:latin typeface="Calibri"/>
              </a:rPr>
              <a:pPr defTabSz="911251">
                <a:defRPr/>
              </a:pPr>
              <a:t>68</a:t>
            </a:fld>
            <a:endParaRPr lang="fr-FR">
              <a:solidFill>
                <a:prstClr val="black"/>
              </a:solidFill>
              <a:latin typeface="Calibri"/>
            </a:endParaRPr>
          </a:p>
        </p:txBody>
      </p:sp>
    </p:spTree>
    <p:extLst>
      <p:ext uri="{BB962C8B-B14F-4D97-AF65-F5344CB8AC3E}">
        <p14:creationId xmlns:p14="http://schemas.microsoft.com/office/powerpoint/2010/main" val="71530153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pPr defTabSz="914385">
              <a:defRPr/>
            </a:pPr>
            <a:fld id="{03097FD1-80B2-48DF-8654-9B8CBCC23FEC}" type="slidenum">
              <a:rPr lang="fr-FR">
                <a:solidFill>
                  <a:prstClr val="black"/>
                </a:solidFill>
                <a:latin typeface="Calibri"/>
              </a:rPr>
              <a:pPr defTabSz="914385">
                <a:defRPr/>
              </a:pPr>
              <a:t>69</a:t>
            </a:fld>
            <a:endParaRPr lang="fr-FR">
              <a:solidFill>
                <a:prstClr val="black"/>
              </a:solidFill>
              <a:latin typeface="Calibri"/>
            </a:endParaRPr>
          </a:p>
        </p:txBody>
      </p:sp>
    </p:spTree>
    <p:extLst>
      <p:ext uri="{BB962C8B-B14F-4D97-AF65-F5344CB8AC3E}">
        <p14:creationId xmlns:p14="http://schemas.microsoft.com/office/powerpoint/2010/main" val="2753126263"/>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pPr defTabSz="914385">
              <a:defRPr/>
            </a:pPr>
            <a:fld id="{03097FD1-80B2-48DF-8654-9B8CBCC23FEC}" type="slidenum">
              <a:rPr lang="fr-FR">
                <a:solidFill>
                  <a:prstClr val="black"/>
                </a:solidFill>
                <a:latin typeface="Calibri"/>
              </a:rPr>
              <a:pPr defTabSz="914385">
                <a:defRPr/>
              </a:pPr>
              <a:t>70</a:t>
            </a:fld>
            <a:endParaRPr lang="fr-FR">
              <a:solidFill>
                <a:prstClr val="black"/>
              </a:solidFill>
              <a:latin typeface="Calibri"/>
            </a:endParaRPr>
          </a:p>
        </p:txBody>
      </p:sp>
    </p:spTree>
    <p:extLst>
      <p:ext uri="{BB962C8B-B14F-4D97-AF65-F5344CB8AC3E}">
        <p14:creationId xmlns:p14="http://schemas.microsoft.com/office/powerpoint/2010/main" val="1358235417"/>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pPr defTabSz="914385">
              <a:defRPr/>
            </a:pPr>
            <a:fld id="{03097FD1-80B2-48DF-8654-9B8CBCC23FEC}" type="slidenum">
              <a:rPr lang="fr-FR">
                <a:solidFill>
                  <a:prstClr val="black"/>
                </a:solidFill>
                <a:latin typeface="Calibri"/>
              </a:rPr>
              <a:pPr defTabSz="914385">
                <a:defRPr/>
              </a:pPr>
              <a:t>71</a:t>
            </a:fld>
            <a:endParaRPr lang="fr-FR">
              <a:solidFill>
                <a:prstClr val="black"/>
              </a:solidFill>
              <a:latin typeface="Calibri"/>
            </a:endParaRPr>
          </a:p>
        </p:txBody>
      </p:sp>
    </p:spTree>
    <p:extLst>
      <p:ext uri="{BB962C8B-B14F-4D97-AF65-F5344CB8AC3E}">
        <p14:creationId xmlns:p14="http://schemas.microsoft.com/office/powerpoint/2010/main" val="3313559395"/>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pPr defTabSz="914385">
              <a:defRPr/>
            </a:pPr>
            <a:fld id="{03097FD1-80B2-48DF-8654-9B8CBCC23FEC}" type="slidenum">
              <a:rPr lang="fr-FR">
                <a:solidFill>
                  <a:prstClr val="black"/>
                </a:solidFill>
                <a:latin typeface="Calibri"/>
              </a:rPr>
              <a:pPr defTabSz="914385">
                <a:defRPr/>
              </a:pPr>
              <a:t>72</a:t>
            </a:fld>
            <a:endParaRPr lang="fr-FR">
              <a:solidFill>
                <a:prstClr val="black"/>
              </a:solidFill>
              <a:latin typeface="Calibri"/>
            </a:endParaRPr>
          </a:p>
        </p:txBody>
      </p:sp>
    </p:spTree>
    <p:extLst>
      <p:ext uri="{BB962C8B-B14F-4D97-AF65-F5344CB8AC3E}">
        <p14:creationId xmlns:p14="http://schemas.microsoft.com/office/powerpoint/2010/main" val="1583071322"/>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pPr defTabSz="914385">
              <a:defRPr/>
            </a:pPr>
            <a:fld id="{03097FD1-80B2-48DF-8654-9B8CBCC23FEC}" type="slidenum">
              <a:rPr lang="fr-FR">
                <a:solidFill>
                  <a:prstClr val="black"/>
                </a:solidFill>
                <a:latin typeface="Calibri"/>
              </a:rPr>
              <a:pPr defTabSz="914385">
                <a:defRPr/>
              </a:pPr>
              <a:t>73</a:t>
            </a:fld>
            <a:endParaRPr lang="fr-FR">
              <a:solidFill>
                <a:prstClr val="black"/>
              </a:solidFill>
              <a:latin typeface="Calibri"/>
            </a:endParaRPr>
          </a:p>
        </p:txBody>
      </p:sp>
    </p:spTree>
    <p:extLst>
      <p:ext uri="{BB962C8B-B14F-4D97-AF65-F5344CB8AC3E}">
        <p14:creationId xmlns:p14="http://schemas.microsoft.com/office/powerpoint/2010/main" val="39439252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defTabSz="911251">
              <a:defRPr/>
            </a:pPr>
            <a:fld id="{03097FD1-80B2-48DF-8654-9B8CBCC23FEC}" type="slidenum">
              <a:rPr lang="fr-FR">
                <a:solidFill>
                  <a:prstClr val="black"/>
                </a:solidFill>
                <a:latin typeface="Calibri"/>
              </a:rPr>
              <a:pPr defTabSz="911251">
                <a:defRPr/>
              </a:pPr>
              <a:t>7</a:t>
            </a:fld>
            <a:endParaRPr lang="fr-FR">
              <a:solidFill>
                <a:prstClr val="black"/>
              </a:solidFill>
              <a:latin typeface="Calibri"/>
            </a:endParaRPr>
          </a:p>
        </p:txBody>
      </p:sp>
    </p:spTree>
    <p:extLst>
      <p:ext uri="{BB962C8B-B14F-4D97-AF65-F5344CB8AC3E}">
        <p14:creationId xmlns:p14="http://schemas.microsoft.com/office/powerpoint/2010/main" val="2709397674"/>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pPr defTabSz="914385">
              <a:defRPr/>
            </a:pPr>
            <a:fld id="{03097FD1-80B2-48DF-8654-9B8CBCC23FEC}" type="slidenum">
              <a:rPr lang="fr-FR">
                <a:solidFill>
                  <a:prstClr val="black"/>
                </a:solidFill>
                <a:latin typeface="Calibri"/>
              </a:rPr>
              <a:pPr defTabSz="914385">
                <a:defRPr/>
              </a:pPr>
              <a:t>74</a:t>
            </a:fld>
            <a:endParaRPr lang="fr-FR">
              <a:solidFill>
                <a:prstClr val="black"/>
              </a:solidFill>
              <a:latin typeface="Calibri"/>
            </a:endParaRPr>
          </a:p>
        </p:txBody>
      </p:sp>
    </p:spTree>
    <p:extLst>
      <p:ext uri="{BB962C8B-B14F-4D97-AF65-F5344CB8AC3E}">
        <p14:creationId xmlns:p14="http://schemas.microsoft.com/office/powerpoint/2010/main" val="129939858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pPr defTabSz="914385">
              <a:defRPr/>
            </a:pPr>
            <a:fld id="{03097FD1-80B2-48DF-8654-9B8CBCC23FEC}" type="slidenum">
              <a:rPr lang="fr-FR">
                <a:solidFill>
                  <a:prstClr val="black"/>
                </a:solidFill>
                <a:latin typeface="Calibri"/>
              </a:rPr>
              <a:pPr defTabSz="914385">
                <a:defRPr/>
              </a:pPr>
              <a:t>75</a:t>
            </a:fld>
            <a:endParaRPr lang="fr-FR">
              <a:solidFill>
                <a:prstClr val="black"/>
              </a:solidFill>
              <a:latin typeface="Calibri"/>
            </a:endParaRPr>
          </a:p>
        </p:txBody>
      </p:sp>
    </p:spTree>
    <p:extLst>
      <p:ext uri="{BB962C8B-B14F-4D97-AF65-F5344CB8AC3E}">
        <p14:creationId xmlns:p14="http://schemas.microsoft.com/office/powerpoint/2010/main" val="2281453311"/>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pPr defTabSz="914385">
              <a:defRPr/>
            </a:pPr>
            <a:fld id="{03097FD1-80B2-48DF-8654-9B8CBCC23FEC}" type="slidenum">
              <a:rPr lang="fr-FR">
                <a:solidFill>
                  <a:prstClr val="black"/>
                </a:solidFill>
                <a:latin typeface="Calibri"/>
              </a:rPr>
              <a:pPr defTabSz="914385">
                <a:defRPr/>
              </a:pPr>
              <a:t>76</a:t>
            </a:fld>
            <a:endParaRPr lang="fr-FR">
              <a:solidFill>
                <a:prstClr val="black"/>
              </a:solidFill>
              <a:latin typeface="Calibri"/>
            </a:endParaRPr>
          </a:p>
        </p:txBody>
      </p:sp>
    </p:spTree>
    <p:extLst>
      <p:ext uri="{BB962C8B-B14F-4D97-AF65-F5344CB8AC3E}">
        <p14:creationId xmlns:p14="http://schemas.microsoft.com/office/powerpoint/2010/main" val="671886389"/>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pPr defTabSz="914385">
              <a:defRPr/>
            </a:pPr>
            <a:fld id="{03097FD1-80B2-48DF-8654-9B8CBCC23FEC}" type="slidenum">
              <a:rPr lang="fr-FR">
                <a:solidFill>
                  <a:prstClr val="black"/>
                </a:solidFill>
                <a:latin typeface="Calibri"/>
              </a:rPr>
              <a:pPr defTabSz="914385">
                <a:defRPr/>
              </a:pPr>
              <a:t>77</a:t>
            </a:fld>
            <a:endParaRPr lang="fr-FR">
              <a:solidFill>
                <a:prstClr val="black"/>
              </a:solidFill>
              <a:latin typeface="Calibri"/>
            </a:endParaRPr>
          </a:p>
        </p:txBody>
      </p:sp>
    </p:spTree>
    <p:extLst>
      <p:ext uri="{BB962C8B-B14F-4D97-AF65-F5344CB8AC3E}">
        <p14:creationId xmlns:p14="http://schemas.microsoft.com/office/powerpoint/2010/main" val="4162099493"/>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defTabSz="911251">
              <a:defRPr/>
            </a:pPr>
            <a:fld id="{03097FD1-80B2-48DF-8654-9B8CBCC23FEC}" type="slidenum">
              <a:rPr lang="fr-FR">
                <a:solidFill>
                  <a:prstClr val="black"/>
                </a:solidFill>
                <a:latin typeface="Calibri"/>
              </a:rPr>
              <a:pPr defTabSz="911251">
                <a:defRPr/>
              </a:pPr>
              <a:t>78</a:t>
            </a:fld>
            <a:endParaRPr lang="fr-FR">
              <a:solidFill>
                <a:prstClr val="black"/>
              </a:solidFill>
              <a:latin typeface="Calibri"/>
            </a:endParaRPr>
          </a:p>
        </p:txBody>
      </p:sp>
    </p:spTree>
    <p:extLst>
      <p:ext uri="{BB962C8B-B14F-4D97-AF65-F5344CB8AC3E}">
        <p14:creationId xmlns:p14="http://schemas.microsoft.com/office/powerpoint/2010/main" val="3424565103"/>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defTabSz="914385">
              <a:defRPr/>
            </a:pPr>
            <a:fld id="{03097FD1-80B2-48DF-8654-9B8CBCC23FEC}" type="slidenum">
              <a:rPr lang="fr-FR">
                <a:solidFill>
                  <a:prstClr val="black"/>
                </a:solidFill>
                <a:latin typeface="Calibri"/>
              </a:rPr>
              <a:pPr defTabSz="914385">
                <a:defRPr/>
              </a:pPr>
              <a:t>79</a:t>
            </a:fld>
            <a:endParaRPr lang="fr-FR">
              <a:solidFill>
                <a:prstClr val="black"/>
              </a:solidFill>
              <a:latin typeface="Calibri"/>
            </a:endParaRPr>
          </a:p>
        </p:txBody>
      </p:sp>
    </p:spTree>
    <p:extLst>
      <p:ext uri="{BB962C8B-B14F-4D97-AF65-F5344CB8AC3E}">
        <p14:creationId xmlns:p14="http://schemas.microsoft.com/office/powerpoint/2010/main" val="841585478"/>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defTabSz="914385">
              <a:defRPr/>
            </a:pPr>
            <a:fld id="{03097FD1-80B2-48DF-8654-9B8CBCC23FEC}" type="slidenum">
              <a:rPr lang="fr-FR">
                <a:solidFill>
                  <a:prstClr val="black"/>
                </a:solidFill>
                <a:latin typeface="Calibri"/>
              </a:rPr>
              <a:pPr defTabSz="914385">
                <a:defRPr/>
              </a:pPr>
              <a:t>80</a:t>
            </a:fld>
            <a:endParaRPr lang="fr-FR">
              <a:solidFill>
                <a:prstClr val="black"/>
              </a:solidFill>
              <a:latin typeface="Calibri"/>
            </a:endParaRPr>
          </a:p>
        </p:txBody>
      </p:sp>
    </p:spTree>
    <p:extLst>
      <p:ext uri="{BB962C8B-B14F-4D97-AF65-F5344CB8AC3E}">
        <p14:creationId xmlns:p14="http://schemas.microsoft.com/office/powerpoint/2010/main" val="3236034786"/>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pPr defTabSz="914385">
              <a:defRPr/>
            </a:pPr>
            <a:fld id="{03097FD1-80B2-48DF-8654-9B8CBCC23FEC}" type="slidenum">
              <a:rPr lang="fr-FR">
                <a:solidFill>
                  <a:prstClr val="black"/>
                </a:solidFill>
                <a:latin typeface="Calibri"/>
              </a:rPr>
              <a:pPr defTabSz="914385">
                <a:defRPr/>
              </a:pPr>
              <a:t>81</a:t>
            </a:fld>
            <a:endParaRPr lang="fr-FR">
              <a:solidFill>
                <a:prstClr val="black"/>
              </a:solidFill>
              <a:latin typeface="Calibri"/>
            </a:endParaRPr>
          </a:p>
        </p:txBody>
      </p:sp>
    </p:spTree>
    <p:extLst>
      <p:ext uri="{BB962C8B-B14F-4D97-AF65-F5344CB8AC3E}">
        <p14:creationId xmlns:p14="http://schemas.microsoft.com/office/powerpoint/2010/main" val="928587014"/>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pPr defTabSz="914385">
              <a:defRPr/>
            </a:pPr>
            <a:fld id="{03097FD1-80B2-48DF-8654-9B8CBCC23FEC}" type="slidenum">
              <a:rPr lang="fr-FR">
                <a:solidFill>
                  <a:prstClr val="black"/>
                </a:solidFill>
                <a:latin typeface="Calibri"/>
              </a:rPr>
              <a:pPr defTabSz="914385">
                <a:defRPr/>
              </a:pPr>
              <a:t>82</a:t>
            </a:fld>
            <a:endParaRPr lang="fr-FR">
              <a:solidFill>
                <a:prstClr val="black"/>
              </a:solidFill>
              <a:latin typeface="Calibri"/>
            </a:endParaRPr>
          </a:p>
        </p:txBody>
      </p:sp>
    </p:spTree>
    <p:extLst>
      <p:ext uri="{BB962C8B-B14F-4D97-AF65-F5344CB8AC3E}">
        <p14:creationId xmlns:p14="http://schemas.microsoft.com/office/powerpoint/2010/main" val="1749383953"/>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pPr defTabSz="914385">
              <a:defRPr/>
            </a:pPr>
            <a:fld id="{03097FD1-80B2-48DF-8654-9B8CBCC23FEC}" type="slidenum">
              <a:rPr lang="fr-FR">
                <a:solidFill>
                  <a:prstClr val="black"/>
                </a:solidFill>
                <a:latin typeface="Calibri"/>
              </a:rPr>
              <a:pPr defTabSz="914385">
                <a:defRPr/>
              </a:pPr>
              <a:t>83</a:t>
            </a:fld>
            <a:endParaRPr lang="fr-FR">
              <a:solidFill>
                <a:prstClr val="black"/>
              </a:solidFill>
              <a:latin typeface="Calibri"/>
            </a:endParaRPr>
          </a:p>
        </p:txBody>
      </p:sp>
    </p:spTree>
    <p:extLst>
      <p:ext uri="{BB962C8B-B14F-4D97-AF65-F5344CB8AC3E}">
        <p14:creationId xmlns:p14="http://schemas.microsoft.com/office/powerpoint/2010/main" val="19672499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defTabSz="914385">
              <a:defRPr/>
            </a:pPr>
            <a:fld id="{03097FD1-80B2-48DF-8654-9B8CBCC23FEC}" type="slidenum">
              <a:rPr lang="fr-FR">
                <a:solidFill>
                  <a:prstClr val="black"/>
                </a:solidFill>
                <a:latin typeface="Calibri"/>
              </a:rPr>
              <a:pPr defTabSz="914385">
                <a:defRPr/>
              </a:pPr>
              <a:t>8</a:t>
            </a:fld>
            <a:endParaRPr lang="fr-FR">
              <a:solidFill>
                <a:prstClr val="black"/>
              </a:solidFill>
              <a:latin typeface="Calibri"/>
            </a:endParaRPr>
          </a:p>
        </p:txBody>
      </p:sp>
    </p:spTree>
    <p:extLst>
      <p:ext uri="{BB962C8B-B14F-4D97-AF65-F5344CB8AC3E}">
        <p14:creationId xmlns:p14="http://schemas.microsoft.com/office/powerpoint/2010/main" val="2681293535"/>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pPr defTabSz="914385">
              <a:defRPr/>
            </a:pPr>
            <a:fld id="{03097FD1-80B2-48DF-8654-9B8CBCC23FEC}" type="slidenum">
              <a:rPr lang="fr-FR">
                <a:solidFill>
                  <a:prstClr val="black"/>
                </a:solidFill>
                <a:latin typeface="Calibri"/>
              </a:rPr>
              <a:pPr defTabSz="914385">
                <a:defRPr/>
              </a:pPr>
              <a:t>84</a:t>
            </a:fld>
            <a:endParaRPr lang="fr-FR">
              <a:solidFill>
                <a:prstClr val="black"/>
              </a:solidFill>
              <a:latin typeface="Calibri"/>
            </a:endParaRPr>
          </a:p>
        </p:txBody>
      </p:sp>
    </p:spTree>
    <p:extLst>
      <p:ext uri="{BB962C8B-B14F-4D97-AF65-F5344CB8AC3E}">
        <p14:creationId xmlns:p14="http://schemas.microsoft.com/office/powerpoint/2010/main" val="1613739836"/>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pPr defTabSz="914385">
              <a:defRPr/>
            </a:pPr>
            <a:fld id="{03097FD1-80B2-48DF-8654-9B8CBCC23FEC}" type="slidenum">
              <a:rPr lang="fr-FR">
                <a:solidFill>
                  <a:prstClr val="black"/>
                </a:solidFill>
                <a:latin typeface="Calibri"/>
              </a:rPr>
              <a:pPr defTabSz="914385">
                <a:defRPr/>
              </a:pPr>
              <a:t>85</a:t>
            </a:fld>
            <a:endParaRPr lang="fr-FR">
              <a:solidFill>
                <a:prstClr val="black"/>
              </a:solidFill>
              <a:latin typeface="Calibri"/>
            </a:endParaRPr>
          </a:p>
        </p:txBody>
      </p:sp>
    </p:spTree>
    <p:extLst>
      <p:ext uri="{BB962C8B-B14F-4D97-AF65-F5344CB8AC3E}">
        <p14:creationId xmlns:p14="http://schemas.microsoft.com/office/powerpoint/2010/main" val="4114670827"/>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defTabSz="914385">
              <a:defRPr/>
            </a:pPr>
            <a:fld id="{CA07C7F1-61B6-466C-A453-192FC3FCF981}" type="slidenum">
              <a:rPr lang="fr-FR">
                <a:solidFill>
                  <a:prstClr val="black"/>
                </a:solidFill>
                <a:latin typeface="Calibri" panose="020F0502020204030204"/>
              </a:rPr>
              <a:pPr defTabSz="914385">
                <a:defRPr/>
              </a:pPr>
              <a:t>86</a:t>
            </a:fld>
            <a:endParaRPr lang="fr-FR">
              <a:solidFill>
                <a:prstClr val="black"/>
              </a:solidFill>
              <a:latin typeface="Calibri" panose="020F0502020204030204"/>
            </a:endParaRPr>
          </a:p>
        </p:txBody>
      </p:sp>
    </p:spTree>
    <p:extLst>
      <p:ext uri="{BB962C8B-B14F-4D97-AF65-F5344CB8AC3E}">
        <p14:creationId xmlns:p14="http://schemas.microsoft.com/office/powerpoint/2010/main" val="1225401216"/>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pPr defTabSz="914385">
              <a:defRPr/>
            </a:pPr>
            <a:fld id="{03097FD1-80B2-48DF-8654-9B8CBCC23FEC}" type="slidenum">
              <a:rPr lang="fr-FR">
                <a:solidFill>
                  <a:prstClr val="black"/>
                </a:solidFill>
                <a:latin typeface="Calibri"/>
              </a:rPr>
              <a:pPr defTabSz="914385">
                <a:defRPr/>
              </a:pPr>
              <a:t>87</a:t>
            </a:fld>
            <a:endParaRPr lang="fr-FR">
              <a:solidFill>
                <a:prstClr val="black"/>
              </a:solidFill>
              <a:latin typeface="Calibri"/>
            </a:endParaRPr>
          </a:p>
        </p:txBody>
      </p:sp>
    </p:spTree>
    <p:extLst>
      <p:ext uri="{BB962C8B-B14F-4D97-AF65-F5344CB8AC3E}">
        <p14:creationId xmlns:p14="http://schemas.microsoft.com/office/powerpoint/2010/main" val="1198091377"/>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pPr defTabSz="914385">
              <a:defRPr/>
            </a:pPr>
            <a:fld id="{03097FD1-80B2-48DF-8654-9B8CBCC23FEC}" type="slidenum">
              <a:rPr lang="fr-FR">
                <a:solidFill>
                  <a:prstClr val="black"/>
                </a:solidFill>
                <a:latin typeface="Calibri"/>
              </a:rPr>
              <a:pPr defTabSz="914385">
                <a:defRPr/>
              </a:pPr>
              <a:t>88</a:t>
            </a:fld>
            <a:endParaRPr lang="fr-FR">
              <a:solidFill>
                <a:prstClr val="black"/>
              </a:solidFill>
              <a:latin typeface="Calibri"/>
            </a:endParaRPr>
          </a:p>
        </p:txBody>
      </p:sp>
    </p:spTree>
    <p:extLst>
      <p:ext uri="{BB962C8B-B14F-4D97-AF65-F5344CB8AC3E}">
        <p14:creationId xmlns:p14="http://schemas.microsoft.com/office/powerpoint/2010/main" val="3218666841"/>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defTabSz="914385">
              <a:defRPr/>
            </a:pPr>
            <a:fld id="{03097FD1-80B2-48DF-8654-9B8CBCC23FEC}" type="slidenum">
              <a:rPr lang="fr-FR">
                <a:solidFill>
                  <a:prstClr val="black"/>
                </a:solidFill>
                <a:latin typeface="Calibri"/>
              </a:rPr>
              <a:pPr defTabSz="914385">
                <a:defRPr/>
              </a:pPr>
              <a:t>89</a:t>
            </a:fld>
            <a:endParaRPr lang="fr-FR">
              <a:solidFill>
                <a:prstClr val="black"/>
              </a:solidFill>
              <a:latin typeface="Calibri"/>
            </a:endParaRPr>
          </a:p>
        </p:txBody>
      </p:sp>
    </p:spTree>
    <p:extLst>
      <p:ext uri="{BB962C8B-B14F-4D97-AF65-F5344CB8AC3E}">
        <p14:creationId xmlns:p14="http://schemas.microsoft.com/office/powerpoint/2010/main" val="1122956606"/>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defTabSz="914385">
              <a:defRPr/>
            </a:pPr>
            <a:fld id="{03097FD1-80B2-48DF-8654-9B8CBCC23FEC}" type="slidenum">
              <a:rPr lang="fr-FR">
                <a:solidFill>
                  <a:prstClr val="black"/>
                </a:solidFill>
                <a:latin typeface="Calibri"/>
              </a:rPr>
              <a:pPr defTabSz="914385">
                <a:defRPr/>
              </a:pPr>
              <a:t>90</a:t>
            </a:fld>
            <a:endParaRPr lang="fr-FR">
              <a:solidFill>
                <a:prstClr val="black"/>
              </a:solidFill>
              <a:latin typeface="Calibri"/>
            </a:endParaRPr>
          </a:p>
        </p:txBody>
      </p:sp>
    </p:spTree>
    <p:extLst>
      <p:ext uri="{BB962C8B-B14F-4D97-AF65-F5344CB8AC3E}">
        <p14:creationId xmlns:p14="http://schemas.microsoft.com/office/powerpoint/2010/main" val="826571441"/>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defTabSz="914385">
              <a:defRPr/>
            </a:pPr>
            <a:fld id="{03097FD1-80B2-48DF-8654-9B8CBCC23FEC}" type="slidenum">
              <a:rPr lang="fr-FR">
                <a:solidFill>
                  <a:prstClr val="black"/>
                </a:solidFill>
                <a:latin typeface="Calibri"/>
              </a:rPr>
              <a:pPr defTabSz="914385">
                <a:defRPr/>
              </a:pPr>
              <a:t>91</a:t>
            </a:fld>
            <a:endParaRPr lang="fr-FR">
              <a:solidFill>
                <a:prstClr val="black"/>
              </a:solidFill>
              <a:latin typeface="Calibri"/>
            </a:endParaRPr>
          </a:p>
        </p:txBody>
      </p:sp>
    </p:spTree>
    <p:extLst>
      <p:ext uri="{BB962C8B-B14F-4D97-AF65-F5344CB8AC3E}">
        <p14:creationId xmlns:p14="http://schemas.microsoft.com/office/powerpoint/2010/main" val="2531318972"/>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defTabSz="914385">
              <a:defRPr/>
            </a:pPr>
            <a:fld id="{03097FD1-80B2-48DF-8654-9B8CBCC23FEC}" type="slidenum">
              <a:rPr lang="fr-FR">
                <a:solidFill>
                  <a:prstClr val="black"/>
                </a:solidFill>
                <a:latin typeface="Calibri"/>
              </a:rPr>
              <a:pPr defTabSz="914385">
                <a:defRPr/>
              </a:pPr>
              <a:t>92</a:t>
            </a:fld>
            <a:endParaRPr lang="fr-FR">
              <a:solidFill>
                <a:prstClr val="black"/>
              </a:solidFill>
              <a:latin typeface="Calibri"/>
            </a:endParaRPr>
          </a:p>
        </p:txBody>
      </p:sp>
    </p:spTree>
    <p:extLst>
      <p:ext uri="{BB962C8B-B14F-4D97-AF65-F5344CB8AC3E}">
        <p14:creationId xmlns:p14="http://schemas.microsoft.com/office/powerpoint/2010/main" val="879287898"/>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pPr defTabSz="914385">
              <a:defRPr/>
            </a:pPr>
            <a:fld id="{03097FD1-80B2-48DF-8654-9B8CBCC23FEC}" type="slidenum">
              <a:rPr lang="fr-FR">
                <a:solidFill>
                  <a:prstClr val="black"/>
                </a:solidFill>
                <a:latin typeface="Calibri"/>
              </a:rPr>
              <a:pPr defTabSz="914385">
                <a:defRPr/>
              </a:pPr>
              <a:t>93</a:t>
            </a:fld>
            <a:endParaRPr lang="fr-FR">
              <a:solidFill>
                <a:prstClr val="black"/>
              </a:solidFill>
              <a:latin typeface="Calibri"/>
            </a:endParaRPr>
          </a:p>
        </p:txBody>
      </p:sp>
    </p:spTree>
    <p:extLst>
      <p:ext uri="{BB962C8B-B14F-4D97-AF65-F5344CB8AC3E}">
        <p14:creationId xmlns:p14="http://schemas.microsoft.com/office/powerpoint/2010/main" val="16131784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defTabSz="914385">
              <a:defRPr/>
            </a:pPr>
            <a:fld id="{03097FD1-80B2-48DF-8654-9B8CBCC23FEC}" type="slidenum">
              <a:rPr lang="fr-FR">
                <a:solidFill>
                  <a:prstClr val="black"/>
                </a:solidFill>
                <a:latin typeface="Calibri"/>
              </a:rPr>
              <a:pPr defTabSz="914385">
                <a:defRPr/>
              </a:pPr>
              <a:t>9</a:t>
            </a:fld>
            <a:endParaRPr lang="fr-FR">
              <a:solidFill>
                <a:prstClr val="black"/>
              </a:solidFill>
              <a:latin typeface="Calibri"/>
            </a:endParaRPr>
          </a:p>
        </p:txBody>
      </p:sp>
    </p:spTree>
    <p:extLst>
      <p:ext uri="{BB962C8B-B14F-4D97-AF65-F5344CB8AC3E}">
        <p14:creationId xmlns:p14="http://schemas.microsoft.com/office/powerpoint/2010/main" val="4152886836"/>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defTabSz="918045">
              <a:defRPr/>
            </a:pPr>
            <a:fld id="{03097FD1-80B2-48DF-8654-9B8CBCC23FEC}" type="slidenum">
              <a:rPr lang="fr-FR">
                <a:solidFill>
                  <a:prstClr val="black"/>
                </a:solidFill>
                <a:latin typeface="Calibri"/>
              </a:rPr>
              <a:pPr defTabSz="918045">
                <a:defRPr/>
              </a:pPr>
              <a:t>94</a:t>
            </a:fld>
            <a:endParaRPr lang="fr-FR">
              <a:solidFill>
                <a:prstClr val="black"/>
              </a:solidFill>
              <a:latin typeface="Calibri"/>
            </a:endParaRPr>
          </a:p>
        </p:txBody>
      </p:sp>
    </p:spTree>
    <p:extLst>
      <p:ext uri="{BB962C8B-B14F-4D97-AF65-F5344CB8AC3E}">
        <p14:creationId xmlns:p14="http://schemas.microsoft.com/office/powerpoint/2010/main" val="3597434456"/>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defTabSz="914385">
              <a:defRPr/>
            </a:pPr>
            <a:fld id="{03097FD1-80B2-48DF-8654-9B8CBCC23FEC}" type="slidenum">
              <a:rPr lang="fr-FR">
                <a:solidFill>
                  <a:prstClr val="black"/>
                </a:solidFill>
                <a:latin typeface="Calibri" panose="020F0502020204030204"/>
              </a:rPr>
              <a:pPr defTabSz="914385">
                <a:defRPr/>
              </a:pPr>
              <a:t>95</a:t>
            </a:fld>
            <a:endParaRPr lang="fr-FR">
              <a:solidFill>
                <a:prstClr val="black"/>
              </a:solidFill>
              <a:latin typeface="Calibri" panose="020F0502020204030204"/>
            </a:endParaRPr>
          </a:p>
        </p:txBody>
      </p:sp>
    </p:spTree>
    <p:extLst>
      <p:ext uri="{BB962C8B-B14F-4D97-AF65-F5344CB8AC3E}">
        <p14:creationId xmlns:p14="http://schemas.microsoft.com/office/powerpoint/2010/main" val="1248556725"/>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fr-FR" altLang="fr-FR"/>
          </a:p>
        </p:txBody>
      </p:sp>
      <p:sp>
        <p:nvSpPr>
          <p:cNvPr id="20484"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Lato" pitchFamily="34" charset="0"/>
              </a:defRPr>
            </a:lvl1pPr>
            <a:lvl2pPr marL="748362" indent="-287831">
              <a:defRPr>
                <a:solidFill>
                  <a:schemeClr val="tx1"/>
                </a:solidFill>
                <a:latin typeface="Lato" pitchFamily="34" charset="0"/>
              </a:defRPr>
            </a:lvl2pPr>
            <a:lvl3pPr marL="1151324" indent="-230265">
              <a:defRPr>
                <a:solidFill>
                  <a:schemeClr val="tx1"/>
                </a:solidFill>
                <a:latin typeface="Lato" pitchFamily="34" charset="0"/>
              </a:defRPr>
            </a:lvl3pPr>
            <a:lvl4pPr marL="1611854" indent="-230265">
              <a:defRPr>
                <a:solidFill>
                  <a:schemeClr val="tx1"/>
                </a:solidFill>
                <a:latin typeface="Lato" pitchFamily="34" charset="0"/>
              </a:defRPr>
            </a:lvl4pPr>
            <a:lvl5pPr marL="2072384" indent="-230265">
              <a:defRPr>
                <a:solidFill>
                  <a:schemeClr val="tx1"/>
                </a:solidFill>
                <a:latin typeface="Lato" pitchFamily="34" charset="0"/>
              </a:defRPr>
            </a:lvl5pPr>
            <a:lvl6pPr marL="2532915" indent="-230265" fontAlgn="base">
              <a:spcBef>
                <a:spcPct val="0"/>
              </a:spcBef>
              <a:spcAft>
                <a:spcPct val="0"/>
              </a:spcAft>
              <a:defRPr>
                <a:solidFill>
                  <a:schemeClr val="tx1"/>
                </a:solidFill>
                <a:latin typeface="Lato" pitchFamily="34" charset="0"/>
              </a:defRPr>
            </a:lvl6pPr>
            <a:lvl7pPr marL="2993444" indent="-230265" fontAlgn="base">
              <a:spcBef>
                <a:spcPct val="0"/>
              </a:spcBef>
              <a:spcAft>
                <a:spcPct val="0"/>
              </a:spcAft>
              <a:defRPr>
                <a:solidFill>
                  <a:schemeClr val="tx1"/>
                </a:solidFill>
                <a:latin typeface="Lato" pitchFamily="34" charset="0"/>
              </a:defRPr>
            </a:lvl7pPr>
            <a:lvl8pPr marL="3453973" indent="-230265" fontAlgn="base">
              <a:spcBef>
                <a:spcPct val="0"/>
              </a:spcBef>
              <a:spcAft>
                <a:spcPct val="0"/>
              </a:spcAft>
              <a:defRPr>
                <a:solidFill>
                  <a:schemeClr val="tx1"/>
                </a:solidFill>
                <a:latin typeface="Lato" pitchFamily="34" charset="0"/>
              </a:defRPr>
            </a:lvl8pPr>
            <a:lvl9pPr marL="3914503" indent="-230265" fontAlgn="base">
              <a:spcBef>
                <a:spcPct val="0"/>
              </a:spcBef>
              <a:spcAft>
                <a:spcPct val="0"/>
              </a:spcAft>
              <a:defRPr>
                <a:solidFill>
                  <a:schemeClr val="tx1"/>
                </a:solidFill>
                <a:latin typeface="Lato" pitchFamily="34" charset="0"/>
              </a:defRPr>
            </a:lvl9pPr>
          </a:lstStyle>
          <a:p>
            <a:pPr defTabSz="921060" fontAlgn="base">
              <a:spcBef>
                <a:spcPct val="0"/>
              </a:spcBef>
              <a:spcAft>
                <a:spcPct val="0"/>
              </a:spcAft>
              <a:defRPr/>
            </a:pPr>
            <a:fld id="{C24CD232-D2FD-4814-8EDF-353C68BA44D4}" type="slidenum">
              <a:rPr lang="fr-FR" altLang="fr-FR">
                <a:solidFill>
                  <a:prstClr val="black"/>
                </a:solidFill>
                <a:latin typeface="Calibri" pitchFamily="34" charset="0"/>
              </a:rPr>
              <a:pPr defTabSz="921060" fontAlgn="base">
                <a:spcBef>
                  <a:spcPct val="0"/>
                </a:spcBef>
                <a:spcAft>
                  <a:spcPct val="0"/>
                </a:spcAft>
                <a:defRPr/>
              </a:pPr>
              <a:t>96</a:t>
            </a:fld>
            <a:endParaRPr lang="fr-FR" altLang="fr-FR">
              <a:solidFill>
                <a:prstClr val="black"/>
              </a:solidFill>
              <a:latin typeface="Calibri" pitchFamily="34" charset="0"/>
            </a:endParaRPr>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defTabSz="914385">
              <a:defRPr/>
            </a:pPr>
            <a:fld id="{03097FD1-80B2-48DF-8654-9B8CBCC23FEC}" type="slidenum">
              <a:rPr lang="fr-FR">
                <a:solidFill>
                  <a:prstClr val="black"/>
                </a:solidFill>
                <a:latin typeface="Calibri" panose="020F0502020204030204"/>
              </a:rPr>
              <a:pPr defTabSz="914385">
                <a:defRPr/>
              </a:pPr>
              <a:t>97</a:t>
            </a:fld>
            <a:endParaRPr lang="fr-FR">
              <a:solidFill>
                <a:prstClr val="black"/>
              </a:solidFill>
              <a:latin typeface="Calibri" panose="020F0502020204030204"/>
            </a:endParaRPr>
          </a:p>
        </p:txBody>
      </p:sp>
    </p:spTree>
    <p:extLst>
      <p:ext uri="{BB962C8B-B14F-4D97-AF65-F5344CB8AC3E}">
        <p14:creationId xmlns:p14="http://schemas.microsoft.com/office/powerpoint/2010/main" val="2142819951"/>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fr-FR" altLang="fr-FR"/>
          </a:p>
        </p:txBody>
      </p:sp>
      <p:sp>
        <p:nvSpPr>
          <p:cNvPr id="20484"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Lato" pitchFamily="34" charset="0"/>
              </a:defRPr>
            </a:lvl1pPr>
            <a:lvl2pPr marL="748362" indent="-287831">
              <a:defRPr>
                <a:solidFill>
                  <a:schemeClr val="tx1"/>
                </a:solidFill>
                <a:latin typeface="Lato" pitchFamily="34" charset="0"/>
              </a:defRPr>
            </a:lvl2pPr>
            <a:lvl3pPr marL="1151324" indent="-230265">
              <a:defRPr>
                <a:solidFill>
                  <a:schemeClr val="tx1"/>
                </a:solidFill>
                <a:latin typeface="Lato" pitchFamily="34" charset="0"/>
              </a:defRPr>
            </a:lvl3pPr>
            <a:lvl4pPr marL="1611854" indent="-230265">
              <a:defRPr>
                <a:solidFill>
                  <a:schemeClr val="tx1"/>
                </a:solidFill>
                <a:latin typeface="Lato" pitchFamily="34" charset="0"/>
              </a:defRPr>
            </a:lvl4pPr>
            <a:lvl5pPr marL="2072384" indent="-230265">
              <a:defRPr>
                <a:solidFill>
                  <a:schemeClr val="tx1"/>
                </a:solidFill>
                <a:latin typeface="Lato" pitchFamily="34" charset="0"/>
              </a:defRPr>
            </a:lvl5pPr>
            <a:lvl6pPr marL="2532915" indent="-230265" fontAlgn="base">
              <a:spcBef>
                <a:spcPct val="0"/>
              </a:spcBef>
              <a:spcAft>
                <a:spcPct val="0"/>
              </a:spcAft>
              <a:defRPr>
                <a:solidFill>
                  <a:schemeClr val="tx1"/>
                </a:solidFill>
                <a:latin typeface="Lato" pitchFamily="34" charset="0"/>
              </a:defRPr>
            </a:lvl6pPr>
            <a:lvl7pPr marL="2993444" indent="-230265" fontAlgn="base">
              <a:spcBef>
                <a:spcPct val="0"/>
              </a:spcBef>
              <a:spcAft>
                <a:spcPct val="0"/>
              </a:spcAft>
              <a:defRPr>
                <a:solidFill>
                  <a:schemeClr val="tx1"/>
                </a:solidFill>
                <a:latin typeface="Lato" pitchFamily="34" charset="0"/>
              </a:defRPr>
            </a:lvl7pPr>
            <a:lvl8pPr marL="3453973" indent="-230265" fontAlgn="base">
              <a:spcBef>
                <a:spcPct val="0"/>
              </a:spcBef>
              <a:spcAft>
                <a:spcPct val="0"/>
              </a:spcAft>
              <a:defRPr>
                <a:solidFill>
                  <a:schemeClr val="tx1"/>
                </a:solidFill>
                <a:latin typeface="Lato" pitchFamily="34" charset="0"/>
              </a:defRPr>
            </a:lvl8pPr>
            <a:lvl9pPr marL="3914503" indent="-230265" fontAlgn="base">
              <a:spcBef>
                <a:spcPct val="0"/>
              </a:spcBef>
              <a:spcAft>
                <a:spcPct val="0"/>
              </a:spcAft>
              <a:defRPr>
                <a:solidFill>
                  <a:schemeClr val="tx1"/>
                </a:solidFill>
                <a:latin typeface="Lato" pitchFamily="34" charset="0"/>
              </a:defRPr>
            </a:lvl9pPr>
          </a:lstStyle>
          <a:p>
            <a:pPr defTabSz="921060" fontAlgn="base">
              <a:spcBef>
                <a:spcPct val="0"/>
              </a:spcBef>
              <a:spcAft>
                <a:spcPct val="0"/>
              </a:spcAft>
              <a:defRPr/>
            </a:pPr>
            <a:fld id="{C24CD232-D2FD-4814-8EDF-353C68BA44D4}" type="slidenum">
              <a:rPr lang="fr-FR" altLang="fr-FR">
                <a:solidFill>
                  <a:prstClr val="black"/>
                </a:solidFill>
                <a:latin typeface="Calibri" pitchFamily="34" charset="0"/>
              </a:rPr>
              <a:pPr defTabSz="921060" fontAlgn="base">
                <a:spcBef>
                  <a:spcPct val="0"/>
                </a:spcBef>
                <a:spcAft>
                  <a:spcPct val="0"/>
                </a:spcAft>
                <a:defRPr/>
              </a:pPr>
              <a:t>98</a:t>
            </a:fld>
            <a:endParaRPr lang="fr-FR" altLang="fr-FR">
              <a:solidFill>
                <a:prstClr val="black"/>
              </a:solidFill>
              <a:latin typeface="Calibri" pitchFamily="34" charset="0"/>
            </a:endParaRPr>
          </a:p>
        </p:txBody>
      </p:sp>
    </p:spTree>
    <p:extLst>
      <p:ext uri="{BB962C8B-B14F-4D97-AF65-F5344CB8AC3E}">
        <p14:creationId xmlns:p14="http://schemas.microsoft.com/office/powerpoint/2010/main" val="3398667331"/>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defTabSz="914385">
              <a:defRPr/>
            </a:pPr>
            <a:fld id="{03097FD1-80B2-48DF-8654-9B8CBCC23FEC}" type="slidenum">
              <a:rPr lang="fr-FR">
                <a:solidFill>
                  <a:prstClr val="black"/>
                </a:solidFill>
                <a:latin typeface="Calibri" panose="020F0502020204030204"/>
              </a:rPr>
              <a:pPr defTabSz="914385">
                <a:defRPr/>
              </a:pPr>
              <a:t>99</a:t>
            </a:fld>
            <a:endParaRPr lang="fr-FR">
              <a:solidFill>
                <a:prstClr val="black"/>
              </a:solidFill>
              <a:latin typeface="Calibri" panose="020F0502020204030204"/>
            </a:endParaRPr>
          </a:p>
        </p:txBody>
      </p:sp>
    </p:spTree>
    <p:extLst>
      <p:ext uri="{BB962C8B-B14F-4D97-AF65-F5344CB8AC3E}">
        <p14:creationId xmlns:p14="http://schemas.microsoft.com/office/powerpoint/2010/main" val="4161948753"/>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defTabSz="914385">
              <a:defRPr/>
            </a:pPr>
            <a:fld id="{03097FD1-80B2-48DF-8654-9B8CBCC23FEC}" type="slidenum">
              <a:rPr lang="fr-FR">
                <a:solidFill>
                  <a:prstClr val="black"/>
                </a:solidFill>
                <a:latin typeface="Calibri" panose="020F0502020204030204"/>
              </a:rPr>
              <a:pPr defTabSz="914385">
                <a:defRPr/>
              </a:pPr>
              <a:t>100</a:t>
            </a:fld>
            <a:endParaRPr lang="fr-FR">
              <a:solidFill>
                <a:prstClr val="black"/>
              </a:solidFill>
              <a:latin typeface="Calibri" panose="020F0502020204030204"/>
            </a:endParaRPr>
          </a:p>
        </p:txBody>
      </p:sp>
    </p:spTree>
    <p:extLst>
      <p:ext uri="{BB962C8B-B14F-4D97-AF65-F5344CB8AC3E}">
        <p14:creationId xmlns:p14="http://schemas.microsoft.com/office/powerpoint/2010/main" val="2707168234"/>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defTabSz="914385">
              <a:defRPr/>
            </a:pPr>
            <a:fld id="{03097FD1-80B2-48DF-8654-9B8CBCC23FEC}" type="slidenum">
              <a:rPr lang="fr-FR">
                <a:solidFill>
                  <a:prstClr val="black"/>
                </a:solidFill>
                <a:latin typeface="Calibri" panose="020F0502020204030204"/>
              </a:rPr>
              <a:pPr defTabSz="914385">
                <a:defRPr/>
              </a:pPr>
              <a:t>101</a:t>
            </a:fld>
            <a:endParaRPr lang="fr-FR">
              <a:solidFill>
                <a:prstClr val="black"/>
              </a:solidFill>
              <a:latin typeface="Calibri" panose="020F0502020204030204"/>
            </a:endParaRPr>
          </a:p>
        </p:txBody>
      </p:sp>
    </p:spTree>
    <p:extLst>
      <p:ext uri="{BB962C8B-B14F-4D97-AF65-F5344CB8AC3E}">
        <p14:creationId xmlns:p14="http://schemas.microsoft.com/office/powerpoint/2010/main" val="2315445217"/>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defTabSz="914385">
              <a:defRPr/>
            </a:pPr>
            <a:fld id="{03097FD1-80B2-48DF-8654-9B8CBCC23FEC}" type="slidenum">
              <a:rPr lang="fr-FR">
                <a:solidFill>
                  <a:prstClr val="black"/>
                </a:solidFill>
                <a:latin typeface="Calibri" panose="020F0502020204030204"/>
              </a:rPr>
              <a:pPr defTabSz="914385">
                <a:defRPr/>
              </a:pPr>
              <a:t>102</a:t>
            </a:fld>
            <a:endParaRPr lang="fr-FR">
              <a:solidFill>
                <a:prstClr val="black"/>
              </a:solidFill>
              <a:latin typeface="Calibri" panose="020F0502020204030204"/>
            </a:endParaRPr>
          </a:p>
        </p:txBody>
      </p:sp>
    </p:spTree>
    <p:extLst>
      <p:ext uri="{BB962C8B-B14F-4D97-AF65-F5344CB8AC3E}">
        <p14:creationId xmlns:p14="http://schemas.microsoft.com/office/powerpoint/2010/main" val="1094707180"/>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pPr defTabSz="914385">
              <a:defRPr/>
            </a:pPr>
            <a:fld id="{03097FD1-80B2-48DF-8654-9B8CBCC23FEC}" type="slidenum">
              <a:rPr lang="fr-FR">
                <a:solidFill>
                  <a:prstClr val="black"/>
                </a:solidFill>
                <a:latin typeface="Calibri" panose="020F0502020204030204"/>
              </a:rPr>
              <a:pPr defTabSz="914385">
                <a:defRPr/>
              </a:pPr>
              <a:t>103</a:t>
            </a:fld>
            <a:endParaRPr lang="fr-FR">
              <a:solidFill>
                <a:prstClr val="black"/>
              </a:solidFill>
              <a:latin typeface="Calibri" panose="020F0502020204030204"/>
            </a:endParaRPr>
          </a:p>
        </p:txBody>
      </p:sp>
    </p:spTree>
    <p:extLst>
      <p:ext uri="{BB962C8B-B14F-4D97-AF65-F5344CB8AC3E}">
        <p14:creationId xmlns:p14="http://schemas.microsoft.com/office/powerpoint/2010/main" val="20391584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p>
        </p:txBody>
      </p:sp>
      <p:sp>
        <p:nvSpPr>
          <p:cNvPr id="10" name="Espace réservé de la date 9"/>
          <p:cNvSpPr>
            <a:spLocks noGrp="1"/>
          </p:cNvSpPr>
          <p:nvPr>
            <p:ph type="dt" sz="half" idx="10"/>
          </p:nvPr>
        </p:nvSpPr>
        <p:spPr/>
        <p:txBody>
          <a:bodyPr/>
          <a:lstStyle/>
          <a:p>
            <a:r>
              <a:rPr lang="fr-FR"/>
              <a:t>Conseil communautaire – 17 novembre 2022</a:t>
            </a:r>
          </a:p>
        </p:txBody>
      </p:sp>
      <p:sp>
        <p:nvSpPr>
          <p:cNvPr id="11" name="Espace réservé du numéro de diapositive 10"/>
          <p:cNvSpPr>
            <a:spLocks noGrp="1"/>
          </p:cNvSpPr>
          <p:nvPr>
            <p:ph type="sldNum" sz="quarter" idx="11"/>
          </p:nvPr>
        </p:nvSpPr>
        <p:spPr/>
        <p:txBody>
          <a:bodyPr/>
          <a:lstStyle>
            <a:lvl1pPr>
              <a:defRPr/>
            </a:lvl1pPr>
          </a:lstStyle>
          <a:p>
            <a:r>
              <a:rPr lang="fr-FR"/>
              <a:t>2</a:t>
            </a:r>
          </a:p>
        </p:txBody>
      </p:sp>
      <p:sp>
        <p:nvSpPr>
          <p:cNvPr id="12" name="Espace réservé du pied de page 11"/>
          <p:cNvSpPr>
            <a:spLocks noGrp="1"/>
          </p:cNvSpPr>
          <p:nvPr>
            <p:ph type="ftr" sz="quarter" idx="12"/>
          </p:nvPr>
        </p:nvSpPr>
        <p:spPr/>
        <p:txBody>
          <a:bodyPr/>
          <a:lstStyle/>
          <a:p>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r>
              <a:rPr lang="fr-FR"/>
              <a:t>Conseil communautaire – 17 novembre 2022</a:t>
            </a: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DD352F8-E6D5-40A5-90BA-A89BD40754D9}"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05980"/>
            <a:ext cx="2057400" cy="4388644"/>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457200" y="205980"/>
            <a:ext cx="6019800" cy="4388644"/>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r>
              <a:rPr lang="fr-FR"/>
              <a:t>Conseil communautaire – 17 novembre 2022</a:t>
            </a: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DD352F8-E6D5-40A5-90BA-A89BD40754D9}" type="slidenum">
              <a:rPr lang="fr-FR" smtClean="0"/>
              <a:pPr/>
              <a:t>‹N°›</a:t>
            </a:fld>
            <a:endParaRPr lang="fr-F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1598613"/>
            <a:ext cx="7772400" cy="1101725"/>
          </a:xfrm>
        </p:spPr>
        <p:txBody>
          <a:bodyPr/>
          <a:lstStyle/>
          <a:p>
            <a:r>
              <a:rPr lang="fr-FR"/>
              <a:t>Cliquez pour modifier le style du titre</a:t>
            </a:r>
          </a:p>
        </p:txBody>
      </p:sp>
      <p:sp>
        <p:nvSpPr>
          <p:cNvPr id="3" name="Sous-titr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Cliquez pour modifier le style des sous-titres du masque</a:t>
            </a:r>
          </a:p>
        </p:txBody>
      </p:sp>
      <p:sp>
        <p:nvSpPr>
          <p:cNvPr id="4" name="Espace réservé de la date 3"/>
          <p:cNvSpPr>
            <a:spLocks noGrp="1"/>
          </p:cNvSpPr>
          <p:nvPr>
            <p:ph type="dt" sz="half" idx="10"/>
          </p:nvPr>
        </p:nvSpPr>
        <p:spPr/>
        <p:txBody>
          <a:bodyPr/>
          <a:lstStyle/>
          <a:p>
            <a:r>
              <a:rPr lang="fr-FR"/>
              <a:t>Conseil communautaire – 17 novembre 2022</a:t>
            </a:r>
            <a:endParaRPr lang="fr-FR" dirty="0"/>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91B5A3F-553E-4E9E-9C7E-D016CC66133E}" type="slidenum">
              <a:rPr lang="fr-FR" smtClean="0"/>
              <a:pPr/>
              <a:t>‹N°›</a:t>
            </a:fld>
            <a:endParaRPr lang="fr-F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r>
              <a:rPr lang="fr-FR"/>
              <a:t>Conseil communautaire – 17 novembre 2022</a:t>
            </a:r>
            <a:endParaRPr lang="fr-FR" dirty="0"/>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91B5A3F-553E-4E9E-9C7E-D016CC66133E}" type="slidenum">
              <a:rPr lang="fr-FR" smtClean="0"/>
              <a:pPr/>
              <a:t>‹N°›</a:t>
            </a:fld>
            <a:endParaRPr lang="fr-F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3305175"/>
            <a:ext cx="7772400" cy="1022350"/>
          </a:xfrm>
        </p:spPr>
        <p:txBody>
          <a:bodyPr anchor="t"/>
          <a:lstStyle>
            <a:lvl1pPr algn="l">
              <a:defRPr sz="4000" b="1" cap="all"/>
            </a:lvl1pPr>
          </a:lstStyle>
          <a:p>
            <a:r>
              <a:rPr lang="fr-FR"/>
              <a:t>Cliquez pour modifier le style du titre</a:t>
            </a:r>
          </a:p>
        </p:txBody>
      </p:sp>
      <p:sp>
        <p:nvSpPr>
          <p:cNvPr id="3" name="Espace réservé du texte 2"/>
          <p:cNvSpPr>
            <a:spLocks noGrp="1"/>
          </p:cNvSpPr>
          <p:nvPr>
            <p:ph type="body" idx="1"/>
          </p:nvPr>
        </p:nvSpPr>
        <p:spPr>
          <a:xfrm>
            <a:off x="722313" y="2179638"/>
            <a:ext cx="7772400" cy="112553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Espace réservé de la date 3"/>
          <p:cNvSpPr>
            <a:spLocks noGrp="1"/>
          </p:cNvSpPr>
          <p:nvPr>
            <p:ph type="dt" sz="half" idx="10"/>
          </p:nvPr>
        </p:nvSpPr>
        <p:spPr/>
        <p:txBody>
          <a:bodyPr/>
          <a:lstStyle/>
          <a:p>
            <a:r>
              <a:rPr lang="fr-FR"/>
              <a:t>Conseil communautaire – 17 novembre 2022</a:t>
            </a:r>
            <a:endParaRPr lang="fr-FR" dirty="0"/>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91B5A3F-553E-4E9E-9C7E-D016CC66133E}" type="slidenum">
              <a:rPr lang="fr-FR" smtClean="0"/>
              <a:pPr/>
              <a:t>‹N°›</a:t>
            </a:fld>
            <a:endParaRPr lang="fr-F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sz="half" idx="1"/>
          </p:nvPr>
        </p:nvSpPr>
        <p:spPr>
          <a:xfrm>
            <a:off x="457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r>
              <a:rPr lang="fr-FR"/>
              <a:t>Conseil communautaire – 17 novembre 2022</a:t>
            </a:r>
            <a:endParaRPr lang="fr-FR" dirty="0"/>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91B5A3F-553E-4E9E-9C7E-D016CC66133E}" type="slidenum">
              <a:rPr lang="fr-FR" smtClean="0"/>
              <a:pPr/>
              <a:t>‹N°›</a:t>
            </a:fld>
            <a:endParaRPr lang="fr-F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Cliquez pour modifier le style du titre</a:t>
            </a:r>
          </a:p>
        </p:txBody>
      </p:sp>
      <p:sp>
        <p:nvSpPr>
          <p:cNvPr id="3" name="Espace réservé du texte 2"/>
          <p:cNvSpPr>
            <a:spLocks noGrp="1"/>
          </p:cNvSpPr>
          <p:nvPr>
            <p:ph type="body" idx="1"/>
          </p:nvPr>
        </p:nvSpPr>
        <p:spPr>
          <a:xfrm>
            <a:off x="457200" y="1150938"/>
            <a:ext cx="4040188"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457200" y="1631950"/>
            <a:ext cx="4040188"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025" y="1150938"/>
            <a:ext cx="4041775"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4645025" y="1631950"/>
            <a:ext cx="4041775"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r>
              <a:rPr lang="fr-FR"/>
              <a:t>Conseil communautaire – 17 novembre 2022</a:t>
            </a:r>
            <a:endParaRPr lang="fr-FR" dirty="0"/>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991B5A3F-553E-4E9E-9C7E-D016CC66133E}" type="slidenum">
              <a:rPr lang="fr-FR" smtClean="0"/>
              <a:pPr/>
              <a:t>‹N°›</a:t>
            </a:fld>
            <a:endParaRPr lang="fr-F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e la date 2"/>
          <p:cNvSpPr>
            <a:spLocks noGrp="1"/>
          </p:cNvSpPr>
          <p:nvPr>
            <p:ph type="dt" sz="half" idx="10"/>
          </p:nvPr>
        </p:nvSpPr>
        <p:spPr/>
        <p:txBody>
          <a:bodyPr/>
          <a:lstStyle/>
          <a:p>
            <a:r>
              <a:rPr lang="fr-FR"/>
              <a:t>Conseil communautaire – 17 novembre 2022</a:t>
            </a:r>
            <a:endParaRPr lang="fr-FR" dirty="0"/>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991B5A3F-553E-4E9E-9C7E-D016CC66133E}" type="slidenum">
              <a:rPr lang="fr-FR" smtClean="0"/>
              <a:pPr/>
              <a:t>‹N°›</a:t>
            </a:fld>
            <a:endParaRPr lang="fr-F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r>
              <a:rPr lang="fr-FR"/>
              <a:t>Conseil communautaire – 17 novembre 2022</a:t>
            </a:r>
            <a:endParaRPr lang="fr-FR" dirty="0"/>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991B5A3F-553E-4E9E-9C7E-D016CC66133E}" type="slidenum">
              <a:rPr lang="fr-FR" smtClean="0"/>
              <a:pPr/>
              <a:t>‹N°›</a:t>
            </a:fld>
            <a:endParaRPr lang="fr-F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04788"/>
            <a:ext cx="3008313" cy="871537"/>
          </a:xfrm>
        </p:spPr>
        <p:txBody>
          <a:bodyPr anchor="b"/>
          <a:lstStyle>
            <a:lvl1pPr algn="l">
              <a:defRPr sz="2000" b="1"/>
            </a:lvl1pPr>
          </a:lstStyle>
          <a:p>
            <a:r>
              <a:rPr lang="fr-FR"/>
              <a:t>Cliquez pour modifier le style du titre</a:t>
            </a:r>
          </a:p>
        </p:txBody>
      </p:sp>
      <p:sp>
        <p:nvSpPr>
          <p:cNvPr id="3" name="Espace réservé du contenu 2"/>
          <p:cNvSpPr>
            <a:spLocks noGrp="1"/>
          </p:cNvSpPr>
          <p:nvPr>
            <p:ph idx="1"/>
          </p:nvPr>
        </p:nvSpPr>
        <p:spPr>
          <a:xfrm>
            <a:off x="3575050" y="204788"/>
            <a:ext cx="5111750" cy="438943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00" y="1076325"/>
            <a:ext cx="3008313" cy="35179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r>
              <a:rPr lang="fr-FR"/>
              <a:t>Conseil communautaire – 17 novembre 2022</a:t>
            </a:r>
            <a:endParaRPr lang="fr-FR" dirty="0"/>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91B5A3F-553E-4E9E-9C7E-D016CC66133E}"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a:xfrm>
            <a:off x="457200" y="4767264"/>
            <a:ext cx="3322712" cy="273844"/>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a:solidFill>
                  <a:srgbClr val="C00000"/>
                </a:solidFill>
              </a:defRPr>
            </a:lvl1pPr>
          </a:lstStyle>
          <a:p>
            <a:r>
              <a:rPr lang="fr-FR"/>
              <a:t>Conseil communautaire – 17 novembre 2022</a:t>
            </a:r>
            <a:endParaRPr lang="fr-FR" dirty="0"/>
          </a:p>
        </p:txBody>
      </p:sp>
      <p:sp>
        <p:nvSpPr>
          <p:cNvPr id="5" name="Espace réservé du pied de page 4"/>
          <p:cNvSpPr>
            <a:spLocks noGrp="1"/>
          </p:cNvSpPr>
          <p:nvPr>
            <p:ph type="ftr" sz="quarter" idx="11"/>
          </p:nvPr>
        </p:nvSpPr>
        <p:spPr>
          <a:xfrm>
            <a:off x="3851920" y="4767264"/>
            <a:ext cx="3312368" cy="273844"/>
          </a:xfrm>
        </p:spPr>
        <p:txBody>
          <a:bodyPr/>
          <a:lstStyle>
            <a:lvl1pPr>
              <a:defRPr>
                <a:ln>
                  <a:solidFill>
                    <a:schemeClr val="accent1"/>
                  </a:solidFill>
                </a:ln>
                <a:solidFill>
                  <a:schemeClr val="bg1"/>
                </a:solidFill>
              </a:defRPr>
            </a:lvl1pPr>
          </a:lstStyle>
          <a:p>
            <a:endParaRPr lang="fr-FR"/>
          </a:p>
        </p:txBody>
      </p:sp>
      <p:sp>
        <p:nvSpPr>
          <p:cNvPr id="6" name="Espace réservé du numéro de diapositive 5"/>
          <p:cNvSpPr>
            <a:spLocks noGrp="1"/>
          </p:cNvSpPr>
          <p:nvPr>
            <p:ph type="sldNum" sz="quarter" idx="12"/>
          </p:nvPr>
        </p:nvSpPr>
        <p:spPr>
          <a:xfrm>
            <a:off x="7236296" y="4767264"/>
            <a:ext cx="648072" cy="273844"/>
          </a:xfrm>
        </p:spPr>
        <p:txBody>
          <a:bodyPr/>
          <a:lstStyle>
            <a:lvl1pPr>
              <a:defRPr>
                <a:solidFill>
                  <a:srgbClr val="C00000"/>
                </a:solidFill>
              </a:defRPr>
            </a:lvl1pPr>
          </a:lstStyle>
          <a:p>
            <a:fld id="{7DD352F8-E6D5-40A5-90BA-A89BD40754D9}" type="slidenum">
              <a:rPr lang="fr-FR" smtClean="0"/>
              <a:pPr/>
              <a:t>‹N°›</a:t>
            </a:fld>
            <a:endParaRPr lang="fr-F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3600450"/>
            <a:ext cx="5486400" cy="425450"/>
          </a:xfrm>
        </p:spPr>
        <p:txBody>
          <a:bodyPr anchor="b"/>
          <a:lstStyle>
            <a:lvl1pPr algn="l">
              <a:defRPr sz="2000" b="1"/>
            </a:lvl1pPr>
          </a:lstStyle>
          <a:p>
            <a:r>
              <a:rPr lang="fr-FR"/>
              <a:t>Cliquez pour modifier le style du titre</a:t>
            </a:r>
          </a:p>
        </p:txBody>
      </p:sp>
      <p:sp>
        <p:nvSpPr>
          <p:cNvPr id="3" name="Espace réservé pour une image  2"/>
          <p:cNvSpPr>
            <a:spLocks noGrp="1"/>
          </p:cNvSpPr>
          <p:nvPr>
            <p:ph type="pic" idx="1"/>
          </p:nvPr>
        </p:nvSpPr>
        <p:spPr>
          <a:xfrm>
            <a:off x="1792288" y="460375"/>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4025900"/>
            <a:ext cx="5486400" cy="6032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r>
              <a:rPr lang="fr-FR"/>
              <a:t>Conseil communautaire – 17 novembre 2022</a:t>
            </a:r>
            <a:endParaRPr lang="fr-FR" dirty="0"/>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91B5A3F-553E-4E9E-9C7E-D016CC66133E}" type="slidenum">
              <a:rPr lang="fr-FR" smtClean="0"/>
              <a:pPr/>
              <a:t>‹N°›</a:t>
            </a:fld>
            <a:endParaRPr lang="fr-F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r>
              <a:rPr lang="fr-FR"/>
              <a:t>Conseil communautaire – 17 novembre 2022</a:t>
            </a:r>
            <a:endParaRPr lang="fr-FR" dirty="0"/>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91B5A3F-553E-4E9E-9C7E-D016CC66133E}" type="slidenum">
              <a:rPr lang="fr-FR" smtClean="0"/>
              <a:pPr/>
              <a:t>‹N°›</a:t>
            </a:fld>
            <a:endParaRPr lang="fr-F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06375"/>
            <a:ext cx="2057400" cy="4387850"/>
          </a:xfrm>
        </p:spPr>
        <p:txBody>
          <a:bodyPr vert="eaVert"/>
          <a:lstStyle/>
          <a:p>
            <a:r>
              <a:rPr lang="fr-FR"/>
              <a:t>Cliquez pour modifier le style du titre</a:t>
            </a:r>
          </a:p>
        </p:txBody>
      </p:sp>
      <p:sp>
        <p:nvSpPr>
          <p:cNvPr id="3" name="Espace réservé du texte vertical 2"/>
          <p:cNvSpPr>
            <a:spLocks noGrp="1"/>
          </p:cNvSpPr>
          <p:nvPr>
            <p:ph type="body" orient="vert" idx="1"/>
          </p:nvPr>
        </p:nvSpPr>
        <p:spPr>
          <a:xfrm>
            <a:off x="457200" y="206375"/>
            <a:ext cx="6019800" cy="4387850"/>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r>
              <a:rPr lang="fr-FR"/>
              <a:t>Conseil communautaire – 17 novembre 2022</a:t>
            </a:r>
            <a:endParaRPr lang="fr-FR" dirty="0"/>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91B5A3F-553E-4E9E-9C7E-D016CC66133E}" type="slidenum">
              <a:rPr lang="fr-FR" smtClean="0"/>
              <a:pPr/>
              <a:t>‹N°›</a:t>
            </a:fld>
            <a:endParaRPr lang="fr-F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p>
        </p:txBody>
      </p:sp>
      <p:sp>
        <p:nvSpPr>
          <p:cNvPr id="10" name="Espace réservé de la date 9"/>
          <p:cNvSpPr>
            <a:spLocks noGrp="1"/>
          </p:cNvSpPr>
          <p:nvPr>
            <p:ph type="dt" sz="half" idx="10"/>
          </p:nvPr>
        </p:nvSpPr>
        <p:spPr/>
        <p:txBody>
          <a:bodyPr/>
          <a:lstStyle/>
          <a:p>
            <a:r>
              <a:rPr lang="fr-FR"/>
              <a:t>Conseil communautaire – 17 novembre 2022</a:t>
            </a:r>
          </a:p>
        </p:txBody>
      </p:sp>
      <p:sp>
        <p:nvSpPr>
          <p:cNvPr id="11" name="Espace réservé du numéro de diapositive 10"/>
          <p:cNvSpPr>
            <a:spLocks noGrp="1"/>
          </p:cNvSpPr>
          <p:nvPr>
            <p:ph type="sldNum" sz="quarter" idx="11"/>
          </p:nvPr>
        </p:nvSpPr>
        <p:spPr/>
        <p:txBody>
          <a:bodyPr/>
          <a:lstStyle>
            <a:lvl1pPr>
              <a:defRPr/>
            </a:lvl1pPr>
          </a:lstStyle>
          <a:p>
            <a:r>
              <a:rPr lang="fr-FR"/>
              <a:t>2</a:t>
            </a:r>
          </a:p>
        </p:txBody>
      </p:sp>
      <p:sp>
        <p:nvSpPr>
          <p:cNvPr id="12" name="Espace réservé du pied de page 11"/>
          <p:cNvSpPr>
            <a:spLocks noGrp="1"/>
          </p:cNvSpPr>
          <p:nvPr>
            <p:ph type="ftr" sz="quarter" idx="12"/>
          </p:nvPr>
        </p:nvSpPr>
        <p:spPr/>
        <p:txBody>
          <a:bodyPr/>
          <a:lstStyle/>
          <a:p>
            <a:endParaRPr lang="fr-FR"/>
          </a:p>
        </p:txBody>
      </p:sp>
    </p:spTree>
    <p:extLst>
      <p:ext uri="{BB962C8B-B14F-4D97-AF65-F5344CB8AC3E}">
        <p14:creationId xmlns:p14="http://schemas.microsoft.com/office/powerpoint/2010/main" val="299426029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r>
              <a:rPr lang="fr-FR"/>
              <a:t>Conseil communautaire – 17 novembre 2022</a:t>
            </a: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DD352F8-E6D5-40A5-90BA-A89BD40754D9}" type="slidenum">
              <a:rPr lang="fr-FR" smtClean="0"/>
              <a:pPr/>
              <a:t>‹N°›</a:t>
            </a:fld>
            <a:endParaRPr lang="fr-FR"/>
          </a:p>
        </p:txBody>
      </p:sp>
    </p:spTree>
    <p:extLst>
      <p:ext uri="{BB962C8B-B14F-4D97-AF65-F5344CB8AC3E}">
        <p14:creationId xmlns:p14="http://schemas.microsoft.com/office/powerpoint/2010/main" val="110571334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3305176"/>
            <a:ext cx="7772400" cy="1021556"/>
          </a:xfrm>
        </p:spPr>
        <p:txBody>
          <a:bodyPr anchor="t"/>
          <a:lstStyle>
            <a:lvl1pPr algn="l">
              <a:defRPr sz="4000" b="1" cap="all"/>
            </a:lvl1pPr>
          </a:lstStyle>
          <a:p>
            <a:r>
              <a:rPr lang="fr-FR"/>
              <a:t>Modifiez le style du titre</a:t>
            </a:r>
          </a:p>
        </p:txBody>
      </p:sp>
      <p:sp>
        <p:nvSpPr>
          <p:cNvPr id="3" name="Espace réservé du texte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Espace réservé de la date 3"/>
          <p:cNvSpPr>
            <a:spLocks noGrp="1"/>
          </p:cNvSpPr>
          <p:nvPr>
            <p:ph type="dt" sz="half" idx="10"/>
          </p:nvPr>
        </p:nvSpPr>
        <p:spPr/>
        <p:txBody>
          <a:bodyPr/>
          <a:lstStyle/>
          <a:p>
            <a:r>
              <a:rPr lang="fr-FR"/>
              <a:t>Conseil communautaire – 17 novembre 2022</a:t>
            </a: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DD352F8-E6D5-40A5-90BA-A89BD40754D9}" type="slidenum">
              <a:rPr lang="fr-FR" smtClean="0"/>
              <a:pPr/>
              <a:t>‹N°›</a:t>
            </a:fld>
            <a:endParaRPr lang="fr-FR"/>
          </a:p>
        </p:txBody>
      </p:sp>
    </p:spTree>
    <p:extLst>
      <p:ext uri="{BB962C8B-B14F-4D97-AF65-F5344CB8AC3E}">
        <p14:creationId xmlns:p14="http://schemas.microsoft.com/office/powerpoint/2010/main" val="210311900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r>
              <a:rPr lang="fr-FR"/>
              <a:t>Conseil communautaire – 17 novembre 2022</a:t>
            </a: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DD352F8-E6D5-40A5-90BA-A89BD40754D9}" type="slidenum">
              <a:rPr lang="fr-FR" smtClean="0"/>
              <a:pPr/>
              <a:t>‹N°›</a:t>
            </a:fld>
            <a:endParaRPr lang="fr-FR"/>
          </a:p>
        </p:txBody>
      </p:sp>
    </p:spTree>
    <p:extLst>
      <p:ext uri="{BB962C8B-B14F-4D97-AF65-F5344CB8AC3E}">
        <p14:creationId xmlns:p14="http://schemas.microsoft.com/office/powerpoint/2010/main" val="121118438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Modifiez le style du titre</a:t>
            </a:r>
          </a:p>
        </p:txBody>
      </p:sp>
      <p:sp>
        <p:nvSpPr>
          <p:cNvPr id="3" name="Espace réservé du texte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028"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4645028"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r>
              <a:rPr lang="fr-FR"/>
              <a:t>Conseil communautaire – 17 novembre 2022</a:t>
            </a: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lvl1pPr>
              <a:defRPr>
                <a:solidFill>
                  <a:srgbClr val="FF0000"/>
                </a:solidFill>
              </a:defRPr>
            </a:lvl1pPr>
          </a:lstStyle>
          <a:p>
            <a:fld id="{7DD352F8-E6D5-40A5-90BA-A89BD40754D9}" type="slidenum">
              <a:rPr lang="fr-FR" smtClean="0"/>
              <a:pPr/>
              <a:t>‹N°›</a:t>
            </a:fld>
            <a:endParaRPr lang="fr-FR" dirty="0"/>
          </a:p>
        </p:txBody>
      </p:sp>
    </p:spTree>
    <p:extLst>
      <p:ext uri="{BB962C8B-B14F-4D97-AF65-F5344CB8AC3E}">
        <p14:creationId xmlns:p14="http://schemas.microsoft.com/office/powerpoint/2010/main" val="315736534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r>
              <a:rPr lang="fr-FR"/>
              <a:t>Conseil communautaire – 17 novembre 2022</a:t>
            </a: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7DD352F8-E6D5-40A5-90BA-A89BD40754D9}" type="slidenum">
              <a:rPr lang="fr-FR" smtClean="0"/>
              <a:pPr/>
              <a:t>‹N°›</a:t>
            </a:fld>
            <a:endParaRPr lang="fr-FR"/>
          </a:p>
        </p:txBody>
      </p:sp>
    </p:spTree>
    <p:extLst>
      <p:ext uri="{BB962C8B-B14F-4D97-AF65-F5344CB8AC3E}">
        <p14:creationId xmlns:p14="http://schemas.microsoft.com/office/powerpoint/2010/main" val="33188713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r>
              <a:rPr lang="fr-FR"/>
              <a:t>Conseil communautaire – 17 novembre 2022</a:t>
            </a: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7DD352F8-E6D5-40A5-90BA-A89BD40754D9}" type="slidenum">
              <a:rPr lang="fr-FR" smtClean="0"/>
              <a:pPr/>
              <a:t>‹N°›</a:t>
            </a:fld>
            <a:endParaRPr lang="fr-FR"/>
          </a:p>
        </p:txBody>
      </p:sp>
    </p:spTree>
    <p:extLst>
      <p:ext uri="{BB962C8B-B14F-4D97-AF65-F5344CB8AC3E}">
        <p14:creationId xmlns:p14="http://schemas.microsoft.com/office/powerpoint/2010/main" val="17209109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3305176"/>
            <a:ext cx="7772400" cy="1021556"/>
          </a:xfrm>
        </p:spPr>
        <p:txBody>
          <a:bodyPr anchor="t"/>
          <a:lstStyle>
            <a:lvl1pPr algn="l">
              <a:defRPr sz="4000" b="1" cap="all"/>
            </a:lvl1pPr>
          </a:lstStyle>
          <a:p>
            <a:r>
              <a:rPr lang="fr-FR"/>
              <a:t>Modifiez le style du titre</a:t>
            </a:r>
          </a:p>
        </p:txBody>
      </p:sp>
      <p:sp>
        <p:nvSpPr>
          <p:cNvPr id="3" name="Espace réservé du texte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Espace réservé de la date 3"/>
          <p:cNvSpPr>
            <a:spLocks noGrp="1"/>
          </p:cNvSpPr>
          <p:nvPr>
            <p:ph type="dt" sz="half" idx="10"/>
          </p:nvPr>
        </p:nvSpPr>
        <p:spPr/>
        <p:txBody>
          <a:bodyPr/>
          <a:lstStyle/>
          <a:p>
            <a:r>
              <a:rPr lang="fr-FR"/>
              <a:t>Conseil communautaire – 17 novembre 2022</a:t>
            </a: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DD352F8-E6D5-40A5-90BA-A89BD40754D9}" type="slidenum">
              <a:rPr lang="fr-FR" smtClean="0"/>
              <a:pPr/>
              <a:t>‹N°›</a:t>
            </a:fld>
            <a:endParaRPr lang="fr-F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3" y="204787"/>
            <a:ext cx="3008313" cy="871538"/>
          </a:xfrm>
        </p:spPr>
        <p:txBody>
          <a:bodyPr anchor="b"/>
          <a:lstStyle>
            <a:lvl1pPr algn="l">
              <a:defRPr sz="2000" b="1"/>
            </a:lvl1pPr>
          </a:lstStyle>
          <a:p>
            <a:r>
              <a:rPr lang="fr-FR"/>
              <a:t>Modifiez le style du titre</a:t>
            </a:r>
          </a:p>
        </p:txBody>
      </p:sp>
      <p:sp>
        <p:nvSpPr>
          <p:cNvPr id="3" name="Espace réservé du contenu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03" y="1076327"/>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r>
              <a:rPr lang="fr-FR"/>
              <a:t>Conseil communautaire – 17 novembre 2022</a:t>
            </a: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DD352F8-E6D5-40A5-90BA-A89BD40754D9}" type="slidenum">
              <a:rPr lang="fr-FR" smtClean="0"/>
              <a:pPr/>
              <a:t>‹N°›</a:t>
            </a:fld>
            <a:endParaRPr lang="fr-FR"/>
          </a:p>
        </p:txBody>
      </p:sp>
    </p:spTree>
    <p:extLst>
      <p:ext uri="{BB962C8B-B14F-4D97-AF65-F5344CB8AC3E}">
        <p14:creationId xmlns:p14="http://schemas.microsoft.com/office/powerpoint/2010/main" val="123948515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3600451"/>
            <a:ext cx="5486400" cy="425054"/>
          </a:xfrm>
        </p:spPr>
        <p:txBody>
          <a:bodyPr anchor="b"/>
          <a:lstStyle>
            <a:lvl1pPr algn="l">
              <a:defRPr sz="2000" b="1"/>
            </a:lvl1pPr>
          </a:lstStyle>
          <a:p>
            <a:r>
              <a:rPr lang="fr-FR"/>
              <a:t>Modifiez le style du titre</a:t>
            </a:r>
          </a:p>
        </p:txBody>
      </p:sp>
      <p:sp>
        <p:nvSpPr>
          <p:cNvPr id="3" name="Espace réservé pour une image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4" name="Espace réservé du texte 3"/>
          <p:cNvSpPr>
            <a:spLocks noGrp="1"/>
          </p:cNvSpPr>
          <p:nvPr>
            <p:ph type="body" sz="half" idx="2"/>
          </p:nvPr>
        </p:nvSpPr>
        <p:spPr>
          <a:xfrm>
            <a:off x="1792288" y="4025504"/>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r>
              <a:rPr lang="fr-FR"/>
              <a:t>Conseil communautaire – 17 novembre 2022</a:t>
            </a: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DD352F8-E6D5-40A5-90BA-A89BD40754D9}" type="slidenum">
              <a:rPr lang="fr-FR" smtClean="0"/>
              <a:pPr/>
              <a:t>‹N°›</a:t>
            </a:fld>
            <a:endParaRPr lang="fr-FR"/>
          </a:p>
        </p:txBody>
      </p:sp>
    </p:spTree>
    <p:extLst>
      <p:ext uri="{BB962C8B-B14F-4D97-AF65-F5344CB8AC3E}">
        <p14:creationId xmlns:p14="http://schemas.microsoft.com/office/powerpoint/2010/main" val="278888665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r>
              <a:rPr lang="fr-FR"/>
              <a:t>Conseil communautaire – 17 novembre 2022</a:t>
            </a: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DD352F8-E6D5-40A5-90BA-A89BD40754D9}" type="slidenum">
              <a:rPr lang="fr-FR" smtClean="0"/>
              <a:pPr/>
              <a:t>‹N°›</a:t>
            </a:fld>
            <a:endParaRPr lang="fr-FR"/>
          </a:p>
        </p:txBody>
      </p:sp>
    </p:spTree>
    <p:extLst>
      <p:ext uri="{BB962C8B-B14F-4D97-AF65-F5344CB8AC3E}">
        <p14:creationId xmlns:p14="http://schemas.microsoft.com/office/powerpoint/2010/main" val="355198970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05980"/>
            <a:ext cx="2057400" cy="4388644"/>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457200" y="205980"/>
            <a:ext cx="6019800" cy="4388644"/>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r>
              <a:rPr lang="fr-FR"/>
              <a:t>Conseil communautaire – 17 novembre 2022</a:t>
            </a: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DD352F8-E6D5-40A5-90BA-A89BD40754D9}" type="slidenum">
              <a:rPr lang="fr-FR" smtClean="0"/>
              <a:pPr/>
              <a:t>‹N°›</a:t>
            </a:fld>
            <a:endParaRPr lang="fr-FR"/>
          </a:p>
        </p:txBody>
      </p:sp>
    </p:spTree>
    <p:extLst>
      <p:ext uri="{BB962C8B-B14F-4D97-AF65-F5344CB8AC3E}">
        <p14:creationId xmlns:p14="http://schemas.microsoft.com/office/powerpoint/2010/main" val="150551820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p>
        </p:txBody>
      </p:sp>
      <p:sp>
        <p:nvSpPr>
          <p:cNvPr id="10" name="Espace réservé de la date 9"/>
          <p:cNvSpPr>
            <a:spLocks noGrp="1"/>
          </p:cNvSpPr>
          <p:nvPr>
            <p:ph type="dt" sz="half" idx="10"/>
          </p:nvPr>
        </p:nvSpPr>
        <p:spPr/>
        <p:txBody>
          <a:bodyPr/>
          <a:lstStyle/>
          <a:p>
            <a:r>
              <a:rPr lang="fr-FR"/>
              <a:t>Conseil communautaire – 17 novembre 2022</a:t>
            </a:r>
          </a:p>
        </p:txBody>
      </p:sp>
      <p:sp>
        <p:nvSpPr>
          <p:cNvPr id="11" name="Espace réservé du numéro de diapositive 10"/>
          <p:cNvSpPr>
            <a:spLocks noGrp="1"/>
          </p:cNvSpPr>
          <p:nvPr>
            <p:ph type="sldNum" sz="quarter" idx="11"/>
          </p:nvPr>
        </p:nvSpPr>
        <p:spPr/>
        <p:txBody>
          <a:bodyPr/>
          <a:lstStyle>
            <a:lvl1pPr>
              <a:defRPr/>
            </a:lvl1pPr>
          </a:lstStyle>
          <a:p>
            <a:r>
              <a:rPr lang="fr-FR"/>
              <a:t>2</a:t>
            </a:r>
          </a:p>
        </p:txBody>
      </p:sp>
      <p:sp>
        <p:nvSpPr>
          <p:cNvPr id="12" name="Espace réservé du pied de page 11"/>
          <p:cNvSpPr>
            <a:spLocks noGrp="1"/>
          </p:cNvSpPr>
          <p:nvPr>
            <p:ph type="ftr" sz="quarter" idx="12"/>
          </p:nvPr>
        </p:nvSpPr>
        <p:spPr/>
        <p:txBody>
          <a:bodyPr/>
          <a:lstStyle/>
          <a:p>
            <a:endParaRPr lang="fr-FR"/>
          </a:p>
        </p:txBody>
      </p:sp>
    </p:spTree>
    <p:extLst>
      <p:ext uri="{BB962C8B-B14F-4D97-AF65-F5344CB8AC3E}">
        <p14:creationId xmlns:p14="http://schemas.microsoft.com/office/powerpoint/2010/main" val="116649523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a:xfrm>
            <a:off x="457200" y="4767264"/>
            <a:ext cx="3322712" cy="273844"/>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a:solidFill>
                  <a:srgbClr val="C00000"/>
                </a:solidFill>
              </a:defRPr>
            </a:lvl1pPr>
          </a:lstStyle>
          <a:p>
            <a:r>
              <a:rPr lang="fr-FR"/>
              <a:t>Conseil communautaire – 17 novembre 2022</a:t>
            </a:r>
            <a:endParaRPr lang="fr-FR" dirty="0"/>
          </a:p>
        </p:txBody>
      </p:sp>
      <p:sp>
        <p:nvSpPr>
          <p:cNvPr id="5" name="Espace réservé du pied de page 4"/>
          <p:cNvSpPr>
            <a:spLocks noGrp="1"/>
          </p:cNvSpPr>
          <p:nvPr>
            <p:ph type="ftr" sz="quarter" idx="11"/>
          </p:nvPr>
        </p:nvSpPr>
        <p:spPr>
          <a:xfrm>
            <a:off x="3851920" y="4767264"/>
            <a:ext cx="3312368" cy="273844"/>
          </a:xfrm>
        </p:spPr>
        <p:txBody>
          <a:bodyPr/>
          <a:lstStyle>
            <a:lvl1pPr>
              <a:defRPr>
                <a:ln>
                  <a:solidFill>
                    <a:schemeClr val="accent1"/>
                  </a:solidFill>
                </a:ln>
                <a:solidFill>
                  <a:schemeClr val="bg1"/>
                </a:solidFill>
              </a:defRPr>
            </a:lvl1pPr>
          </a:lstStyle>
          <a:p>
            <a:endParaRPr lang="fr-FR"/>
          </a:p>
        </p:txBody>
      </p:sp>
      <p:sp>
        <p:nvSpPr>
          <p:cNvPr id="6" name="Espace réservé du numéro de diapositive 5"/>
          <p:cNvSpPr>
            <a:spLocks noGrp="1"/>
          </p:cNvSpPr>
          <p:nvPr>
            <p:ph type="sldNum" sz="quarter" idx="12"/>
          </p:nvPr>
        </p:nvSpPr>
        <p:spPr>
          <a:xfrm>
            <a:off x="7236296" y="4767264"/>
            <a:ext cx="648072" cy="273844"/>
          </a:xfrm>
        </p:spPr>
        <p:txBody>
          <a:bodyPr/>
          <a:lstStyle>
            <a:lvl1pPr>
              <a:defRPr>
                <a:solidFill>
                  <a:srgbClr val="C00000"/>
                </a:solidFill>
              </a:defRPr>
            </a:lvl1pPr>
          </a:lstStyle>
          <a:p>
            <a:fld id="{7DD352F8-E6D5-40A5-90BA-A89BD40754D9}" type="slidenum">
              <a:rPr lang="fr-FR" smtClean="0"/>
              <a:pPr/>
              <a:t>‹N°›</a:t>
            </a:fld>
            <a:endParaRPr lang="fr-FR"/>
          </a:p>
        </p:txBody>
      </p:sp>
    </p:spTree>
    <p:extLst>
      <p:ext uri="{BB962C8B-B14F-4D97-AF65-F5344CB8AC3E}">
        <p14:creationId xmlns:p14="http://schemas.microsoft.com/office/powerpoint/2010/main" val="297622505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3305176"/>
            <a:ext cx="7772400" cy="1021556"/>
          </a:xfrm>
        </p:spPr>
        <p:txBody>
          <a:bodyPr anchor="t"/>
          <a:lstStyle>
            <a:lvl1pPr algn="l">
              <a:defRPr sz="4000" b="1" cap="all"/>
            </a:lvl1pPr>
          </a:lstStyle>
          <a:p>
            <a:r>
              <a:rPr lang="fr-FR"/>
              <a:t>Modifiez le style du titre</a:t>
            </a:r>
          </a:p>
        </p:txBody>
      </p:sp>
      <p:sp>
        <p:nvSpPr>
          <p:cNvPr id="3" name="Espace réservé du texte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Espace réservé de la date 3"/>
          <p:cNvSpPr>
            <a:spLocks noGrp="1"/>
          </p:cNvSpPr>
          <p:nvPr>
            <p:ph type="dt" sz="half" idx="10"/>
          </p:nvPr>
        </p:nvSpPr>
        <p:spPr/>
        <p:txBody>
          <a:bodyPr/>
          <a:lstStyle/>
          <a:p>
            <a:r>
              <a:rPr lang="fr-FR"/>
              <a:t>Conseil communautaire – 17 novembre 2022</a:t>
            </a: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DD352F8-E6D5-40A5-90BA-A89BD40754D9}" type="slidenum">
              <a:rPr lang="fr-FR" smtClean="0"/>
              <a:pPr/>
              <a:t>‹N°›</a:t>
            </a:fld>
            <a:endParaRPr lang="fr-FR"/>
          </a:p>
        </p:txBody>
      </p:sp>
    </p:spTree>
    <p:extLst>
      <p:ext uri="{BB962C8B-B14F-4D97-AF65-F5344CB8AC3E}">
        <p14:creationId xmlns:p14="http://schemas.microsoft.com/office/powerpoint/2010/main" val="30460607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r>
              <a:rPr lang="fr-FR"/>
              <a:t>Conseil communautaire – 17 novembre 2022</a:t>
            </a: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DD352F8-E6D5-40A5-90BA-A89BD40754D9}" type="slidenum">
              <a:rPr lang="fr-FR" smtClean="0"/>
              <a:pPr/>
              <a:t>‹N°›</a:t>
            </a:fld>
            <a:endParaRPr lang="fr-FR"/>
          </a:p>
        </p:txBody>
      </p:sp>
    </p:spTree>
    <p:extLst>
      <p:ext uri="{BB962C8B-B14F-4D97-AF65-F5344CB8AC3E}">
        <p14:creationId xmlns:p14="http://schemas.microsoft.com/office/powerpoint/2010/main" val="46792834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Modifiez le style du titre</a:t>
            </a:r>
          </a:p>
        </p:txBody>
      </p:sp>
      <p:sp>
        <p:nvSpPr>
          <p:cNvPr id="3" name="Espace réservé du texte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Espace réservé du contenu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028"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Espace réservé du contenu 5"/>
          <p:cNvSpPr>
            <a:spLocks noGrp="1"/>
          </p:cNvSpPr>
          <p:nvPr>
            <p:ph sz="quarter" idx="4"/>
          </p:nvPr>
        </p:nvSpPr>
        <p:spPr>
          <a:xfrm>
            <a:off x="4645028"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r>
              <a:rPr lang="fr-FR"/>
              <a:t>Conseil communautaire – 17 novembre 2022</a:t>
            </a: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7DD352F8-E6D5-40A5-90BA-A89BD40754D9}" type="slidenum">
              <a:rPr lang="fr-FR" smtClean="0"/>
              <a:pPr/>
              <a:t>‹N°›</a:t>
            </a:fld>
            <a:endParaRPr lang="fr-FR"/>
          </a:p>
        </p:txBody>
      </p:sp>
    </p:spTree>
    <p:extLst>
      <p:ext uri="{BB962C8B-B14F-4D97-AF65-F5344CB8AC3E}">
        <p14:creationId xmlns:p14="http://schemas.microsoft.com/office/powerpoint/2010/main" val="367097388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r>
              <a:rPr lang="fr-FR"/>
              <a:t>Conseil communautaire – 17 novembre 2022</a:t>
            </a: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7DD352F8-E6D5-40A5-90BA-A89BD40754D9}" type="slidenum">
              <a:rPr lang="fr-FR" smtClean="0"/>
              <a:pPr/>
              <a:t>‹N°›</a:t>
            </a:fld>
            <a:endParaRPr lang="fr-FR"/>
          </a:p>
        </p:txBody>
      </p:sp>
    </p:spTree>
    <p:extLst>
      <p:ext uri="{BB962C8B-B14F-4D97-AF65-F5344CB8AC3E}">
        <p14:creationId xmlns:p14="http://schemas.microsoft.com/office/powerpoint/2010/main" val="36177648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r>
              <a:rPr lang="fr-FR"/>
              <a:t>Conseil communautaire – 17 novembre 2022</a:t>
            </a: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DD352F8-E6D5-40A5-90BA-A89BD40754D9}" type="slidenum">
              <a:rPr lang="fr-FR" smtClean="0"/>
              <a:pPr/>
              <a:t>‹N°›</a:t>
            </a:fld>
            <a:endParaRPr lang="fr-F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r>
              <a:rPr lang="fr-FR"/>
              <a:t>Conseil communautaire – 17 novembre 2022</a:t>
            </a: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7DD352F8-E6D5-40A5-90BA-A89BD40754D9}" type="slidenum">
              <a:rPr lang="fr-FR" smtClean="0"/>
              <a:pPr/>
              <a:t>‹N°›</a:t>
            </a:fld>
            <a:endParaRPr lang="fr-FR"/>
          </a:p>
        </p:txBody>
      </p:sp>
    </p:spTree>
    <p:extLst>
      <p:ext uri="{BB962C8B-B14F-4D97-AF65-F5344CB8AC3E}">
        <p14:creationId xmlns:p14="http://schemas.microsoft.com/office/powerpoint/2010/main" val="273235513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3" y="204787"/>
            <a:ext cx="3008313" cy="871538"/>
          </a:xfrm>
        </p:spPr>
        <p:txBody>
          <a:bodyPr anchor="b"/>
          <a:lstStyle>
            <a:lvl1pPr algn="l">
              <a:defRPr sz="2000" b="1"/>
            </a:lvl1pPr>
          </a:lstStyle>
          <a:p>
            <a:r>
              <a:rPr lang="fr-FR"/>
              <a:t>Modifiez le style du titre</a:t>
            </a:r>
          </a:p>
        </p:txBody>
      </p:sp>
      <p:sp>
        <p:nvSpPr>
          <p:cNvPr id="3" name="Espace réservé du contenu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03" y="1076327"/>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r>
              <a:rPr lang="fr-FR"/>
              <a:t>Conseil communautaire – 17 novembre 2022</a:t>
            </a: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DD352F8-E6D5-40A5-90BA-A89BD40754D9}" type="slidenum">
              <a:rPr lang="fr-FR" smtClean="0"/>
              <a:pPr/>
              <a:t>‹N°›</a:t>
            </a:fld>
            <a:endParaRPr lang="fr-FR"/>
          </a:p>
        </p:txBody>
      </p:sp>
    </p:spTree>
    <p:extLst>
      <p:ext uri="{BB962C8B-B14F-4D97-AF65-F5344CB8AC3E}">
        <p14:creationId xmlns:p14="http://schemas.microsoft.com/office/powerpoint/2010/main" val="87261451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3600451"/>
            <a:ext cx="5486400" cy="425054"/>
          </a:xfrm>
        </p:spPr>
        <p:txBody>
          <a:bodyPr anchor="b"/>
          <a:lstStyle>
            <a:lvl1pPr algn="l">
              <a:defRPr sz="2000" b="1"/>
            </a:lvl1pPr>
          </a:lstStyle>
          <a:p>
            <a:r>
              <a:rPr lang="fr-FR"/>
              <a:t>Modifiez le style du titre</a:t>
            </a:r>
          </a:p>
        </p:txBody>
      </p:sp>
      <p:sp>
        <p:nvSpPr>
          <p:cNvPr id="3" name="Espace réservé pour une image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4" name="Espace réservé du texte 3"/>
          <p:cNvSpPr>
            <a:spLocks noGrp="1"/>
          </p:cNvSpPr>
          <p:nvPr>
            <p:ph type="body" sz="half" idx="2"/>
          </p:nvPr>
        </p:nvSpPr>
        <p:spPr>
          <a:xfrm>
            <a:off x="1792288" y="4025504"/>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r>
              <a:rPr lang="fr-FR"/>
              <a:t>Conseil communautaire – 17 novembre 2022</a:t>
            </a: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DD352F8-E6D5-40A5-90BA-A89BD40754D9}" type="slidenum">
              <a:rPr lang="fr-FR" smtClean="0"/>
              <a:pPr/>
              <a:t>‹N°›</a:t>
            </a:fld>
            <a:endParaRPr lang="fr-FR"/>
          </a:p>
        </p:txBody>
      </p:sp>
    </p:spTree>
    <p:extLst>
      <p:ext uri="{BB962C8B-B14F-4D97-AF65-F5344CB8AC3E}">
        <p14:creationId xmlns:p14="http://schemas.microsoft.com/office/powerpoint/2010/main" val="319340631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r>
              <a:rPr lang="fr-FR"/>
              <a:t>Conseil communautaire – 17 novembre 2022</a:t>
            </a: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DD352F8-E6D5-40A5-90BA-A89BD40754D9}" type="slidenum">
              <a:rPr lang="fr-FR" smtClean="0"/>
              <a:pPr/>
              <a:t>‹N°›</a:t>
            </a:fld>
            <a:endParaRPr lang="fr-FR"/>
          </a:p>
        </p:txBody>
      </p:sp>
    </p:spTree>
    <p:extLst>
      <p:ext uri="{BB962C8B-B14F-4D97-AF65-F5344CB8AC3E}">
        <p14:creationId xmlns:p14="http://schemas.microsoft.com/office/powerpoint/2010/main" val="58836209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05980"/>
            <a:ext cx="2057400" cy="4388644"/>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457200" y="205980"/>
            <a:ext cx="6019800" cy="4388644"/>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r>
              <a:rPr lang="fr-FR"/>
              <a:t>Conseil communautaire – 17 novembre 2022</a:t>
            </a: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DD352F8-E6D5-40A5-90BA-A89BD40754D9}" type="slidenum">
              <a:rPr lang="fr-FR" smtClean="0"/>
              <a:pPr/>
              <a:t>‹N°›</a:t>
            </a:fld>
            <a:endParaRPr lang="fr-FR"/>
          </a:p>
        </p:txBody>
      </p:sp>
    </p:spTree>
    <p:extLst>
      <p:ext uri="{BB962C8B-B14F-4D97-AF65-F5344CB8AC3E}">
        <p14:creationId xmlns:p14="http://schemas.microsoft.com/office/powerpoint/2010/main" val="148756517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Modifiez le style du titre</a:t>
            </a:r>
          </a:p>
        </p:txBody>
      </p:sp>
      <p:sp>
        <p:nvSpPr>
          <p:cNvPr id="3" name="Espace réservé du texte 2"/>
          <p:cNvSpPr>
            <a:spLocks noGrp="1"/>
          </p:cNvSpPr>
          <p:nvPr>
            <p:ph type="body" idx="1"/>
          </p:nvPr>
        </p:nvSpPr>
        <p:spPr>
          <a:xfrm>
            <a:off x="457200" y="1151335"/>
            <a:ext cx="4040188" cy="479822"/>
          </a:xfrm>
        </p:spPr>
        <p:txBody>
          <a:bodyPr anchor="b"/>
          <a:lstStyle>
            <a:lvl1pPr marL="0" indent="0">
              <a:buNone/>
              <a:defRPr sz="2400" b="1"/>
            </a:lvl1pPr>
            <a:lvl2pPr marL="457189" indent="0">
              <a:buNone/>
              <a:defRPr sz="2000" b="1"/>
            </a:lvl2pPr>
            <a:lvl3pPr marL="914378" indent="0">
              <a:buNone/>
              <a:defRPr sz="1800" b="1"/>
            </a:lvl3pPr>
            <a:lvl4pPr marL="1371566" indent="0">
              <a:buNone/>
              <a:defRPr sz="1600" b="1"/>
            </a:lvl4pPr>
            <a:lvl5pPr marL="1828754" indent="0">
              <a:buNone/>
              <a:defRPr sz="1600" b="1"/>
            </a:lvl5pPr>
            <a:lvl6pPr marL="2285943" indent="0">
              <a:buNone/>
              <a:defRPr sz="1600" b="1"/>
            </a:lvl6pPr>
            <a:lvl7pPr marL="2743132" indent="0">
              <a:buNone/>
              <a:defRPr sz="1600" b="1"/>
            </a:lvl7pPr>
            <a:lvl8pPr marL="3200320" indent="0">
              <a:buNone/>
              <a:defRPr sz="1600" b="1"/>
            </a:lvl8pPr>
            <a:lvl9pPr marL="3657509" indent="0">
              <a:buNone/>
              <a:defRPr sz="1600" b="1"/>
            </a:lvl9pPr>
          </a:lstStyle>
          <a:p>
            <a:pPr lvl="0"/>
            <a:r>
              <a:rPr lang="fr-FR"/>
              <a:t>Modifier les styles du texte du masque</a:t>
            </a:r>
          </a:p>
        </p:txBody>
      </p:sp>
      <p:sp>
        <p:nvSpPr>
          <p:cNvPr id="4" name="Espace réservé du contenu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029" y="1151335"/>
            <a:ext cx="4041775" cy="479822"/>
          </a:xfrm>
        </p:spPr>
        <p:txBody>
          <a:bodyPr anchor="b"/>
          <a:lstStyle>
            <a:lvl1pPr marL="0" indent="0">
              <a:buNone/>
              <a:defRPr sz="2400" b="1"/>
            </a:lvl1pPr>
            <a:lvl2pPr marL="457189" indent="0">
              <a:buNone/>
              <a:defRPr sz="2000" b="1"/>
            </a:lvl2pPr>
            <a:lvl3pPr marL="914378" indent="0">
              <a:buNone/>
              <a:defRPr sz="1800" b="1"/>
            </a:lvl3pPr>
            <a:lvl4pPr marL="1371566" indent="0">
              <a:buNone/>
              <a:defRPr sz="1600" b="1"/>
            </a:lvl4pPr>
            <a:lvl5pPr marL="1828754" indent="0">
              <a:buNone/>
              <a:defRPr sz="1600" b="1"/>
            </a:lvl5pPr>
            <a:lvl6pPr marL="2285943" indent="0">
              <a:buNone/>
              <a:defRPr sz="1600" b="1"/>
            </a:lvl6pPr>
            <a:lvl7pPr marL="2743132" indent="0">
              <a:buNone/>
              <a:defRPr sz="1600" b="1"/>
            </a:lvl7pPr>
            <a:lvl8pPr marL="3200320" indent="0">
              <a:buNone/>
              <a:defRPr sz="1600" b="1"/>
            </a:lvl8pPr>
            <a:lvl9pPr marL="3657509" indent="0">
              <a:buNone/>
              <a:defRPr sz="1600" b="1"/>
            </a:lvl9pPr>
          </a:lstStyle>
          <a:p>
            <a:pPr lvl="0"/>
            <a:r>
              <a:rPr lang="fr-FR"/>
              <a:t>Modifier les styles du texte du masque</a:t>
            </a:r>
          </a:p>
        </p:txBody>
      </p:sp>
      <p:sp>
        <p:nvSpPr>
          <p:cNvPr id="6" name="Espace réservé du contenu 5"/>
          <p:cNvSpPr>
            <a:spLocks noGrp="1"/>
          </p:cNvSpPr>
          <p:nvPr>
            <p:ph sz="quarter" idx="4"/>
          </p:nvPr>
        </p:nvSpPr>
        <p:spPr>
          <a:xfrm>
            <a:off x="4645029"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r>
              <a:rPr lang="fr-FR"/>
              <a:t>Conseil communautaire – 17 novembre 2022</a:t>
            </a: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7DD352F8-E6D5-40A5-90BA-A89BD40754D9}" type="slidenum">
              <a:rPr lang="fr-FR" smtClean="0"/>
              <a:pPr/>
              <a:t>‹N°›</a:t>
            </a:fld>
            <a:endParaRPr lang="fr-FR"/>
          </a:p>
        </p:txBody>
      </p:sp>
    </p:spTree>
    <p:extLst>
      <p:ext uri="{BB962C8B-B14F-4D97-AF65-F5344CB8AC3E}">
        <p14:creationId xmlns:p14="http://schemas.microsoft.com/office/powerpoint/2010/main" val="344434402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r>
              <a:rPr lang="fr-FR"/>
              <a:t>Conseil communautaire – 17 novembre 2022</a:t>
            </a: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DD352F8-E6D5-40A5-90BA-A89BD40754D9}" type="slidenum">
              <a:rPr lang="fr-FR" smtClean="0"/>
              <a:pPr/>
              <a:t>‹N°›</a:t>
            </a:fld>
            <a:endParaRPr lang="fr-FR"/>
          </a:p>
        </p:txBody>
      </p:sp>
    </p:spTree>
    <p:extLst>
      <p:ext uri="{BB962C8B-B14F-4D97-AF65-F5344CB8AC3E}">
        <p14:creationId xmlns:p14="http://schemas.microsoft.com/office/powerpoint/2010/main" val="199852037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p>
        </p:txBody>
      </p:sp>
      <p:sp>
        <p:nvSpPr>
          <p:cNvPr id="10" name="Espace réservé de la date 9"/>
          <p:cNvSpPr>
            <a:spLocks noGrp="1"/>
          </p:cNvSpPr>
          <p:nvPr>
            <p:ph type="dt" sz="half" idx="10"/>
          </p:nvPr>
        </p:nvSpPr>
        <p:spPr/>
        <p:txBody>
          <a:bodyPr/>
          <a:lstStyle/>
          <a:p>
            <a:r>
              <a:rPr lang="fr-FR"/>
              <a:t>Conseil communautaire – 17 novembre 2022</a:t>
            </a:r>
          </a:p>
        </p:txBody>
      </p:sp>
      <p:sp>
        <p:nvSpPr>
          <p:cNvPr id="11" name="Espace réservé du numéro de diapositive 10"/>
          <p:cNvSpPr>
            <a:spLocks noGrp="1"/>
          </p:cNvSpPr>
          <p:nvPr>
            <p:ph type="sldNum" sz="quarter" idx="11"/>
          </p:nvPr>
        </p:nvSpPr>
        <p:spPr/>
        <p:txBody>
          <a:bodyPr/>
          <a:lstStyle>
            <a:lvl1pPr>
              <a:defRPr/>
            </a:lvl1pPr>
          </a:lstStyle>
          <a:p>
            <a:r>
              <a:rPr lang="fr-FR"/>
              <a:t>2</a:t>
            </a:r>
          </a:p>
        </p:txBody>
      </p:sp>
      <p:sp>
        <p:nvSpPr>
          <p:cNvPr id="12" name="Espace réservé du pied de page 11"/>
          <p:cNvSpPr>
            <a:spLocks noGrp="1"/>
          </p:cNvSpPr>
          <p:nvPr>
            <p:ph type="ftr" sz="quarter" idx="12"/>
          </p:nvPr>
        </p:nvSpPr>
        <p:spPr/>
        <p:txBody>
          <a:bodyPr/>
          <a:lstStyle/>
          <a:p>
            <a:endParaRPr lang="fr-FR"/>
          </a:p>
        </p:txBody>
      </p:sp>
    </p:spTree>
    <p:extLst>
      <p:ext uri="{BB962C8B-B14F-4D97-AF65-F5344CB8AC3E}">
        <p14:creationId xmlns:p14="http://schemas.microsoft.com/office/powerpoint/2010/main" val="51848421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a:xfrm>
            <a:off x="457200" y="4767264"/>
            <a:ext cx="3322712" cy="273844"/>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a:solidFill>
                  <a:srgbClr val="C00000"/>
                </a:solidFill>
              </a:defRPr>
            </a:lvl1pPr>
          </a:lstStyle>
          <a:p>
            <a:r>
              <a:rPr lang="fr-FR"/>
              <a:t>Conseil communautaire – 17 novembre 2022</a:t>
            </a:r>
            <a:endParaRPr lang="fr-FR" dirty="0"/>
          </a:p>
        </p:txBody>
      </p:sp>
      <p:sp>
        <p:nvSpPr>
          <p:cNvPr id="5" name="Espace réservé du pied de page 4"/>
          <p:cNvSpPr>
            <a:spLocks noGrp="1"/>
          </p:cNvSpPr>
          <p:nvPr>
            <p:ph type="ftr" sz="quarter" idx="11"/>
          </p:nvPr>
        </p:nvSpPr>
        <p:spPr>
          <a:xfrm>
            <a:off x="3851920" y="4767264"/>
            <a:ext cx="3312368" cy="273844"/>
          </a:xfrm>
        </p:spPr>
        <p:txBody>
          <a:bodyPr/>
          <a:lstStyle>
            <a:lvl1pPr>
              <a:defRPr>
                <a:ln>
                  <a:solidFill>
                    <a:schemeClr val="accent1"/>
                  </a:solidFill>
                </a:ln>
                <a:solidFill>
                  <a:schemeClr val="bg1"/>
                </a:solidFill>
              </a:defRPr>
            </a:lvl1pPr>
          </a:lstStyle>
          <a:p>
            <a:endParaRPr lang="fr-FR"/>
          </a:p>
        </p:txBody>
      </p:sp>
      <p:sp>
        <p:nvSpPr>
          <p:cNvPr id="6" name="Espace réservé du numéro de diapositive 5"/>
          <p:cNvSpPr>
            <a:spLocks noGrp="1"/>
          </p:cNvSpPr>
          <p:nvPr>
            <p:ph type="sldNum" sz="quarter" idx="12"/>
          </p:nvPr>
        </p:nvSpPr>
        <p:spPr>
          <a:xfrm>
            <a:off x="7236296" y="4767264"/>
            <a:ext cx="648072" cy="273844"/>
          </a:xfrm>
        </p:spPr>
        <p:txBody>
          <a:bodyPr/>
          <a:lstStyle>
            <a:lvl1pPr>
              <a:defRPr>
                <a:solidFill>
                  <a:srgbClr val="C00000"/>
                </a:solidFill>
              </a:defRPr>
            </a:lvl1pPr>
          </a:lstStyle>
          <a:p>
            <a:fld id="{7DD352F8-E6D5-40A5-90BA-A89BD40754D9}" type="slidenum">
              <a:rPr lang="fr-FR" smtClean="0"/>
              <a:pPr/>
              <a:t>‹N°›</a:t>
            </a:fld>
            <a:endParaRPr lang="fr-FR"/>
          </a:p>
        </p:txBody>
      </p:sp>
    </p:spTree>
    <p:extLst>
      <p:ext uri="{BB962C8B-B14F-4D97-AF65-F5344CB8AC3E}">
        <p14:creationId xmlns:p14="http://schemas.microsoft.com/office/powerpoint/2010/main" val="371481584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3305176"/>
            <a:ext cx="7772400" cy="1021556"/>
          </a:xfrm>
        </p:spPr>
        <p:txBody>
          <a:bodyPr anchor="t"/>
          <a:lstStyle>
            <a:lvl1pPr algn="l">
              <a:defRPr sz="4000" b="1" cap="all"/>
            </a:lvl1pPr>
          </a:lstStyle>
          <a:p>
            <a:r>
              <a:rPr lang="fr-FR"/>
              <a:t>Modifiez le style du titre</a:t>
            </a:r>
          </a:p>
        </p:txBody>
      </p:sp>
      <p:sp>
        <p:nvSpPr>
          <p:cNvPr id="3" name="Espace réservé du texte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Espace réservé de la date 3"/>
          <p:cNvSpPr>
            <a:spLocks noGrp="1"/>
          </p:cNvSpPr>
          <p:nvPr>
            <p:ph type="dt" sz="half" idx="10"/>
          </p:nvPr>
        </p:nvSpPr>
        <p:spPr/>
        <p:txBody>
          <a:bodyPr/>
          <a:lstStyle/>
          <a:p>
            <a:r>
              <a:rPr lang="fr-FR"/>
              <a:t>Conseil communautaire – 17 novembre 2022</a:t>
            </a: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DD352F8-E6D5-40A5-90BA-A89BD40754D9}" type="slidenum">
              <a:rPr lang="fr-FR" smtClean="0"/>
              <a:pPr/>
              <a:t>‹N°›</a:t>
            </a:fld>
            <a:endParaRPr lang="fr-FR"/>
          </a:p>
        </p:txBody>
      </p:sp>
    </p:spTree>
    <p:extLst>
      <p:ext uri="{BB962C8B-B14F-4D97-AF65-F5344CB8AC3E}">
        <p14:creationId xmlns:p14="http://schemas.microsoft.com/office/powerpoint/2010/main" val="6131982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Modifiez le style du titre</a:t>
            </a:r>
          </a:p>
        </p:txBody>
      </p:sp>
      <p:sp>
        <p:nvSpPr>
          <p:cNvPr id="3" name="Espace réservé du texte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Espace réservé du contenu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028"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Espace réservé du contenu 5"/>
          <p:cNvSpPr>
            <a:spLocks noGrp="1"/>
          </p:cNvSpPr>
          <p:nvPr>
            <p:ph sz="quarter" idx="4"/>
          </p:nvPr>
        </p:nvSpPr>
        <p:spPr>
          <a:xfrm>
            <a:off x="4645028"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r>
              <a:rPr lang="fr-FR"/>
              <a:t>Conseil communautaire – 17 novembre 2022</a:t>
            </a: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7DD352F8-E6D5-40A5-90BA-A89BD40754D9}" type="slidenum">
              <a:rPr lang="fr-FR" smtClean="0"/>
              <a:pPr/>
              <a:t>‹N°›</a:t>
            </a:fld>
            <a:endParaRPr lang="fr-F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r>
              <a:rPr lang="fr-FR"/>
              <a:t>Conseil communautaire – 17 novembre 2022</a:t>
            </a: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DD352F8-E6D5-40A5-90BA-A89BD40754D9}" type="slidenum">
              <a:rPr lang="fr-FR" smtClean="0"/>
              <a:pPr/>
              <a:t>‹N°›</a:t>
            </a:fld>
            <a:endParaRPr lang="fr-FR"/>
          </a:p>
        </p:txBody>
      </p:sp>
    </p:spTree>
    <p:extLst>
      <p:ext uri="{BB962C8B-B14F-4D97-AF65-F5344CB8AC3E}">
        <p14:creationId xmlns:p14="http://schemas.microsoft.com/office/powerpoint/2010/main" val="146416237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Modifiez le style du titre</a:t>
            </a:r>
          </a:p>
        </p:txBody>
      </p:sp>
      <p:sp>
        <p:nvSpPr>
          <p:cNvPr id="3" name="Espace réservé du texte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Espace réservé du contenu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028"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Espace réservé du contenu 5"/>
          <p:cNvSpPr>
            <a:spLocks noGrp="1"/>
          </p:cNvSpPr>
          <p:nvPr>
            <p:ph sz="quarter" idx="4"/>
          </p:nvPr>
        </p:nvSpPr>
        <p:spPr>
          <a:xfrm>
            <a:off x="4645028"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r>
              <a:rPr lang="fr-FR"/>
              <a:t>Conseil communautaire – 17 novembre 2022</a:t>
            </a: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7DD352F8-E6D5-40A5-90BA-A89BD40754D9}" type="slidenum">
              <a:rPr lang="fr-FR" smtClean="0"/>
              <a:pPr/>
              <a:t>‹N°›</a:t>
            </a:fld>
            <a:endParaRPr lang="fr-FR"/>
          </a:p>
        </p:txBody>
      </p:sp>
    </p:spTree>
    <p:extLst>
      <p:ext uri="{BB962C8B-B14F-4D97-AF65-F5344CB8AC3E}">
        <p14:creationId xmlns:p14="http://schemas.microsoft.com/office/powerpoint/2010/main" val="307154908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r>
              <a:rPr lang="fr-FR"/>
              <a:t>Conseil communautaire – 17 novembre 2022</a:t>
            </a: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7DD352F8-E6D5-40A5-90BA-A89BD40754D9}" type="slidenum">
              <a:rPr lang="fr-FR" smtClean="0"/>
              <a:pPr/>
              <a:t>‹N°›</a:t>
            </a:fld>
            <a:endParaRPr lang="fr-FR"/>
          </a:p>
        </p:txBody>
      </p:sp>
    </p:spTree>
    <p:extLst>
      <p:ext uri="{BB962C8B-B14F-4D97-AF65-F5344CB8AC3E}">
        <p14:creationId xmlns:p14="http://schemas.microsoft.com/office/powerpoint/2010/main" val="251188819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r>
              <a:rPr lang="fr-FR"/>
              <a:t>Conseil communautaire – 17 novembre 2022</a:t>
            </a: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7DD352F8-E6D5-40A5-90BA-A89BD40754D9}" type="slidenum">
              <a:rPr lang="fr-FR" smtClean="0"/>
              <a:pPr/>
              <a:t>‹N°›</a:t>
            </a:fld>
            <a:endParaRPr lang="fr-FR"/>
          </a:p>
        </p:txBody>
      </p:sp>
    </p:spTree>
    <p:extLst>
      <p:ext uri="{BB962C8B-B14F-4D97-AF65-F5344CB8AC3E}">
        <p14:creationId xmlns:p14="http://schemas.microsoft.com/office/powerpoint/2010/main" val="51858956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3" y="204787"/>
            <a:ext cx="3008313" cy="871538"/>
          </a:xfrm>
        </p:spPr>
        <p:txBody>
          <a:bodyPr anchor="b"/>
          <a:lstStyle>
            <a:lvl1pPr algn="l">
              <a:defRPr sz="2000" b="1"/>
            </a:lvl1pPr>
          </a:lstStyle>
          <a:p>
            <a:r>
              <a:rPr lang="fr-FR"/>
              <a:t>Modifiez le style du titre</a:t>
            </a:r>
          </a:p>
        </p:txBody>
      </p:sp>
      <p:sp>
        <p:nvSpPr>
          <p:cNvPr id="3" name="Espace réservé du contenu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03" y="1076327"/>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r>
              <a:rPr lang="fr-FR"/>
              <a:t>Conseil communautaire – 17 novembre 2022</a:t>
            </a: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DD352F8-E6D5-40A5-90BA-A89BD40754D9}" type="slidenum">
              <a:rPr lang="fr-FR" smtClean="0"/>
              <a:pPr/>
              <a:t>‹N°›</a:t>
            </a:fld>
            <a:endParaRPr lang="fr-FR"/>
          </a:p>
        </p:txBody>
      </p:sp>
    </p:spTree>
    <p:extLst>
      <p:ext uri="{BB962C8B-B14F-4D97-AF65-F5344CB8AC3E}">
        <p14:creationId xmlns:p14="http://schemas.microsoft.com/office/powerpoint/2010/main" val="204933953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3600451"/>
            <a:ext cx="5486400" cy="425054"/>
          </a:xfrm>
        </p:spPr>
        <p:txBody>
          <a:bodyPr anchor="b"/>
          <a:lstStyle>
            <a:lvl1pPr algn="l">
              <a:defRPr sz="2000" b="1"/>
            </a:lvl1pPr>
          </a:lstStyle>
          <a:p>
            <a:r>
              <a:rPr lang="fr-FR"/>
              <a:t>Modifiez le style du titre</a:t>
            </a:r>
          </a:p>
        </p:txBody>
      </p:sp>
      <p:sp>
        <p:nvSpPr>
          <p:cNvPr id="3" name="Espace réservé pour une image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4" name="Espace réservé du texte 3"/>
          <p:cNvSpPr>
            <a:spLocks noGrp="1"/>
          </p:cNvSpPr>
          <p:nvPr>
            <p:ph type="body" sz="half" idx="2"/>
          </p:nvPr>
        </p:nvSpPr>
        <p:spPr>
          <a:xfrm>
            <a:off x="1792288" y="4025504"/>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r>
              <a:rPr lang="fr-FR"/>
              <a:t>Conseil communautaire – 17 novembre 2022</a:t>
            </a: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DD352F8-E6D5-40A5-90BA-A89BD40754D9}" type="slidenum">
              <a:rPr lang="fr-FR" smtClean="0"/>
              <a:pPr/>
              <a:t>‹N°›</a:t>
            </a:fld>
            <a:endParaRPr lang="fr-FR"/>
          </a:p>
        </p:txBody>
      </p:sp>
    </p:spTree>
    <p:extLst>
      <p:ext uri="{BB962C8B-B14F-4D97-AF65-F5344CB8AC3E}">
        <p14:creationId xmlns:p14="http://schemas.microsoft.com/office/powerpoint/2010/main" val="1370683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r>
              <a:rPr lang="fr-FR"/>
              <a:t>Conseil communautaire – 17 novembre 2022</a:t>
            </a: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DD352F8-E6D5-40A5-90BA-A89BD40754D9}" type="slidenum">
              <a:rPr lang="fr-FR" smtClean="0"/>
              <a:pPr/>
              <a:t>‹N°›</a:t>
            </a:fld>
            <a:endParaRPr lang="fr-FR"/>
          </a:p>
        </p:txBody>
      </p:sp>
    </p:spTree>
    <p:extLst>
      <p:ext uri="{BB962C8B-B14F-4D97-AF65-F5344CB8AC3E}">
        <p14:creationId xmlns:p14="http://schemas.microsoft.com/office/powerpoint/2010/main" val="423851777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05980"/>
            <a:ext cx="2057400" cy="4388644"/>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457200" y="205980"/>
            <a:ext cx="6019800" cy="4388644"/>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r>
              <a:rPr lang="fr-FR"/>
              <a:t>Conseil communautaire – 17 novembre 2022</a:t>
            </a: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DD352F8-E6D5-40A5-90BA-A89BD40754D9}" type="slidenum">
              <a:rPr lang="fr-FR" smtClean="0"/>
              <a:pPr/>
              <a:t>‹N°›</a:t>
            </a:fld>
            <a:endParaRPr lang="fr-FR"/>
          </a:p>
        </p:txBody>
      </p:sp>
    </p:spTree>
    <p:extLst>
      <p:ext uri="{BB962C8B-B14F-4D97-AF65-F5344CB8AC3E}">
        <p14:creationId xmlns:p14="http://schemas.microsoft.com/office/powerpoint/2010/main" val="145468330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fr-FR" dirty="0"/>
          </a:p>
        </p:txBody>
      </p:sp>
      <p:sp>
        <p:nvSpPr>
          <p:cNvPr id="10" name="Espace réservé de la date 9"/>
          <p:cNvSpPr>
            <a:spLocks noGrp="1"/>
          </p:cNvSpPr>
          <p:nvPr>
            <p:ph type="dt" sz="half" idx="10"/>
          </p:nvPr>
        </p:nvSpPr>
        <p:spPr/>
        <p:txBody>
          <a:bodyPr/>
          <a:lstStyle/>
          <a:p>
            <a:r>
              <a:rPr lang="fr-FR"/>
              <a:t>Conseil communautaire – 17 novembre 2022</a:t>
            </a:r>
          </a:p>
        </p:txBody>
      </p:sp>
      <p:sp>
        <p:nvSpPr>
          <p:cNvPr id="11" name="Espace réservé du numéro de diapositive 10"/>
          <p:cNvSpPr>
            <a:spLocks noGrp="1"/>
          </p:cNvSpPr>
          <p:nvPr>
            <p:ph type="sldNum" sz="quarter" idx="11"/>
          </p:nvPr>
        </p:nvSpPr>
        <p:spPr/>
        <p:txBody>
          <a:bodyPr/>
          <a:lstStyle>
            <a:lvl1pPr>
              <a:defRPr/>
            </a:lvl1pPr>
          </a:lstStyle>
          <a:p>
            <a:r>
              <a:rPr lang="fr-FR" dirty="0"/>
              <a:t>2</a:t>
            </a:r>
          </a:p>
        </p:txBody>
      </p:sp>
      <p:sp>
        <p:nvSpPr>
          <p:cNvPr id="12" name="Espace réservé du pied de page 11"/>
          <p:cNvSpPr>
            <a:spLocks noGrp="1"/>
          </p:cNvSpPr>
          <p:nvPr>
            <p:ph type="ftr" sz="quarter" idx="12"/>
          </p:nvPr>
        </p:nvSpPr>
        <p:spPr/>
        <p:txBody>
          <a:bodyPr/>
          <a:lstStyle/>
          <a:p>
            <a:endParaRPr lang="fr-FR"/>
          </a:p>
        </p:txBody>
      </p:sp>
    </p:spTree>
    <p:extLst>
      <p:ext uri="{BB962C8B-B14F-4D97-AF65-F5344CB8AC3E}">
        <p14:creationId xmlns:p14="http://schemas.microsoft.com/office/powerpoint/2010/main" val="293628176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r>
              <a:rPr lang="fr-FR"/>
              <a:t>Conseil communautaire – 17 novembre 2022</a:t>
            </a: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DD352F8-E6D5-40A5-90BA-A89BD40754D9}" type="slidenum">
              <a:rPr lang="fr-FR" smtClean="0"/>
              <a:pPr/>
              <a:t>‹N°›</a:t>
            </a:fld>
            <a:endParaRPr lang="fr-FR"/>
          </a:p>
        </p:txBody>
      </p:sp>
    </p:spTree>
    <p:extLst>
      <p:ext uri="{BB962C8B-B14F-4D97-AF65-F5344CB8AC3E}">
        <p14:creationId xmlns:p14="http://schemas.microsoft.com/office/powerpoint/2010/main" val="31078840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r>
              <a:rPr lang="fr-FR"/>
              <a:t>Conseil communautaire – 17 novembre 2022</a:t>
            </a: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7DD352F8-E6D5-40A5-90BA-A89BD40754D9}" type="slidenum">
              <a:rPr lang="fr-FR" smtClean="0"/>
              <a:pPr/>
              <a:t>‹N°›</a:t>
            </a:fld>
            <a:endParaRPr lang="fr-F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3305176"/>
            <a:ext cx="7772400" cy="1021556"/>
          </a:xfrm>
        </p:spPr>
        <p:txBody>
          <a:bodyPr anchor="t"/>
          <a:lstStyle>
            <a:lvl1pPr algn="l">
              <a:defRPr sz="4000" b="1" cap="all"/>
            </a:lvl1pPr>
          </a:lstStyle>
          <a:p>
            <a:r>
              <a:rPr lang="fr-FR"/>
              <a:t>Modifiez le style du titre</a:t>
            </a:r>
          </a:p>
        </p:txBody>
      </p:sp>
      <p:sp>
        <p:nvSpPr>
          <p:cNvPr id="3" name="Espace réservé du texte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Espace réservé de la date 3"/>
          <p:cNvSpPr>
            <a:spLocks noGrp="1"/>
          </p:cNvSpPr>
          <p:nvPr>
            <p:ph type="dt" sz="half" idx="10"/>
          </p:nvPr>
        </p:nvSpPr>
        <p:spPr/>
        <p:txBody>
          <a:bodyPr/>
          <a:lstStyle/>
          <a:p>
            <a:r>
              <a:rPr lang="fr-FR"/>
              <a:t>Conseil communautaire – 17 novembre 2022</a:t>
            </a: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DD352F8-E6D5-40A5-90BA-A89BD40754D9}" type="slidenum">
              <a:rPr lang="fr-FR" smtClean="0"/>
              <a:pPr/>
              <a:t>‹N°›</a:t>
            </a:fld>
            <a:endParaRPr lang="fr-FR"/>
          </a:p>
        </p:txBody>
      </p:sp>
    </p:spTree>
    <p:extLst>
      <p:ext uri="{BB962C8B-B14F-4D97-AF65-F5344CB8AC3E}">
        <p14:creationId xmlns:p14="http://schemas.microsoft.com/office/powerpoint/2010/main" val="215778171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r>
              <a:rPr lang="fr-FR"/>
              <a:t>Conseil communautaire – 17 novembre 2022</a:t>
            </a: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DD352F8-E6D5-40A5-90BA-A89BD40754D9}" type="slidenum">
              <a:rPr lang="fr-FR" smtClean="0"/>
              <a:pPr/>
              <a:t>‹N°›</a:t>
            </a:fld>
            <a:endParaRPr lang="fr-FR"/>
          </a:p>
        </p:txBody>
      </p:sp>
    </p:spTree>
    <p:extLst>
      <p:ext uri="{BB962C8B-B14F-4D97-AF65-F5344CB8AC3E}">
        <p14:creationId xmlns:p14="http://schemas.microsoft.com/office/powerpoint/2010/main" val="347028767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Modifiez le style du titre</a:t>
            </a:r>
          </a:p>
        </p:txBody>
      </p:sp>
      <p:sp>
        <p:nvSpPr>
          <p:cNvPr id="3" name="Espace réservé du texte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Espace réservé du contenu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028"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Espace réservé du contenu 5"/>
          <p:cNvSpPr>
            <a:spLocks noGrp="1"/>
          </p:cNvSpPr>
          <p:nvPr>
            <p:ph sz="quarter" idx="4"/>
          </p:nvPr>
        </p:nvSpPr>
        <p:spPr>
          <a:xfrm>
            <a:off x="4645028"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r>
              <a:rPr lang="fr-FR"/>
              <a:t>Conseil communautaire – 17 novembre 2022</a:t>
            </a: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7DD352F8-E6D5-40A5-90BA-A89BD40754D9}" type="slidenum">
              <a:rPr lang="fr-FR" smtClean="0"/>
              <a:pPr/>
              <a:t>‹N°›</a:t>
            </a:fld>
            <a:endParaRPr lang="fr-FR"/>
          </a:p>
        </p:txBody>
      </p:sp>
    </p:spTree>
    <p:extLst>
      <p:ext uri="{BB962C8B-B14F-4D97-AF65-F5344CB8AC3E}">
        <p14:creationId xmlns:p14="http://schemas.microsoft.com/office/powerpoint/2010/main" val="158983743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r>
              <a:rPr lang="fr-FR"/>
              <a:t>Conseil communautaire – 17 novembre 2022</a:t>
            </a: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7DD352F8-E6D5-40A5-90BA-A89BD40754D9}" type="slidenum">
              <a:rPr lang="fr-FR" smtClean="0"/>
              <a:pPr/>
              <a:t>‹N°›</a:t>
            </a:fld>
            <a:endParaRPr lang="fr-FR"/>
          </a:p>
        </p:txBody>
      </p:sp>
    </p:spTree>
    <p:extLst>
      <p:ext uri="{BB962C8B-B14F-4D97-AF65-F5344CB8AC3E}">
        <p14:creationId xmlns:p14="http://schemas.microsoft.com/office/powerpoint/2010/main" val="204478766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r>
              <a:rPr lang="fr-FR"/>
              <a:t>Conseil communautaire – 17 novembre 2022</a:t>
            </a: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7DD352F8-E6D5-40A5-90BA-A89BD40754D9}" type="slidenum">
              <a:rPr lang="fr-FR" smtClean="0"/>
              <a:pPr/>
              <a:t>‹N°›</a:t>
            </a:fld>
            <a:endParaRPr lang="fr-FR"/>
          </a:p>
        </p:txBody>
      </p:sp>
    </p:spTree>
    <p:extLst>
      <p:ext uri="{BB962C8B-B14F-4D97-AF65-F5344CB8AC3E}">
        <p14:creationId xmlns:p14="http://schemas.microsoft.com/office/powerpoint/2010/main" val="217317522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3" y="204787"/>
            <a:ext cx="3008313" cy="871538"/>
          </a:xfrm>
        </p:spPr>
        <p:txBody>
          <a:bodyPr anchor="b"/>
          <a:lstStyle>
            <a:lvl1pPr algn="l">
              <a:defRPr sz="2000" b="1"/>
            </a:lvl1pPr>
          </a:lstStyle>
          <a:p>
            <a:r>
              <a:rPr lang="fr-FR"/>
              <a:t>Modifiez le style du titre</a:t>
            </a:r>
          </a:p>
        </p:txBody>
      </p:sp>
      <p:sp>
        <p:nvSpPr>
          <p:cNvPr id="3" name="Espace réservé du contenu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03" y="1076327"/>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r>
              <a:rPr lang="fr-FR"/>
              <a:t>Conseil communautaire – 17 novembre 2022</a:t>
            </a: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DD352F8-E6D5-40A5-90BA-A89BD40754D9}" type="slidenum">
              <a:rPr lang="fr-FR" smtClean="0"/>
              <a:pPr/>
              <a:t>‹N°›</a:t>
            </a:fld>
            <a:endParaRPr lang="fr-FR"/>
          </a:p>
        </p:txBody>
      </p:sp>
    </p:spTree>
    <p:extLst>
      <p:ext uri="{BB962C8B-B14F-4D97-AF65-F5344CB8AC3E}">
        <p14:creationId xmlns:p14="http://schemas.microsoft.com/office/powerpoint/2010/main" val="205255153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3600451"/>
            <a:ext cx="5486400" cy="425054"/>
          </a:xfrm>
        </p:spPr>
        <p:txBody>
          <a:bodyPr anchor="b"/>
          <a:lstStyle>
            <a:lvl1pPr algn="l">
              <a:defRPr sz="2000" b="1"/>
            </a:lvl1pPr>
          </a:lstStyle>
          <a:p>
            <a:r>
              <a:rPr lang="fr-FR"/>
              <a:t>Modifiez le style du titre</a:t>
            </a:r>
          </a:p>
        </p:txBody>
      </p:sp>
      <p:sp>
        <p:nvSpPr>
          <p:cNvPr id="3" name="Espace réservé pour une image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4" name="Espace réservé du texte 3"/>
          <p:cNvSpPr>
            <a:spLocks noGrp="1"/>
          </p:cNvSpPr>
          <p:nvPr>
            <p:ph type="body" sz="half" idx="2"/>
          </p:nvPr>
        </p:nvSpPr>
        <p:spPr>
          <a:xfrm>
            <a:off x="1792288" y="4025504"/>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r>
              <a:rPr lang="fr-FR"/>
              <a:t>Conseil communautaire – 17 novembre 2022</a:t>
            </a: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DD352F8-E6D5-40A5-90BA-A89BD40754D9}" type="slidenum">
              <a:rPr lang="fr-FR" smtClean="0"/>
              <a:pPr/>
              <a:t>‹N°›</a:t>
            </a:fld>
            <a:endParaRPr lang="fr-FR"/>
          </a:p>
        </p:txBody>
      </p:sp>
    </p:spTree>
    <p:extLst>
      <p:ext uri="{BB962C8B-B14F-4D97-AF65-F5344CB8AC3E}">
        <p14:creationId xmlns:p14="http://schemas.microsoft.com/office/powerpoint/2010/main" val="21550565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r>
              <a:rPr lang="fr-FR"/>
              <a:t>Conseil communautaire – 17 novembre 2022</a:t>
            </a: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DD352F8-E6D5-40A5-90BA-A89BD40754D9}" type="slidenum">
              <a:rPr lang="fr-FR" smtClean="0"/>
              <a:pPr/>
              <a:t>‹N°›</a:t>
            </a:fld>
            <a:endParaRPr lang="fr-FR"/>
          </a:p>
        </p:txBody>
      </p:sp>
    </p:spTree>
    <p:extLst>
      <p:ext uri="{BB962C8B-B14F-4D97-AF65-F5344CB8AC3E}">
        <p14:creationId xmlns:p14="http://schemas.microsoft.com/office/powerpoint/2010/main" val="140247607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05980"/>
            <a:ext cx="2057400" cy="4388644"/>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457200" y="205980"/>
            <a:ext cx="6019800" cy="4388644"/>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r>
              <a:rPr lang="fr-FR"/>
              <a:t>Conseil communautaire – 17 novembre 2022</a:t>
            </a: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DD352F8-E6D5-40A5-90BA-A89BD40754D9}" type="slidenum">
              <a:rPr lang="fr-FR" smtClean="0"/>
              <a:pPr/>
              <a:t>‹N°›</a:t>
            </a:fld>
            <a:endParaRPr lang="fr-FR"/>
          </a:p>
        </p:txBody>
      </p:sp>
    </p:spTree>
    <p:extLst>
      <p:ext uri="{BB962C8B-B14F-4D97-AF65-F5344CB8AC3E}">
        <p14:creationId xmlns:p14="http://schemas.microsoft.com/office/powerpoint/2010/main" val="198575652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189" indent="0" algn="ctr">
              <a:buNone/>
              <a:defRPr>
                <a:solidFill>
                  <a:schemeClr val="tx1">
                    <a:tint val="75000"/>
                  </a:schemeClr>
                </a:solidFill>
              </a:defRPr>
            </a:lvl2pPr>
            <a:lvl3pPr marL="914378"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2"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fr-FR"/>
              <a:t>Modifiez le style des sous-titres du masque</a:t>
            </a:r>
          </a:p>
        </p:txBody>
      </p:sp>
      <p:sp>
        <p:nvSpPr>
          <p:cNvPr id="10" name="Espace réservé de la date 9"/>
          <p:cNvSpPr>
            <a:spLocks noGrp="1"/>
          </p:cNvSpPr>
          <p:nvPr>
            <p:ph type="dt" sz="half" idx="10"/>
          </p:nvPr>
        </p:nvSpPr>
        <p:spPr/>
        <p:txBody>
          <a:bodyPr/>
          <a:lstStyle/>
          <a:p>
            <a:r>
              <a:rPr lang="fr-FR"/>
              <a:t>Bureau communautaire – Date</a:t>
            </a:r>
          </a:p>
        </p:txBody>
      </p:sp>
      <p:sp>
        <p:nvSpPr>
          <p:cNvPr id="11" name="Espace réservé du numéro de diapositive 10"/>
          <p:cNvSpPr>
            <a:spLocks noGrp="1"/>
          </p:cNvSpPr>
          <p:nvPr>
            <p:ph type="sldNum" sz="quarter" idx="11"/>
          </p:nvPr>
        </p:nvSpPr>
        <p:spPr/>
        <p:txBody>
          <a:bodyPr/>
          <a:lstStyle>
            <a:lvl1pPr>
              <a:defRPr/>
            </a:lvl1pPr>
          </a:lstStyle>
          <a:p>
            <a:r>
              <a:rPr lang="fr-FR"/>
              <a:t>2</a:t>
            </a:r>
          </a:p>
        </p:txBody>
      </p:sp>
      <p:sp>
        <p:nvSpPr>
          <p:cNvPr id="12" name="Espace réservé du pied de page 11"/>
          <p:cNvSpPr>
            <a:spLocks noGrp="1"/>
          </p:cNvSpPr>
          <p:nvPr>
            <p:ph type="ftr" sz="quarter" idx="12"/>
          </p:nvPr>
        </p:nvSpPr>
        <p:spPr/>
        <p:txBody>
          <a:bodyPr/>
          <a:lstStyle/>
          <a:p>
            <a:endParaRPr lang="fr-FR"/>
          </a:p>
        </p:txBody>
      </p:sp>
    </p:spTree>
    <p:extLst>
      <p:ext uri="{BB962C8B-B14F-4D97-AF65-F5344CB8AC3E}">
        <p14:creationId xmlns:p14="http://schemas.microsoft.com/office/powerpoint/2010/main" val="34261135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r>
              <a:rPr lang="fr-FR"/>
              <a:t>Conseil communautaire – 17 novembre 2022</a:t>
            </a: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7DD352F8-E6D5-40A5-90BA-A89BD40754D9}" type="slidenum">
              <a:rPr lang="fr-FR" smtClean="0"/>
              <a:pPr/>
              <a:t>‹N°›</a:t>
            </a:fld>
            <a:endParaRPr lang="fr-F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a:xfrm>
            <a:off x="457201" y="4767264"/>
            <a:ext cx="3322712" cy="273844"/>
          </a:xfrm>
        </p:spPr>
        <p:txBody>
          <a:bodyPr/>
          <a:lstStyle>
            <a:lvl1pPr marL="0" marR="0" indent="0" algn="l" defTabSz="914378" rtl="0" eaLnBrk="1" fontAlgn="auto" latinLnBrk="0" hangingPunct="1">
              <a:lnSpc>
                <a:spcPct val="100000"/>
              </a:lnSpc>
              <a:spcBef>
                <a:spcPts val="0"/>
              </a:spcBef>
              <a:spcAft>
                <a:spcPts val="0"/>
              </a:spcAft>
              <a:buClrTx/>
              <a:buSzTx/>
              <a:buFontTx/>
              <a:buNone/>
              <a:tabLst/>
              <a:defRPr>
                <a:solidFill>
                  <a:srgbClr val="C00000"/>
                </a:solidFill>
              </a:defRPr>
            </a:lvl1pPr>
          </a:lstStyle>
          <a:p>
            <a:r>
              <a:rPr lang="fr-FR"/>
              <a:t>Bureau communautaire – Date</a:t>
            </a:r>
            <a:endParaRPr lang="fr-FR" dirty="0"/>
          </a:p>
        </p:txBody>
      </p:sp>
      <p:sp>
        <p:nvSpPr>
          <p:cNvPr id="5" name="Espace réservé du pied de page 4"/>
          <p:cNvSpPr>
            <a:spLocks noGrp="1"/>
          </p:cNvSpPr>
          <p:nvPr>
            <p:ph type="ftr" sz="quarter" idx="11"/>
          </p:nvPr>
        </p:nvSpPr>
        <p:spPr>
          <a:xfrm>
            <a:off x="3851920" y="4767264"/>
            <a:ext cx="3312368" cy="273844"/>
          </a:xfrm>
        </p:spPr>
        <p:txBody>
          <a:bodyPr/>
          <a:lstStyle>
            <a:lvl1pPr>
              <a:defRPr>
                <a:ln>
                  <a:solidFill>
                    <a:schemeClr val="accent1"/>
                  </a:solidFill>
                </a:ln>
                <a:solidFill>
                  <a:schemeClr val="bg1"/>
                </a:solidFill>
              </a:defRPr>
            </a:lvl1pPr>
          </a:lstStyle>
          <a:p>
            <a:endParaRPr lang="fr-FR"/>
          </a:p>
        </p:txBody>
      </p:sp>
      <p:sp>
        <p:nvSpPr>
          <p:cNvPr id="6" name="Espace réservé du numéro de diapositive 5"/>
          <p:cNvSpPr>
            <a:spLocks noGrp="1"/>
          </p:cNvSpPr>
          <p:nvPr>
            <p:ph type="sldNum" sz="quarter" idx="12"/>
          </p:nvPr>
        </p:nvSpPr>
        <p:spPr>
          <a:xfrm>
            <a:off x="7236296" y="4767264"/>
            <a:ext cx="648072" cy="273844"/>
          </a:xfrm>
        </p:spPr>
        <p:txBody>
          <a:bodyPr/>
          <a:lstStyle>
            <a:lvl1pPr>
              <a:defRPr>
                <a:solidFill>
                  <a:srgbClr val="C00000"/>
                </a:solidFill>
              </a:defRPr>
            </a:lvl1pPr>
          </a:lstStyle>
          <a:p>
            <a:fld id="{7DD352F8-E6D5-40A5-90BA-A89BD40754D9}" type="slidenum">
              <a:rPr lang="fr-FR" smtClean="0"/>
              <a:pPr/>
              <a:t>‹N°›</a:t>
            </a:fld>
            <a:endParaRPr lang="fr-FR"/>
          </a:p>
        </p:txBody>
      </p:sp>
    </p:spTree>
    <p:extLst>
      <p:ext uri="{BB962C8B-B14F-4D97-AF65-F5344CB8AC3E}">
        <p14:creationId xmlns:p14="http://schemas.microsoft.com/office/powerpoint/2010/main" val="14573698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3305176"/>
            <a:ext cx="7772400" cy="1021556"/>
          </a:xfrm>
        </p:spPr>
        <p:txBody>
          <a:bodyPr anchor="t"/>
          <a:lstStyle>
            <a:lvl1pPr algn="l">
              <a:defRPr sz="4000" b="1" cap="all"/>
            </a:lvl1pPr>
          </a:lstStyle>
          <a:p>
            <a:r>
              <a:rPr lang="fr-FR"/>
              <a:t>Modifiez le style du titre</a:t>
            </a:r>
          </a:p>
        </p:txBody>
      </p:sp>
      <p:sp>
        <p:nvSpPr>
          <p:cNvPr id="3" name="Espace réservé du texte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189" indent="0">
              <a:buNone/>
              <a:defRPr sz="1800">
                <a:solidFill>
                  <a:schemeClr val="tx1">
                    <a:tint val="75000"/>
                  </a:schemeClr>
                </a:solidFill>
              </a:defRPr>
            </a:lvl2pPr>
            <a:lvl3pPr marL="914378"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2"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fr-FR"/>
              <a:t>Modifier les styles du texte du masque</a:t>
            </a:r>
          </a:p>
        </p:txBody>
      </p:sp>
      <p:sp>
        <p:nvSpPr>
          <p:cNvPr id="4" name="Espace réservé de la date 3"/>
          <p:cNvSpPr>
            <a:spLocks noGrp="1"/>
          </p:cNvSpPr>
          <p:nvPr>
            <p:ph type="dt" sz="half" idx="10"/>
          </p:nvPr>
        </p:nvSpPr>
        <p:spPr/>
        <p:txBody>
          <a:bodyPr/>
          <a:lstStyle/>
          <a:p>
            <a:r>
              <a:rPr lang="fr-FR"/>
              <a:t>Bureau communautaire – Date</a:t>
            </a: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DD352F8-E6D5-40A5-90BA-A89BD40754D9}" type="slidenum">
              <a:rPr lang="fr-FR" smtClean="0"/>
              <a:pPr/>
              <a:t>‹N°›</a:t>
            </a:fld>
            <a:endParaRPr lang="fr-FR"/>
          </a:p>
        </p:txBody>
      </p:sp>
    </p:spTree>
    <p:extLst>
      <p:ext uri="{BB962C8B-B14F-4D97-AF65-F5344CB8AC3E}">
        <p14:creationId xmlns:p14="http://schemas.microsoft.com/office/powerpoint/2010/main" val="2811546029"/>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r>
              <a:rPr lang="fr-FR"/>
              <a:t>Bureau communautaire – Date</a:t>
            </a: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DD352F8-E6D5-40A5-90BA-A89BD40754D9}" type="slidenum">
              <a:rPr lang="fr-FR" smtClean="0"/>
              <a:pPr/>
              <a:t>‹N°›</a:t>
            </a:fld>
            <a:endParaRPr lang="fr-FR"/>
          </a:p>
        </p:txBody>
      </p:sp>
    </p:spTree>
    <p:extLst>
      <p:ext uri="{BB962C8B-B14F-4D97-AF65-F5344CB8AC3E}">
        <p14:creationId xmlns:p14="http://schemas.microsoft.com/office/powerpoint/2010/main" val="40485260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Modifiez le style du titre</a:t>
            </a:r>
          </a:p>
        </p:txBody>
      </p:sp>
      <p:sp>
        <p:nvSpPr>
          <p:cNvPr id="3" name="Espace réservé du texte 2"/>
          <p:cNvSpPr>
            <a:spLocks noGrp="1"/>
          </p:cNvSpPr>
          <p:nvPr>
            <p:ph type="body" idx="1"/>
          </p:nvPr>
        </p:nvSpPr>
        <p:spPr>
          <a:xfrm>
            <a:off x="457200" y="1151335"/>
            <a:ext cx="4040188" cy="479822"/>
          </a:xfrm>
        </p:spPr>
        <p:txBody>
          <a:bodyPr anchor="b"/>
          <a:lstStyle>
            <a:lvl1pPr marL="0" indent="0">
              <a:buNone/>
              <a:defRPr sz="2400" b="1"/>
            </a:lvl1pPr>
            <a:lvl2pPr marL="457189" indent="0">
              <a:buNone/>
              <a:defRPr sz="2000" b="1"/>
            </a:lvl2pPr>
            <a:lvl3pPr marL="914378" indent="0">
              <a:buNone/>
              <a:defRPr sz="1800" b="1"/>
            </a:lvl3pPr>
            <a:lvl4pPr marL="1371566" indent="0">
              <a:buNone/>
              <a:defRPr sz="1600" b="1"/>
            </a:lvl4pPr>
            <a:lvl5pPr marL="1828754" indent="0">
              <a:buNone/>
              <a:defRPr sz="1600" b="1"/>
            </a:lvl5pPr>
            <a:lvl6pPr marL="2285943" indent="0">
              <a:buNone/>
              <a:defRPr sz="1600" b="1"/>
            </a:lvl6pPr>
            <a:lvl7pPr marL="2743132" indent="0">
              <a:buNone/>
              <a:defRPr sz="1600" b="1"/>
            </a:lvl7pPr>
            <a:lvl8pPr marL="3200320" indent="0">
              <a:buNone/>
              <a:defRPr sz="1600" b="1"/>
            </a:lvl8pPr>
            <a:lvl9pPr marL="3657509" indent="0">
              <a:buNone/>
              <a:defRPr sz="1600" b="1"/>
            </a:lvl9pPr>
          </a:lstStyle>
          <a:p>
            <a:pPr lvl="0"/>
            <a:r>
              <a:rPr lang="fr-FR"/>
              <a:t>Modifier les styles du texte du masque</a:t>
            </a:r>
          </a:p>
        </p:txBody>
      </p:sp>
      <p:sp>
        <p:nvSpPr>
          <p:cNvPr id="4" name="Espace réservé du contenu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029" y="1151335"/>
            <a:ext cx="4041775" cy="479822"/>
          </a:xfrm>
        </p:spPr>
        <p:txBody>
          <a:bodyPr anchor="b"/>
          <a:lstStyle>
            <a:lvl1pPr marL="0" indent="0">
              <a:buNone/>
              <a:defRPr sz="2400" b="1"/>
            </a:lvl1pPr>
            <a:lvl2pPr marL="457189" indent="0">
              <a:buNone/>
              <a:defRPr sz="2000" b="1"/>
            </a:lvl2pPr>
            <a:lvl3pPr marL="914378" indent="0">
              <a:buNone/>
              <a:defRPr sz="1800" b="1"/>
            </a:lvl3pPr>
            <a:lvl4pPr marL="1371566" indent="0">
              <a:buNone/>
              <a:defRPr sz="1600" b="1"/>
            </a:lvl4pPr>
            <a:lvl5pPr marL="1828754" indent="0">
              <a:buNone/>
              <a:defRPr sz="1600" b="1"/>
            </a:lvl5pPr>
            <a:lvl6pPr marL="2285943" indent="0">
              <a:buNone/>
              <a:defRPr sz="1600" b="1"/>
            </a:lvl6pPr>
            <a:lvl7pPr marL="2743132" indent="0">
              <a:buNone/>
              <a:defRPr sz="1600" b="1"/>
            </a:lvl7pPr>
            <a:lvl8pPr marL="3200320" indent="0">
              <a:buNone/>
              <a:defRPr sz="1600" b="1"/>
            </a:lvl8pPr>
            <a:lvl9pPr marL="3657509" indent="0">
              <a:buNone/>
              <a:defRPr sz="1600" b="1"/>
            </a:lvl9pPr>
          </a:lstStyle>
          <a:p>
            <a:pPr lvl="0"/>
            <a:r>
              <a:rPr lang="fr-FR"/>
              <a:t>Modifier les styles du texte du masque</a:t>
            </a:r>
          </a:p>
        </p:txBody>
      </p:sp>
      <p:sp>
        <p:nvSpPr>
          <p:cNvPr id="6" name="Espace réservé du contenu 5"/>
          <p:cNvSpPr>
            <a:spLocks noGrp="1"/>
          </p:cNvSpPr>
          <p:nvPr>
            <p:ph sz="quarter" idx="4"/>
          </p:nvPr>
        </p:nvSpPr>
        <p:spPr>
          <a:xfrm>
            <a:off x="4645029"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r>
              <a:rPr lang="fr-FR"/>
              <a:t>Bureau communautaire – Date</a:t>
            </a: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7DD352F8-E6D5-40A5-90BA-A89BD40754D9}" type="slidenum">
              <a:rPr lang="fr-FR" smtClean="0"/>
              <a:pPr/>
              <a:t>‹N°›</a:t>
            </a:fld>
            <a:endParaRPr lang="fr-FR"/>
          </a:p>
        </p:txBody>
      </p:sp>
    </p:spTree>
    <p:extLst>
      <p:ext uri="{BB962C8B-B14F-4D97-AF65-F5344CB8AC3E}">
        <p14:creationId xmlns:p14="http://schemas.microsoft.com/office/powerpoint/2010/main" val="155628408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r>
              <a:rPr lang="fr-FR"/>
              <a:t>Bureau communautaire – Date</a:t>
            </a: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7DD352F8-E6D5-40A5-90BA-A89BD40754D9}" type="slidenum">
              <a:rPr lang="fr-FR" smtClean="0"/>
              <a:pPr/>
              <a:t>‹N°›</a:t>
            </a:fld>
            <a:endParaRPr lang="fr-FR"/>
          </a:p>
        </p:txBody>
      </p:sp>
    </p:spTree>
    <p:extLst>
      <p:ext uri="{BB962C8B-B14F-4D97-AF65-F5344CB8AC3E}">
        <p14:creationId xmlns:p14="http://schemas.microsoft.com/office/powerpoint/2010/main" val="2874703649"/>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r>
              <a:rPr lang="fr-FR"/>
              <a:t>Bureau communautaire – Date</a:t>
            </a: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7DD352F8-E6D5-40A5-90BA-A89BD40754D9}" type="slidenum">
              <a:rPr lang="fr-FR" smtClean="0"/>
              <a:pPr/>
              <a:t>‹N°›</a:t>
            </a:fld>
            <a:endParaRPr lang="fr-FR"/>
          </a:p>
        </p:txBody>
      </p:sp>
    </p:spTree>
    <p:extLst>
      <p:ext uri="{BB962C8B-B14F-4D97-AF65-F5344CB8AC3E}">
        <p14:creationId xmlns:p14="http://schemas.microsoft.com/office/powerpoint/2010/main" val="323448860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4" y="204787"/>
            <a:ext cx="3008313" cy="871538"/>
          </a:xfrm>
        </p:spPr>
        <p:txBody>
          <a:bodyPr anchor="b"/>
          <a:lstStyle>
            <a:lvl1pPr algn="l">
              <a:defRPr sz="2000" b="1"/>
            </a:lvl1pPr>
          </a:lstStyle>
          <a:p>
            <a:r>
              <a:rPr lang="fr-FR"/>
              <a:t>Modifiez le style du titre</a:t>
            </a:r>
          </a:p>
        </p:txBody>
      </p:sp>
      <p:sp>
        <p:nvSpPr>
          <p:cNvPr id="3" name="Espace réservé du contenu 2"/>
          <p:cNvSpPr>
            <a:spLocks noGrp="1"/>
          </p:cNvSpPr>
          <p:nvPr>
            <p:ph idx="1"/>
          </p:nvPr>
        </p:nvSpPr>
        <p:spPr>
          <a:xfrm>
            <a:off x="3575050" y="20479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04" y="1076328"/>
            <a:ext cx="3008313" cy="3518297"/>
          </a:xfrm>
        </p:spPr>
        <p:txBody>
          <a:bodyPr/>
          <a:lstStyle>
            <a:lvl1pPr marL="0" indent="0">
              <a:buNone/>
              <a:defRPr sz="1400"/>
            </a:lvl1pPr>
            <a:lvl2pPr marL="457189" indent="0">
              <a:buNone/>
              <a:defRPr sz="1200"/>
            </a:lvl2pPr>
            <a:lvl3pPr marL="914378" indent="0">
              <a:buNone/>
              <a:defRPr sz="1000"/>
            </a:lvl3pPr>
            <a:lvl4pPr marL="1371566" indent="0">
              <a:buNone/>
              <a:defRPr sz="900"/>
            </a:lvl4pPr>
            <a:lvl5pPr marL="1828754" indent="0">
              <a:buNone/>
              <a:defRPr sz="900"/>
            </a:lvl5pPr>
            <a:lvl6pPr marL="2285943" indent="0">
              <a:buNone/>
              <a:defRPr sz="900"/>
            </a:lvl6pPr>
            <a:lvl7pPr marL="2743132" indent="0">
              <a:buNone/>
              <a:defRPr sz="900"/>
            </a:lvl7pPr>
            <a:lvl8pPr marL="3200320" indent="0">
              <a:buNone/>
              <a:defRPr sz="900"/>
            </a:lvl8pPr>
            <a:lvl9pPr marL="3657509" indent="0">
              <a:buNone/>
              <a:defRPr sz="90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r>
              <a:rPr lang="fr-FR"/>
              <a:t>Bureau communautaire – Date</a:t>
            </a: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DD352F8-E6D5-40A5-90BA-A89BD40754D9}" type="slidenum">
              <a:rPr lang="fr-FR" smtClean="0"/>
              <a:pPr/>
              <a:t>‹N°›</a:t>
            </a:fld>
            <a:endParaRPr lang="fr-FR"/>
          </a:p>
        </p:txBody>
      </p:sp>
    </p:spTree>
    <p:extLst>
      <p:ext uri="{BB962C8B-B14F-4D97-AF65-F5344CB8AC3E}">
        <p14:creationId xmlns:p14="http://schemas.microsoft.com/office/powerpoint/2010/main" val="3818120543"/>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3600451"/>
            <a:ext cx="5486400" cy="425054"/>
          </a:xfrm>
        </p:spPr>
        <p:txBody>
          <a:bodyPr anchor="b"/>
          <a:lstStyle>
            <a:lvl1pPr algn="l">
              <a:defRPr sz="2000" b="1"/>
            </a:lvl1pPr>
          </a:lstStyle>
          <a:p>
            <a:r>
              <a:rPr lang="fr-FR"/>
              <a:t>Modifiez le style du titre</a:t>
            </a:r>
          </a:p>
        </p:txBody>
      </p:sp>
      <p:sp>
        <p:nvSpPr>
          <p:cNvPr id="3" name="Espace réservé pour une image  2"/>
          <p:cNvSpPr>
            <a:spLocks noGrp="1"/>
          </p:cNvSpPr>
          <p:nvPr>
            <p:ph type="pic" idx="1"/>
          </p:nvPr>
        </p:nvSpPr>
        <p:spPr>
          <a:xfrm>
            <a:off x="1792288" y="459581"/>
            <a:ext cx="5486400" cy="3086100"/>
          </a:xfrm>
        </p:spPr>
        <p:txBody>
          <a:bodyPr/>
          <a:lstStyle>
            <a:lvl1pPr marL="0" indent="0">
              <a:buNone/>
              <a:defRPr sz="3200"/>
            </a:lvl1pPr>
            <a:lvl2pPr marL="457189" indent="0">
              <a:buNone/>
              <a:defRPr sz="2800"/>
            </a:lvl2pPr>
            <a:lvl3pPr marL="914378" indent="0">
              <a:buNone/>
              <a:defRPr sz="2400"/>
            </a:lvl3pPr>
            <a:lvl4pPr marL="1371566" indent="0">
              <a:buNone/>
              <a:defRPr sz="2000"/>
            </a:lvl4pPr>
            <a:lvl5pPr marL="1828754" indent="0">
              <a:buNone/>
              <a:defRPr sz="2000"/>
            </a:lvl5pPr>
            <a:lvl6pPr marL="2285943" indent="0">
              <a:buNone/>
              <a:defRPr sz="2000"/>
            </a:lvl6pPr>
            <a:lvl7pPr marL="2743132" indent="0">
              <a:buNone/>
              <a:defRPr sz="2000"/>
            </a:lvl7pPr>
            <a:lvl8pPr marL="3200320" indent="0">
              <a:buNone/>
              <a:defRPr sz="2000"/>
            </a:lvl8pPr>
            <a:lvl9pPr marL="3657509" indent="0">
              <a:buNone/>
              <a:defRPr sz="2000"/>
            </a:lvl9pPr>
          </a:lstStyle>
          <a:p>
            <a:r>
              <a:rPr lang="fr-FR"/>
              <a:t>Cliquez sur l'icône pour ajouter une image</a:t>
            </a:r>
          </a:p>
        </p:txBody>
      </p:sp>
      <p:sp>
        <p:nvSpPr>
          <p:cNvPr id="4" name="Espace réservé du texte 3"/>
          <p:cNvSpPr>
            <a:spLocks noGrp="1"/>
          </p:cNvSpPr>
          <p:nvPr>
            <p:ph type="body" sz="half" idx="2"/>
          </p:nvPr>
        </p:nvSpPr>
        <p:spPr>
          <a:xfrm>
            <a:off x="1792288" y="4025505"/>
            <a:ext cx="5486400" cy="603647"/>
          </a:xfrm>
        </p:spPr>
        <p:txBody>
          <a:bodyPr/>
          <a:lstStyle>
            <a:lvl1pPr marL="0" indent="0">
              <a:buNone/>
              <a:defRPr sz="1400"/>
            </a:lvl1pPr>
            <a:lvl2pPr marL="457189" indent="0">
              <a:buNone/>
              <a:defRPr sz="1200"/>
            </a:lvl2pPr>
            <a:lvl3pPr marL="914378" indent="0">
              <a:buNone/>
              <a:defRPr sz="1000"/>
            </a:lvl3pPr>
            <a:lvl4pPr marL="1371566" indent="0">
              <a:buNone/>
              <a:defRPr sz="900"/>
            </a:lvl4pPr>
            <a:lvl5pPr marL="1828754" indent="0">
              <a:buNone/>
              <a:defRPr sz="900"/>
            </a:lvl5pPr>
            <a:lvl6pPr marL="2285943" indent="0">
              <a:buNone/>
              <a:defRPr sz="900"/>
            </a:lvl6pPr>
            <a:lvl7pPr marL="2743132" indent="0">
              <a:buNone/>
              <a:defRPr sz="900"/>
            </a:lvl7pPr>
            <a:lvl8pPr marL="3200320" indent="0">
              <a:buNone/>
              <a:defRPr sz="900"/>
            </a:lvl8pPr>
            <a:lvl9pPr marL="3657509" indent="0">
              <a:buNone/>
              <a:defRPr sz="90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r>
              <a:rPr lang="fr-FR"/>
              <a:t>Bureau communautaire – Date</a:t>
            </a: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DD352F8-E6D5-40A5-90BA-A89BD40754D9}" type="slidenum">
              <a:rPr lang="fr-FR" smtClean="0"/>
              <a:pPr/>
              <a:t>‹N°›</a:t>
            </a:fld>
            <a:endParaRPr lang="fr-FR"/>
          </a:p>
        </p:txBody>
      </p:sp>
    </p:spTree>
    <p:extLst>
      <p:ext uri="{BB962C8B-B14F-4D97-AF65-F5344CB8AC3E}">
        <p14:creationId xmlns:p14="http://schemas.microsoft.com/office/powerpoint/2010/main" val="1208641542"/>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r>
              <a:rPr lang="fr-FR"/>
              <a:t>Bureau communautaire – Date</a:t>
            </a: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DD352F8-E6D5-40A5-90BA-A89BD40754D9}" type="slidenum">
              <a:rPr lang="fr-FR" smtClean="0"/>
              <a:pPr/>
              <a:t>‹N°›</a:t>
            </a:fld>
            <a:endParaRPr lang="fr-FR"/>
          </a:p>
        </p:txBody>
      </p:sp>
    </p:spTree>
    <p:extLst>
      <p:ext uri="{BB962C8B-B14F-4D97-AF65-F5344CB8AC3E}">
        <p14:creationId xmlns:p14="http://schemas.microsoft.com/office/powerpoint/2010/main" val="386785966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05980"/>
            <a:ext cx="2057400" cy="4388644"/>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457200" y="205980"/>
            <a:ext cx="6019800" cy="4388644"/>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r>
              <a:rPr lang="fr-FR"/>
              <a:t>Bureau communautaire – Date</a:t>
            </a: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DD352F8-E6D5-40A5-90BA-A89BD40754D9}" type="slidenum">
              <a:rPr lang="fr-FR" smtClean="0"/>
              <a:pPr/>
              <a:t>‹N°›</a:t>
            </a:fld>
            <a:endParaRPr lang="fr-FR"/>
          </a:p>
        </p:txBody>
      </p:sp>
    </p:spTree>
    <p:extLst>
      <p:ext uri="{BB962C8B-B14F-4D97-AF65-F5344CB8AC3E}">
        <p14:creationId xmlns:p14="http://schemas.microsoft.com/office/powerpoint/2010/main" val="736540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3" y="204787"/>
            <a:ext cx="3008313" cy="871538"/>
          </a:xfrm>
        </p:spPr>
        <p:txBody>
          <a:bodyPr anchor="b"/>
          <a:lstStyle>
            <a:lvl1pPr algn="l">
              <a:defRPr sz="2000" b="1"/>
            </a:lvl1pPr>
          </a:lstStyle>
          <a:p>
            <a:r>
              <a:rPr lang="fr-FR"/>
              <a:t>Modifiez le style du titre</a:t>
            </a:r>
          </a:p>
        </p:txBody>
      </p:sp>
      <p:sp>
        <p:nvSpPr>
          <p:cNvPr id="3" name="Espace réservé du contenu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03" y="1076327"/>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r>
              <a:rPr lang="fr-FR"/>
              <a:t>Conseil communautaire – 17 novembre 2022</a:t>
            </a: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DD352F8-E6D5-40A5-90BA-A89BD40754D9}"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3600451"/>
            <a:ext cx="5486400" cy="425054"/>
          </a:xfrm>
        </p:spPr>
        <p:txBody>
          <a:bodyPr anchor="b"/>
          <a:lstStyle>
            <a:lvl1pPr algn="l">
              <a:defRPr sz="2000" b="1"/>
            </a:lvl1pPr>
          </a:lstStyle>
          <a:p>
            <a:r>
              <a:rPr lang="fr-FR"/>
              <a:t>Modifiez le style du titre</a:t>
            </a:r>
          </a:p>
        </p:txBody>
      </p:sp>
      <p:sp>
        <p:nvSpPr>
          <p:cNvPr id="3" name="Espace réservé pour une image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4" name="Espace réservé du texte 3"/>
          <p:cNvSpPr>
            <a:spLocks noGrp="1"/>
          </p:cNvSpPr>
          <p:nvPr>
            <p:ph type="body" sz="half" idx="2"/>
          </p:nvPr>
        </p:nvSpPr>
        <p:spPr>
          <a:xfrm>
            <a:off x="1792288" y="4025504"/>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r>
              <a:rPr lang="fr-FR"/>
              <a:t>Conseil communautaire – 17 novembre 2022</a:t>
            </a: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DD352F8-E6D5-40A5-90BA-A89BD40754D9}"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2.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e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4" Type="http://schemas.openxmlformats.org/officeDocument/2006/relationships/image" Target="../media/image2.jpe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4.xml"/><Relationship Id="rId13" Type="http://schemas.openxmlformats.org/officeDocument/2006/relationships/image" Target="../media/image1.jpeg"/><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theme" Target="../theme/theme6.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0" Type="http://schemas.openxmlformats.org/officeDocument/2006/relationships/slideLayout" Target="../slideLayouts/slideLayout56.xml"/><Relationship Id="rId4" Type="http://schemas.openxmlformats.org/officeDocument/2006/relationships/slideLayout" Target="../slideLayouts/slideLayout50.xml"/><Relationship Id="rId9" Type="http://schemas.openxmlformats.org/officeDocument/2006/relationships/slideLayout" Target="../slideLayouts/slideLayout55.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5.xml"/><Relationship Id="rId13" Type="http://schemas.openxmlformats.org/officeDocument/2006/relationships/image" Target="../media/image2.jpeg"/><Relationship Id="rId3" Type="http://schemas.openxmlformats.org/officeDocument/2006/relationships/slideLayout" Target="../slideLayouts/slideLayout60.xml"/><Relationship Id="rId7" Type="http://schemas.openxmlformats.org/officeDocument/2006/relationships/slideLayout" Target="../slideLayouts/slideLayout64.xml"/><Relationship Id="rId12" Type="http://schemas.openxmlformats.org/officeDocument/2006/relationships/theme" Target="../theme/theme7.xml"/><Relationship Id="rId2" Type="http://schemas.openxmlformats.org/officeDocument/2006/relationships/slideLayout" Target="../slideLayouts/slideLayout59.xml"/><Relationship Id="rId1" Type="http://schemas.openxmlformats.org/officeDocument/2006/relationships/slideLayout" Target="../slideLayouts/slideLayout58.xml"/><Relationship Id="rId6" Type="http://schemas.openxmlformats.org/officeDocument/2006/relationships/slideLayout" Target="../slideLayouts/slideLayout63.xml"/><Relationship Id="rId11" Type="http://schemas.openxmlformats.org/officeDocument/2006/relationships/slideLayout" Target="../slideLayouts/slideLayout68.xml"/><Relationship Id="rId5" Type="http://schemas.openxmlformats.org/officeDocument/2006/relationships/slideLayout" Target="../slideLayouts/slideLayout62.xml"/><Relationship Id="rId10" Type="http://schemas.openxmlformats.org/officeDocument/2006/relationships/slideLayout" Target="../slideLayouts/slideLayout67.xml"/><Relationship Id="rId4" Type="http://schemas.openxmlformats.org/officeDocument/2006/relationships/slideLayout" Target="../slideLayouts/slideLayout61.xml"/><Relationship Id="rId9" Type="http://schemas.openxmlformats.org/officeDocument/2006/relationships/slideLayout" Target="../slideLayouts/slideLayout66.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76.xml"/><Relationship Id="rId13" Type="http://schemas.openxmlformats.org/officeDocument/2006/relationships/image" Target="../media/image1.jpeg"/><Relationship Id="rId3" Type="http://schemas.openxmlformats.org/officeDocument/2006/relationships/slideLayout" Target="../slideLayouts/slideLayout71.xml"/><Relationship Id="rId7" Type="http://schemas.openxmlformats.org/officeDocument/2006/relationships/slideLayout" Target="../slideLayouts/slideLayout75.xml"/><Relationship Id="rId12" Type="http://schemas.openxmlformats.org/officeDocument/2006/relationships/theme" Target="../theme/theme8.xml"/><Relationship Id="rId2" Type="http://schemas.openxmlformats.org/officeDocument/2006/relationships/slideLayout" Target="../slideLayouts/slideLayout70.xml"/><Relationship Id="rId1" Type="http://schemas.openxmlformats.org/officeDocument/2006/relationships/slideLayout" Target="../slideLayouts/slideLayout69.xml"/><Relationship Id="rId6" Type="http://schemas.openxmlformats.org/officeDocument/2006/relationships/slideLayout" Target="../slideLayouts/slideLayout74.xml"/><Relationship Id="rId11" Type="http://schemas.openxmlformats.org/officeDocument/2006/relationships/slideLayout" Target="../slideLayouts/slideLayout79.xml"/><Relationship Id="rId5" Type="http://schemas.openxmlformats.org/officeDocument/2006/relationships/slideLayout" Target="../slideLayouts/slideLayout73.xml"/><Relationship Id="rId10" Type="http://schemas.openxmlformats.org/officeDocument/2006/relationships/slideLayout" Target="../slideLayouts/slideLayout78.xml"/><Relationship Id="rId4" Type="http://schemas.openxmlformats.org/officeDocument/2006/relationships/slideLayout" Target="../slideLayouts/slideLayout72.xml"/><Relationship Id="rId9" Type="http://schemas.openxmlformats.org/officeDocument/2006/relationships/slideLayout" Target="../slideLayouts/slideLayout7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email">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fr-FR"/>
              <a:t>Cliquez pour modifier le style du titre</a:t>
            </a:r>
          </a:p>
        </p:txBody>
      </p:sp>
      <p:sp>
        <p:nvSpPr>
          <p:cNvPr id="3" name="Espace réservé du texte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fr-FR"/>
              <a:t>Conseil communautaire – 17 novembre 2022</a:t>
            </a:r>
          </a:p>
        </p:txBody>
      </p:sp>
      <p:sp>
        <p:nvSpPr>
          <p:cNvPr id="5" name="Espace réservé du pied de page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DD352F8-E6D5-40A5-90BA-A89BD40754D9}"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ft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cstate="email">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06375"/>
            <a:ext cx="8229600" cy="857250"/>
          </a:xfrm>
          <a:prstGeom prst="rect">
            <a:avLst/>
          </a:prstGeom>
        </p:spPr>
        <p:txBody>
          <a:bodyPr vert="horz" lIns="91440" tIns="45720" rIns="91440" bIns="45720" rtlCol="0" anchor="ctr">
            <a:normAutofit/>
          </a:bodyPr>
          <a:lstStyle/>
          <a:p>
            <a:r>
              <a:rPr lang="fr-FR"/>
              <a:t>Cliquez pour modifier le style du titre</a:t>
            </a:r>
          </a:p>
        </p:txBody>
      </p:sp>
      <p:sp>
        <p:nvSpPr>
          <p:cNvPr id="3" name="Espace réservé du texte 2"/>
          <p:cNvSpPr>
            <a:spLocks noGrp="1"/>
          </p:cNvSpPr>
          <p:nvPr>
            <p:ph type="body" idx="1"/>
          </p:nvPr>
        </p:nvSpPr>
        <p:spPr>
          <a:xfrm>
            <a:off x="457200" y="1200150"/>
            <a:ext cx="8229600" cy="3394075"/>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457200" y="4767263"/>
            <a:ext cx="3394720" cy="274637"/>
          </a:xfrm>
          <a:prstGeom prst="rect">
            <a:avLst/>
          </a:prstGeom>
        </p:spPr>
        <p:txBody>
          <a:bodyPr vert="horz" lIns="91440" tIns="45720" rIns="91440" bIns="45720" rtlCol="0" anchor="ctr"/>
          <a:lstStyle>
            <a:lvl1pPr algn="l">
              <a:defRPr sz="1200">
                <a:solidFill>
                  <a:schemeClr val="tx1">
                    <a:tint val="75000"/>
                  </a:schemeClr>
                </a:solidFill>
                <a:latin typeface="Lato" panose="020F0502020204030203" pitchFamily="34" charset="0"/>
                <a:ea typeface="Lato" panose="020F0502020204030203" pitchFamily="34" charset="0"/>
                <a:cs typeface="Lato" panose="020F0502020204030203" pitchFamily="34" charset="0"/>
              </a:defRPr>
            </a:lvl1pPr>
          </a:lstStyle>
          <a:p>
            <a:r>
              <a:rPr lang="fr-FR"/>
              <a:t>Conseil communautaire – 17 novembre 2022</a:t>
            </a:r>
            <a:endParaRPr lang="fr-FR" dirty="0"/>
          </a:p>
        </p:txBody>
      </p:sp>
      <p:sp>
        <p:nvSpPr>
          <p:cNvPr id="5" name="Espace réservé du pied de page 4"/>
          <p:cNvSpPr>
            <a:spLocks noGrp="1"/>
          </p:cNvSpPr>
          <p:nvPr>
            <p:ph type="ftr" sz="quarter" idx="3"/>
          </p:nvPr>
        </p:nvSpPr>
        <p:spPr>
          <a:xfrm>
            <a:off x="3851920" y="4716047"/>
            <a:ext cx="3312368" cy="274637"/>
          </a:xfrm>
          <a:prstGeom prst="rect">
            <a:avLst/>
          </a:prstGeom>
          <a:solidFill>
            <a:schemeClr val="bg1"/>
          </a:solidFill>
          <a:ln>
            <a:solidFill>
              <a:schemeClr val="bg1"/>
            </a:solidFill>
          </a:ln>
        </p:spPr>
        <p:txBody>
          <a:bodyPr vert="horz" lIns="91440" tIns="45720" rIns="91440" bIns="45720" rtlCol="0" anchor="ctr"/>
          <a:lstStyle>
            <a:lvl1pPr algn="ctr">
              <a:defRPr sz="1200">
                <a:solidFill>
                  <a:srgbClr val="C00000"/>
                </a:solidFill>
              </a:defRPr>
            </a:lvl1pPr>
          </a:lstStyle>
          <a:p>
            <a:pPr algn="l"/>
            <a:endParaRPr lang="fr-FR"/>
          </a:p>
        </p:txBody>
      </p:sp>
      <p:sp>
        <p:nvSpPr>
          <p:cNvPr id="6" name="Espace réservé du numéro de diapositive 5"/>
          <p:cNvSpPr>
            <a:spLocks noGrp="1"/>
          </p:cNvSpPr>
          <p:nvPr>
            <p:ph type="sldNum" sz="quarter" idx="4"/>
          </p:nvPr>
        </p:nvSpPr>
        <p:spPr>
          <a:xfrm>
            <a:off x="7236296" y="4767263"/>
            <a:ext cx="72008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991B5A3F-553E-4E9E-9C7E-D016CC66133E}"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hdr="0" ft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fr-FR"/>
              <a:t>Cliquez pour modifier le style du titre</a:t>
            </a:r>
          </a:p>
        </p:txBody>
      </p:sp>
      <p:sp>
        <p:nvSpPr>
          <p:cNvPr id="3" name="Espace réservé du texte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fr-FR"/>
              <a:t>Conseil communautaire – 17 novembre 2022</a:t>
            </a:r>
          </a:p>
        </p:txBody>
      </p:sp>
      <p:sp>
        <p:nvSpPr>
          <p:cNvPr id="5" name="Espace réservé du pied de page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DD352F8-E6D5-40A5-90BA-A89BD40754D9}" type="slidenum">
              <a:rPr lang="fr-FR" smtClean="0"/>
              <a:pPr/>
              <a:t>‹N°›</a:t>
            </a:fld>
            <a:endParaRPr lang="fr-FR"/>
          </a:p>
        </p:txBody>
      </p:sp>
    </p:spTree>
    <p:extLst>
      <p:ext uri="{BB962C8B-B14F-4D97-AF65-F5344CB8AC3E}">
        <p14:creationId xmlns:p14="http://schemas.microsoft.com/office/powerpoint/2010/main" val="3743923146"/>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hf hdr="0" ft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email">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fr-FR"/>
              <a:t>Cliquez pour modifier le style du titre</a:t>
            </a:r>
          </a:p>
        </p:txBody>
      </p:sp>
      <p:sp>
        <p:nvSpPr>
          <p:cNvPr id="3" name="Espace réservé du texte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fr-FR"/>
              <a:t>Conseil communautaire – 17 novembre 2022</a:t>
            </a:r>
          </a:p>
        </p:txBody>
      </p:sp>
      <p:sp>
        <p:nvSpPr>
          <p:cNvPr id="5" name="Espace réservé du pied de page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DD352F8-E6D5-40A5-90BA-A89BD40754D9}" type="slidenum">
              <a:rPr lang="fr-FR" smtClean="0"/>
              <a:pPr/>
              <a:t>‹N°›</a:t>
            </a:fld>
            <a:endParaRPr lang="fr-FR"/>
          </a:p>
        </p:txBody>
      </p:sp>
    </p:spTree>
    <p:extLst>
      <p:ext uri="{BB962C8B-B14F-4D97-AF65-F5344CB8AC3E}">
        <p14:creationId xmlns:p14="http://schemas.microsoft.com/office/powerpoint/2010/main" val="3125708083"/>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hf hdr="0" ft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fr-FR"/>
              <a:t>Cliquez pour modifier le style du titre</a:t>
            </a:r>
          </a:p>
        </p:txBody>
      </p:sp>
      <p:sp>
        <p:nvSpPr>
          <p:cNvPr id="3" name="Espace réservé du texte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fr-FR"/>
              <a:t>Conseil communautaire – 17 novembre 2022</a:t>
            </a:r>
          </a:p>
        </p:txBody>
      </p:sp>
      <p:sp>
        <p:nvSpPr>
          <p:cNvPr id="5" name="Espace réservé du pied de page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DD352F8-E6D5-40A5-90BA-A89BD40754D9}" type="slidenum">
              <a:rPr lang="fr-FR" smtClean="0"/>
              <a:pPr/>
              <a:t>‹N°›</a:t>
            </a:fld>
            <a:endParaRPr lang="fr-FR"/>
          </a:p>
        </p:txBody>
      </p:sp>
    </p:spTree>
    <p:extLst>
      <p:ext uri="{BB962C8B-B14F-4D97-AF65-F5344CB8AC3E}">
        <p14:creationId xmlns:p14="http://schemas.microsoft.com/office/powerpoint/2010/main" val="869968169"/>
      </p:ext>
    </p:extLst>
  </p:cSld>
  <p:clrMap bg1="lt1" tx1="dk1" bg2="lt2" tx2="dk2" accent1="accent1" accent2="accent2" accent3="accent3" accent4="accent4" accent5="accent5" accent6="accent6" hlink="hlink" folHlink="folHlink"/>
  <p:sldLayoutIdLst>
    <p:sldLayoutId id="2147483745" r:id="rId1"/>
    <p:sldLayoutId id="2147483746" r:id="rId2"/>
  </p:sldLayoutIdLst>
  <p:hf hdr="0" ftr="0"/>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email">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fr-FR"/>
              <a:t>Cliquez pour modifier le style du titre</a:t>
            </a:r>
          </a:p>
        </p:txBody>
      </p:sp>
      <p:sp>
        <p:nvSpPr>
          <p:cNvPr id="3" name="Espace réservé du texte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fr-FR"/>
              <a:t>Conseil communautaire – 17 novembre 2022</a:t>
            </a:r>
          </a:p>
        </p:txBody>
      </p:sp>
      <p:sp>
        <p:nvSpPr>
          <p:cNvPr id="5" name="Espace réservé du pied de page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DD352F8-E6D5-40A5-90BA-A89BD40754D9}" type="slidenum">
              <a:rPr lang="fr-FR" smtClean="0"/>
              <a:pPr/>
              <a:t>‹N°›</a:t>
            </a:fld>
            <a:endParaRPr lang="fr-FR"/>
          </a:p>
        </p:txBody>
      </p:sp>
    </p:spTree>
    <p:extLst>
      <p:ext uri="{BB962C8B-B14F-4D97-AF65-F5344CB8AC3E}">
        <p14:creationId xmlns:p14="http://schemas.microsoft.com/office/powerpoint/2010/main" val="1431720838"/>
      </p:ext>
    </p:extLst>
  </p:cSld>
  <p:clrMap bg1="lt1" tx1="dk1" bg2="lt2" tx2="dk2" accent1="accent1" accent2="accent2" accent3="accent3" accent4="accent4" accent5="accent5" accent6="accent6" hlink="hlink" folHlink="folHlink"/>
  <p:sldLayoutIdLst>
    <p:sldLayoutId id="2147483748" r:id="rId1"/>
    <p:sldLayoutId id="2147483749" r:id="rId2"/>
    <p:sldLayoutId id="2147483750" r:id="rId3"/>
    <p:sldLayoutId id="2147483751" r:id="rId4"/>
    <p:sldLayoutId id="2147483752" r:id="rId5"/>
    <p:sldLayoutId id="2147483753" r:id="rId6"/>
    <p:sldLayoutId id="2147483754" r:id="rId7"/>
    <p:sldLayoutId id="2147483755" r:id="rId8"/>
    <p:sldLayoutId id="2147483756" r:id="rId9"/>
    <p:sldLayoutId id="2147483757" r:id="rId10"/>
    <p:sldLayoutId id="2147483758" r:id="rId11"/>
  </p:sldLayoutIdLst>
  <p:hf hdr="0" ft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fr-FR"/>
              <a:t>Cliquez pour modifier le style du titre</a:t>
            </a:r>
          </a:p>
        </p:txBody>
      </p:sp>
      <p:sp>
        <p:nvSpPr>
          <p:cNvPr id="3" name="Espace réservé du texte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fr-FR"/>
              <a:t>Conseil communautaire – 17 novembre 2022</a:t>
            </a:r>
          </a:p>
        </p:txBody>
      </p:sp>
      <p:sp>
        <p:nvSpPr>
          <p:cNvPr id="5" name="Espace réservé du pied de page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DD352F8-E6D5-40A5-90BA-A89BD40754D9}" type="slidenum">
              <a:rPr lang="fr-FR" smtClean="0"/>
              <a:pPr/>
              <a:t>‹N°›</a:t>
            </a:fld>
            <a:endParaRPr lang="fr-FR"/>
          </a:p>
        </p:txBody>
      </p:sp>
    </p:spTree>
    <p:extLst>
      <p:ext uri="{BB962C8B-B14F-4D97-AF65-F5344CB8AC3E}">
        <p14:creationId xmlns:p14="http://schemas.microsoft.com/office/powerpoint/2010/main" val="3119023380"/>
      </p:ext>
    </p:extLst>
  </p:cSld>
  <p:clrMap bg1="lt1" tx1="dk1" bg2="lt2" tx2="dk2" accent1="accent1" accent2="accent2" accent3="accent3" accent4="accent4" accent5="accent5" accent6="accent6" hlink="hlink" folHlink="folHlink"/>
  <p:sldLayoutIdLst>
    <p:sldLayoutId id="2147483772" r:id="rId1"/>
    <p:sldLayoutId id="2147483773" r:id="rId2"/>
    <p:sldLayoutId id="2147483774" r:id="rId3"/>
    <p:sldLayoutId id="2147483775" r:id="rId4"/>
    <p:sldLayoutId id="2147483776" r:id="rId5"/>
    <p:sldLayoutId id="2147483777" r:id="rId6"/>
    <p:sldLayoutId id="2147483778" r:id="rId7"/>
    <p:sldLayoutId id="2147483779" r:id="rId8"/>
    <p:sldLayoutId id="2147483780" r:id="rId9"/>
    <p:sldLayoutId id="2147483781" r:id="rId10"/>
    <p:sldLayoutId id="2147483782" r:id="rId11"/>
  </p:sldLayoutIdLst>
  <p:hf hdr="0" ft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email">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fr-FR"/>
              <a:t>Cliquez pour modifier le style du titre</a:t>
            </a:r>
          </a:p>
        </p:txBody>
      </p:sp>
      <p:sp>
        <p:nvSpPr>
          <p:cNvPr id="3" name="Espace réservé du texte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fr-FR"/>
              <a:t>Bureau communautaire – Date</a:t>
            </a:r>
          </a:p>
        </p:txBody>
      </p:sp>
      <p:sp>
        <p:nvSpPr>
          <p:cNvPr id="5" name="Espace réservé du pied de page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DD352F8-E6D5-40A5-90BA-A89BD40754D9}" type="slidenum">
              <a:rPr lang="fr-FR" smtClean="0"/>
              <a:pPr/>
              <a:t>‹N°›</a:t>
            </a:fld>
            <a:endParaRPr lang="fr-FR"/>
          </a:p>
        </p:txBody>
      </p:sp>
    </p:spTree>
    <p:extLst>
      <p:ext uri="{BB962C8B-B14F-4D97-AF65-F5344CB8AC3E}">
        <p14:creationId xmlns:p14="http://schemas.microsoft.com/office/powerpoint/2010/main" val="1803663958"/>
      </p:ext>
    </p:extLst>
  </p:cSld>
  <p:clrMap bg1="lt1" tx1="dk1" bg2="lt2" tx2="dk2" accent1="accent1" accent2="accent2" accent3="accent3" accent4="accent4" accent5="accent5" accent6="accent6" hlink="hlink" folHlink="folHlink"/>
  <p:sldLayoutIdLst>
    <p:sldLayoutId id="2147483784" r:id="rId1"/>
    <p:sldLayoutId id="2147483785" r:id="rId2"/>
    <p:sldLayoutId id="2147483786" r:id="rId3"/>
    <p:sldLayoutId id="2147483787" r:id="rId4"/>
    <p:sldLayoutId id="2147483788" r:id="rId5"/>
    <p:sldLayoutId id="2147483789" r:id="rId6"/>
    <p:sldLayoutId id="2147483790" r:id="rId7"/>
    <p:sldLayoutId id="2147483791" r:id="rId8"/>
    <p:sldLayoutId id="2147483792" r:id="rId9"/>
    <p:sldLayoutId id="2147483793" r:id="rId10"/>
    <p:sldLayoutId id="2147483794" r:id="rId11"/>
  </p:sldLayoutIdLst>
  <p:hf hdr="0" ftr="0"/>
  <p:txStyles>
    <p:titleStyle>
      <a:lvl1pPr algn="ctr" defTabSz="914378" rtl="0" eaLnBrk="1" latinLnBrk="0" hangingPunct="1">
        <a:spcBef>
          <a:spcPct val="0"/>
        </a:spcBef>
        <a:buNone/>
        <a:defRPr sz="4400" kern="1200">
          <a:solidFill>
            <a:schemeClr val="tx1"/>
          </a:solidFill>
          <a:latin typeface="+mj-lt"/>
          <a:ea typeface="+mj-ea"/>
          <a:cs typeface="+mj-cs"/>
        </a:defRPr>
      </a:lvl1pPr>
    </p:titleStyle>
    <p:bodyStyle>
      <a:lvl1pPr marL="342892" indent="-342892" algn="l" defTabSz="914378"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31" indent="-285743" algn="l" defTabSz="914378"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972" indent="-228594" algn="l" defTabSz="914378"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160"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348"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537"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5"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378" rtl="0" eaLnBrk="1" latinLnBrk="0" hangingPunct="1">
        <a:defRPr sz="1800" kern="1200">
          <a:solidFill>
            <a:schemeClr val="tx1"/>
          </a:solidFill>
          <a:latin typeface="+mn-lt"/>
          <a:ea typeface="+mn-ea"/>
          <a:cs typeface="+mn-cs"/>
        </a:defRPr>
      </a:lvl1pPr>
      <a:lvl2pPr marL="457189" algn="l" defTabSz="914378" rtl="0" eaLnBrk="1" latinLnBrk="0" hangingPunct="1">
        <a:defRPr sz="1800" kern="1200">
          <a:solidFill>
            <a:schemeClr val="tx1"/>
          </a:solidFill>
          <a:latin typeface="+mn-lt"/>
          <a:ea typeface="+mn-ea"/>
          <a:cs typeface="+mn-cs"/>
        </a:defRPr>
      </a:lvl2pPr>
      <a:lvl3pPr marL="914378" algn="l" defTabSz="914378" rtl="0" eaLnBrk="1" latinLnBrk="0" hangingPunct="1">
        <a:defRPr sz="1800" kern="1200">
          <a:solidFill>
            <a:schemeClr val="tx1"/>
          </a:solidFill>
          <a:latin typeface="+mn-lt"/>
          <a:ea typeface="+mn-ea"/>
          <a:cs typeface="+mn-cs"/>
        </a:defRPr>
      </a:lvl3pPr>
      <a:lvl4pPr marL="1371566" algn="l" defTabSz="914378" rtl="0" eaLnBrk="1" latinLnBrk="0" hangingPunct="1">
        <a:defRPr sz="1800" kern="1200">
          <a:solidFill>
            <a:schemeClr val="tx1"/>
          </a:solidFill>
          <a:latin typeface="+mn-lt"/>
          <a:ea typeface="+mn-ea"/>
          <a:cs typeface="+mn-cs"/>
        </a:defRPr>
      </a:lvl4pPr>
      <a:lvl5pPr marL="1828754" algn="l" defTabSz="914378" rtl="0" eaLnBrk="1" latinLnBrk="0" hangingPunct="1">
        <a:defRPr sz="1800" kern="1200">
          <a:solidFill>
            <a:schemeClr val="tx1"/>
          </a:solidFill>
          <a:latin typeface="+mn-lt"/>
          <a:ea typeface="+mn-ea"/>
          <a:cs typeface="+mn-cs"/>
        </a:defRPr>
      </a:lvl5pPr>
      <a:lvl6pPr marL="2285943" algn="l" defTabSz="914378" rtl="0" eaLnBrk="1" latinLnBrk="0" hangingPunct="1">
        <a:defRPr sz="1800" kern="1200">
          <a:solidFill>
            <a:schemeClr val="tx1"/>
          </a:solidFill>
          <a:latin typeface="+mn-lt"/>
          <a:ea typeface="+mn-ea"/>
          <a:cs typeface="+mn-cs"/>
        </a:defRPr>
      </a:lvl6pPr>
      <a:lvl7pPr marL="2743132" algn="l" defTabSz="914378" rtl="0" eaLnBrk="1" latinLnBrk="0" hangingPunct="1">
        <a:defRPr sz="1800" kern="1200">
          <a:solidFill>
            <a:schemeClr val="tx1"/>
          </a:solidFill>
          <a:latin typeface="+mn-lt"/>
          <a:ea typeface="+mn-ea"/>
          <a:cs typeface="+mn-cs"/>
        </a:defRPr>
      </a:lvl7pPr>
      <a:lvl8pPr marL="3200320" algn="l" defTabSz="914378" rtl="0" eaLnBrk="1" latinLnBrk="0" hangingPunct="1">
        <a:defRPr sz="1800" kern="1200">
          <a:solidFill>
            <a:schemeClr val="tx1"/>
          </a:solidFill>
          <a:latin typeface="+mn-lt"/>
          <a:ea typeface="+mn-ea"/>
          <a:cs typeface="+mn-cs"/>
        </a:defRPr>
      </a:lvl8pPr>
      <a:lvl9pPr marL="3657509" algn="l" defTabSz="914378"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70.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70.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70.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70.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70.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70.xml"/></Relationships>
</file>

<file path=ppt/slides/_rels/slide10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02.xml"/><Relationship Id="rId1" Type="http://schemas.openxmlformats.org/officeDocument/2006/relationships/slideLayout" Target="../slideLayouts/slideLayout70.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70.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70.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7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6.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09.xml"/><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png"/><Relationship Id="rId7" Type="http://schemas.openxmlformats.org/officeDocument/2006/relationships/image" Target="../media/image34.png"/><Relationship Id="rId12" Type="http://schemas.openxmlformats.org/officeDocument/2006/relationships/image" Target="../media/image39.png"/><Relationship Id="rId2" Type="http://schemas.openxmlformats.org/officeDocument/2006/relationships/notesSlide" Target="../notesSlides/notesSlide110.xml"/><Relationship Id="rId1" Type="http://schemas.openxmlformats.org/officeDocument/2006/relationships/slideLayout" Target="../slideLayouts/slideLayout2.xml"/><Relationship Id="rId6" Type="http://schemas.openxmlformats.org/officeDocument/2006/relationships/image" Target="../media/image33.png"/><Relationship Id="rId11" Type="http://schemas.openxmlformats.org/officeDocument/2006/relationships/image" Target="../media/image38.png"/><Relationship Id="rId5" Type="http://schemas.openxmlformats.org/officeDocument/2006/relationships/image" Target="../media/image32.png"/><Relationship Id="rId10" Type="http://schemas.openxmlformats.org/officeDocument/2006/relationships/image" Target="../media/image37.png"/><Relationship Id="rId4" Type="http://schemas.openxmlformats.org/officeDocument/2006/relationships/image" Target="../media/image31.png"/><Relationship Id="rId9" Type="http://schemas.openxmlformats.org/officeDocument/2006/relationships/image" Target="../media/image36.png"/></Relationships>
</file>

<file path=ppt/slides/_rels/slide115.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11.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 Id="rId9" Type="http://schemas.openxmlformats.org/officeDocument/2006/relationships/image" Target="../media/image45.png"/></Relationships>
</file>

<file path=ppt/slides/_rels/slide116.xml.rels><?xml version="1.0" encoding="UTF-8" standalone="yes"?>
<Relationships xmlns="http://schemas.openxmlformats.org/package/2006/relationships"><Relationship Id="rId3" Type="http://schemas.openxmlformats.org/officeDocument/2006/relationships/image" Target="../media/image46.png"/><Relationship Id="rId7" Type="http://schemas.openxmlformats.org/officeDocument/2006/relationships/image" Target="../media/image50.jpeg"/><Relationship Id="rId2" Type="http://schemas.openxmlformats.org/officeDocument/2006/relationships/notesSlide" Target="../notesSlides/notesSlide112.xml"/><Relationship Id="rId1" Type="http://schemas.openxmlformats.org/officeDocument/2006/relationships/slideLayout" Target="../slideLayouts/slideLayout2.xml"/><Relationship Id="rId6" Type="http://schemas.openxmlformats.org/officeDocument/2006/relationships/image" Target="../media/image49.jpeg"/><Relationship Id="rId5" Type="http://schemas.openxmlformats.org/officeDocument/2006/relationships/image" Target="../media/image48.png"/><Relationship Id="rId4" Type="http://schemas.openxmlformats.org/officeDocument/2006/relationships/image" Target="../media/image47.png"/></Relationships>
</file>

<file path=ppt/slides/_rels/slide11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13.xml"/><Relationship Id="rId1" Type="http://schemas.openxmlformats.org/officeDocument/2006/relationships/slideLayout" Target="../slideLayouts/slideLayout2.xml"/><Relationship Id="rId4" Type="http://schemas.openxmlformats.org/officeDocument/2006/relationships/image" Target="../media/image52.png"/></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1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120.xml.rels><?xml version="1.0" encoding="UTF-8" standalone="yes"?>
<Relationships xmlns="http://schemas.openxmlformats.org/package/2006/relationships"><Relationship Id="rId3" Type="http://schemas.openxmlformats.org/officeDocument/2006/relationships/image" Target="../media/image54.jpg"/><Relationship Id="rId2" Type="http://schemas.openxmlformats.org/officeDocument/2006/relationships/notesSlide" Target="../notesSlides/notesSlide116.xml"/><Relationship Id="rId1" Type="http://schemas.openxmlformats.org/officeDocument/2006/relationships/slideLayout" Target="../slideLayouts/slideLayout2.xml"/><Relationship Id="rId4" Type="http://schemas.openxmlformats.org/officeDocument/2006/relationships/image" Target="../media/image55.png"/></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117.xml"/><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118.xml"/><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119.xml"/><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120.xml"/><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121.xml"/><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122.xml"/><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123.xml"/><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3" Type="http://schemas.openxmlformats.org/officeDocument/2006/relationships/image" Target="../media/image56.emf"/><Relationship Id="rId2" Type="http://schemas.openxmlformats.org/officeDocument/2006/relationships/notesSlide" Target="../notesSlides/notesSlide124.xml"/><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12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126.xml"/><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127.xml"/><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3" Type="http://schemas.openxmlformats.org/officeDocument/2006/relationships/image" Target="../media/image57.emf"/><Relationship Id="rId2" Type="http://schemas.openxmlformats.org/officeDocument/2006/relationships/notesSlide" Target="../notesSlides/notesSlide128.xml"/><Relationship Id="rId1" Type="http://schemas.openxmlformats.org/officeDocument/2006/relationships/slideLayout" Target="../slideLayouts/slideLayout48.xml"/></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129.xml"/><Relationship Id="rId1" Type="http://schemas.openxmlformats.org/officeDocument/2006/relationships/slideLayout" Target="../slideLayouts/slideLayout48.xml"/></Relationships>
</file>

<file path=ppt/slides/_rels/slide134.xml.rels><?xml version="1.0" encoding="UTF-8" standalone="yes"?>
<Relationships xmlns="http://schemas.openxmlformats.org/package/2006/relationships"><Relationship Id="rId2" Type="http://schemas.openxmlformats.org/officeDocument/2006/relationships/notesSlide" Target="../notesSlides/notesSlide130.xml"/><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31.xml"/><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32.xml"/><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33.xml"/><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134.xml"/><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2" Type="http://schemas.openxmlformats.org/officeDocument/2006/relationships/notesSlide" Target="../notesSlides/notesSlide13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46.xml"/></Relationships>
</file>

<file path=ppt/slides/_rels/slide140.xml.rels><?xml version="1.0" encoding="UTF-8" standalone="yes"?>
<Relationships xmlns="http://schemas.openxmlformats.org/package/2006/relationships"><Relationship Id="rId2" Type="http://schemas.openxmlformats.org/officeDocument/2006/relationships/notesSlide" Target="../notesSlides/notesSlide136.xml"/><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2" Type="http://schemas.openxmlformats.org/officeDocument/2006/relationships/notesSlide" Target="../notesSlides/notesSlide137.xml"/><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6.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46.xml"/><Relationship Id="rId4" Type="http://schemas.openxmlformats.org/officeDocument/2006/relationships/image" Target="../media/image7.png"/></Relationships>
</file>

<file path=ppt/slides/_rels/slide19.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15.xml"/><Relationship Id="rId1" Type="http://schemas.openxmlformats.org/officeDocument/2006/relationships/slideLayout" Target="../slideLayouts/slideLayout4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6.xml"/></Relationships>
</file>

<file path=ppt/slides/_rels/slide23.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openxmlformats.org/officeDocument/2006/relationships/notesSlide" Target="../notesSlides/notesSlide19.xml"/><Relationship Id="rId1" Type="http://schemas.openxmlformats.org/officeDocument/2006/relationships/slideLayout" Target="../slideLayouts/slideLayout46.xml"/><Relationship Id="rId4" Type="http://schemas.openxmlformats.org/officeDocument/2006/relationships/image" Target="../media/image9.emf"/></Relationships>
</file>

<file path=ppt/slides/_rels/slide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0.xml"/><Relationship Id="rId1" Type="http://schemas.openxmlformats.org/officeDocument/2006/relationships/slideLayout" Target="../slideLayouts/slideLayout46.xml"/></Relationships>
</file>

<file path=ppt/slides/_rels/slide2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1.xml"/><Relationship Id="rId1" Type="http://schemas.openxmlformats.org/officeDocument/2006/relationships/slideLayout" Target="../slideLayouts/slideLayout4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6.xml"/></Relationships>
</file>

<file path=ppt/slides/_rels/slide27.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23.xml"/><Relationship Id="rId1" Type="http://schemas.openxmlformats.org/officeDocument/2006/relationships/slideLayout" Target="../slideLayouts/slideLayout46.xml"/></Relationships>
</file>

<file path=ppt/slides/_rels/slide28.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24.xml"/><Relationship Id="rId1" Type="http://schemas.openxmlformats.org/officeDocument/2006/relationships/slideLayout" Target="../slideLayouts/slideLayout46.xml"/></Relationships>
</file>

<file path=ppt/slides/_rels/slide29.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25.xml"/><Relationship Id="rId1" Type="http://schemas.openxmlformats.org/officeDocument/2006/relationships/slideLayout" Target="../slideLayouts/slideLayout4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4.xml"/></Relationships>
</file>

<file path=ppt/slides/_rels/slide30.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26.xml"/><Relationship Id="rId1" Type="http://schemas.openxmlformats.org/officeDocument/2006/relationships/slideLayout" Target="../slideLayouts/slideLayout4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6.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6.xml"/></Relationships>
</file>

<file path=ppt/slides/_rels/slide34.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30.xml"/><Relationship Id="rId1" Type="http://schemas.openxmlformats.org/officeDocument/2006/relationships/slideLayout" Target="../slideLayouts/slideLayout46.xml"/></Relationships>
</file>

<file path=ppt/slides/_rels/slide35.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31.xml"/><Relationship Id="rId1" Type="http://schemas.openxmlformats.org/officeDocument/2006/relationships/slideLayout" Target="../slideLayouts/slideLayout46.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6.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6.xml"/></Relationships>
</file>

<file path=ppt/slides/_rels/slide38.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34.xml"/><Relationship Id="rId1" Type="http://schemas.openxmlformats.org/officeDocument/2006/relationships/slideLayout" Target="../slideLayouts/slideLayout46.xml"/><Relationship Id="rId5" Type="http://schemas.openxmlformats.org/officeDocument/2006/relationships/image" Target="../media/image19.emf"/><Relationship Id="rId4" Type="http://schemas.openxmlformats.org/officeDocument/2006/relationships/package" Target="../embeddings/Microsoft_Excel_Worksheet1.xlsx"/></Relationships>
</file>

<file path=ppt/slides/_rels/slide39.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35.xml"/><Relationship Id="rId1" Type="http://schemas.openxmlformats.org/officeDocument/2006/relationships/slideLayout" Target="../slideLayouts/slideLayout4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4.xml"/></Relationships>
</file>

<file path=ppt/slides/_rels/slide40.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36.xml"/><Relationship Id="rId1" Type="http://schemas.openxmlformats.org/officeDocument/2006/relationships/slideLayout" Target="../slideLayouts/slideLayout46.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46.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46.xml"/></Relationships>
</file>

<file path=ppt/slides/_rels/slide43.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39.xml"/><Relationship Id="rId1" Type="http://schemas.openxmlformats.org/officeDocument/2006/relationships/slideLayout" Target="../slideLayouts/slideLayout46.xml"/></Relationships>
</file>

<file path=ppt/slides/_rels/slide44.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40.xml"/><Relationship Id="rId1" Type="http://schemas.openxmlformats.org/officeDocument/2006/relationships/slideLayout" Target="../slideLayouts/slideLayout46.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46.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46.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46.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46.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4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4.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4.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71.xml"/><Relationship Id="rId1" Type="http://schemas.openxmlformats.org/officeDocument/2006/relationships/slideLayout" Target="../slideLayouts/slideLayout70.xml"/></Relationships>
</file>

<file path=ppt/slides/_rels/slide7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2.xml"/><Relationship Id="rId1" Type="http://schemas.openxmlformats.org/officeDocument/2006/relationships/slideLayout" Target="../slideLayouts/slideLayout70.xml"/></Relationships>
</file>

<file path=ppt/slides/_rels/slide7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73.xml"/><Relationship Id="rId1" Type="http://schemas.openxmlformats.org/officeDocument/2006/relationships/slideLayout" Target="../slideLayouts/slideLayout70.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5.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45.xml"/></Relationships>
</file>

<file path=ppt/slides/_rels/slide87.xml.rels><?xml version="1.0" encoding="UTF-8" standalone="yes"?>
<Relationships xmlns="http://schemas.openxmlformats.org/package/2006/relationships"><Relationship Id="rId3" Type="http://schemas.openxmlformats.org/officeDocument/2006/relationships/hyperlink" Target="mailto:attractivite@melloisenpoitou.fr" TargetMode="External"/><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5.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70.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70.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70.xml"/></Relationships>
</file>

<file path=ppt/slides/_rels/slide9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94.xml"/><Relationship Id="rId1" Type="http://schemas.openxmlformats.org/officeDocument/2006/relationships/slideLayout" Target="../slideLayouts/slideLayout70.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70.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ctrTitle" idx="4294967295"/>
          </p:nvPr>
        </p:nvSpPr>
        <p:spPr>
          <a:xfrm>
            <a:off x="251520" y="4011910"/>
            <a:ext cx="3312368" cy="864096"/>
          </a:xfrm>
        </p:spPr>
        <p:txBody>
          <a:bodyPr>
            <a:normAutofit/>
          </a:bodyPr>
          <a:lstStyle/>
          <a:p>
            <a:pPr algn="l"/>
            <a:r>
              <a:rPr lang="fr-FR" sz="1600" b="1" dirty="0">
                <a:solidFill>
                  <a:schemeClr val="bg2"/>
                </a:solidFill>
                <a:latin typeface="Caviar Dreams" pitchFamily="34" charset="0"/>
                <a:cs typeface="Arial" pitchFamily="34" charset="0"/>
              </a:rPr>
              <a:t>Celles-sur-Belle</a:t>
            </a:r>
            <a:br>
              <a:rPr lang="fr-FR" sz="1600" b="1" dirty="0">
                <a:solidFill>
                  <a:schemeClr val="bg2"/>
                </a:solidFill>
                <a:latin typeface="Caviar Dreams" pitchFamily="34" charset="0"/>
                <a:cs typeface="Arial" pitchFamily="34" charset="0"/>
              </a:rPr>
            </a:br>
            <a:r>
              <a:rPr lang="fr-FR" sz="1600" b="1" dirty="0">
                <a:solidFill>
                  <a:schemeClr val="bg2"/>
                </a:solidFill>
                <a:latin typeface="Caviar Dreams" pitchFamily="34" charset="0"/>
                <a:cs typeface="Arial" pitchFamily="34" charset="0"/>
              </a:rPr>
              <a:t>Salle des fêtes</a:t>
            </a:r>
          </a:p>
        </p:txBody>
      </p:sp>
      <p:sp>
        <p:nvSpPr>
          <p:cNvPr id="4" name="Sous-titre 2"/>
          <p:cNvSpPr txBox="1">
            <a:spLocks/>
          </p:cNvSpPr>
          <p:nvPr/>
        </p:nvSpPr>
        <p:spPr>
          <a:xfrm>
            <a:off x="3826933" y="2009552"/>
            <a:ext cx="5317067" cy="2105247"/>
          </a:xfrm>
          <a:prstGeom prst="rect">
            <a:avLst/>
          </a:prstGeom>
        </p:spPr>
        <p:txBody>
          <a:bodyPr vert="horz" lIns="91440" tIns="45720" rIns="91440" bIns="45720" rtlCol="0">
            <a:normAutofit/>
          </a:body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lang="fr-FR" sz="3600" b="1" dirty="0">
                <a:solidFill>
                  <a:srgbClr val="FFFFFF"/>
                </a:solidFill>
                <a:latin typeface="Caviar Dreams" pitchFamily="34" charset="0"/>
                <a:ea typeface="Lato" pitchFamily="34" charset="0"/>
                <a:cs typeface="Lato" pitchFamily="34" charset="0"/>
              </a:rPr>
              <a:t>Conseil</a:t>
            </a:r>
            <a:r>
              <a:rPr kumimoji="0" lang="fr-FR" sz="3600" b="1" i="0" u="none" strike="noStrike" kern="1200" cap="none" spc="0" normalizeH="0" baseline="0" noProof="0" dirty="0">
                <a:ln>
                  <a:noFill/>
                </a:ln>
                <a:solidFill>
                  <a:srgbClr val="FFFFFF"/>
                </a:solidFill>
                <a:effectLst/>
                <a:uLnTx/>
                <a:uFillTx/>
                <a:latin typeface="Caviar Dreams" pitchFamily="34" charset="0"/>
                <a:ea typeface="Lato" pitchFamily="34" charset="0"/>
                <a:cs typeface="Lato" pitchFamily="34" charset="0"/>
              </a:rPr>
              <a:t> </a:t>
            </a:r>
            <a:r>
              <a:rPr lang="fr-FR" sz="3600" b="1" dirty="0">
                <a:solidFill>
                  <a:srgbClr val="FFFFFF"/>
                </a:solidFill>
                <a:latin typeface="Caviar Dreams" pitchFamily="34" charset="0"/>
                <a:ea typeface="Lato" pitchFamily="34" charset="0"/>
                <a:cs typeface="Lato" pitchFamily="34" charset="0"/>
              </a:rPr>
              <a:t>communautaire</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lang="fr-FR" sz="3600" b="1" dirty="0">
                <a:solidFill>
                  <a:srgbClr val="FFFFFF"/>
                </a:solidFill>
                <a:latin typeface="Caviar Dreams" pitchFamily="34" charset="0"/>
                <a:ea typeface="Lato" pitchFamily="34" charset="0"/>
                <a:cs typeface="Lato" pitchFamily="34" charset="0"/>
              </a:rPr>
              <a:t>17 novembre 2022</a:t>
            </a:r>
            <a:endParaRPr kumimoji="0" lang="fr-FR" sz="3600" b="1" i="0" u="none" strike="noStrike" kern="1200" cap="none" spc="0" normalizeH="0" baseline="0" noProof="0" dirty="0">
              <a:ln>
                <a:noFill/>
              </a:ln>
              <a:solidFill>
                <a:srgbClr val="FFFFFF"/>
              </a:solidFill>
              <a:effectLst/>
              <a:uLnTx/>
              <a:uFillTx/>
              <a:latin typeface="Caviar Dreams" pitchFamily="34" charset="0"/>
              <a:ea typeface="Lato" pitchFamily="34" charset="0"/>
              <a:cs typeface="Lato"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re 14"/>
          <p:cNvSpPr>
            <a:spLocks noGrp="1"/>
          </p:cNvSpPr>
          <p:nvPr>
            <p:ph type="title"/>
          </p:nvPr>
        </p:nvSpPr>
        <p:spPr>
          <a:xfrm>
            <a:off x="457200" y="946569"/>
            <a:ext cx="8229600" cy="565570"/>
          </a:xfrm>
        </p:spPr>
        <p:txBody>
          <a:bodyPr>
            <a:noAutofit/>
          </a:bodyPr>
          <a:lstStyle>
            <a:defPPr>
              <a:defRPr lang="fr-FR"/>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fr-FR" b="1" dirty="0">
                <a:solidFill>
                  <a:schemeClr val="bg2"/>
                </a:solidFill>
                <a:latin typeface="Caviar Dreams" pitchFamily="34" charset="0"/>
              </a:rPr>
              <a:t>Rappel de la construction du budget 2023</a:t>
            </a:r>
          </a:p>
        </p:txBody>
      </p:sp>
      <p:sp>
        <p:nvSpPr>
          <p:cNvPr id="9" name="Espace réservé du contenu 9"/>
          <p:cNvSpPr>
            <a:spLocks noGrp="1"/>
          </p:cNvSpPr>
          <p:nvPr>
            <p:ph idx="1"/>
          </p:nvPr>
        </p:nvSpPr>
        <p:spPr>
          <a:xfrm>
            <a:off x="508131" y="1492824"/>
            <a:ext cx="8399184" cy="3161449"/>
          </a:xfrm>
        </p:spPr>
        <p:txBody>
          <a:bodyPr anchor="t">
            <a:normAutofit lnSpcReduction="10000"/>
          </a:bodyPr>
          <a:lstStyle>
            <a:defPPr>
              <a:defRPr lang="fr-FR"/>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457189" indent="-457189"/>
            <a:r>
              <a:rPr lang="fr-FR" sz="2000" dirty="0">
                <a:solidFill>
                  <a:schemeClr val="bg1"/>
                </a:solidFill>
                <a:latin typeface="Lato" panose="020F0502020204030203" pitchFamily="34" charset="0"/>
                <a:ea typeface="Lato" panose="020F0502020204030203" pitchFamily="34" charset="0"/>
                <a:cs typeface="Lato" panose="020F0502020204030203" pitchFamily="34" charset="0"/>
              </a:rPr>
              <a:t>Vote d’un budget de reconduction en décembre 2022 : </a:t>
            </a:r>
          </a:p>
          <a:p>
            <a:pPr marL="457189" indent="-457189">
              <a:buFontTx/>
              <a:buChar char="-"/>
            </a:pPr>
            <a:r>
              <a:rPr lang="fr-FR" sz="2000" dirty="0">
                <a:solidFill>
                  <a:schemeClr val="bg1"/>
                </a:solidFill>
                <a:latin typeface="Lato" panose="020F0502020204030203" pitchFamily="34" charset="0"/>
                <a:ea typeface="Lato" panose="020F0502020204030203" pitchFamily="34" charset="0"/>
                <a:cs typeface="Lato" panose="020F0502020204030203" pitchFamily="34" charset="0"/>
              </a:rPr>
              <a:t>Activité courante des services</a:t>
            </a:r>
          </a:p>
          <a:p>
            <a:pPr marL="457189" indent="-457189">
              <a:buFontTx/>
              <a:buChar char="-"/>
            </a:pPr>
            <a:r>
              <a:rPr lang="fr-FR" sz="2000" dirty="0">
                <a:solidFill>
                  <a:schemeClr val="bg1"/>
                </a:solidFill>
                <a:latin typeface="Lato" panose="020F0502020204030203" pitchFamily="34" charset="0"/>
                <a:ea typeface="Lato" panose="020F0502020204030203" pitchFamily="34" charset="0"/>
                <a:cs typeface="Lato" panose="020F0502020204030203" pitchFamily="34" charset="0"/>
              </a:rPr>
              <a:t>Effet en année pleine des décisions déjà prises</a:t>
            </a:r>
          </a:p>
          <a:p>
            <a:pPr marL="457189" indent="-457189">
              <a:buFontTx/>
              <a:buChar char="-"/>
            </a:pPr>
            <a:endParaRPr lang="fr-FR" sz="2000" dirty="0">
              <a:solidFill>
                <a:schemeClr val="bg1"/>
              </a:solidFill>
              <a:latin typeface="Lato" panose="020F0502020204030203" pitchFamily="34" charset="0"/>
              <a:ea typeface="Lato" panose="020F0502020204030203" pitchFamily="34" charset="0"/>
              <a:cs typeface="Lato" panose="020F0502020204030203" pitchFamily="34" charset="0"/>
            </a:endParaRPr>
          </a:p>
          <a:p>
            <a:pPr lvl="0"/>
            <a:r>
              <a:rPr lang="fr-FR" sz="2000" dirty="0">
                <a:solidFill>
                  <a:srgbClr val="0070C0"/>
                </a:solidFill>
                <a:latin typeface="Lato" panose="020F0502020204030203" pitchFamily="34" charset="0"/>
                <a:ea typeface="Lato" panose="020F0502020204030203" pitchFamily="34" charset="0"/>
                <a:cs typeface="Lato" panose="020F0502020204030203" pitchFamily="34" charset="0"/>
              </a:rPr>
              <a:t>Vote d’un budget supplémentaire en mai 2023 :</a:t>
            </a:r>
          </a:p>
          <a:p>
            <a:pPr marL="342892" indent="-342892">
              <a:buFontTx/>
              <a:buChar char="-"/>
            </a:pPr>
            <a:r>
              <a:rPr lang="fr-FR" sz="2000" dirty="0">
                <a:solidFill>
                  <a:srgbClr val="0070C0"/>
                </a:solidFill>
                <a:latin typeface="Lato" panose="020F0502020204030203" pitchFamily="34" charset="0"/>
                <a:ea typeface="Lato" panose="020F0502020204030203" pitchFamily="34" charset="0"/>
                <a:cs typeface="Lato" panose="020F0502020204030203" pitchFamily="34" charset="0"/>
              </a:rPr>
              <a:t>Adoption des comptes administratif 2022</a:t>
            </a:r>
          </a:p>
          <a:p>
            <a:pPr marL="342892" indent="-342892">
              <a:buFontTx/>
              <a:buChar char="-"/>
            </a:pPr>
            <a:r>
              <a:rPr lang="fr-FR" sz="2000" dirty="0">
                <a:solidFill>
                  <a:srgbClr val="0070C0"/>
                </a:solidFill>
                <a:latin typeface="Lato" panose="020F0502020204030203" pitchFamily="34" charset="0"/>
                <a:ea typeface="Lato" panose="020F0502020204030203" pitchFamily="34" charset="0"/>
                <a:cs typeface="Lato" panose="020F0502020204030203" pitchFamily="34" charset="0"/>
              </a:rPr>
              <a:t>Affectation des résultats</a:t>
            </a:r>
          </a:p>
          <a:p>
            <a:pPr marL="342892" indent="-342892">
              <a:buFontTx/>
              <a:buChar char="-"/>
            </a:pPr>
            <a:r>
              <a:rPr lang="fr-FR" sz="2000" dirty="0">
                <a:solidFill>
                  <a:srgbClr val="0070C0"/>
                </a:solidFill>
                <a:latin typeface="Lato" panose="020F0502020204030203" pitchFamily="34" charset="0"/>
                <a:ea typeface="Lato" panose="020F0502020204030203" pitchFamily="34" charset="0"/>
                <a:cs typeface="Lato" panose="020F0502020204030203" pitchFamily="34" charset="0"/>
              </a:rPr>
              <a:t>Prise en compte des notifications fiscales et dotations de l’Etat</a:t>
            </a:r>
          </a:p>
          <a:p>
            <a:pPr marL="342892" indent="-342892">
              <a:buFontTx/>
              <a:buChar char="-"/>
            </a:pPr>
            <a:r>
              <a:rPr lang="fr-FR" sz="2000" dirty="0">
                <a:solidFill>
                  <a:srgbClr val="0070C0"/>
                </a:solidFill>
                <a:latin typeface="Lato" panose="020F0502020204030203" pitchFamily="34" charset="0"/>
                <a:ea typeface="Lato" panose="020F0502020204030203" pitchFamily="34" charset="0"/>
                <a:cs typeface="Lato" panose="020F0502020204030203" pitchFamily="34" charset="0"/>
              </a:rPr>
              <a:t>Inscription des projets nouveaux</a:t>
            </a:r>
            <a:endParaRPr lang="fr-FR" sz="800" dirty="0">
              <a:solidFill>
                <a:srgbClr val="0070C0"/>
              </a:solidFill>
              <a:latin typeface="Lato" panose="020F0502020204030203" pitchFamily="34" charset="0"/>
              <a:ea typeface="Lato" panose="020F0502020204030203" pitchFamily="34" charset="0"/>
              <a:cs typeface="Lato" panose="020F0502020204030203" pitchFamily="34" charset="0"/>
            </a:endParaRPr>
          </a:p>
        </p:txBody>
      </p:sp>
      <p:sp>
        <p:nvSpPr>
          <p:cNvPr id="3" name="Titre 8">
            <a:extLst>
              <a:ext uri="{FF2B5EF4-FFF2-40B4-BE49-F238E27FC236}">
                <a16:creationId xmlns:a16="http://schemas.microsoft.com/office/drawing/2014/main" id="{C318951D-089A-5D02-15CC-50B3F74EE3BD}"/>
              </a:ext>
            </a:extLst>
          </p:cNvPr>
          <p:cNvSpPr txBox="1">
            <a:spLocks/>
          </p:cNvSpPr>
          <p:nvPr/>
        </p:nvSpPr>
        <p:spPr>
          <a:xfrm>
            <a:off x="457200" y="-67678"/>
            <a:ext cx="8229600" cy="777713"/>
          </a:xfrm>
          <a:prstGeom prst="rect">
            <a:avLst/>
          </a:prstGeom>
        </p:spPr>
        <p:txBody>
          <a:bodyPr vert="horz" lIns="91440" tIns="45720" rIns="91440" bIns="45720" rtlCol="0" anchor="t">
            <a:normAutofit/>
          </a:bodyPr>
          <a:lstStyle>
            <a:lvl1pPr algn="ctr" defTabSz="685800" rtl="0" eaLnBrk="1" latinLnBrk="0" hangingPunct="1">
              <a:spcBef>
                <a:spcPct val="0"/>
              </a:spcBef>
              <a:buNone/>
              <a:defRPr sz="3300" kern="1200">
                <a:solidFill>
                  <a:schemeClr val="tx1"/>
                </a:solidFill>
                <a:latin typeface="+mj-lt"/>
                <a:ea typeface="+mj-ea"/>
                <a:cs typeface="+mj-cs"/>
              </a:defRPr>
            </a:lvl1pPr>
          </a:lstStyle>
          <a:p>
            <a:pPr algn="l"/>
            <a:r>
              <a:rPr lang="fr-FR" sz="4000" b="1" dirty="0">
                <a:solidFill>
                  <a:schemeClr val="accent4">
                    <a:lumMod val="75000"/>
                  </a:schemeClr>
                </a:solidFill>
                <a:latin typeface="Lato" pitchFamily="34" charset="0"/>
                <a:ea typeface="Lato" pitchFamily="34" charset="0"/>
                <a:cs typeface="Lato" pitchFamily="34" charset="0"/>
              </a:rPr>
              <a:t>Finances</a:t>
            </a:r>
            <a:r>
              <a:rPr lang="fr-FR" sz="1300" b="1" i="1" dirty="0">
                <a:solidFill>
                  <a:srgbClr val="5E3B27"/>
                </a:solidFill>
                <a:latin typeface="Lato" pitchFamily="34" charset="0"/>
                <a:ea typeface="Lato" pitchFamily="34" charset="0"/>
                <a:cs typeface="Lato" pitchFamily="34" charset="0"/>
              </a:rPr>
              <a:t> </a:t>
            </a:r>
            <a:r>
              <a:rPr lang="fr-FR" sz="1400" b="1" i="1" dirty="0">
                <a:solidFill>
                  <a:srgbClr val="5E3B27"/>
                </a:solidFill>
                <a:latin typeface="Lato" pitchFamily="34" charset="0"/>
                <a:ea typeface="Lato" pitchFamily="34" charset="0"/>
                <a:cs typeface="Lato" pitchFamily="34" charset="0"/>
              </a:rPr>
              <a:t>- Intervention de Monsieur Jérôme PELTIER</a:t>
            </a:r>
            <a:endParaRPr lang="fr-FR" sz="1300" b="1" i="1" dirty="0">
              <a:solidFill>
                <a:srgbClr val="5E3B27"/>
              </a:solidFill>
              <a:latin typeface="Lato" pitchFamily="34" charset="0"/>
              <a:ea typeface="Lato" pitchFamily="34" charset="0"/>
              <a:cs typeface="Lato" pitchFamily="34" charset="0"/>
            </a:endParaRPr>
          </a:p>
        </p:txBody>
      </p:sp>
      <p:sp>
        <p:nvSpPr>
          <p:cNvPr id="4" name="Espace réservé du contenu 9">
            <a:extLst>
              <a:ext uri="{FF2B5EF4-FFF2-40B4-BE49-F238E27FC236}">
                <a16:creationId xmlns:a16="http://schemas.microsoft.com/office/drawing/2014/main" id="{44204AED-D7F7-54E0-C888-601DD33B5782}"/>
              </a:ext>
            </a:extLst>
          </p:cNvPr>
          <p:cNvSpPr txBox="1">
            <a:spLocks/>
          </p:cNvSpPr>
          <p:nvPr/>
        </p:nvSpPr>
        <p:spPr>
          <a:xfrm>
            <a:off x="457200" y="602793"/>
            <a:ext cx="8388881" cy="4057918"/>
          </a:xfrm>
          <a:prstGeom prst="rect">
            <a:avLst/>
          </a:prstGeom>
        </p:spPr>
        <p:txBody>
          <a:bodyPr vert="horz" lIns="91440" tIns="45720" rIns="91440" bIns="45720" rtlCol="0" anchor="t">
            <a:normAutofit/>
          </a:bodyPr>
          <a:lstStyle>
            <a:lvl1pPr marL="0" indent="0" algn="l" defTabSz="685800" rtl="0" eaLnBrk="1" latinLnBrk="0" hangingPunct="1">
              <a:spcBef>
                <a:spcPct val="20000"/>
              </a:spcBef>
              <a:buFont typeface="Arial" pitchFamily="34" charset="0"/>
              <a:buNone/>
              <a:defRPr sz="2400" b="1" kern="1200">
                <a:solidFill>
                  <a:schemeClr val="tx1"/>
                </a:solidFill>
                <a:latin typeface="+mn-lt"/>
                <a:ea typeface="+mn-ea"/>
                <a:cs typeface="+mn-cs"/>
              </a:defRPr>
            </a:lvl1pPr>
            <a:lvl2pPr marL="457189" indent="0" algn="l" defTabSz="685800" rtl="0" eaLnBrk="1" latinLnBrk="0" hangingPunct="1">
              <a:spcBef>
                <a:spcPct val="20000"/>
              </a:spcBef>
              <a:buFont typeface="Arial" pitchFamily="34" charset="0"/>
              <a:buNone/>
              <a:defRPr sz="2000" b="1" kern="1200">
                <a:solidFill>
                  <a:schemeClr val="tx1"/>
                </a:solidFill>
                <a:latin typeface="+mn-lt"/>
                <a:ea typeface="+mn-ea"/>
                <a:cs typeface="+mn-cs"/>
              </a:defRPr>
            </a:lvl2pPr>
            <a:lvl3pPr marL="914378" indent="0" algn="l" defTabSz="685800" rtl="0" eaLnBrk="1" latinLnBrk="0" hangingPunct="1">
              <a:spcBef>
                <a:spcPct val="20000"/>
              </a:spcBef>
              <a:buFont typeface="Arial" pitchFamily="34" charset="0"/>
              <a:buNone/>
              <a:defRPr sz="1800" b="1" kern="1200">
                <a:solidFill>
                  <a:schemeClr val="tx1"/>
                </a:solidFill>
                <a:latin typeface="+mn-lt"/>
                <a:ea typeface="+mn-ea"/>
                <a:cs typeface="+mn-cs"/>
              </a:defRPr>
            </a:lvl3pPr>
            <a:lvl4pPr marL="1371566" indent="0" algn="l" defTabSz="685800" rtl="0" eaLnBrk="1" latinLnBrk="0" hangingPunct="1">
              <a:spcBef>
                <a:spcPct val="20000"/>
              </a:spcBef>
              <a:buFont typeface="Arial" pitchFamily="34" charset="0"/>
              <a:buNone/>
              <a:defRPr sz="1600" b="1" kern="1200">
                <a:solidFill>
                  <a:schemeClr val="tx1"/>
                </a:solidFill>
                <a:latin typeface="+mn-lt"/>
                <a:ea typeface="+mn-ea"/>
                <a:cs typeface="+mn-cs"/>
              </a:defRPr>
            </a:lvl4pPr>
            <a:lvl5pPr marL="1828754" indent="0" algn="l" defTabSz="685800" rtl="0" eaLnBrk="1" latinLnBrk="0" hangingPunct="1">
              <a:spcBef>
                <a:spcPct val="20000"/>
              </a:spcBef>
              <a:buFont typeface="Arial" pitchFamily="34" charset="0"/>
              <a:buNone/>
              <a:defRPr sz="1600" b="1" kern="1200">
                <a:solidFill>
                  <a:schemeClr val="tx1"/>
                </a:solidFill>
                <a:latin typeface="+mn-lt"/>
                <a:ea typeface="+mn-ea"/>
                <a:cs typeface="+mn-cs"/>
              </a:defRPr>
            </a:lvl5pPr>
            <a:lvl6pPr marL="2285943" indent="0" algn="l" defTabSz="685800" rtl="0" eaLnBrk="1" latinLnBrk="0" hangingPunct="1">
              <a:spcBef>
                <a:spcPct val="20000"/>
              </a:spcBef>
              <a:buFont typeface="Arial" pitchFamily="34" charset="0"/>
              <a:buNone/>
              <a:defRPr sz="1600" b="1" kern="1200">
                <a:solidFill>
                  <a:schemeClr val="tx1"/>
                </a:solidFill>
                <a:latin typeface="+mn-lt"/>
                <a:ea typeface="+mn-ea"/>
                <a:cs typeface="+mn-cs"/>
              </a:defRPr>
            </a:lvl6pPr>
            <a:lvl7pPr marL="2743132" indent="0" algn="l" defTabSz="685800" rtl="0" eaLnBrk="1" latinLnBrk="0" hangingPunct="1">
              <a:spcBef>
                <a:spcPct val="20000"/>
              </a:spcBef>
              <a:buFont typeface="Arial" pitchFamily="34" charset="0"/>
              <a:buNone/>
              <a:defRPr sz="1600" b="1" kern="1200">
                <a:solidFill>
                  <a:schemeClr val="tx1"/>
                </a:solidFill>
                <a:latin typeface="+mn-lt"/>
                <a:ea typeface="+mn-ea"/>
                <a:cs typeface="+mn-cs"/>
              </a:defRPr>
            </a:lvl7pPr>
            <a:lvl8pPr marL="3200320" indent="0" algn="l" defTabSz="685800" rtl="0" eaLnBrk="1" latinLnBrk="0" hangingPunct="1">
              <a:spcBef>
                <a:spcPct val="20000"/>
              </a:spcBef>
              <a:buFont typeface="Arial" pitchFamily="34" charset="0"/>
              <a:buNone/>
              <a:defRPr sz="1600" b="1" kern="1200">
                <a:solidFill>
                  <a:schemeClr val="tx1"/>
                </a:solidFill>
                <a:latin typeface="+mn-lt"/>
                <a:ea typeface="+mn-ea"/>
                <a:cs typeface="+mn-cs"/>
              </a:defRPr>
            </a:lvl8pPr>
            <a:lvl9pPr marL="3657509" indent="0" algn="l" defTabSz="685800" rtl="0" eaLnBrk="1" latinLnBrk="0" hangingPunct="1">
              <a:spcBef>
                <a:spcPct val="20000"/>
              </a:spcBef>
              <a:buFont typeface="Arial" pitchFamily="34" charset="0"/>
              <a:buNone/>
              <a:defRPr sz="1600" b="1" kern="1200">
                <a:solidFill>
                  <a:schemeClr val="tx1"/>
                </a:solidFill>
                <a:latin typeface="+mn-lt"/>
                <a:ea typeface="+mn-ea"/>
                <a:cs typeface="+mn-cs"/>
              </a:defRPr>
            </a:lvl9pPr>
          </a:lstStyle>
          <a:p>
            <a:pPr algn="just">
              <a:spcBef>
                <a:spcPts val="0"/>
              </a:spcBef>
              <a:spcAft>
                <a:spcPts val="600"/>
              </a:spcAft>
              <a:tabLst>
                <a:tab pos="457200" algn="l"/>
              </a:tabLst>
            </a:pPr>
            <a:r>
              <a:rPr lang="fr-FR" sz="2000" dirty="0">
                <a:solidFill>
                  <a:schemeClr val="accent4">
                    <a:lumMod val="75000"/>
                  </a:schemeClr>
                </a:solidFill>
                <a:latin typeface="Lato" panose="020F0502020204030203" pitchFamily="34" charset="0"/>
                <a:cs typeface="Arial" panose="020B0604020202020204" pitchFamily="34" charset="0"/>
              </a:rPr>
              <a:t>3. Débat d’orientations budgétaires 2023</a:t>
            </a:r>
          </a:p>
          <a:p>
            <a:pPr algn="just">
              <a:spcBef>
                <a:spcPts val="0"/>
              </a:spcBef>
              <a:spcAft>
                <a:spcPts val="600"/>
              </a:spcAft>
              <a:tabLst>
                <a:tab pos="457200" algn="l"/>
              </a:tabLst>
            </a:pPr>
            <a:endParaRPr lang="fr-FR" sz="2000" dirty="0">
              <a:solidFill>
                <a:schemeClr val="accent4">
                  <a:lumMod val="75000"/>
                </a:schemeClr>
              </a:solidFill>
              <a:latin typeface="Lato" panose="020F0502020204030203" pitchFamily="34" charset="0"/>
              <a:ea typeface="Calibri" panose="020F0502020204030204" pitchFamily="34" charset="0"/>
              <a:cs typeface="Arial" panose="020B0604020202020204" pitchFamily="34" charset="0"/>
            </a:endParaRPr>
          </a:p>
        </p:txBody>
      </p:sp>
      <p:cxnSp>
        <p:nvCxnSpPr>
          <p:cNvPr id="6" name="Connecteur droit 5">
            <a:extLst>
              <a:ext uri="{FF2B5EF4-FFF2-40B4-BE49-F238E27FC236}">
                <a16:creationId xmlns:a16="http://schemas.microsoft.com/office/drawing/2014/main" id="{61BEE92E-D4DD-DD32-D334-CDC864720F1B}"/>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8" name="Espace réservé de la date 5">
            <a:extLst>
              <a:ext uri="{FF2B5EF4-FFF2-40B4-BE49-F238E27FC236}">
                <a16:creationId xmlns:a16="http://schemas.microsoft.com/office/drawing/2014/main" id="{6EB306FA-B98B-0773-6D6D-A8CCDFE0FE5E}"/>
              </a:ext>
            </a:extLst>
          </p:cNvPr>
          <p:cNvSpPr>
            <a:spLocks noGrp="1"/>
          </p:cNvSpPr>
          <p:nvPr>
            <p:ph type="dt" sz="half" idx="10"/>
          </p:nvPr>
        </p:nvSpPr>
        <p:spPr>
          <a:xfrm>
            <a:off x="457200" y="4767264"/>
            <a:ext cx="3330054" cy="273844"/>
          </a:xfrm>
        </p:spPr>
        <p:txBody>
          <a:bodyPr/>
          <a:lstStyle/>
          <a:p>
            <a:r>
              <a:rPr lang="fr-FR" i="1">
                <a:solidFill>
                  <a:schemeClr val="tx2"/>
                </a:solidFill>
              </a:rPr>
              <a:t>Conseil communautaire – 17 novembre 2022</a:t>
            </a:r>
            <a:endParaRPr lang="fr-FR" i="1" dirty="0">
              <a:solidFill>
                <a:schemeClr val="tx2"/>
              </a:solidFill>
            </a:endParaRPr>
          </a:p>
        </p:txBody>
      </p:sp>
      <p:sp>
        <p:nvSpPr>
          <p:cNvPr id="10" name="Espace réservé du numéro de diapositive 3">
            <a:extLst>
              <a:ext uri="{FF2B5EF4-FFF2-40B4-BE49-F238E27FC236}">
                <a16:creationId xmlns:a16="http://schemas.microsoft.com/office/drawing/2014/main" id="{5EE210F8-7525-908E-86FE-15FD5757DB87}"/>
              </a:ext>
            </a:extLst>
          </p:cNvPr>
          <p:cNvSpPr>
            <a:spLocks noGrp="1"/>
          </p:cNvSpPr>
          <p:nvPr>
            <p:ph type="sldNum" sz="quarter" idx="12"/>
          </p:nvPr>
        </p:nvSpPr>
        <p:spPr>
          <a:xfrm>
            <a:off x="7236296" y="4767264"/>
            <a:ext cx="648072" cy="273844"/>
          </a:xfrm>
        </p:spPr>
        <p:txBody>
          <a:bodyPr/>
          <a:lstStyle/>
          <a:p>
            <a:fld id="{7DD352F8-E6D5-40A5-90BA-A89BD40754D9}" type="slidenum">
              <a:rPr lang="fr-FR" smtClean="0">
                <a:solidFill>
                  <a:schemeClr val="accent1"/>
                </a:solidFill>
              </a:rPr>
              <a:pPr/>
              <a:t>10</a:t>
            </a:fld>
            <a:endParaRPr lang="fr-FR" dirty="0">
              <a:solidFill>
                <a:schemeClr val="accent1"/>
              </a:solidFill>
            </a:endParaRPr>
          </a:p>
        </p:txBody>
      </p:sp>
    </p:spTree>
    <p:extLst>
      <p:ext uri="{BB962C8B-B14F-4D97-AF65-F5344CB8AC3E}">
        <p14:creationId xmlns:p14="http://schemas.microsoft.com/office/powerpoint/2010/main" val="1422435204"/>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ce réservé du contenu 9"/>
          <p:cNvSpPr>
            <a:spLocks noGrp="1"/>
          </p:cNvSpPr>
          <p:nvPr>
            <p:ph idx="1"/>
          </p:nvPr>
        </p:nvSpPr>
        <p:spPr>
          <a:xfrm>
            <a:off x="457200" y="708144"/>
            <a:ext cx="8388881" cy="4158821"/>
          </a:xfrm>
        </p:spPr>
        <p:txBody>
          <a:bodyPr vert="horz" lIns="91440" tIns="45720" rIns="91440" bIns="45720" rtlCol="0" anchor="t">
            <a:noAutofit/>
          </a:bodyPr>
          <a:lstStyle/>
          <a:p>
            <a:pPr marL="0" indent="0" algn="just">
              <a:spcBef>
                <a:spcPts val="0"/>
              </a:spcBef>
              <a:spcAft>
                <a:spcPts val="600"/>
              </a:spcAft>
              <a:buNone/>
              <a:tabLst>
                <a:tab pos="457189" algn="l"/>
              </a:tabLst>
            </a:pPr>
            <a:r>
              <a:rPr lang="fr-FR" sz="1800" b="1" dirty="0">
                <a:solidFill>
                  <a:srgbClr val="F99707"/>
                </a:solidFill>
                <a:latin typeface="Lato" panose="020F0502020204030203" pitchFamily="34" charset="0"/>
                <a:cs typeface="Arial" panose="020B0604020202020204" pitchFamily="34" charset="0"/>
              </a:rPr>
              <a:t>14. PEDT - Présentation des objectifs opérationnels et avancée des groupes de travail par tranches d'âges</a:t>
            </a:r>
          </a:p>
          <a:p>
            <a:pPr marL="0" indent="0" algn="just">
              <a:spcBef>
                <a:spcPts val="0"/>
              </a:spcBef>
              <a:spcAft>
                <a:spcPts val="600"/>
              </a:spcAft>
              <a:buNone/>
              <a:tabLst>
                <a:tab pos="457189" algn="l"/>
              </a:tabLst>
            </a:pPr>
            <a:r>
              <a:rPr lang="fr-FR" sz="1800" b="1" i="1" dirty="0">
                <a:solidFill>
                  <a:srgbClr val="F99707"/>
                </a:solidFill>
                <a:latin typeface="Lato" panose="020F0502020204030203" pitchFamily="34" charset="0"/>
                <a:cs typeface="Arial" panose="020B0604020202020204" pitchFamily="34" charset="0"/>
              </a:rPr>
              <a:t>Objectifs opérationnels et point d’étape</a:t>
            </a:r>
          </a:p>
          <a:p>
            <a:pPr marL="457189" marR="0" lvl="0" indent="-457189" algn="just" defTabSz="1219170" rtl="0" eaLnBrk="1" fontAlgn="auto" latinLnBrk="0" hangingPunct="1">
              <a:lnSpc>
                <a:spcPct val="100000"/>
              </a:lnSpc>
              <a:spcBef>
                <a:spcPts val="0"/>
              </a:spcBef>
              <a:spcAft>
                <a:spcPts val="800"/>
              </a:spcAft>
              <a:buClrTx/>
              <a:buSzTx/>
              <a:buFont typeface="Arial" pitchFamily="34" charset="0"/>
              <a:buChar char="•"/>
              <a:tabLst>
                <a:tab pos="609585" algn="l"/>
              </a:tabLst>
              <a:defRPr/>
            </a:pPr>
            <a:r>
              <a:rPr kumimoji="0" lang="fr-FR" sz="1800" b="0" i="0" u="none" strike="noStrike" kern="1200" cap="none" spc="0" normalizeH="0" baseline="0" noProof="0" dirty="0">
                <a:ln>
                  <a:noFill/>
                </a:ln>
                <a:solidFill>
                  <a:srgbClr val="00000A"/>
                </a:solidFill>
                <a:effectLst/>
                <a:uLnTx/>
                <a:uFillTx/>
                <a:latin typeface="Lato"/>
                <a:ea typeface="SimSun;宋体"/>
                <a:cs typeface="Times New Roman" panose="02020603050405020304" pitchFamily="18" charset="0"/>
              </a:rPr>
              <a:t>Présentation des synthèses des travaux menés pour définir les objectifs opérationnels par tranches d’âges avec les membres des groupes de travail, les critères d’évaluation et point d’étape des plans d’actions.</a:t>
            </a:r>
          </a:p>
          <a:p>
            <a:pPr marL="990575" marR="0" lvl="1" indent="-380990" algn="just" defTabSz="1219170" rtl="0" eaLnBrk="1" fontAlgn="auto" latinLnBrk="0" hangingPunct="1">
              <a:lnSpc>
                <a:spcPct val="100000"/>
              </a:lnSpc>
              <a:spcBef>
                <a:spcPts val="0"/>
              </a:spcBef>
              <a:spcAft>
                <a:spcPts val="800"/>
              </a:spcAft>
              <a:buClrTx/>
              <a:buSzTx/>
              <a:buFont typeface="Arial" pitchFamily="34" charset="0"/>
              <a:buChar char="–"/>
              <a:tabLst>
                <a:tab pos="609585" algn="l"/>
              </a:tabLst>
              <a:defRPr/>
            </a:pPr>
            <a:r>
              <a:rPr kumimoji="0" lang="fr-FR" sz="1600" b="0" i="0" u="none" strike="noStrike" kern="1200" cap="none" spc="0" normalizeH="0" baseline="0" noProof="0" dirty="0">
                <a:ln>
                  <a:noFill/>
                </a:ln>
                <a:solidFill>
                  <a:srgbClr val="00000A"/>
                </a:solidFill>
                <a:effectLst/>
                <a:uLnTx/>
                <a:uFillTx/>
                <a:latin typeface="Lato"/>
                <a:ea typeface="SimSun;宋体"/>
                <a:cs typeface="Times New Roman" panose="02020603050405020304" pitchFamily="18" charset="0"/>
              </a:rPr>
              <a:t>Groupe de travail 0-3/6 ans : Présentation par Marylène PICARD et Frédérique BINET – Coordonnateur technique : Magalie BEAUCLAIR</a:t>
            </a:r>
          </a:p>
          <a:p>
            <a:pPr marL="990575" marR="0" lvl="1" indent="-380990" algn="just" defTabSz="1219170" rtl="0" eaLnBrk="1" fontAlgn="auto" latinLnBrk="0" hangingPunct="1">
              <a:lnSpc>
                <a:spcPct val="100000"/>
              </a:lnSpc>
              <a:spcBef>
                <a:spcPts val="0"/>
              </a:spcBef>
              <a:spcAft>
                <a:spcPts val="800"/>
              </a:spcAft>
              <a:buClrTx/>
              <a:buSzTx/>
              <a:buFont typeface="Arial" pitchFamily="34" charset="0"/>
              <a:buChar char="–"/>
              <a:tabLst>
                <a:tab pos="609585" algn="l"/>
              </a:tabLst>
              <a:defRPr/>
            </a:pPr>
            <a:r>
              <a:rPr kumimoji="0" lang="fr-FR" sz="1600" b="0" i="0" u="none" strike="noStrike" kern="1200" cap="none" spc="0" normalizeH="0" baseline="0" noProof="0" dirty="0">
                <a:ln>
                  <a:noFill/>
                </a:ln>
                <a:solidFill>
                  <a:srgbClr val="00000A"/>
                </a:solidFill>
                <a:effectLst/>
                <a:uLnTx/>
                <a:uFillTx/>
                <a:latin typeface="Lato"/>
                <a:ea typeface="SimSun;宋体"/>
                <a:cs typeface="Times New Roman" panose="02020603050405020304" pitchFamily="18" charset="0"/>
              </a:rPr>
              <a:t>Groupe de travail 3-12 ans : Présentation par Roselyne JACINTO et Marie-Emmanuelle SAINTIER – Coordonnateur technique : Julien CASCARINO</a:t>
            </a:r>
          </a:p>
          <a:p>
            <a:pPr marL="990575" marR="0" lvl="1" indent="-380990" algn="just" defTabSz="1219170" rtl="0" eaLnBrk="1" fontAlgn="auto" latinLnBrk="0" hangingPunct="1">
              <a:lnSpc>
                <a:spcPct val="100000"/>
              </a:lnSpc>
              <a:spcBef>
                <a:spcPts val="0"/>
              </a:spcBef>
              <a:spcAft>
                <a:spcPts val="800"/>
              </a:spcAft>
              <a:buClrTx/>
              <a:buSzTx/>
              <a:buFont typeface="Arial" pitchFamily="34" charset="0"/>
              <a:buChar char="–"/>
              <a:tabLst>
                <a:tab pos="609585" algn="l"/>
              </a:tabLst>
              <a:defRPr/>
            </a:pPr>
            <a:r>
              <a:rPr kumimoji="0" lang="fr-FR" sz="1600" b="0" i="0" u="none" strike="noStrike" kern="1200" cap="none" spc="0" normalizeH="0" baseline="0" noProof="0" dirty="0">
                <a:ln>
                  <a:noFill/>
                </a:ln>
                <a:solidFill>
                  <a:srgbClr val="00000A"/>
                </a:solidFill>
                <a:effectLst/>
                <a:uLnTx/>
                <a:uFillTx/>
                <a:latin typeface="Lato"/>
                <a:ea typeface="SimSun;宋体"/>
                <a:cs typeface="Times New Roman" panose="02020603050405020304" pitchFamily="18" charset="0"/>
              </a:rPr>
              <a:t>Groupe de travail 12-17/25 ans : Présentation par Marie-Hélène PROU et Patrick CHARPENTIER – Coordonnateur technique : Julien CASCARINO/Jackie RAUTUREAU</a:t>
            </a:r>
          </a:p>
          <a:p>
            <a:pPr marL="0" indent="0" algn="just">
              <a:spcBef>
                <a:spcPts val="0"/>
              </a:spcBef>
              <a:spcAft>
                <a:spcPts val="600"/>
              </a:spcAft>
              <a:buNone/>
              <a:tabLst>
                <a:tab pos="457189" algn="l"/>
              </a:tabLst>
            </a:pPr>
            <a:endParaRPr lang="fr-FR" sz="1800" dirty="0">
              <a:solidFill>
                <a:srgbClr val="00000A"/>
              </a:solidFill>
              <a:ea typeface="SimSun;宋体"/>
              <a:cs typeface="Times New Roman" panose="02020603050405020304" pitchFamily="18" charset="0"/>
            </a:endParaRPr>
          </a:p>
          <a:p>
            <a:pPr algn="just">
              <a:spcBef>
                <a:spcPts val="0"/>
              </a:spcBef>
              <a:spcAft>
                <a:spcPts val="600"/>
              </a:spcAft>
              <a:tabLst>
                <a:tab pos="457189" algn="l"/>
              </a:tabLst>
            </a:pPr>
            <a:endParaRPr lang="fr-FR" sz="1800" dirty="0">
              <a:solidFill>
                <a:schemeClr val="bg1"/>
              </a:solidFill>
              <a:ea typeface="SimSun;宋体"/>
              <a:cs typeface="Times New Roman" panose="02020603050405020304" pitchFamily="18" charset="0"/>
            </a:endParaRPr>
          </a:p>
          <a:p>
            <a:endParaRPr lang="fr-FR" sz="1800" dirty="0">
              <a:solidFill>
                <a:schemeClr val="bg1"/>
              </a:solidFill>
              <a:ea typeface="SimSun;宋体"/>
              <a:cs typeface="Times New Roman" panose="02020603050405020304" pitchFamily="18" charset="0"/>
            </a:endParaRPr>
          </a:p>
          <a:p>
            <a:endParaRPr lang="fr-FR" sz="7200" dirty="0">
              <a:solidFill>
                <a:schemeClr val="bg1"/>
              </a:solidFill>
              <a:ea typeface="SimSun;宋体"/>
              <a:cs typeface="Times New Roman" panose="02020603050405020304" pitchFamily="18" charset="0"/>
            </a:endParaRPr>
          </a:p>
        </p:txBody>
      </p:sp>
      <p:cxnSp>
        <p:nvCxnSpPr>
          <p:cNvPr id="6" name="Connecteur droit 5">
            <a:extLst>
              <a:ext uri="{FF2B5EF4-FFF2-40B4-BE49-F238E27FC236}">
                <a16:creationId xmlns:a16="http://schemas.microsoft.com/office/drawing/2014/main" id="{D02FCFA7-D3AC-4A77-82E3-D7EF5D2B3393}"/>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3" name="Espace réservé du numéro de diapositive 2">
            <a:extLst>
              <a:ext uri="{FF2B5EF4-FFF2-40B4-BE49-F238E27FC236}">
                <a16:creationId xmlns:a16="http://schemas.microsoft.com/office/drawing/2014/main" id="{E2BED08F-6CE9-4B21-AB60-CE1561A6921E}"/>
              </a:ext>
            </a:extLst>
          </p:cNvPr>
          <p:cNvSpPr>
            <a:spLocks noGrp="1"/>
          </p:cNvSpPr>
          <p:nvPr>
            <p:ph type="sldNum" sz="quarter" idx="12"/>
          </p:nvPr>
        </p:nvSpPr>
        <p:spPr/>
        <p:txBody>
          <a:bodyPr/>
          <a:lstStyle/>
          <a:p>
            <a:pPr defTabSz="685800"/>
            <a:fld id="{7DD352F8-E6D5-40A5-90BA-A89BD40754D9}" type="slidenum">
              <a:rPr lang="fr-FR">
                <a:latin typeface="Lato"/>
              </a:rPr>
              <a:pPr defTabSz="685800"/>
              <a:t>100</a:t>
            </a:fld>
            <a:endParaRPr lang="fr-FR">
              <a:latin typeface="Lato"/>
            </a:endParaRPr>
          </a:p>
        </p:txBody>
      </p:sp>
      <p:sp>
        <p:nvSpPr>
          <p:cNvPr id="9" name="Titre 8">
            <a:extLst>
              <a:ext uri="{FF2B5EF4-FFF2-40B4-BE49-F238E27FC236}">
                <a16:creationId xmlns:a16="http://schemas.microsoft.com/office/drawing/2014/main" id="{F0FD7B48-C870-EDD6-CE24-9F3BB7BEED2F}"/>
              </a:ext>
            </a:extLst>
          </p:cNvPr>
          <p:cNvSpPr txBox="1">
            <a:spLocks/>
          </p:cNvSpPr>
          <p:nvPr/>
        </p:nvSpPr>
        <p:spPr>
          <a:xfrm>
            <a:off x="457199" y="65846"/>
            <a:ext cx="8506047" cy="777713"/>
          </a:xfrm>
          <a:prstGeom prst="rect">
            <a:avLst/>
          </a:prstGeom>
        </p:spPr>
        <p:txBody>
          <a:bodyPr vert="horz" lIns="68580" tIns="34290" rIns="68580" bIns="34290" rtlCol="0" anchor="t">
            <a:normAutofit fontScale="90000" lnSpcReduction="20000"/>
          </a:bodyPr>
          <a:lstStyle>
            <a:lvl1pPr algn="ctr" defTabSz="1219170" rtl="0" eaLnBrk="1" latinLnBrk="0" hangingPunct="1">
              <a:spcBef>
                <a:spcPct val="0"/>
              </a:spcBef>
              <a:buNone/>
              <a:defRPr sz="5867" kern="1200">
                <a:solidFill>
                  <a:schemeClr val="tx1"/>
                </a:solidFill>
                <a:latin typeface="+mj-lt"/>
                <a:ea typeface="+mj-ea"/>
                <a:cs typeface="+mj-cs"/>
              </a:defRPr>
            </a:lvl1pPr>
          </a:lstStyle>
          <a:p>
            <a:pPr algn="l" defTabSz="914378"/>
            <a:r>
              <a:rPr lang="fr-FR" sz="4400" b="1" dirty="0">
                <a:solidFill>
                  <a:srgbClr val="F99707"/>
                </a:solidFill>
                <a:latin typeface="Lato" pitchFamily="34" charset="0"/>
                <a:ea typeface="Lato" pitchFamily="34" charset="0"/>
                <a:cs typeface="Lato" pitchFamily="34" charset="0"/>
              </a:rPr>
              <a:t>Education– Enfance jeunesse  </a:t>
            </a:r>
            <a:r>
              <a:rPr lang="fr-FR" sz="1400" b="1" i="1" dirty="0">
                <a:solidFill>
                  <a:srgbClr val="5E3B27"/>
                </a:solidFill>
                <a:latin typeface="Lato" pitchFamily="34" charset="0"/>
                <a:ea typeface="Lato" pitchFamily="34" charset="0"/>
                <a:cs typeface="Lato" pitchFamily="34" charset="0"/>
              </a:rPr>
              <a:t>- Intervention de M</a:t>
            </a:r>
            <a:r>
              <a:rPr lang="fr-FR" sz="1400" b="1" i="1" dirty="0">
                <a:solidFill>
                  <a:srgbClr val="CD1719">
                    <a:lumMod val="50000"/>
                  </a:srgbClr>
                </a:solidFill>
                <a:latin typeface="Lato" pitchFamily="34" charset="0"/>
                <a:ea typeface="Lato" pitchFamily="34" charset="0"/>
                <a:cs typeface="Lato" pitchFamily="34" charset="0"/>
              </a:rPr>
              <a:t>adame Marylène PICARD et Madame Marie-Emmanuelle SAINTIER</a:t>
            </a:r>
            <a:endParaRPr lang="fr-FR" sz="1400" b="1" i="1" dirty="0">
              <a:solidFill>
                <a:srgbClr val="5E3B27"/>
              </a:solidFill>
              <a:latin typeface="Lato" pitchFamily="34" charset="0"/>
              <a:ea typeface="Lato" pitchFamily="34" charset="0"/>
              <a:cs typeface="Lato" pitchFamily="34" charset="0"/>
            </a:endParaRPr>
          </a:p>
        </p:txBody>
      </p:sp>
      <p:sp>
        <p:nvSpPr>
          <p:cNvPr id="13" name="Espace réservé de la date 2">
            <a:extLst>
              <a:ext uri="{FF2B5EF4-FFF2-40B4-BE49-F238E27FC236}">
                <a16:creationId xmlns:a16="http://schemas.microsoft.com/office/drawing/2014/main" id="{C158C923-F282-5CCE-5B75-666B2E90C8B1}"/>
              </a:ext>
            </a:extLst>
          </p:cNvPr>
          <p:cNvSpPr>
            <a:spLocks noGrp="1"/>
          </p:cNvSpPr>
          <p:nvPr>
            <p:ph type="dt" sz="half" idx="10"/>
          </p:nvPr>
        </p:nvSpPr>
        <p:spPr>
          <a:xfrm>
            <a:off x="457201" y="4767264"/>
            <a:ext cx="3322712" cy="273844"/>
          </a:xfrm>
        </p:spPr>
        <p:txBody>
          <a:bodyPr/>
          <a:lstStyle/>
          <a:p>
            <a:r>
              <a:rPr lang="fr-FR" i="1" dirty="0"/>
              <a:t>Conseil communautaire – 17 novembre 2022</a:t>
            </a:r>
          </a:p>
        </p:txBody>
      </p:sp>
    </p:spTree>
    <p:extLst>
      <p:ext uri="{BB962C8B-B14F-4D97-AF65-F5344CB8AC3E}">
        <p14:creationId xmlns:p14="http://schemas.microsoft.com/office/powerpoint/2010/main" val="3739869951"/>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ce réservé du contenu 9"/>
          <p:cNvSpPr>
            <a:spLocks noGrp="1"/>
          </p:cNvSpPr>
          <p:nvPr>
            <p:ph idx="1"/>
          </p:nvPr>
        </p:nvSpPr>
        <p:spPr>
          <a:xfrm>
            <a:off x="457200" y="689430"/>
            <a:ext cx="8388881" cy="4177536"/>
          </a:xfrm>
        </p:spPr>
        <p:txBody>
          <a:bodyPr vert="horz" lIns="91440" tIns="45720" rIns="91440" bIns="45720" rtlCol="0" anchor="t">
            <a:noAutofit/>
          </a:bodyPr>
          <a:lstStyle/>
          <a:p>
            <a:pPr marL="0" indent="0" algn="just">
              <a:spcBef>
                <a:spcPts val="0"/>
              </a:spcBef>
              <a:spcAft>
                <a:spcPts val="600"/>
              </a:spcAft>
              <a:buNone/>
              <a:tabLst>
                <a:tab pos="457189" algn="l"/>
              </a:tabLst>
            </a:pPr>
            <a:r>
              <a:rPr lang="fr-FR" sz="1800" b="1" dirty="0">
                <a:solidFill>
                  <a:srgbClr val="F99707"/>
                </a:solidFill>
                <a:latin typeface="Lato" panose="020F0502020204030203" pitchFamily="34" charset="0"/>
                <a:cs typeface="Arial" panose="020B0604020202020204" pitchFamily="34" charset="0"/>
              </a:rPr>
              <a:t>14. PEDT - Présentation des objectifs opérationnels et avancée des groupes de travail par tranches d'âges</a:t>
            </a:r>
          </a:p>
          <a:p>
            <a:pPr marL="0" marR="0" lvl="0" indent="0" algn="ctr" defTabSz="1219170" rtl="0" eaLnBrk="1" fontAlgn="auto" latinLnBrk="0" hangingPunct="1">
              <a:lnSpc>
                <a:spcPct val="100000"/>
              </a:lnSpc>
              <a:spcBef>
                <a:spcPts val="0"/>
              </a:spcBef>
              <a:spcAft>
                <a:spcPts val="800"/>
              </a:spcAft>
              <a:buClrTx/>
              <a:buSzTx/>
              <a:buFont typeface="Arial" pitchFamily="34" charset="0"/>
              <a:buNone/>
              <a:tabLst>
                <a:tab pos="609585" algn="l"/>
              </a:tabLst>
              <a:defRPr/>
            </a:pPr>
            <a:r>
              <a:rPr kumimoji="0" lang="fr-FR" sz="2400" b="1" i="1" u="none" strike="noStrike" kern="1200" cap="none" spc="0" normalizeH="0" baseline="0" noProof="0" dirty="0">
                <a:ln>
                  <a:noFill/>
                </a:ln>
                <a:solidFill>
                  <a:srgbClr val="F99707"/>
                </a:solidFill>
                <a:effectLst/>
                <a:uLnTx/>
                <a:uFillTx/>
                <a:latin typeface="Lato" panose="020F0502020204030203" pitchFamily="34" charset="0"/>
                <a:ea typeface="+mn-ea"/>
                <a:cs typeface="Arial" panose="020B0604020202020204" pitchFamily="34" charset="0"/>
              </a:rPr>
              <a:t>Le PEDT = un travail en réseau</a:t>
            </a:r>
          </a:p>
          <a:p>
            <a:pPr marL="457189" marR="0" lvl="0" indent="-457189" algn="just" defTabSz="1219170" rtl="0" eaLnBrk="1" fontAlgn="auto" latinLnBrk="0" hangingPunct="1">
              <a:lnSpc>
                <a:spcPct val="100000"/>
              </a:lnSpc>
              <a:spcBef>
                <a:spcPts val="0"/>
              </a:spcBef>
              <a:spcAft>
                <a:spcPts val="800"/>
              </a:spcAft>
              <a:buClrTx/>
              <a:buSzTx/>
              <a:buFont typeface="Arial" pitchFamily="34" charset="0"/>
              <a:buChar char="•"/>
              <a:tabLst>
                <a:tab pos="609585" algn="l"/>
              </a:tabLst>
              <a:defRPr/>
            </a:pPr>
            <a:r>
              <a:rPr kumimoji="0" lang="fr-FR" sz="1800" b="0" i="0" u="none" strike="noStrike" kern="1200" cap="none" spc="0" normalizeH="0" baseline="0" noProof="0" dirty="0">
                <a:ln>
                  <a:noFill/>
                </a:ln>
                <a:solidFill>
                  <a:srgbClr val="00000A"/>
                </a:solidFill>
                <a:effectLst/>
                <a:uLnTx/>
                <a:uFillTx/>
                <a:latin typeface="Lato"/>
                <a:ea typeface="SimSun;宋体"/>
                <a:cs typeface="Times New Roman" panose="02020603050405020304" pitchFamily="18" charset="0"/>
              </a:rPr>
              <a:t>Construction/développement du réseau des acteurs sur toutes les tranches d’âges</a:t>
            </a:r>
          </a:p>
          <a:p>
            <a:pPr marL="900000" marR="0" lvl="2" indent="-304792" algn="just" defTabSz="1219170" rtl="0" eaLnBrk="1" fontAlgn="auto" latinLnBrk="0" hangingPunct="1">
              <a:lnSpc>
                <a:spcPct val="100000"/>
              </a:lnSpc>
              <a:spcBef>
                <a:spcPts val="0"/>
              </a:spcBef>
              <a:spcAft>
                <a:spcPts val="800"/>
              </a:spcAft>
              <a:buClrTx/>
              <a:buSzTx/>
              <a:buFont typeface="Arial" pitchFamily="34" charset="0"/>
              <a:buChar char="•"/>
              <a:tabLst>
                <a:tab pos="609585" algn="l"/>
              </a:tabLst>
              <a:defRPr/>
            </a:pPr>
            <a:r>
              <a:rPr kumimoji="0" lang="fr-FR" sz="1200" b="0" i="0" u="none" strike="noStrike" kern="1200" cap="none" spc="0" normalizeH="0" baseline="0" noProof="0" dirty="0">
                <a:ln>
                  <a:noFill/>
                </a:ln>
                <a:solidFill>
                  <a:srgbClr val="00000A"/>
                </a:solidFill>
                <a:effectLst/>
                <a:uLnTx/>
                <a:uFillTx/>
                <a:latin typeface="Lato"/>
                <a:ea typeface="SimSun;宋体"/>
                <a:cs typeface="Times New Roman" panose="02020603050405020304" pitchFamily="18" charset="0"/>
              </a:rPr>
              <a:t>Petite enfance : environ 15-20 personnes. Directeurs structures accueil du jeune enfant communautaires et multi accueils associatifs (Les enfants d’abord, CSC du mellois), responsables de relais petite enfance, responsable ludothèque, référent parentalité Cellois, coordinatrice du CSC du Mellois, partenaires CAF, MSA Poitou, Département, cheffe service Antenne Médico-sociale Melle, élus et responsables secteurs.</a:t>
            </a:r>
          </a:p>
          <a:p>
            <a:pPr marL="900000" marR="0" lvl="2" indent="-304792" algn="just" defTabSz="1219170" rtl="0" eaLnBrk="1" fontAlgn="auto" latinLnBrk="0" hangingPunct="1">
              <a:lnSpc>
                <a:spcPct val="100000"/>
              </a:lnSpc>
              <a:spcBef>
                <a:spcPts val="0"/>
              </a:spcBef>
              <a:spcAft>
                <a:spcPts val="800"/>
              </a:spcAft>
              <a:buClrTx/>
              <a:buSzTx/>
              <a:buFont typeface="Arial" pitchFamily="34" charset="0"/>
              <a:buChar char="•"/>
              <a:tabLst>
                <a:tab pos="609585" algn="l"/>
              </a:tabLst>
              <a:defRPr/>
            </a:pPr>
            <a:r>
              <a:rPr kumimoji="0" lang="fr-FR" sz="1200" b="0" i="0" u="none" strike="noStrike" kern="1200" cap="none" spc="0" normalizeH="0" baseline="0" noProof="0" dirty="0">
                <a:ln>
                  <a:noFill/>
                </a:ln>
                <a:solidFill>
                  <a:srgbClr val="00000A"/>
                </a:solidFill>
                <a:effectLst/>
                <a:uLnTx/>
                <a:uFillTx/>
                <a:latin typeface="Lato"/>
                <a:ea typeface="SimSun;宋体"/>
                <a:cs typeface="Times New Roman" panose="02020603050405020304" pitchFamily="18" charset="0"/>
              </a:rPr>
              <a:t>Enfance : Environ 15 personnes. Animateurs et/ou directeurs de structures d’associations du territoire (Belle et </a:t>
            </a:r>
            <a:r>
              <a:rPr kumimoji="0" lang="fr-FR" sz="1200" b="0" i="0" u="none" strike="noStrike" kern="1200" cap="none" spc="0" normalizeH="0" baseline="0" noProof="0" dirty="0" err="1">
                <a:ln>
                  <a:noFill/>
                </a:ln>
                <a:solidFill>
                  <a:srgbClr val="00000A"/>
                </a:solidFill>
                <a:effectLst/>
                <a:uLnTx/>
                <a:uFillTx/>
                <a:latin typeface="Lato"/>
                <a:ea typeface="SimSun;宋体"/>
                <a:cs typeface="Times New Roman" panose="02020603050405020304" pitchFamily="18" charset="0"/>
              </a:rPr>
              <a:t>Lambon</a:t>
            </a:r>
            <a:r>
              <a:rPr kumimoji="0" lang="fr-FR" sz="1200" b="0" i="0" u="none" strike="noStrike" kern="1200" cap="none" spc="0" normalizeH="0" baseline="0" noProof="0" dirty="0">
                <a:ln>
                  <a:noFill/>
                </a:ln>
                <a:solidFill>
                  <a:srgbClr val="00000A"/>
                </a:solidFill>
                <a:effectLst/>
                <a:uLnTx/>
                <a:uFillTx/>
                <a:latin typeface="Lato"/>
                <a:ea typeface="SimSun;宋体"/>
                <a:cs typeface="Times New Roman" panose="02020603050405020304" pitchFamily="18" charset="0"/>
              </a:rPr>
              <a:t>, CSC du Mellois, </a:t>
            </a:r>
            <a:r>
              <a:rPr kumimoji="0" lang="fr-FR" sz="1200" b="0" i="0" u="none" strike="noStrike" kern="1200" cap="none" spc="0" normalizeH="0" baseline="0" noProof="0" dirty="0" err="1">
                <a:ln>
                  <a:noFill/>
                </a:ln>
                <a:solidFill>
                  <a:srgbClr val="00000A"/>
                </a:solidFill>
                <a:effectLst/>
                <a:uLnTx/>
                <a:uFillTx/>
                <a:latin typeface="Lato"/>
                <a:ea typeface="SimSun;宋体"/>
                <a:cs typeface="Times New Roman" panose="02020603050405020304" pitchFamily="18" charset="0"/>
              </a:rPr>
              <a:t>Vac’Ani</a:t>
            </a:r>
            <a:r>
              <a:rPr kumimoji="0" lang="fr-FR" sz="1200" b="0" i="0" u="none" strike="noStrike" kern="1200" cap="none" spc="0" normalizeH="0" baseline="0" noProof="0" dirty="0">
                <a:ln>
                  <a:noFill/>
                </a:ln>
                <a:solidFill>
                  <a:srgbClr val="00000A"/>
                </a:solidFill>
                <a:effectLst/>
                <a:uLnTx/>
                <a:uFillTx/>
                <a:latin typeface="Lato"/>
                <a:ea typeface="SimSun;宋体"/>
                <a:cs typeface="Times New Roman" panose="02020603050405020304" pitchFamily="18" charset="0"/>
              </a:rPr>
              <a:t>, La Bêta-Pi …) et communautaires, CAF, MSA Poitou, Ecole de Musique du Pays Mellois et élus.</a:t>
            </a:r>
          </a:p>
          <a:p>
            <a:pPr marL="900000" marR="0" lvl="2" indent="-304792" algn="just" defTabSz="1219170" rtl="0" eaLnBrk="1" fontAlgn="auto" latinLnBrk="0" hangingPunct="1">
              <a:lnSpc>
                <a:spcPct val="100000"/>
              </a:lnSpc>
              <a:spcBef>
                <a:spcPts val="0"/>
              </a:spcBef>
              <a:spcAft>
                <a:spcPts val="800"/>
              </a:spcAft>
              <a:buClrTx/>
              <a:buSzTx/>
              <a:buFont typeface="Arial" pitchFamily="34" charset="0"/>
              <a:buChar char="•"/>
              <a:tabLst>
                <a:tab pos="609585" algn="l"/>
              </a:tabLst>
              <a:defRPr/>
            </a:pPr>
            <a:r>
              <a:rPr kumimoji="0" lang="fr-FR" sz="1200" b="0" i="0" u="none" strike="noStrike" kern="1200" cap="none" spc="0" normalizeH="0" baseline="0" noProof="0" dirty="0">
                <a:ln>
                  <a:noFill/>
                </a:ln>
                <a:solidFill>
                  <a:srgbClr val="00000A"/>
                </a:solidFill>
                <a:effectLst/>
                <a:uLnTx/>
                <a:uFillTx/>
                <a:latin typeface="Lato"/>
                <a:ea typeface="SimSun;宋体"/>
                <a:cs typeface="Times New Roman" panose="02020603050405020304" pitchFamily="18" charset="0"/>
              </a:rPr>
              <a:t>Jeunesse : Entre 15 et 20 personnes. Nombreuses associations du territoire (CSC du Mellois, URFR, Toits </a:t>
            </a:r>
            <a:r>
              <a:rPr kumimoji="0" lang="fr-FR" sz="1200" b="0" i="0" u="none" strike="noStrike" kern="1200" cap="none" spc="0" normalizeH="0" baseline="0" noProof="0" dirty="0" err="1">
                <a:ln>
                  <a:noFill/>
                </a:ln>
                <a:solidFill>
                  <a:srgbClr val="00000A"/>
                </a:solidFill>
                <a:effectLst/>
                <a:uLnTx/>
                <a:uFillTx/>
                <a:latin typeface="Lato"/>
                <a:ea typeface="SimSun;宋体"/>
                <a:cs typeface="Times New Roman" panose="02020603050405020304" pitchFamily="18" charset="0"/>
              </a:rPr>
              <a:t>etc</a:t>
            </a:r>
            <a:r>
              <a:rPr kumimoji="0" lang="fr-FR" sz="1200" b="0" i="0" u="none" strike="noStrike" kern="1200" cap="none" spc="0" normalizeH="0" baseline="0" noProof="0" dirty="0">
                <a:ln>
                  <a:noFill/>
                </a:ln>
                <a:solidFill>
                  <a:srgbClr val="00000A"/>
                </a:solidFill>
                <a:effectLst/>
                <a:uLnTx/>
                <a:uFillTx/>
                <a:latin typeface="Lato"/>
                <a:ea typeface="SimSun;宋体"/>
                <a:cs typeface="Times New Roman" panose="02020603050405020304" pitchFamily="18" charset="0"/>
              </a:rPr>
              <a:t>, La Bêta-Pi, </a:t>
            </a:r>
            <a:r>
              <a:rPr kumimoji="0" lang="fr-FR" sz="1200" b="0" i="0" u="none" strike="noStrike" kern="1200" cap="none" spc="0" normalizeH="0" baseline="0" noProof="0" dirty="0" err="1">
                <a:ln>
                  <a:noFill/>
                </a:ln>
                <a:solidFill>
                  <a:srgbClr val="00000A"/>
                </a:solidFill>
                <a:effectLst/>
                <a:uLnTx/>
                <a:uFillTx/>
                <a:latin typeface="Lato"/>
                <a:ea typeface="SimSun;宋体"/>
                <a:cs typeface="Times New Roman" panose="02020603050405020304" pitchFamily="18" charset="0"/>
              </a:rPr>
              <a:t>Vac’Ani</a:t>
            </a:r>
            <a:r>
              <a:rPr kumimoji="0" lang="fr-FR" sz="1200" b="0" i="0" u="none" strike="noStrike" kern="1200" cap="none" spc="0" normalizeH="0" baseline="0" noProof="0" dirty="0">
                <a:ln>
                  <a:noFill/>
                </a:ln>
                <a:solidFill>
                  <a:srgbClr val="00000A"/>
                </a:solidFill>
                <a:effectLst/>
                <a:uLnTx/>
                <a:uFillTx/>
                <a:latin typeface="Lato"/>
                <a:ea typeface="SimSun;宋体"/>
                <a:cs typeface="Times New Roman" panose="02020603050405020304" pitchFamily="18" charset="0"/>
              </a:rPr>
              <a:t>, …), élus communaux, établissements scolaires, l’institut Régional d’éducation et de la promotion de la santé, la Région, L’Agora – Maison Des Adolescents, la mission locale et les directeurs de structures jeunesse du territoire (communautaire et associatifs)</a:t>
            </a:r>
          </a:p>
          <a:p>
            <a:pPr marL="0" indent="0" algn="just">
              <a:spcBef>
                <a:spcPts val="0"/>
              </a:spcBef>
              <a:spcAft>
                <a:spcPts val="600"/>
              </a:spcAft>
              <a:buNone/>
              <a:tabLst>
                <a:tab pos="457189" algn="l"/>
              </a:tabLst>
            </a:pPr>
            <a:endParaRPr lang="fr-FR" sz="1800" b="1" i="1" dirty="0">
              <a:solidFill>
                <a:srgbClr val="F99707"/>
              </a:solidFill>
              <a:latin typeface="Lato" panose="020F0502020204030203" pitchFamily="34" charset="0"/>
              <a:cs typeface="Arial" panose="020B0604020202020204" pitchFamily="34" charset="0"/>
            </a:endParaRPr>
          </a:p>
          <a:p>
            <a:pPr marL="0" indent="0" algn="just">
              <a:spcBef>
                <a:spcPts val="0"/>
              </a:spcBef>
              <a:spcAft>
                <a:spcPts val="600"/>
              </a:spcAft>
              <a:buNone/>
              <a:tabLst>
                <a:tab pos="457189" algn="l"/>
              </a:tabLst>
            </a:pPr>
            <a:endParaRPr lang="fr-FR" sz="1800" dirty="0">
              <a:solidFill>
                <a:srgbClr val="00000A"/>
              </a:solidFill>
              <a:ea typeface="SimSun;宋体"/>
              <a:cs typeface="Times New Roman" panose="02020603050405020304" pitchFamily="18" charset="0"/>
            </a:endParaRPr>
          </a:p>
          <a:p>
            <a:pPr algn="just">
              <a:spcBef>
                <a:spcPts val="0"/>
              </a:spcBef>
              <a:spcAft>
                <a:spcPts val="600"/>
              </a:spcAft>
              <a:tabLst>
                <a:tab pos="457189" algn="l"/>
              </a:tabLst>
            </a:pPr>
            <a:endParaRPr lang="fr-FR" sz="1800" dirty="0">
              <a:solidFill>
                <a:schemeClr val="bg1"/>
              </a:solidFill>
              <a:ea typeface="SimSun;宋体"/>
              <a:cs typeface="Times New Roman" panose="02020603050405020304" pitchFamily="18" charset="0"/>
            </a:endParaRPr>
          </a:p>
          <a:p>
            <a:endParaRPr lang="fr-FR" sz="1800" dirty="0">
              <a:solidFill>
                <a:schemeClr val="bg1"/>
              </a:solidFill>
              <a:ea typeface="SimSun;宋体"/>
              <a:cs typeface="Times New Roman" panose="02020603050405020304" pitchFamily="18" charset="0"/>
            </a:endParaRPr>
          </a:p>
          <a:p>
            <a:endParaRPr lang="fr-FR" sz="7200" dirty="0">
              <a:solidFill>
                <a:schemeClr val="bg1"/>
              </a:solidFill>
              <a:ea typeface="SimSun;宋体"/>
              <a:cs typeface="Times New Roman" panose="02020603050405020304" pitchFamily="18" charset="0"/>
            </a:endParaRPr>
          </a:p>
        </p:txBody>
      </p:sp>
      <p:cxnSp>
        <p:nvCxnSpPr>
          <p:cNvPr id="6" name="Connecteur droit 5">
            <a:extLst>
              <a:ext uri="{FF2B5EF4-FFF2-40B4-BE49-F238E27FC236}">
                <a16:creationId xmlns:a16="http://schemas.microsoft.com/office/drawing/2014/main" id="{D02FCFA7-D3AC-4A77-82E3-D7EF5D2B3393}"/>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3" name="Espace réservé du numéro de diapositive 2">
            <a:extLst>
              <a:ext uri="{FF2B5EF4-FFF2-40B4-BE49-F238E27FC236}">
                <a16:creationId xmlns:a16="http://schemas.microsoft.com/office/drawing/2014/main" id="{E2BED08F-6CE9-4B21-AB60-CE1561A6921E}"/>
              </a:ext>
            </a:extLst>
          </p:cNvPr>
          <p:cNvSpPr>
            <a:spLocks noGrp="1"/>
          </p:cNvSpPr>
          <p:nvPr>
            <p:ph type="sldNum" sz="quarter" idx="12"/>
          </p:nvPr>
        </p:nvSpPr>
        <p:spPr/>
        <p:txBody>
          <a:bodyPr/>
          <a:lstStyle/>
          <a:p>
            <a:pPr defTabSz="685800"/>
            <a:fld id="{7DD352F8-E6D5-40A5-90BA-A89BD40754D9}" type="slidenum">
              <a:rPr lang="fr-FR">
                <a:latin typeface="Lato"/>
              </a:rPr>
              <a:pPr defTabSz="685800"/>
              <a:t>101</a:t>
            </a:fld>
            <a:endParaRPr lang="fr-FR">
              <a:latin typeface="Lato"/>
            </a:endParaRPr>
          </a:p>
        </p:txBody>
      </p:sp>
      <p:sp>
        <p:nvSpPr>
          <p:cNvPr id="9" name="Titre 8">
            <a:extLst>
              <a:ext uri="{FF2B5EF4-FFF2-40B4-BE49-F238E27FC236}">
                <a16:creationId xmlns:a16="http://schemas.microsoft.com/office/drawing/2014/main" id="{F0FD7B48-C870-EDD6-CE24-9F3BB7BEED2F}"/>
              </a:ext>
            </a:extLst>
          </p:cNvPr>
          <p:cNvSpPr txBox="1">
            <a:spLocks/>
          </p:cNvSpPr>
          <p:nvPr/>
        </p:nvSpPr>
        <p:spPr>
          <a:xfrm>
            <a:off x="457199" y="65846"/>
            <a:ext cx="8506047" cy="777713"/>
          </a:xfrm>
          <a:prstGeom prst="rect">
            <a:avLst/>
          </a:prstGeom>
        </p:spPr>
        <p:txBody>
          <a:bodyPr vert="horz" lIns="68580" tIns="34290" rIns="68580" bIns="34290" rtlCol="0" anchor="t">
            <a:normAutofit fontScale="90000" lnSpcReduction="20000"/>
          </a:bodyPr>
          <a:lstStyle>
            <a:lvl1pPr algn="ctr" defTabSz="1219170" rtl="0" eaLnBrk="1" latinLnBrk="0" hangingPunct="1">
              <a:spcBef>
                <a:spcPct val="0"/>
              </a:spcBef>
              <a:buNone/>
              <a:defRPr sz="5867" kern="1200">
                <a:solidFill>
                  <a:schemeClr val="tx1"/>
                </a:solidFill>
                <a:latin typeface="+mj-lt"/>
                <a:ea typeface="+mj-ea"/>
                <a:cs typeface="+mj-cs"/>
              </a:defRPr>
            </a:lvl1pPr>
          </a:lstStyle>
          <a:p>
            <a:pPr algn="l" defTabSz="914378"/>
            <a:r>
              <a:rPr lang="fr-FR" sz="4400" b="1" dirty="0">
                <a:solidFill>
                  <a:srgbClr val="F99707"/>
                </a:solidFill>
                <a:latin typeface="Lato" pitchFamily="34" charset="0"/>
                <a:ea typeface="Lato" pitchFamily="34" charset="0"/>
                <a:cs typeface="Lato" pitchFamily="34" charset="0"/>
              </a:rPr>
              <a:t>Education– Enfance jeunesse  </a:t>
            </a:r>
            <a:r>
              <a:rPr lang="fr-FR" sz="1400" b="1" i="1" dirty="0">
                <a:solidFill>
                  <a:srgbClr val="5E3B27"/>
                </a:solidFill>
                <a:latin typeface="Lato" pitchFamily="34" charset="0"/>
                <a:ea typeface="Lato" pitchFamily="34" charset="0"/>
                <a:cs typeface="Lato" pitchFamily="34" charset="0"/>
              </a:rPr>
              <a:t>- Intervention de M</a:t>
            </a:r>
            <a:r>
              <a:rPr lang="fr-FR" sz="1400" b="1" i="1" dirty="0">
                <a:solidFill>
                  <a:srgbClr val="CD1719">
                    <a:lumMod val="50000"/>
                  </a:srgbClr>
                </a:solidFill>
                <a:latin typeface="Lato" pitchFamily="34" charset="0"/>
                <a:ea typeface="Lato" pitchFamily="34" charset="0"/>
                <a:cs typeface="Lato" pitchFamily="34" charset="0"/>
              </a:rPr>
              <a:t>adame Marylène PICARD et Madame Marie-Emmanuelle SAINTIER</a:t>
            </a:r>
            <a:endParaRPr lang="fr-FR" sz="1400" b="1" i="1" dirty="0">
              <a:solidFill>
                <a:srgbClr val="5E3B27"/>
              </a:solidFill>
              <a:latin typeface="Lato" pitchFamily="34" charset="0"/>
              <a:ea typeface="Lato" pitchFamily="34" charset="0"/>
              <a:cs typeface="Lato" pitchFamily="34" charset="0"/>
            </a:endParaRPr>
          </a:p>
        </p:txBody>
      </p:sp>
      <p:sp>
        <p:nvSpPr>
          <p:cNvPr id="13" name="Espace réservé de la date 2">
            <a:extLst>
              <a:ext uri="{FF2B5EF4-FFF2-40B4-BE49-F238E27FC236}">
                <a16:creationId xmlns:a16="http://schemas.microsoft.com/office/drawing/2014/main" id="{C158C923-F282-5CCE-5B75-666B2E90C8B1}"/>
              </a:ext>
            </a:extLst>
          </p:cNvPr>
          <p:cNvSpPr>
            <a:spLocks noGrp="1"/>
          </p:cNvSpPr>
          <p:nvPr>
            <p:ph type="dt" sz="half" idx="10"/>
          </p:nvPr>
        </p:nvSpPr>
        <p:spPr>
          <a:xfrm>
            <a:off x="457201" y="4767264"/>
            <a:ext cx="3322712" cy="273844"/>
          </a:xfrm>
        </p:spPr>
        <p:txBody>
          <a:bodyPr/>
          <a:lstStyle/>
          <a:p>
            <a:r>
              <a:rPr lang="fr-FR" i="1" dirty="0"/>
              <a:t>Conseil communautaire – 17 novembre 2022</a:t>
            </a:r>
          </a:p>
        </p:txBody>
      </p:sp>
    </p:spTree>
    <p:extLst>
      <p:ext uri="{BB962C8B-B14F-4D97-AF65-F5344CB8AC3E}">
        <p14:creationId xmlns:p14="http://schemas.microsoft.com/office/powerpoint/2010/main" val="2905468086"/>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ce réservé du contenu 9"/>
          <p:cNvSpPr>
            <a:spLocks noGrp="1"/>
          </p:cNvSpPr>
          <p:nvPr>
            <p:ph idx="1"/>
          </p:nvPr>
        </p:nvSpPr>
        <p:spPr>
          <a:xfrm>
            <a:off x="457200" y="689430"/>
            <a:ext cx="8388881" cy="4177536"/>
          </a:xfrm>
        </p:spPr>
        <p:txBody>
          <a:bodyPr vert="horz" lIns="91440" tIns="45720" rIns="91440" bIns="45720" rtlCol="0" anchor="t">
            <a:noAutofit/>
          </a:bodyPr>
          <a:lstStyle/>
          <a:p>
            <a:pPr marL="0" indent="0" algn="just">
              <a:spcBef>
                <a:spcPts val="0"/>
              </a:spcBef>
              <a:spcAft>
                <a:spcPts val="600"/>
              </a:spcAft>
              <a:buNone/>
              <a:tabLst>
                <a:tab pos="457189" algn="l"/>
              </a:tabLst>
            </a:pPr>
            <a:r>
              <a:rPr lang="fr-FR" sz="1800" b="1" dirty="0">
                <a:solidFill>
                  <a:srgbClr val="F99707"/>
                </a:solidFill>
                <a:latin typeface="Lato" panose="020F0502020204030203" pitchFamily="34" charset="0"/>
                <a:cs typeface="Arial" panose="020B0604020202020204" pitchFamily="34" charset="0"/>
              </a:rPr>
              <a:t>14. PEDT - Présentation des objectifs opérationnels et avancée des groupes de travail par tranches d'âges</a:t>
            </a:r>
          </a:p>
          <a:p>
            <a:pPr marL="0" indent="0" algn="just">
              <a:spcBef>
                <a:spcPts val="0"/>
              </a:spcBef>
              <a:spcAft>
                <a:spcPts val="600"/>
              </a:spcAft>
              <a:buNone/>
              <a:tabLst>
                <a:tab pos="457189" algn="l"/>
              </a:tabLst>
            </a:pPr>
            <a:endParaRPr lang="fr-FR" sz="1800" b="1" dirty="0">
              <a:solidFill>
                <a:srgbClr val="F99707"/>
              </a:solidFill>
              <a:latin typeface="Lato" panose="020F0502020204030203" pitchFamily="34" charset="0"/>
              <a:cs typeface="Arial" panose="020B0604020202020204" pitchFamily="34" charset="0"/>
            </a:endParaRPr>
          </a:p>
          <a:p>
            <a:pPr marL="0" indent="0" algn="just">
              <a:spcBef>
                <a:spcPts val="0"/>
              </a:spcBef>
              <a:spcAft>
                <a:spcPts val="800"/>
              </a:spcAft>
              <a:buNone/>
              <a:tabLst>
                <a:tab pos="609585" algn="l"/>
              </a:tabLst>
            </a:pPr>
            <a:r>
              <a:rPr lang="fr-FR" sz="2400" b="1" i="1" dirty="0">
                <a:solidFill>
                  <a:srgbClr val="F99707"/>
                </a:solidFill>
                <a:latin typeface="Lato" panose="020F0502020204030203" pitchFamily="34" charset="0"/>
                <a:cs typeface="Arial" panose="020B0604020202020204" pitchFamily="34" charset="0"/>
              </a:rPr>
              <a:t>Groupe de travail 0-3/6 ans</a:t>
            </a:r>
          </a:p>
          <a:p>
            <a:pPr algn="just">
              <a:spcBef>
                <a:spcPts val="0"/>
              </a:spcBef>
              <a:spcAft>
                <a:spcPts val="800"/>
              </a:spcAft>
              <a:tabLst>
                <a:tab pos="609585" algn="l"/>
              </a:tabLst>
            </a:pPr>
            <a:r>
              <a:rPr lang="fr-FR" sz="1800" dirty="0">
                <a:solidFill>
                  <a:srgbClr val="00000A"/>
                </a:solidFill>
                <a:ea typeface="SimSun;宋体"/>
                <a:cs typeface="Times New Roman" panose="02020603050405020304" pitchFamily="18" charset="0"/>
              </a:rPr>
              <a:t>2021, 3 actions concrètes :</a:t>
            </a:r>
          </a:p>
          <a:p>
            <a:pPr lvl="1" algn="just">
              <a:spcBef>
                <a:spcPts val="0"/>
              </a:spcBef>
              <a:spcAft>
                <a:spcPts val="800"/>
              </a:spcAft>
              <a:tabLst>
                <a:tab pos="609585" algn="l"/>
              </a:tabLst>
            </a:pPr>
            <a:r>
              <a:rPr lang="fr-FR" sz="1800" dirty="0">
                <a:solidFill>
                  <a:srgbClr val="00000A"/>
                </a:solidFill>
                <a:ea typeface="SimSun;宋体"/>
                <a:cs typeface="Times New Roman" panose="02020603050405020304" pitchFamily="18" charset="0"/>
              </a:rPr>
              <a:t>Mise en place de séance d’analyses de la pratique à destination des professionnelles communautaires et associatives.</a:t>
            </a:r>
          </a:p>
          <a:p>
            <a:pPr lvl="1" algn="just">
              <a:spcBef>
                <a:spcPts val="0"/>
              </a:spcBef>
              <a:spcAft>
                <a:spcPts val="800"/>
              </a:spcAft>
              <a:tabLst>
                <a:tab pos="609585" algn="l"/>
              </a:tabLst>
            </a:pPr>
            <a:r>
              <a:rPr lang="fr-FR" sz="1800" dirty="0">
                <a:solidFill>
                  <a:srgbClr val="00000A"/>
                </a:solidFill>
                <a:ea typeface="SimSun;宋体"/>
                <a:cs typeface="Times New Roman" panose="02020603050405020304" pitchFamily="18" charset="0"/>
              </a:rPr>
              <a:t>Réalisation d’un diagnostic de la Petite Enfance sur le territoire.</a:t>
            </a:r>
          </a:p>
          <a:p>
            <a:pPr lvl="1" algn="just">
              <a:spcBef>
                <a:spcPts val="0"/>
              </a:spcBef>
              <a:spcAft>
                <a:spcPts val="800"/>
              </a:spcAft>
              <a:tabLst>
                <a:tab pos="609585" algn="l"/>
              </a:tabLst>
            </a:pPr>
            <a:r>
              <a:rPr lang="fr-FR" sz="1800" dirty="0">
                <a:solidFill>
                  <a:srgbClr val="00000A"/>
                </a:solidFill>
                <a:ea typeface="SimSun;宋体"/>
                <a:cs typeface="Times New Roman" panose="02020603050405020304" pitchFamily="18" charset="0"/>
              </a:rPr>
              <a:t>Création d’un label parentalité par le Département.</a:t>
            </a:r>
          </a:p>
          <a:p>
            <a:pPr marL="0" indent="0" algn="just">
              <a:spcBef>
                <a:spcPts val="0"/>
              </a:spcBef>
              <a:spcAft>
                <a:spcPts val="600"/>
              </a:spcAft>
              <a:buNone/>
              <a:tabLst>
                <a:tab pos="457189" algn="l"/>
              </a:tabLst>
            </a:pPr>
            <a:endParaRPr lang="fr-FR" sz="1800" b="1" i="1" dirty="0">
              <a:solidFill>
                <a:srgbClr val="F99707"/>
              </a:solidFill>
              <a:latin typeface="Lato" panose="020F0502020204030203" pitchFamily="34" charset="0"/>
              <a:cs typeface="Arial" panose="020B0604020202020204" pitchFamily="34" charset="0"/>
            </a:endParaRPr>
          </a:p>
          <a:p>
            <a:pPr marL="0" indent="0" algn="just">
              <a:spcBef>
                <a:spcPts val="0"/>
              </a:spcBef>
              <a:spcAft>
                <a:spcPts val="600"/>
              </a:spcAft>
              <a:buNone/>
              <a:tabLst>
                <a:tab pos="457189" algn="l"/>
              </a:tabLst>
            </a:pPr>
            <a:endParaRPr lang="fr-FR" sz="1800" dirty="0">
              <a:solidFill>
                <a:srgbClr val="00000A"/>
              </a:solidFill>
              <a:ea typeface="SimSun;宋体"/>
              <a:cs typeface="Times New Roman" panose="02020603050405020304" pitchFamily="18" charset="0"/>
            </a:endParaRPr>
          </a:p>
          <a:p>
            <a:pPr algn="just">
              <a:spcBef>
                <a:spcPts val="0"/>
              </a:spcBef>
              <a:spcAft>
                <a:spcPts val="600"/>
              </a:spcAft>
              <a:tabLst>
                <a:tab pos="457189" algn="l"/>
              </a:tabLst>
            </a:pPr>
            <a:endParaRPr lang="fr-FR" sz="1800" dirty="0">
              <a:solidFill>
                <a:schemeClr val="bg1"/>
              </a:solidFill>
              <a:ea typeface="SimSun;宋体"/>
              <a:cs typeface="Times New Roman" panose="02020603050405020304" pitchFamily="18" charset="0"/>
            </a:endParaRPr>
          </a:p>
          <a:p>
            <a:endParaRPr lang="fr-FR" sz="1800" dirty="0">
              <a:solidFill>
                <a:schemeClr val="bg1"/>
              </a:solidFill>
              <a:ea typeface="SimSun;宋体"/>
              <a:cs typeface="Times New Roman" panose="02020603050405020304" pitchFamily="18" charset="0"/>
            </a:endParaRPr>
          </a:p>
          <a:p>
            <a:endParaRPr lang="fr-FR" sz="7200" dirty="0">
              <a:solidFill>
                <a:schemeClr val="bg1"/>
              </a:solidFill>
              <a:ea typeface="SimSun;宋体"/>
              <a:cs typeface="Times New Roman" panose="02020603050405020304" pitchFamily="18" charset="0"/>
            </a:endParaRPr>
          </a:p>
        </p:txBody>
      </p:sp>
      <p:cxnSp>
        <p:nvCxnSpPr>
          <p:cNvPr id="6" name="Connecteur droit 5">
            <a:extLst>
              <a:ext uri="{FF2B5EF4-FFF2-40B4-BE49-F238E27FC236}">
                <a16:creationId xmlns:a16="http://schemas.microsoft.com/office/drawing/2014/main" id="{D02FCFA7-D3AC-4A77-82E3-D7EF5D2B3393}"/>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3" name="Espace réservé du numéro de diapositive 2">
            <a:extLst>
              <a:ext uri="{FF2B5EF4-FFF2-40B4-BE49-F238E27FC236}">
                <a16:creationId xmlns:a16="http://schemas.microsoft.com/office/drawing/2014/main" id="{E2BED08F-6CE9-4B21-AB60-CE1561A6921E}"/>
              </a:ext>
            </a:extLst>
          </p:cNvPr>
          <p:cNvSpPr>
            <a:spLocks noGrp="1"/>
          </p:cNvSpPr>
          <p:nvPr>
            <p:ph type="sldNum" sz="quarter" idx="12"/>
          </p:nvPr>
        </p:nvSpPr>
        <p:spPr/>
        <p:txBody>
          <a:bodyPr/>
          <a:lstStyle/>
          <a:p>
            <a:pPr defTabSz="685800"/>
            <a:fld id="{7DD352F8-E6D5-40A5-90BA-A89BD40754D9}" type="slidenum">
              <a:rPr lang="fr-FR">
                <a:latin typeface="Lato"/>
              </a:rPr>
              <a:pPr defTabSz="685800"/>
              <a:t>102</a:t>
            </a:fld>
            <a:endParaRPr lang="fr-FR">
              <a:latin typeface="Lato"/>
            </a:endParaRPr>
          </a:p>
        </p:txBody>
      </p:sp>
      <p:sp>
        <p:nvSpPr>
          <p:cNvPr id="9" name="Titre 8">
            <a:extLst>
              <a:ext uri="{FF2B5EF4-FFF2-40B4-BE49-F238E27FC236}">
                <a16:creationId xmlns:a16="http://schemas.microsoft.com/office/drawing/2014/main" id="{F0FD7B48-C870-EDD6-CE24-9F3BB7BEED2F}"/>
              </a:ext>
            </a:extLst>
          </p:cNvPr>
          <p:cNvSpPr txBox="1">
            <a:spLocks/>
          </p:cNvSpPr>
          <p:nvPr/>
        </p:nvSpPr>
        <p:spPr>
          <a:xfrm>
            <a:off x="457199" y="65846"/>
            <a:ext cx="8506047" cy="777713"/>
          </a:xfrm>
          <a:prstGeom prst="rect">
            <a:avLst/>
          </a:prstGeom>
        </p:spPr>
        <p:txBody>
          <a:bodyPr vert="horz" lIns="68580" tIns="34290" rIns="68580" bIns="34290" rtlCol="0" anchor="t">
            <a:normAutofit fontScale="90000" lnSpcReduction="20000"/>
          </a:bodyPr>
          <a:lstStyle>
            <a:lvl1pPr algn="ctr" defTabSz="1219170" rtl="0" eaLnBrk="1" latinLnBrk="0" hangingPunct="1">
              <a:spcBef>
                <a:spcPct val="0"/>
              </a:spcBef>
              <a:buNone/>
              <a:defRPr sz="5867" kern="1200">
                <a:solidFill>
                  <a:schemeClr val="tx1"/>
                </a:solidFill>
                <a:latin typeface="+mj-lt"/>
                <a:ea typeface="+mj-ea"/>
                <a:cs typeface="+mj-cs"/>
              </a:defRPr>
            </a:lvl1pPr>
          </a:lstStyle>
          <a:p>
            <a:pPr algn="l" defTabSz="914378"/>
            <a:r>
              <a:rPr lang="fr-FR" sz="4400" b="1" dirty="0">
                <a:solidFill>
                  <a:srgbClr val="F99707"/>
                </a:solidFill>
                <a:latin typeface="Lato" pitchFamily="34" charset="0"/>
                <a:ea typeface="Lato" pitchFamily="34" charset="0"/>
                <a:cs typeface="Lato" pitchFamily="34" charset="0"/>
              </a:rPr>
              <a:t>Education– Enfance jeunesse  </a:t>
            </a:r>
            <a:r>
              <a:rPr lang="fr-FR" sz="1400" b="1" i="1" dirty="0">
                <a:solidFill>
                  <a:srgbClr val="5E3B27"/>
                </a:solidFill>
                <a:latin typeface="Lato" pitchFamily="34" charset="0"/>
                <a:ea typeface="Lato" pitchFamily="34" charset="0"/>
                <a:cs typeface="Lato" pitchFamily="34" charset="0"/>
              </a:rPr>
              <a:t>- Intervention de M</a:t>
            </a:r>
            <a:r>
              <a:rPr lang="fr-FR" sz="1400" b="1" i="1" dirty="0">
                <a:solidFill>
                  <a:srgbClr val="CD1719">
                    <a:lumMod val="50000"/>
                  </a:srgbClr>
                </a:solidFill>
                <a:latin typeface="Lato" pitchFamily="34" charset="0"/>
                <a:ea typeface="Lato" pitchFamily="34" charset="0"/>
                <a:cs typeface="Lato" pitchFamily="34" charset="0"/>
              </a:rPr>
              <a:t>adame Marylène PICARD et Madame Marie-Emmanuelle SAINTIER</a:t>
            </a:r>
            <a:endParaRPr lang="fr-FR" sz="1400" b="1" i="1" dirty="0">
              <a:solidFill>
                <a:srgbClr val="5E3B27"/>
              </a:solidFill>
              <a:latin typeface="Lato" pitchFamily="34" charset="0"/>
              <a:ea typeface="Lato" pitchFamily="34" charset="0"/>
              <a:cs typeface="Lato" pitchFamily="34" charset="0"/>
            </a:endParaRPr>
          </a:p>
        </p:txBody>
      </p:sp>
      <p:sp>
        <p:nvSpPr>
          <p:cNvPr id="13" name="Espace réservé de la date 2">
            <a:extLst>
              <a:ext uri="{FF2B5EF4-FFF2-40B4-BE49-F238E27FC236}">
                <a16:creationId xmlns:a16="http://schemas.microsoft.com/office/drawing/2014/main" id="{C158C923-F282-5CCE-5B75-666B2E90C8B1}"/>
              </a:ext>
            </a:extLst>
          </p:cNvPr>
          <p:cNvSpPr>
            <a:spLocks noGrp="1"/>
          </p:cNvSpPr>
          <p:nvPr>
            <p:ph type="dt" sz="half" idx="10"/>
          </p:nvPr>
        </p:nvSpPr>
        <p:spPr>
          <a:xfrm>
            <a:off x="457201" y="4767264"/>
            <a:ext cx="3322712" cy="273844"/>
          </a:xfrm>
        </p:spPr>
        <p:txBody>
          <a:bodyPr/>
          <a:lstStyle/>
          <a:p>
            <a:r>
              <a:rPr lang="fr-FR" i="1" dirty="0"/>
              <a:t>Conseil communautaire – 17 novembre 2022</a:t>
            </a:r>
          </a:p>
        </p:txBody>
      </p:sp>
    </p:spTree>
    <p:extLst>
      <p:ext uri="{BB962C8B-B14F-4D97-AF65-F5344CB8AC3E}">
        <p14:creationId xmlns:p14="http://schemas.microsoft.com/office/powerpoint/2010/main" val="1443095365"/>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ce réservé du contenu 9"/>
          <p:cNvSpPr>
            <a:spLocks noGrp="1"/>
          </p:cNvSpPr>
          <p:nvPr>
            <p:ph idx="1"/>
          </p:nvPr>
        </p:nvSpPr>
        <p:spPr>
          <a:xfrm>
            <a:off x="457200" y="674915"/>
            <a:ext cx="8388881" cy="4366193"/>
          </a:xfrm>
        </p:spPr>
        <p:txBody>
          <a:bodyPr vert="horz" lIns="91440" tIns="45720" rIns="91440" bIns="45720" rtlCol="0" anchor="t">
            <a:noAutofit/>
          </a:bodyPr>
          <a:lstStyle/>
          <a:p>
            <a:pPr marL="0" indent="0" algn="just">
              <a:spcBef>
                <a:spcPts val="0"/>
              </a:spcBef>
              <a:spcAft>
                <a:spcPts val="600"/>
              </a:spcAft>
              <a:buNone/>
              <a:tabLst>
                <a:tab pos="457189" algn="l"/>
              </a:tabLst>
            </a:pPr>
            <a:r>
              <a:rPr lang="fr-FR" sz="1800" b="1" dirty="0">
                <a:solidFill>
                  <a:srgbClr val="F99707"/>
                </a:solidFill>
                <a:latin typeface="Lato" panose="020F0502020204030203" pitchFamily="34" charset="0"/>
                <a:cs typeface="Arial" panose="020B0604020202020204" pitchFamily="34" charset="0"/>
              </a:rPr>
              <a:t>14. PEDT - Présentation des objectifs opérationnels et avancée des groupes de travail par tranches d'âges</a:t>
            </a:r>
          </a:p>
          <a:p>
            <a:pPr marL="0" marR="0" lvl="0" indent="0" algn="just" defTabSz="1219170" rtl="0" eaLnBrk="1" fontAlgn="auto" latinLnBrk="0" hangingPunct="1">
              <a:lnSpc>
                <a:spcPct val="100000"/>
              </a:lnSpc>
              <a:spcBef>
                <a:spcPts val="0"/>
              </a:spcBef>
              <a:buClrTx/>
              <a:buSzTx/>
              <a:buFont typeface="Arial" pitchFamily="34" charset="0"/>
              <a:buNone/>
              <a:tabLst>
                <a:tab pos="609585" algn="l"/>
              </a:tabLst>
              <a:defRPr/>
            </a:pPr>
            <a:r>
              <a:rPr kumimoji="0" lang="fr-FR" sz="2400" b="1" i="1" u="none" strike="noStrike" kern="1200" cap="none" spc="0" normalizeH="0" baseline="0" noProof="0" dirty="0">
                <a:ln>
                  <a:noFill/>
                </a:ln>
                <a:solidFill>
                  <a:srgbClr val="F99707"/>
                </a:solidFill>
                <a:effectLst/>
                <a:uLnTx/>
                <a:uFillTx/>
                <a:latin typeface="Lato" panose="020F0502020204030203" pitchFamily="34" charset="0"/>
                <a:ea typeface="+mn-ea"/>
                <a:cs typeface="Arial" panose="020B0604020202020204" pitchFamily="34" charset="0"/>
              </a:rPr>
              <a:t>Groupe de travail 0-3/6 ans</a:t>
            </a:r>
          </a:p>
          <a:p>
            <a:pPr marL="457189" marR="0" lvl="0" indent="-457189" algn="just" defTabSz="1219170" rtl="0" eaLnBrk="1" fontAlgn="auto" latinLnBrk="0" hangingPunct="1">
              <a:lnSpc>
                <a:spcPct val="100000"/>
              </a:lnSpc>
              <a:spcBef>
                <a:spcPts val="0"/>
              </a:spcBef>
              <a:spcAft>
                <a:spcPts val="800"/>
              </a:spcAft>
              <a:buClrTx/>
              <a:buSzTx/>
              <a:buFont typeface="Arial" pitchFamily="34" charset="0"/>
              <a:buChar char="•"/>
              <a:tabLst>
                <a:tab pos="609585" algn="l"/>
              </a:tabLst>
              <a:defRPr/>
            </a:pPr>
            <a:r>
              <a:rPr kumimoji="0" lang="fr-FR" sz="2000" b="0" i="0" u="none" strike="noStrike" kern="1200" cap="none" spc="0" normalizeH="0" baseline="0" noProof="0" dirty="0">
                <a:ln>
                  <a:noFill/>
                </a:ln>
                <a:solidFill>
                  <a:srgbClr val="00000A"/>
                </a:solidFill>
                <a:effectLst/>
                <a:uLnTx/>
                <a:uFillTx/>
                <a:latin typeface="Lato"/>
                <a:ea typeface="SimSun;宋体"/>
                <a:cs typeface="Times New Roman" panose="02020603050405020304" pitchFamily="18" charset="0"/>
              </a:rPr>
              <a:t>2022, thématiques travaillées lors des rencontres : </a:t>
            </a:r>
          </a:p>
          <a:p>
            <a:pPr marL="990575" marR="0" lvl="1" indent="-360000" algn="just" defTabSz="1219170" rtl="0" eaLnBrk="1" fontAlgn="auto" latinLnBrk="0" hangingPunct="1">
              <a:lnSpc>
                <a:spcPct val="100000"/>
              </a:lnSpc>
              <a:spcBef>
                <a:spcPts val="0"/>
              </a:spcBef>
              <a:spcAft>
                <a:spcPts val="600"/>
              </a:spcAft>
              <a:buClrTx/>
              <a:buSzTx/>
              <a:buFont typeface="Arial" pitchFamily="34" charset="0"/>
              <a:buChar char="–"/>
              <a:tabLst>
                <a:tab pos="609585" algn="l"/>
              </a:tabLst>
              <a:defRPr/>
            </a:pPr>
            <a:r>
              <a:rPr kumimoji="0" lang="fr-FR" sz="1400" b="0" i="0" u="none" strike="noStrike" kern="1200" cap="none" spc="0" normalizeH="0" baseline="0" noProof="0" dirty="0">
                <a:ln>
                  <a:noFill/>
                </a:ln>
                <a:solidFill>
                  <a:srgbClr val="00000A"/>
                </a:solidFill>
                <a:effectLst/>
                <a:uLnTx/>
                <a:uFillTx/>
                <a:latin typeface="Lato"/>
                <a:ea typeface="SimSun;宋体"/>
                <a:cs typeface="Times New Roman" panose="02020603050405020304" pitchFamily="18" charset="0"/>
              </a:rPr>
              <a:t>L’accueil : occasionnel et d’urgence</a:t>
            </a:r>
          </a:p>
          <a:p>
            <a:pPr marL="990575" marR="0" lvl="1" indent="-360000" algn="just" defTabSz="1219170" rtl="0" eaLnBrk="1" fontAlgn="auto" latinLnBrk="0" hangingPunct="1">
              <a:lnSpc>
                <a:spcPct val="100000"/>
              </a:lnSpc>
              <a:spcBef>
                <a:spcPts val="0"/>
              </a:spcBef>
              <a:spcAft>
                <a:spcPts val="600"/>
              </a:spcAft>
              <a:buClrTx/>
              <a:buSzTx/>
              <a:buFont typeface="Arial" pitchFamily="34" charset="0"/>
              <a:buChar char="–"/>
              <a:tabLst>
                <a:tab pos="609585" algn="l"/>
              </a:tabLst>
              <a:defRPr/>
            </a:pPr>
            <a:r>
              <a:rPr kumimoji="0" lang="fr-FR" sz="1400" b="0" i="0" u="none" strike="noStrike" kern="1200" cap="none" spc="0" normalizeH="0" baseline="0" noProof="0" dirty="0">
                <a:ln>
                  <a:noFill/>
                </a:ln>
                <a:solidFill>
                  <a:srgbClr val="00000A"/>
                </a:solidFill>
                <a:effectLst/>
                <a:uLnTx/>
                <a:uFillTx/>
                <a:latin typeface="Lato"/>
                <a:ea typeface="SimSun;宋体"/>
                <a:cs typeface="Times New Roman" panose="02020603050405020304" pitchFamily="18" charset="0"/>
              </a:rPr>
              <a:t>L’accompagnement à la parentalité</a:t>
            </a:r>
          </a:p>
          <a:p>
            <a:pPr marL="990575" marR="0" lvl="1" indent="-360000" algn="just" defTabSz="1219170" rtl="0" eaLnBrk="1" fontAlgn="auto" latinLnBrk="0" hangingPunct="1">
              <a:lnSpc>
                <a:spcPct val="100000"/>
              </a:lnSpc>
              <a:spcBef>
                <a:spcPts val="0"/>
              </a:spcBef>
              <a:spcAft>
                <a:spcPts val="600"/>
              </a:spcAft>
              <a:buClrTx/>
              <a:buSzTx/>
              <a:buFont typeface="Arial" pitchFamily="34" charset="0"/>
              <a:buChar char="–"/>
              <a:tabLst>
                <a:tab pos="609585" algn="l"/>
              </a:tabLst>
              <a:defRPr/>
            </a:pPr>
            <a:r>
              <a:rPr kumimoji="0" lang="fr-FR" sz="1400" b="0" i="0" u="none" strike="noStrike" kern="1200" cap="none" spc="0" normalizeH="0" baseline="0" noProof="0" dirty="0">
                <a:ln>
                  <a:noFill/>
                </a:ln>
                <a:solidFill>
                  <a:srgbClr val="00000A"/>
                </a:solidFill>
                <a:effectLst/>
                <a:uLnTx/>
                <a:uFillTx/>
                <a:latin typeface="Lato"/>
                <a:ea typeface="SimSun;宋体"/>
                <a:cs typeface="Times New Roman" panose="02020603050405020304" pitchFamily="18" charset="0"/>
              </a:rPr>
              <a:t>La définition de la bienveillance éducative</a:t>
            </a:r>
          </a:p>
          <a:p>
            <a:pPr marL="990575" marR="0" lvl="1" indent="-360000" algn="just" defTabSz="1219170" rtl="0" eaLnBrk="1" fontAlgn="auto" latinLnBrk="0" hangingPunct="1">
              <a:lnSpc>
                <a:spcPct val="100000"/>
              </a:lnSpc>
              <a:spcBef>
                <a:spcPts val="0"/>
              </a:spcBef>
              <a:spcAft>
                <a:spcPts val="600"/>
              </a:spcAft>
              <a:buClrTx/>
              <a:buSzTx/>
              <a:buFont typeface="Arial" pitchFamily="34" charset="0"/>
              <a:buChar char="–"/>
              <a:tabLst>
                <a:tab pos="609585" algn="l"/>
              </a:tabLst>
              <a:defRPr/>
            </a:pPr>
            <a:r>
              <a:rPr kumimoji="0" lang="fr-FR" sz="1400" b="0" i="0" u="none" strike="noStrike" kern="1200" cap="none" spc="0" normalizeH="0" baseline="0" noProof="0" dirty="0">
                <a:ln>
                  <a:noFill/>
                </a:ln>
                <a:solidFill>
                  <a:srgbClr val="00000A"/>
                </a:solidFill>
                <a:effectLst/>
                <a:uLnTx/>
                <a:uFillTx/>
                <a:latin typeface="Lato"/>
                <a:ea typeface="SimSun;宋体"/>
                <a:cs typeface="Times New Roman" panose="02020603050405020304" pitchFamily="18" charset="0"/>
              </a:rPr>
              <a:t>La pénurie de personnel pour les métiers de la petite enfance.</a:t>
            </a:r>
          </a:p>
          <a:p>
            <a:pPr marL="990575" marR="0" lvl="1" indent="-360000" algn="just" defTabSz="1219170" rtl="0" eaLnBrk="1" fontAlgn="auto" latinLnBrk="0" hangingPunct="1">
              <a:lnSpc>
                <a:spcPct val="100000"/>
              </a:lnSpc>
              <a:spcBef>
                <a:spcPts val="0"/>
              </a:spcBef>
              <a:spcAft>
                <a:spcPts val="600"/>
              </a:spcAft>
              <a:buClrTx/>
              <a:buSzTx/>
              <a:buFont typeface="Arial" pitchFamily="34" charset="0"/>
              <a:buChar char="–"/>
              <a:tabLst>
                <a:tab pos="609585" algn="l"/>
              </a:tabLst>
              <a:defRPr/>
            </a:pPr>
            <a:r>
              <a:rPr kumimoji="0" lang="fr-FR" sz="1400" b="0" i="0" u="none" strike="noStrike" kern="1200" cap="none" spc="0" normalizeH="0" baseline="0" noProof="0" dirty="0">
                <a:ln>
                  <a:noFill/>
                </a:ln>
                <a:solidFill>
                  <a:srgbClr val="00000A"/>
                </a:solidFill>
                <a:effectLst/>
                <a:uLnTx/>
                <a:uFillTx/>
                <a:latin typeface="Lato"/>
                <a:ea typeface="SimSun;宋体"/>
                <a:cs typeface="Times New Roman" panose="02020603050405020304" pitchFamily="18" charset="0"/>
              </a:rPr>
              <a:t>Comment développer « l’aller vers »</a:t>
            </a:r>
          </a:p>
          <a:p>
            <a:pPr marL="990575" marR="0" lvl="1" indent="-360000" algn="just" defTabSz="1219170" rtl="0" eaLnBrk="1" fontAlgn="auto" latinLnBrk="0" hangingPunct="1">
              <a:lnSpc>
                <a:spcPct val="100000"/>
              </a:lnSpc>
              <a:spcBef>
                <a:spcPts val="0"/>
              </a:spcBef>
              <a:spcAft>
                <a:spcPts val="600"/>
              </a:spcAft>
              <a:buClrTx/>
              <a:buSzTx/>
              <a:buFont typeface="Arial" pitchFamily="34" charset="0"/>
              <a:buChar char="–"/>
              <a:tabLst>
                <a:tab pos="609585" algn="l"/>
              </a:tabLst>
              <a:defRPr/>
            </a:pPr>
            <a:r>
              <a:rPr kumimoji="0" lang="fr-FR" sz="1400" b="0" i="0" u="none" strike="noStrike" kern="1200" cap="none" spc="0" normalizeH="0" baseline="0" noProof="0" dirty="0">
                <a:ln>
                  <a:noFill/>
                </a:ln>
                <a:solidFill>
                  <a:srgbClr val="00000A"/>
                </a:solidFill>
                <a:effectLst/>
                <a:uLnTx/>
                <a:uFillTx/>
                <a:latin typeface="Lato"/>
                <a:ea typeface="SimSun;宋体"/>
                <a:cs typeface="Times New Roman" panose="02020603050405020304" pitchFamily="18" charset="0"/>
              </a:rPr>
              <a:t>Inclusion/handicap</a:t>
            </a:r>
          </a:p>
          <a:p>
            <a:pPr marL="457189" marR="0" lvl="0" indent="-457189" algn="just" defTabSz="1219170" rtl="0" eaLnBrk="1" fontAlgn="auto" latinLnBrk="0" hangingPunct="1">
              <a:lnSpc>
                <a:spcPct val="100000"/>
              </a:lnSpc>
              <a:spcBef>
                <a:spcPts val="0"/>
              </a:spcBef>
              <a:spcAft>
                <a:spcPts val="800"/>
              </a:spcAft>
              <a:buClrTx/>
              <a:buSzTx/>
              <a:buFont typeface="Wingdings" panose="05000000000000000000" pitchFamily="2" charset="2"/>
              <a:buChar char="Ø"/>
              <a:tabLst>
                <a:tab pos="609585" algn="l"/>
              </a:tabLst>
              <a:defRPr/>
            </a:pPr>
            <a:r>
              <a:rPr kumimoji="0" lang="fr-FR" sz="1400" b="0" i="0" u="none" strike="noStrike" kern="1200" cap="none" spc="0" normalizeH="0" baseline="0" noProof="0" dirty="0">
                <a:ln>
                  <a:noFill/>
                </a:ln>
                <a:solidFill>
                  <a:srgbClr val="00000A"/>
                </a:solidFill>
                <a:effectLst/>
                <a:uLnTx/>
                <a:uFillTx/>
                <a:latin typeface="Lato"/>
                <a:ea typeface="SimSun;宋体"/>
                <a:cs typeface="Times New Roman" panose="02020603050405020304" pitchFamily="18" charset="0"/>
              </a:rPr>
              <a:t>Des rencontres peuvent se créer les opportunités : rdv avec le conseiller pédagogique de l’Education Nationale : souhait d’harmoniser les passerelles entre structures et les écoles maternelles.</a:t>
            </a:r>
          </a:p>
          <a:p>
            <a:pPr marL="457189" marR="0" lvl="0" indent="-457189" algn="just" defTabSz="1219170" rtl="0" eaLnBrk="1" fontAlgn="auto" latinLnBrk="0" hangingPunct="1">
              <a:lnSpc>
                <a:spcPct val="100000"/>
              </a:lnSpc>
              <a:spcBef>
                <a:spcPts val="0"/>
              </a:spcBef>
              <a:spcAft>
                <a:spcPts val="800"/>
              </a:spcAft>
              <a:buClrTx/>
              <a:buSzTx/>
              <a:buFont typeface="Wingdings" panose="05000000000000000000" pitchFamily="2" charset="2"/>
              <a:buChar char="Ø"/>
              <a:tabLst>
                <a:tab pos="609585" algn="l"/>
              </a:tabLst>
              <a:defRPr/>
            </a:pPr>
            <a:r>
              <a:rPr kumimoji="0" lang="fr-FR" sz="1400" b="0" i="0" u="none" strike="noStrike" kern="1200" cap="none" spc="0" normalizeH="0" baseline="0" noProof="0" dirty="0">
                <a:ln>
                  <a:noFill/>
                </a:ln>
                <a:solidFill>
                  <a:srgbClr val="000000"/>
                </a:solidFill>
                <a:effectLst/>
                <a:uLnTx/>
                <a:uFillTx/>
                <a:latin typeface="Lato"/>
                <a:ea typeface="SimSun;宋体"/>
                <a:cs typeface="Times New Roman" panose="02020603050405020304" pitchFamily="18" charset="0"/>
              </a:rPr>
              <a:t>Volonté de créer des outils en ligne (cartographie, recensement des services …)</a:t>
            </a:r>
          </a:p>
          <a:p>
            <a:pPr marL="0" indent="0" algn="just">
              <a:spcBef>
                <a:spcPts val="0"/>
              </a:spcBef>
              <a:spcAft>
                <a:spcPts val="600"/>
              </a:spcAft>
              <a:buNone/>
              <a:tabLst>
                <a:tab pos="457189" algn="l"/>
              </a:tabLst>
            </a:pPr>
            <a:endParaRPr lang="fr-FR" sz="1800" b="1" i="1" dirty="0">
              <a:solidFill>
                <a:srgbClr val="F99707"/>
              </a:solidFill>
              <a:latin typeface="Lato" panose="020F0502020204030203" pitchFamily="34" charset="0"/>
              <a:cs typeface="Arial" panose="020B0604020202020204" pitchFamily="34" charset="0"/>
            </a:endParaRPr>
          </a:p>
          <a:p>
            <a:pPr marL="0" indent="0" algn="just">
              <a:spcBef>
                <a:spcPts val="0"/>
              </a:spcBef>
              <a:spcAft>
                <a:spcPts val="600"/>
              </a:spcAft>
              <a:buNone/>
              <a:tabLst>
                <a:tab pos="457189" algn="l"/>
              </a:tabLst>
            </a:pPr>
            <a:endParaRPr lang="fr-FR" sz="1800" dirty="0">
              <a:solidFill>
                <a:srgbClr val="00000A"/>
              </a:solidFill>
              <a:ea typeface="SimSun;宋体"/>
              <a:cs typeface="Times New Roman" panose="02020603050405020304" pitchFamily="18" charset="0"/>
            </a:endParaRPr>
          </a:p>
          <a:p>
            <a:pPr algn="just">
              <a:spcBef>
                <a:spcPts val="0"/>
              </a:spcBef>
              <a:spcAft>
                <a:spcPts val="600"/>
              </a:spcAft>
              <a:tabLst>
                <a:tab pos="457189" algn="l"/>
              </a:tabLst>
            </a:pPr>
            <a:endParaRPr lang="fr-FR" sz="1800" dirty="0">
              <a:solidFill>
                <a:schemeClr val="bg1"/>
              </a:solidFill>
              <a:ea typeface="SimSun;宋体"/>
              <a:cs typeface="Times New Roman" panose="02020603050405020304" pitchFamily="18" charset="0"/>
            </a:endParaRPr>
          </a:p>
          <a:p>
            <a:endParaRPr lang="fr-FR" sz="1800" dirty="0">
              <a:solidFill>
                <a:schemeClr val="bg1"/>
              </a:solidFill>
              <a:ea typeface="SimSun;宋体"/>
              <a:cs typeface="Times New Roman" panose="02020603050405020304" pitchFamily="18" charset="0"/>
            </a:endParaRPr>
          </a:p>
          <a:p>
            <a:endParaRPr lang="fr-FR" sz="7200" dirty="0">
              <a:solidFill>
                <a:schemeClr val="bg1"/>
              </a:solidFill>
              <a:ea typeface="SimSun;宋体"/>
              <a:cs typeface="Times New Roman" panose="02020603050405020304" pitchFamily="18" charset="0"/>
            </a:endParaRPr>
          </a:p>
        </p:txBody>
      </p:sp>
      <p:cxnSp>
        <p:nvCxnSpPr>
          <p:cNvPr id="6" name="Connecteur droit 5">
            <a:extLst>
              <a:ext uri="{FF2B5EF4-FFF2-40B4-BE49-F238E27FC236}">
                <a16:creationId xmlns:a16="http://schemas.microsoft.com/office/drawing/2014/main" id="{D02FCFA7-D3AC-4A77-82E3-D7EF5D2B3393}"/>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3" name="Espace réservé du numéro de diapositive 2">
            <a:extLst>
              <a:ext uri="{FF2B5EF4-FFF2-40B4-BE49-F238E27FC236}">
                <a16:creationId xmlns:a16="http://schemas.microsoft.com/office/drawing/2014/main" id="{E2BED08F-6CE9-4B21-AB60-CE1561A6921E}"/>
              </a:ext>
            </a:extLst>
          </p:cNvPr>
          <p:cNvSpPr>
            <a:spLocks noGrp="1"/>
          </p:cNvSpPr>
          <p:nvPr>
            <p:ph type="sldNum" sz="quarter" idx="12"/>
          </p:nvPr>
        </p:nvSpPr>
        <p:spPr/>
        <p:txBody>
          <a:bodyPr/>
          <a:lstStyle/>
          <a:p>
            <a:pPr defTabSz="685800"/>
            <a:fld id="{7DD352F8-E6D5-40A5-90BA-A89BD40754D9}" type="slidenum">
              <a:rPr lang="fr-FR">
                <a:latin typeface="Lato"/>
              </a:rPr>
              <a:pPr defTabSz="685800"/>
              <a:t>103</a:t>
            </a:fld>
            <a:endParaRPr lang="fr-FR">
              <a:latin typeface="Lato"/>
            </a:endParaRPr>
          </a:p>
        </p:txBody>
      </p:sp>
      <p:sp>
        <p:nvSpPr>
          <p:cNvPr id="9" name="Titre 8">
            <a:extLst>
              <a:ext uri="{FF2B5EF4-FFF2-40B4-BE49-F238E27FC236}">
                <a16:creationId xmlns:a16="http://schemas.microsoft.com/office/drawing/2014/main" id="{F0FD7B48-C870-EDD6-CE24-9F3BB7BEED2F}"/>
              </a:ext>
            </a:extLst>
          </p:cNvPr>
          <p:cNvSpPr txBox="1">
            <a:spLocks/>
          </p:cNvSpPr>
          <p:nvPr/>
        </p:nvSpPr>
        <p:spPr>
          <a:xfrm>
            <a:off x="457199" y="65846"/>
            <a:ext cx="8506047" cy="777713"/>
          </a:xfrm>
          <a:prstGeom prst="rect">
            <a:avLst/>
          </a:prstGeom>
        </p:spPr>
        <p:txBody>
          <a:bodyPr vert="horz" lIns="68580" tIns="34290" rIns="68580" bIns="34290" rtlCol="0" anchor="t">
            <a:normAutofit fontScale="90000" lnSpcReduction="20000"/>
          </a:bodyPr>
          <a:lstStyle>
            <a:lvl1pPr algn="ctr" defTabSz="1219170" rtl="0" eaLnBrk="1" latinLnBrk="0" hangingPunct="1">
              <a:spcBef>
                <a:spcPct val="0"/>
              </a:spcBef>
              <a:buNone/>
              <a:defRPr sz="5867" kern="1200">
                <a:solidFill>
                  <a:schemeClr val="tx1"/>
                </a:solidFill>
                <a:latin typeface="+mj-lt"/>
                <a:ea typeface="+mj-ea"/>
                <a:cs typeface="+mj-cs"/>
              </a:defRPr>
            </a:lvl1pPr>
          </a:lstStyle>
          <a:p>
            <a:pPr algn="l" defTabSz="914378"/>
            <a:r>
              <a:rPr lang="fr-FR" sz="4400" b="1" dirty="0">
                <a:solidFill>
                  <a:srgbClr val="F99707"/>
                </a:solidFill>
                <a:latin typeface="Lato" pitchFamily="34" charset="0"/>
                <a:ea typeface="Lato" pitchFamily="34" charset="0"/>
                <a:cs typeface="Lato" pitchFamily="34" charset="0"/>
              </a:rPr>
              <a:t>Education– Enfance jeunesse  </a:t>
            </a:r>
            <a:r>
              <a:rPr lang="fr-FR" sz="1400" b="1" i="1" dirty="0">
                <a:solidFill>
                  <a:srgbClr val="5E3B27"/>
                </a:solidFill>
                <a:latin typeface="Lato" pitchFamily="34" charset="0"/>
                <a:ea typeface="Lato" pitchFamily="34" charset="0"/>
                <a:cs typeface="Lato" pitchFamily="34" charset="0"/>
              </a:rPr>
              <a:t>- Intervention de M</a:t>
            </a:r>
            <a:r>
              <a:rPr lang="fr-FR" sz="1400" b="1" i="1" dirty="0">
                <a:solidFill>
                  <a:srgbClr val="CD1719">
                    <a:lumMod val="50000"/>
                  </a:srgbClr>
                </a:solidFill>
                <a:latin typeface="Lato" pitchFamily="34" charset="0"/>
                <a:ea typeface="Lato" pitchFamily="34" charset="0"/>
                <a:cs typeface="Lato" pitchFamily="34" charset="0"/>
              </a:rPr>
              <a:t>adame Marylène PICARD et Madame Marie-Emmanuelle SAINTIER</a:t>
            </a:r>
            <a:endParaRPr lang="fr-FR" sz="1400" b="1" i="1" dirty="0">
              <a:solidFill>
                <a:srgbClr val="5E3B27"/>
              </a:solidFill>
              <a:latin typeface="Lato" pitchFamily="34" charset="0"/>
              <a:ea typeface="Lato" pitchFamily="34" charset="0"/>
              <a:cs typeface="Lato" pitchFamily="34" charset="0"/>
            </a:endParaRPr>
          </a:p>
        </p:txBody>
      </p:sp>
      <p:sp>
        <p:nvSpPr>
          <p:cNvPr id="13" name="Espace réservé de la date 2">
            <a:extLst>
              <a:ext uri="{FF2B5EF4-FFF2-40B4-BE49-F238E27FC236}">
                <a16:creationId xmlns:a16="http://schemas.microsoft.com/office/drawing/2014/main" id="{C158C923-F282-5CCE-5B75-666B2E90C8B1}"/>
              </a:ext>
            </a:extLst>
          </p:cNvPr>
          <p:cNvSpPr>
            <a:spLocks noGrp="1"/>
          </p:cNvSpPr>
          <p:nvPr>
            <p:ph type="dt" sz="half" idx="10"/>
          </p:nvPr>
        </p:nvSpPr>
        <p:spPr>
          <a:xfrm>
            <a:off x="457201" y="4767264"/>
            <a:ext cx="3322712" cy="273844"/>
          </a:xfrm>
        </p:spPr>
        <p:txBody>
          <a:bodyPr/>
          <a:lstStyle/>
          <a:p>
            <a:r>
              <a:rPr lang="fr-FR" i="1" dirty="0"/>
              <a:t>Conseil communautaire – 17 novembre 2022</a:t>
            </a:r>
          </a:p>
        </p:txBody>
      </p:sp>
    </p:spTree>
    <p:extLst>
      <p:ext uri="{BB962C8B-B14F-4D97-AF65-F5344CB8AC3E}">
        <p14:creationId xmlns:p14="http://schemas.microsoft.com/office/powerpoint/2010/main" val="653099347"/>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ce réservé du contenu 9"/>
          <p:cNvSpPr>
            <a:spLocks noGrp="1"/>
          </p:cNvSpPr>
          <p:nvPr>
            <p:ph idx="1"/>
          </p:nvPr>
        </p:nvSpPr>
        <p:spPr>
          <a:xfrm>
            <a:off x="457200" y="660400"/>
            <a:ext cx="8388881" cy="4380708"/>
          </a:xfrm>
        </p:spPr>
        <p:txBody>
          <a:bodyPr vert="horz" lIns="91440" tIns="45720" rIns="91440" bIns="45720" rtlCol="0" anchor="t">
            <a:noAutofit/>
          </a:bodyPr>
          <a:lstStyle/>
          <a:p>
            <a:pPr marL="0" indent="0" algn="just">
              <a:spcBef>
                <a:spcPts val="0"/>
              </a:spcBef>
              <a:spcAft>
                <a:spcPts val="600"/>
              </a:spcAft>
              <a:buNone/>
              <a:tabLst>
                <a:tab pos="457189" algn="l"/>
              </a:tabLst>
            </a:pPr>
            <a:r>
              <a:rPr lang="fr-FR" sz="1800" b="1" dirty="0">
                <a:solidFill>
                  <a:srgbClr val="F99707"/>
                </a:solidFill>
                <a:latin typeface="Lato" panose="020F0502020204030203" pitchFamily="34" charset="0"/>
                <a:cs typeface="Arial" panose="020B0604020202020204" pitchFamily="34" charset="0"/>
              </a:rPr>
              <a:t>14. PEDT - Présentation des objectifs opérationnels et avancée des groupes de travail par tranches d'âges</a:t>
            </a:r>
          </a:p>
          <a:p>
            <a:pPr marL="0" indent="0" algn="just">
              <a:spcBef>
                <a:spcPts val="0"/>
              </a:spcBef>
              <a:spcAft>
                <a:spcPts val="800"/>
              </a:spcAft>
              <a:buNone/>
              <a:tabLst>
                <a:tab pos="609585" algn="l"/>
              </a:tabLst>
            </a:pPr>
            <a:r>
              <a:rPr lang="fr-FR" sz="2400" b="1" i="1" dirty="0">
                <a:solidFill>
                  <a:srgbClr val="F99707"/>
                </a:solidFill>
                <a:latin typeface="Lato" panose="020F0502020204030203" pitchFamily="34" charset="0"/>
                <a:cs typeface="Arial" panose="020B0604020202020204" pitchFamily="34" charset="0"/>
              </a:rPr>
              <a:t>Groupe de travail 3-12 ans</a:t>
            </a:r>
          </a:p>
          <a:p>
            <a:pPr algn="just">
              <a:spcBef>
                <a:spcPts val="0"/>
              </a:spcBef>
              <a:spcAft>
                <a:spcPts val="800"/>
              </a:spcAft>
              <a:tabLst>
                <a:tab pos="609585" algn="l"/>
              </a:tabLst>
            </a:pPr>
            <a:r>
              <a:rPr lang="fr-FR" sz="1400" dirty="0">
                <a:solidFill>
                  <a:srgbClr val="00000A"/>
                </a:solidFill>
                <a:ea typeface="SimSun;宋体"/>
                <a:cs typeface="Times New Roman" panose="02020603050405020304" pitchFamily="18" charset="0"/>
              </a:rPr>
              <a:t>Les projets/actions terminées :</a:t>
            </a:r>
          </a:p>
          <a:p>
            <a:pPr lvl="1" algn="just">
              <a:spcBef>
                <a:spcPts val="0"/>
              </a:spcBef>
              <a:spcAft>
                <a:spcPts val="800"/>
              </a:spcAft>
              <a:tabLst>
                <a:tab pos="609585" algn="l"/>
              </a:tabLst>
            </a:pPr>
            <a:r>
              <a:rPr lang="fr-FR" sz="1400" dirty="0">
                <a:solidFill>
                  <a:schemeClr val="bg1"/>
                </a:solidFill>
                <a:cs typeface="Arial" charset="0"/>
              </a:rPr>
              <a:t>2019 : Travail sur la bienveillance éducative</a:t>
            </a:r>
          </a:p>
          <a:p>
            <a:pPr lvl="1" algn="just">
              <a:spcBef>
                <a:spcPts val="0"/>
              </a:spcBef>
              <a:spcAft>
                <a:spcPts val="800"/>
              </a:spcAft>
              <a:tabLst>
                <a:tab pos="609585" algn="l"/>
              </a:tabLst>
            </a:pPr>
            <a:r>
              <a:rPr lang="fr-FR" sz="1400" dirty="0">
                <a:solidFill>
                  <a:schemeClr val="bg1"/>
                </a:solidFill>
                <a:cs typeface="Arial" charset="0"/>
              </a:rPr>
              <a:t>2020 : le Covid impacte le travail de réseau</a:t>
            </a:r>
          </a:p>
          <a:p>
            <a:pPr lvl="1" algn="just">
              <a:spcBef>
                <a:spcPts val="0"/>
              </a:spcBef>
              <a:spcAft>
                <a:spcPts val="800"/>
              </a:spcAft>
              <a:tabLst>
                <a:tab pos="609585" algn="l"/>
              </a:tabLst>
            </a:pPr>
            <a:r>
              <a:rPr lang="fr-FR" sz="1400" dirty="0">
                <a:solidFill>
                  <a:schemeClr val="bg1"/>
                </a:solidFill>
                <a:cs typeface="Arial" charset="0"/>
              </a:rPr>
              <a:t>2021 : Évaluation + construction du nouveau PEDT</a:t>
            </a:r>
          </a:p>
          <a:p>
            <a:pPr lvl="1" algn="just">
              <a:spcBef>
                <a:spcPts val="0"/>
              </a:spcBef>
              <a:spcAft>
                <a:spcPts val="800"/>
              </a:spcAft>
              <a:tabLst>
                <a:tab pos="609585" algn="l"/>
              </a:tabLst>
            </a:pPr>
            <a:r>
              <a:rPr lang="fr-FR" sz="1400" dirty="0">
                <a:solidFill>
                  <a:schemeClr val="bg1"/>
                </a:solidFill>
                <a:cs typeface="Arial" charset="0"/>
              </a:rPr>
              <a:t>2021 : Travail sur le rythme de l’enfant </a:t>
            </a:r>
          </a:p>
          <a:p>
            <a:pPr lvl="1" algn="just">
              <a:spcBef>
                <a:spcPts val="0"/>
              </a:spcBef>
              <a:spcAft>
                <a:spcPts val="800"/>
              </a:spcAft>
              <a:tabLst>
                <a:tab pos="609585" algn="l"/>
              </a:tabLst>
            </a:pPr>
            <a:r>
              <a:rPr lang="fr-FR" sz="1400" dirty="0">
                <a:solidFill>
                  <a:schemeClr val="bg1"/>
                </a:solidFill>
                <a:cs typeface="Arial" charset="0"/>
              </a:rPr>
              <a:t>2021-2022 (en cours) : Groupe de travail sur les TAP des écoles communautaires piloté par la Ligue de l’Enseignement</a:t>
            </a:r>
          </a:p>
          <a:p>
            <a:pPr algn="just">
              <a:spcBef>
                <a:spcPts val="0"/>
              </a:spcBef>
              <a:spcAft>
                <a:spcPts val="800"/>
              </a:spcAft>
              <a:tabLst>
                <a:tab pos="609585" algn="l"/>
              </a:tabLst>
            </a:pPr>
            <a:r>
              <a:rPr lang="fr-FR" sz="1400" dirty="0">
                <a:solidFill>
                  <a:srgbClr val="00000A"/>
                </a:solidFill>
                <a:ea typeface="SimSun;宋体"/>
                <a:cs typeface="Times New Roman" panose="02020603050405020304" pitchFamily="18" charset="0"/>
              </a:rPr>
              <a:t>En fonction des rencontres et de l’actualité, les projets peuvent naître : </a:t>
            </a:r>
          </a:p>
          <a:p>
            <a:pPr lvl="1" algn="just">
              <a:spcBef>
                <a:spcPts val="0"/>
              </a:spcBef>
              <a:spcAft>
                <a:spcPts val="800"/>
              </a:spcAft>
              <a:tabLst>
                <a:tab pos="609585" algn="l"/>
              </a:tabLst>
            </a:pPr>
            <a:r>
              <a:rPr lang="fr-FR" sz="1400" dirty="0">
                <a:solidFill>
                  <a:srgbClr val="00000A"/>
                </a:solidFill>
                <a:ea typeface="SimSun;宋体"/>
                <a:cs typeface="Times New Roman" panose="02020603050405020304" pitchFamily="18" charset="0"/>
              </a:rPr>
              <a:t>Groupe de travail communautaire sur le harcèlement scolaire va s’ouvrir à de multiples acteurs dont l’Education nationale qui propose de présenter le travail fait sur ce domaine.</a:t>
            </a:r>
          </a:p>
          <a:p>
            <a:pPr marL="0" indent="0" algn="just">
              <a:spcBef>
                <a:spcPts val="0"/>
              </a:spcBef>
              <a:spcAft>
                <a:spcPts val="600"/>
              </a:spcAft>
              <a:buNone/>
              <a:tabLst>
                <a:tab pos="457189" algn="l"/>
              </a:tabLst>
            </a:pPr>
            <a:endParaRPr lang="fr-FR" sz="1800" b="1" i="1" dirty="0">
              <a:solidFill>
                <a:srgbClr val="F99707"/>
              </a:solidFill>
              <a:latin typeface="Lato" panose="020F0502020204030203" pitchFamily="34" charset="0"/>
              <a:cs typeface="Arial" panose="020B0604020202020204" pitchFamily="34" charset="0"/>
            </a:endParaRPr>
          </a:p>
          <a:p>
            <a:pPr marL="0" indent="0" algn="just">
              <a:spcBef>
                <a:spcPts val="0"/>
              </a:spcBef>
              <a:spcAft>
                <a:spcPts val="600"/>
              </a:spcAft>
              <a:buNone/>
              <a:tabLst>
                <a:tab pos="457189" algn="l"/>
              </a:tabLst>
            </a:pPr>
            <a:endParaRPr lang="fr-FR" sz="1800" dirty="0">
              <a:solidFill>
                <a:srgbClr val="00000A"/>
              </a:solidFill>
              <a:ea typeface="SimSun;宋体"/>
              <a:cs typeface="Times New Roman" panose="02020603050405020304" pitchFamily="18" charset="0"/>
            </a:endParaRPr>
          </a:p>
          <a:p>
            <a:pPr algn="just">
              <a:spcBef>
                <a:spcPts val="0"/>
              </a:spcBef>
              <a:spcAft>
                <a:spcPts val="600"/>
              </a:spcAft>
              <a:tabLst>
                <a:tab pos="457189" algn="l"/>
              </a:tabLst>
            </a:pPr>
            <a:endParaRPr lang="fr-FR" sz="1800" dirty="0">
              <a:solidFill>
                <a:schemeClr val="bg1"/>
              </a:solidFill>
              <a:ea typeface="SimSun;宋体"/>
              <a:cs typeface="Times New Roman" panose="02020603050405020304" pitchFamily="18" charset="0"/>
            </a:endParaRPr>
          </a:p>
          <a:p>
            <a:endParaRPr lang="fr-FR" sz="1800" dirty="0">
              <a:solidFill>
                <a:schemeClr val="bg1"/>
              </a:solidFill>
              <a:ea typeface="SimSun;宋体"/>
              <a:cs typeface="Times New Roman" panose="02020603050405020304" pitchFamily="18" charset="0"/>
            </a:endParaRPr>
          </a:p>
          <a:p>
            <a:endParaRPr lang="fr-FR" sz="7200" dirty="0">
              <a:solidFill>
                <a:schemeClr val="bg1"/>
              </a:solidFill>
              <a:ea typeface="SimSun;宋体"/>
              <a:cs typeface="Times New Roman" panose="02020603050405020304" pitchFamily="18" charset="0"/>
            </a:endParaRPr>
          </a:p>
        </p:txBody>
      </p:sp>
      <p:cxnSp>
        <p:nvCxnSpPr>
          <p:cNvPr id="6" name="Connecteur droit 5">
            <a:extLst>
              <a:ext uri="{FF2B5EF4-FFF2-40B4-BE49-F238E27FC236}">
                <a16:creationId xmlns:a16="http://schemas.microsoft.com/office/drawing/2014/main" id="{D02FCFA7-D3AC-4A77-82E3-D7EF5D2B3393}"/>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3" name="Espace réservé du numéro de diapositive 2">
            <a:extLst>
              <a:ext uri="{FF2B5EF4-FFF2-40B4-BE49-F238E27FC236}">
                <a16:creationId xmlns:a16="http://schemas.microsoft.com/office/drawing/2014/main" id="{E2BED08F-6CE9-4B21-AB60-CE1561A6921E}"/>
              </a:ext>
            </a:extLst>
          </p:cNvPr>
          <p:cNvSpPr>
            <a:spLocks noGrp="1"/>
          </p:cNvSpPr>
          <p:nvPr>
            <p:ph type="sldNum" sz="quarter" idx="12"/>
          </p:nvPr>
        </p:nvSpPr>
        <p:spPr/>
        <p:txBody>
          <a:bodyPr/>
          <a:lstStyle/>
          <a:p>
            <a:pPr defTabSz="685800"/>
            <a:fld id="{7DD352F8-E6D5-40A5-90BA-A89BD40754D9}" type="slidenum">
              <a:rPr lang="fr-FR">
                <a:latin typeface="Lato"/>
              </a:rPr>
              <a:pPr defTabSz="685800"/>
              <a:t>104</a:t>
            </a:fld>
            <a:endParaRPr lang="fr-FR">
              <a:latin typeface="Lato"/>
            </a:endParaRPr>
          </a:p>
        </p:txBody>
      </p:sp>
      <p:sp>
        <p:nvSpPr>
          <p:cNvPr id="9" name="Titre 8">
            <a:extLst>
              <a:ext uri="{FF2B5EF4-FFF2-40B4-BE49-F238E27FC236}">
                <a16:creationId xmlns:a16="http://schemas.microsoft.com/office/drawing/2014/main" id="{F0FD7B48-C870-EDD6-CE24-9F3BB7BEED2F}"/>
              </a:ext>
            </a:extLst>
          </p:cNvPr>
          <p:cNvSpPr txBox="1">
            <a:spLocks/>
          </p:cNvSpPr>
          <p:nvPr/>
        </p:nvSpPr>
        <p:spPr>
          <a:xfrm>
            <a:off x="457199" y="65846"/>
            <a:ext cx="8506047" cy="777713"/>
          </a:xfrm>
          <a:prstGeom prst="rect">
            <a:avLst/>
          </a:prstGeom>
        </p:spPr>
        <p:txBody>
          <a:bodyPr vert="horz" lIns="68580" tIns="34290" rIns="68580" bIns="34290" rtlCol="0" anchor="t">
            <a:normAutofit fontScale="90000" lnSpcReduction="20000"/>
          </a:bodyPr>
          <a:lstStyle>
            <a:lvl1pPr algn="ctr" defTabSz="1219170" rtl="0" eaLnBrk="1" latinLnBrk="0" hangingPunct="1">
              <a:spcBef>
                <a:spcPct val="0"/>
              </a:spcBef>
              <a:buNone/>
              <a:defRPr sz="5867" kern="1200">
                <a:solidFill>
                  <a:schemeClr val="tx1"/>
                </a:solidFill>
                <a:latin typeface="+mj-lt"/>
                <a:ea typeface="+mj-ea"/>
                <a:cs typeface="+mj-cs"/>
              </a:defRPr>
            </a:lvl1pPr>
          </a:lstStyle>
          <a:p>
            <a:pPr algn="l" defTabSz="914378"/>
            <a:r>
              <a:rPr lang="fr-FR" sz="4400" b="1" dirty="0">
                <a:solidFill>
                  <a:srgbClr val="F99707"/>
                </a:solidFill>
                <a:latin typeface="Lato" pitchFamily="34" charset="0"/>
                <a:ea typeface="Lato" pitchFamily="34" charset="0"/>
                <a:cs typeface="Lato" pitchFamily="34" charset="0"/>
              </a:rPr>
              <a:t>Education– Enfance jeunesse  </a:t>
            </a:r>
            <a:r>
              <a:rPr lang="fr-FR" sz="1400" b="1" i="1" dirty="0">
                <a:solidFill>
                  <a:srgbClr val="5E3B27"/>
                </a:solidFill>
                <a:latin typeface="Lato" pitchFamily="34" charset="0"/>
                <a:ea typeface="Lato" pitchFamily="34" charset="0"/>
                <a:cs typeface="Lato" pitchFamily="34" charset="0"/>
              </a:rPr>
              <a:t>- Intervention de M</a:t>
            </a:r>
            <a:r>
              <a:rPr lang="fr-FR" sz="1400" b="1" i="1" dirty="0">
                <a:solidFill>
                  <a:srgbClr val="CD1719">
                    <a:lumMod val="50000"/>
                  </a:srgbClr>
                </a:solidFill>
                <a:latin typeface="Lato" pitchFamily="34" charset="0"/>
                <a:ea typeface="Lato" pitchFamily="34" charset="0"/>
                <a:cs typeface="Lato" pitchFamily="34" charset="0"/>
              </a:rPr>
              <a:t>adame Marylène PICARD et Madame Marie-Emmanuelle SAINTIER</a:t>
            </a:r>
            <a:endParaRPr lang="fr-FR" sz="1400" b="1" i="1" dirty="0">
              <a:solidFill>
                <a:srgbClr val="5E3B27"/>
              </a:solidFill>
              <a:latin typeface="Lato" pitchFamily="34" charset="0"/>
              <a:ea typeface="Lato" pitchFamily="34" charset="0"/>
              <a:cs typeface="Lato" pitchFamily="34" charset="0"/>
            </a:endParaRPr>
          </a:p>
        </p:txBody>
      </p:sp>
      <p:sp>
        <p:nvSpPr>
          <p:cNvPr id="13" name="Espace réservé de la date 2">
            <a:extLst>
              <a:ext uri="{FF2B5EF4-FFF2-40B4-BE49-F238E27FC236}">
                <a16:creationId xmlns:a16="http://schemas.microsoft.com/office/drawing/2014/main" id="{C158C923-F282-5CCE-5B75-666B2E90C8B1}"/>
              </a:ext>
            </a:extLst>
          </p:cNvPr>
          <p:cNvSpPr>
            <a:spLocks noGrp="1"/>
          </p:cNvSpPr>
          <p:nvPr>
            <p:ph type="dt" sz="half" idx="10"/>
          </p:nvPr>
        </p:nvSpPr>
        <p:spPr>
          <a:xfrm>
            <a:off x="457201" y="4767264"/>
            <a:ext cx="3322712" cy="273844"/>
          </a:xfrm>
        </p:spPr>
        <p:txBody>
          <a:bodyPr/>
          <a:lstStyle/>
          <a:p>
            <a:r>
              <a:rPr lang="fr-FR" i="1" dirty="0"/>
              <a:t>Conseil communautaire – 17 novembre 2022</a:t>
            </a:r>
          </a:p>
        </p:txBody>
      </p:sp>
    </p:spTree>
    <p:extLst>
      <p:ext uri="{BB962C8B-B14F-4D97-AF65-F5344CB8AC3E}">
        <p14:creationId xmlns:p14="http://schemas.microsoft.com/office/powerpoint/2010/main" val="3084016019"/>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ce réservé du contenu 9"/>
          <p:cNvSpPr>
            <a:spLocks noGrp="1"/>
          </p:cNvSpPr>
          <p:nvPr>
            <p:ph idx="1"/>
          </p:nvPr>
        </p:nvSpPr>
        <p:spPr>
          <a:xfrm>
            <a:off x="457200" y="660400"/>
            <a:ext cx="8388881" cy="4380708"/>
          </a:xfrm>
        </p:spPr>
        <p:txBody>
          <a:bodyPr vert="horz" lIns="91440" tIns="45720" rIns="91440" bIns="45720" rtlCol="0" anchor="t">
            <a:noAutofit/>
          </a:bodyPr>
          <a:lstStyle/>
          <a:p>
            <a:pPr marL="0" indent="0" algn="just">
              <a:spcBef>
                <a:spcPts val="0"/>
              </a:spcBef>
              <a:spcAft>
                <a:spcPts val="600"/>
              </a:spcAft>
              <a:buNone/>
              <a:tabLst>
                <a:tab pos="457189" algn="l"/>
              </a:tabLst>
            </a:pPr>
            <a:r>
              <a:rPr lang="fr-FR" sz="1800" b="1" dirty="0">
                <a:solidFill>
                  <a:srgbClr val="F99707"/>
                </a:solidFill>
                <a:latin typeface="Lato" panose="020F0502020204030203" pitchFamily="34" charset="0"/>
                <a:cs typeface="Arial" panose="020B0604020202020204" pitchFamily="34" charset="0"/>
              </a:rPr>
              <a:t>14. PEDT - Présentation des objectifs opérationnels et avancée des groupes de travail par tranches d'âges</a:t>
            </a:r>
          </a:p>
          <a:p>
            <a:pPr marL="0" indent="0" algn="just">
              <a:spcBef>
                <a:spcPts val="0"/>
              </a:spcBef>
              <a:spcAft>
                <a:spcPts val="800"/>
              </a:spcAft>
              <a:buNone/>
              <a:tabLst>
                <a:tab pos="609585" algn="l"/>
              </a:tabLst>
            </a:pPr>
            <a:r>
              <a:rPr lang="fr-FR" sz="2400" b="1" i="1" dirty="0">
                <a:solidFill>
                  <a:srgbClr val="F99707"/>
                </a:solidFill>
                <a:latin typeface="Lato" panose="020F0502020204030203" pitchFamily="34" charset="0"/>
                <a:cs typeface="Arial" panose="020B0604020202020204" pitchFamily="34" charset="0"/>
              </a:rPr>
              <a:t>Groupe de travail 3-12 ans</a:t>
            </a:r>
          </a:p>
          <a:p>
            <a:pPr algn="just">
              <a:spcBef>
                <a:spcPts val="0"/>
              </a:spcBef>
              <a:spcAft>
                <a:spcPts val="800"/>
              </a:spcAft>
              <a:tabLst>
                <a:tab pos="609585" algn="l"/>
              </a:tabLst>
            </a:pPr>
            <a:r>
              <a:rPr lang="fr-FR" sz="1800" dirty="0">
                <a:solidFill>
                  <a:srgbClr val="00000A"/>
                </a:solidFill>
                <a:ea typeface="SimSun;宋体"/>
                <a:cs typeface="Times New Roman" panose="02020603050405020304" pitchFamily="18" charset="0"/>
              </a:rPr>
              <a:t>2 objectifs stratégiques priorisés par le groupe :</a:t>
            </a:r>
          </a:p>
          <a:p>
            <a:pPr marL="1066785" lvl="1" indent="-457200" algn="just">
              <a:buFont typeface="+mj-lt"/>
              <a:buAutoNum type="arabicPeriod"/>
              <a:defRPr/>
            </a:pPr>
            <a:r>
              <a:rPr lang="fr-FR" sz="1600" dirty="0">
                <a:solidFill>
                  <a:schemeClr val="bg1"/>
                </a:solidFill>
              </a:rPr>
              <a:t>Développer et promouvoir l'accès aux services et à l'offre éducative pour assurer l'équité sur le territoire.</a:t>
            </a:r>
          </a:p>
          <a:p>
            <a:pPr marL="1066785" lvl="1" indent="-457200" algn="just">
              <a:buFont typeface="+mj-lt"/>
              <a:buAutoNum type="arabicPeriod"/>
              <a:defRPr/>
            </a:pPr>
            <a:r>
              <a:rPr lang="fr-FR" sz="1600" u="none" strike="noStrike" baseline="0" dirty="0">
                <a:solidFill>
                  <a:schemeClr val="bg1"/>
                </a:solidFill>
              </a:rPr>
              <a:t>Accompagner les familles dans la parentalité et favoriser la co-éducation </a:t>
            </a:r>
            <a:r>
              <a:rPr lang="fr-FR" sz="1600" dirty="0">
                <a:solidFill>
                  <a:schemeClr val="bg1"/>
                </a:solidFill>
              </a:rPr>
              <a:t>; </a:t>
            </a:r>
          </a:p>
          <a:p>
            <a:pPr marL="609585" lvl="1" indent="0" algn="just">
              <a:spcBef>
                <a:spcPts val="0"/>
              </a:spcBef>
              <a:buNone/>
              <a:defRPr/>
            </a:pPr>
            <a:endParaRPr lang="fr-FR" sz="1866" b="1" i="1" dirty="0">
              <a:solidFill>
                <a:schemeClr val="bg1"/>
              </a:solidFill>
            </a:endParaRPr>
          </a:p>
          <a:p>
            <a:pPr algn="just">
              <a:spcAft>
                <a:spcPts val="600"/>
              </a:spcAft>
              <a:defRPr/>
            </a:pPr>
            <a:r>
              <a:rPr lang="fr-FR" sz="1800" dirty="0">
                <a:solidFill>
                  <a:schemeClr val="bg1"/>
                </a:solidFill>
                <a:cs typeface="Arial" charset="0"/>
              </a:rPr>
              <a:t>Projets et/ou actions en cours sur l’objectif autour de l’accès aux services et l’offre éducative :</a:t>
            </a:r>
          </a:p>
          <a:p>
            <a:pPr lvl="1" algn="just">
              <a:buFontTx/>
              <a:buChar char="-"/>
              <a:defRPr/>
            </a:pPr>
            <a:r>
              <a:rPr lang="fr-FR" sz="1600" dirty="0">
                <a:solidFill>
                  <a:schemeClr val="bg1"/>
                </a:solidFill>
                <a:cs typeface="Arial" charset="0"/>
              </a:rPr>
              <a:t>Projet de groupes de paroles (mise en place 2023) ;</a:t>
            </a:r>
          </a:p>
          <a:p>
            <a:pPr lvl="1" algn="just">
              <a:buFontTx/>
              <a:buChar char="-"/>
              <a:defRPr/>
            </a:pPr>
            <a:r>
              <a:rPr lang="fr-FR" sz="1600" dirty="0">
                <a:solidFill>
                  <a:schemeClr val="bg1"/>
                </a:solidFill>
                <a:cs typeface="Arial" charset="0"/>
              </a:rPr>
              <a:t>Projet de forum (mise en place 2023).</a:t>
            </a:r>
          </a:p>
          <a:p>
            <a:pPr marL="0" indent="0" algn="just">
              <a:spcBef>
                <a:spcPts val="0"/>
              </a:spcBef>
              <a:spcAft>
                <a:spcPts val="600"/>
              </a:spcAft>
              <a:buNone/>
              <a:tabLst>
                <a:tab pos="457189" algn="l"/>
              </a:tabLst>
            </a:pPr>
            <a:endParaRPr lang="fr-FR" sz="1800" b="1" i="1" dirty="0">
              <a:solidFill>
                <a:srgbClr val="F99707"/>
              </a:solidFill>
              <a:latin typeface="Lato" panose="020F0502020204030203" pitchFamily="34" charset="0"/>
              <a:cs typeface="Arial" panose="020B0604020202020204" pitchFamily="34" charset="0"/>
            </a:endParaRPr>
          </a:p>
          <a:p>
            <a:pPr marL="0" indent="0" algn="just">
              <a:spcBef>
                <a:spcPts val="0"/>
              </a:spcBef>
              <a:spcAft>
                <a:spcPts val="600"/>
              </a:spcAft>
              <a:buNone/>
              <a:tabLst>
                <a:tab pos="457189" algn="l"/>
              </a:tabLst>
            </a:pPr>
            <a:endParaRPr lang="fr-FR" sz="1800" dirty="0">
              <a:solidFill>
                <a:srgbClr val="00000A"/>
              </a:solidFill>
              <a:ea typeface="SimSun;宋体"/>
              <a:cs typeface="Times New Roman" panose="02020603050405020304" pitchFamily="18" charset="0"/>
            </a:endParaRPr>
          </a:p>
          <a:p>
            <a:pPr algn="just">
              <a:spcBef>
                <a:spcPts val="0"/>
              </a:spcBef>
              <a:spcAft>
                <a:spcPts val="600"/>
              </a:spcAft>
              <a:tabLst>
                <a:tab pos="457189" algn="l"/>
              </a:tabLst>
            </a:pPr>
            <a:endParaRPr lang="fr-FR" sz="1800" dirty="0">
              <a:solidFill>
                <a:schemeClr val="bg1"/>
              </a:solidFill>
              <a:ea typeface="SimSun;宋体"/>
              <a:cs typeface="Times New Roman" panose="02020603050405020304" pitchFamily="18" charset="0"/>
            </a:endParaRPr>
          </a:p>
          <a:p>
            <a:endParaRPr lang="fr-FR" sz="1800" dirty="0">
              <a:solidFill>
                <a:schemeClr val="bg1"/>
              </a:solidFill>
              <a:ea typeface="SimSun;宋体"/>
              <a:cs typeface="Times New Roman" panose="02020603050405020304" pitchFamily="18" charset="0"/>
            </a:endParaRPr>
          </a:p>
          <a:p>
            <a:endParaRPr lang="fr-FR" sz="7200" dirty="0">
              <a:solidFill>
                <a:schemeClr val="bg1"/>
              </a:solidFill>
              <a:ea typeface="SimSun;宋体"/>
              <a:cs typeface="Times New Roman" panose="02020603050405020304" pitchFamily="18" charset="0"/>
            </a:endParaRPr>
          </a:p>
        </p:txBody>
      </p:sp>
      <p:cxnSp>
        <p:nvCxnSpPr>
          <p:cNvPr id="6" name="Connecteur droit 5">
            <a:extLst>
              <a:ext uri="{FF2B5EF4-FFF2-40B4-BE49-F238E27FC236}">
                <a16:creationId xmlns:a16="http://schemas.microsoft.com/office/drawing/2014/main" id="{D02FCFA7-D3AC-4A77-82E3-D7EF5D2B3393}"/>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3" name="Espace réservé du numéro de diapositive 2">
            <a:extLst>
              <a:ext uri="{FF2B5EF4-FFF2-40B4-BE49-F238E27FC236}">
                <a16:creationId xmlns:a16="http://schemas.microsoft.com/office/drawing/2014/main" id="{E2BED08F-6CE9-4B21-AB60-CE1561A6921E}"/>
              </a:ext>
            </a:extLst>
          </p:cNvPr>
          <p:cNvSpPr>
            <a:spLocks noGrp="1"/>
          </p:cNvSpPr>
          <p:nvPr>
            <p:ph type="sldNum" sz="quarter" idx="12"/>
          </p:nvPr>
        </p:nvSpPr>
        <p:spPr/>
        <p:txBody>
          <a:bodyPr/>
          <a:lstStyle/>
          <a:p>
            <a:pPr defTabSz="685800"/>
            <a:fld id="{7DD352F8-E6D5-40A5-90BA-A89BD40754D9}" type="slidenum">
              <a:rPr lang="fr-FR">
                <a:latin typeface="Lato"/>
              </a:rPr>
              <a:pPr defTabSz="685800"/>
              <a:t>105</a:t>
            </a:fld>
            <a:endParaRPr lang="fr-FR">
              <a:latin typeface="Lato"/>
            </a:endParaRPr>
          </a:p>
        </p:txBody>
      </p:sp>
      <p:sp>
        <p:nvSpPr>
          <p:cNvPr id="9" name="Titre 8">
            <a:extLst>
              <a:ext uri="{FF2B5EF4-FFF2-40B4-BE49-F238E27FC236}">
                <a16:creationId xmlns:a16="http://schemas.microsoft.com/office/drawing/2014/main" id="{F0FD7B48-C870-EDD6-CE24-9F3BB7BEED2F}"/>
              </a:ext>
            </a:extLst>
          </p:cNvPr>
          <p:cNvSpPr txBox="1">
            <a:spLocks/>
          </p:cNvSpPr>
          <p:nvPr/>
        </p:nvSpPr>
        <p:spPr>
          <a:xfrm>
            <a:off x="457199" y="65846"/>
            <a:ext cx="8506047" cy="777713"/>
          </a:xfrm>
          <a:prstGeom prst="rect">
            <a:avLst/>
          </a:prstGeom>
        </p:spPr>
        <p:txBody>
          <a:bodyPr vert="horz" lIns="68580" tIns="34290" rIns="68580" bIns="34290" rtlCol="0" anchor="t">
            <a:normAutofit fontScale="90000" lnSpcReduction="20000"/>
          </a:bodyPr>
          <a:lstStyle>
            <a:lvl1pPr algn="ctr" defTabSz="1219170" rtl="0" eaLnBrk="1" latinLnBrk="0" hangingPunct="1">
              <a:spcBef>
                <a:spcPct val="0"/>
              </a:spcBef>
              <a:buNone/>
              <a:defRPr sz="5867" kern="1200">
                <a:solidFill>
                  <a:schemeClr val="tx1"/>
                </a:solidFill>
                <a:latin typeface="+mj-lt"/>
                <a:ea typeface="+mj-ea"/>
                <a:cs typeface="+mj-cs"/>
              </a:defRPr>
            </a:lvl1pPr>
          </a:lstStyle>
          <a:p>
            <a:pPr algn="l" defTabSz="914378"/>
            <a:r>
              <a:rPr lang="fr-FR" sz="4400" b="1" dirty="0">
                <a:solidFill>
                  <a:srgbClr val="F99707"/>
                </a:solidFill>
                <a:latin typeface="Lato" pitchFamily="34" charset="0"/>
                <a:ea typeface="Lato" pitchFamily="34" charset="0"/>
                <a:cs typeface="Lato" pitchFamily="34" charset="0"/>
              </a:rPr>
              <a:t>Education– Enfance jeunesse  </a:t>
            </a:r>
            <a:r>
              <a:rPr lang="fr-FR" sz="1400" b="1" i="1" dirty="0">
                <a:solidFill>
                  <a:srgbClr val="5E3B27"/>
                </a:solidFill>
                <a:latin typeface="Lato" pitchFamily="34" charset="0"/>
                <a:ea typeface="Lato" pitchFamily="34" charset="0"/>
                <a:cs typeface="Lato" pitchFamily="34" charset="0"/>
              </a:rPr>
              <a:t>- Intervention de M</a:t>
            </a:r>
            <a:r>
              <a:rPr lang="fr-FR" sz="1400" b="1" i="1" dirty="0">
                <a:solidFill>
                  <a:srgbClr val="CD1719">
                    <a:lumMod val="50000"/>
                  </a:srgbClr>
                </a:solidFill>
                <a:latin typeface="Lato" pitchFamily="34" charset="0"/>
                <a:ea typeface="Lato" pitchFamily="34" charset="0"/>
                <a:cs typeface="Lato" pitchFamily="34" charset="0"/>
              </a:rPr>
              <a:t>adame Marylène PICARD et Madame Marie-Emmanuelle SAINTIER</a:t>
            </a:r>
            <a:endParaRPr lang="fr-FR" sz="1400" b="1" i="1" dirty="0">
              <a:solidFill>
                <a:srgbClr val="5E3B27"/>
              </a:solidFill>
              <a:latin typeface="Lato" pitchFamily="34" charset="0"/>
              <a:ea typeface="Lato" pitchFamily="34" charset="0"/>
              <a:cs typeface="Lato" pitchFamily="34" charset="0"/>
            </a:endParaRPr>
          </a:p>
        </p:txBody>
      </p:sp>
      <p:sp>
        <p:nvSpPr>
          <p:cNvPr id="13" name="Espace réservé de la date 2">
            <a:extLst>
              <a:ext uri="{FF2B5EF4-FFF2-40B4-BE49-F238E27FC236}">
                <a16:creationId xmlns:a16="http://schemas.microsoft.com/office/drawing/2014/main" id="{C158C923-F282-5CCE-5B75-666B2E90C8B1}"/>
              </a:ext>
            </a:extLst>
          </p:cNvPr>
          <p:cNvSpPr>
            <a:spLocks noGrp="1"/>
          </p:cNvSpPr>
          <p:nvPr>
            <p:ph type="dt" sz="half" idx="10"/>
          </p:nvPr>
        </p:nvSpPr>
        <p:spPr>
          <a:xfrm>
            <a:off x="457201" y="4767264"/>
            <a:ext cx="3322712" cy="273844"/>
          </a:xfrm>
        </p:spPr>
        <p:txBody>
          <a:bodyPr/>
          <a:lstStyle/>
          <a:p>
            <a:r>
              <a:rPr lang="fr-FR" i="1" dirty="0"/>
              <a:t>Conseil communautaire – 17 novembre 2022</a:t>
            </a:r>
          </a:p>
        </p:txBody>
      </p:sp>
    </p:spTree>
    <p:extLst>
      <p:ext uri="{BB962C8B-B14F-4D97-AF65-F5344CB8AC3E}">
        <p14:creationId xmlns:p14="http://schemas.microsoft.com/office/powerpoint/2010/main" val="3038232471"/>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ce réservé du contenu 9"/>
          <p:cNvSpPr>
            <a:spLocks noGrp="1"/>
          </p:cNvSpPr>
          <p:nvPr>
            <p:ph idx="1"/>
          </p:nvPr>
        </p:nvSpPr>
        <p:spPr>
          <a:xfrm>
            <a:off x="457200" y="660400"/>
            <a:ext cx="8388881" cy="4380708"/>
          </a:xfrm>
        </p:spPr>
        <p:txBody>
          <a:bodyPr vert="horz" lIns="91440" tIns="45720" rIns="91440" bIns="45720" rtlCol="0" anchor="t">
            <a:noAutofit/>
          </a:bodyPr>
          <a:lstStyle/>
          <a:p>
            <a:pPr marL="0" indent="0" algn="just">
              <a:spcBef>
                <a:spcPts val="0"/>
              </a:spcBef>
              <a:spcAft>
                <a:spcPts val="600"/>
              </a:spcAft>
              <a:buNone/>
              <a:tabLst>
                <a:tab pos="457189" algn="l"/>
              </a:tabLst>
            </a:pPr>
            <a:r>
              <a:rPr lang="fr-FR" sz="1800" b="1" dirty="0">
                <a:solidFill>
                  <a:srgbClr val="F99707"/>
                </a:solidFill>
                <a:latin typeface="Lato" panose="020F0502020204030203" pitchFamily="34" charset="0"/>
                <a:cs typeface="Arial" panose="020B0604020202020204" pitchFamily="34" charset="0"/>
              </a:rPr>
              <a:t>14. PEDT - Présentation des objectifs opérationnels et avancée des groupes de travail par tranches d'âges</a:t>
            </a:r>
          </a:p>
          <a:p>
            <a:pPr marL="0" indent="0" algn="just">
              <a:spcBef>
                <a:spcPts val="0"/>
              </a:spcBef>
              <a:spcAft>
                <a:spcPts val="800"/>
              </a:spcAft>
              <a:buNone/>
              <a:tabLst>
                <a:tab pos="609585" algn="l"/>
              </a:tabLst>
            </a:pPr>
            <a:r>
              <a:rPr lang="fr-FR" sz="2400" b="1" i="1" dirty="0">
                <a:solidFill>
                  <a:srgbClr val="F99707"/>
                </a:solidFill>
                <a:latin typeface="Lato" panose="020F0502020204030203" pitchFamily="34" charset="0"/>
                <a:cs typeface="Arial" panose="020B0604020202020204" pitchFamily="34" charset="0"/>
              </a:rPr>
              <a:t>Groupe de travail 3-12 ans</a:t>
            </a:r>
          </a:p>
          <a:p>
            <a:pPr lvl="1" algn="just">
              <a:spcBef>
                <a:spcPts val="0"/>
              </a:spcBef>
              <a:spcAft>
                <a:spcPts val="800"/>
              </a:spcAft>
              <a:tabLst>
                <a:tab pos="609585" algn="l"/>
              </a:tabLst>
            </a:pPr>
            <a:r>
              <a:rPr lang="fr-FR" sz="1400" dirty="0">
                <a:solidFill>
                  <a:srgbClr val="00000A"/>
                </a:solidFill>
                <a:ea typeface="SimSun;宋体"/>
                <a:cs typeface="Times New Roman" panose="02020603050405020304" pitchFamily="18" charset="0"/>
              </a:rPr>
              <a:t>Organisation en 2 sous-groupes : 1 groupe travaille sur l’organisation du forum d’échanges et d’ateliers et l’autre travaille sur la mise en place des groupes de paroles.</a:t>
            </a:r>
          </a:p>
          <a:p>
            <a:pPr lvl="1" algn="just">
              <a:spcBef>
                <a:spcPts val="0"/>
              </a:spcBef>
              <a:spcAft>
                <a:spcPts val="800"/>
              </a:spcAft>
              <a:tabLst>
                <a:tab pos="609585" algn="l"/>
              </a:tabLst>
            </a:pPr>
            <a:r>
              <a:rPr lang="fr-FR" sz="1400" dirty="0">
                <a:solidFill>
                  <a:srgbClr val="00000A"/>
                </a:solidFill>
                <a:ea typeface="SimSun;宋体"/>
                <a:cs typeface="Times New Roman" panose="02020603050405020304" pitchFamily="18" charset="0"/>
              </a:rPr>
              <a:t>Actions à destination des animateurs, des agents des écoles, des agents périscolaires etc. </a:t>
            </a:r>
          </a:p>
          <a:p>
            <a:pPr marL="0" indent="0" algn="just">
              <a:spcBef>
                <a:spcPts val="0"/>
              </a:spcBef>
              <a:spcAft>
                <a:spcPts val="600"/>
              </a:spcAft>
              <a:buNone/>
              <a:tabLst>
                <a:tab pos="457189" algn="l"/>
              </a:tabLst>
            </a:pPr>
            <a:endParaRPr lang="fr-FR" sz="1800" b="1" i="1" dirty="0">
              <a:solidFill>
                <a:srgbClr val="F99707"/>
              </a:solidFill>
              <a:latin typeface="Lato" panose="020F0502020204030203" pitchFamily="34" charset="0"/>
              <a:cs typeface="Arial" panose="020B0604020202020204" pitchFamily="34" charset="0"/>
            </a:endParaRPr>
          </a:p>
          <a:p>
            <a:pPr marL="0" indent="0" algn="just">
              <a:spcBef>
                <a:spcPts val="0"/>
              </a:spcBef>
              <a:spcAft>
                <a:spcPts val="600"/>
              </a:spcAft>
              <a:buNone/>
              <a:tabLst>
                <a:tab pos="457189" algn="l"/>
              </a:tabLst>
            </a:pPr>
            <a:endParaRPr lang="fr-FR" sz="1800" dirty="0">
              <a:solidFill>
                <a:srgbClr val="00000A"/>
              </a:solidFill>
              <a:ea typeface="SimSun;宋体"/>
              <a:cs typeface="Times New Roman" panose="02020603050405020304" pitchFamily="18" charset="0"/>
            </a:endParaRPr>
          </a:p>
          <a:p>
            <a:pPr algn="just">
              <a:spcBef>
                <a:spcPts val="0"/>
              </a:spcBef>
              <a:spcAft>
                <a:spcPts val="600"/>
              </a:spcAft>
              <a:tabLst>
                <a:tab pos="457189" algn="l"/>
              </a:tabLst>
            </a:pPr>
            <a:endParaRPr lang="fr-FR" sz="1800" dirty="0">
              <a:solidFill>
                <a:schemeClr val="bg1"/>
              </a:solidFill>
              <a:ea typeface="SimSun;宋体"/>
              <a:cs typeface="Times New Roman" panose="02020603050405020304" pitchFamily="18" charset="0"/>
            </a:endParaRPr>
          </a:p>
          <a:p>
            <a:endParaRPr lang="fr-FR" sz="1800" dirty="0">
              <a:solidFill>
                <a:schemeClr val="bg1"/>
              </a:solidFill>
              <a:ea typeface="SimSun;宋体"/>
              <a:cs typeface="Times New Roman" panose="02020603050405020304" pitchFamily="18" charset="0"/>
            </a:endParaRPr>
          </a:p>
          <a:p>
            <a:endParaRPr lang="fr-FR" sz="7200" dirty="0">
              <a:solidFill>
                <a:schemeClr val="bg1"/>
              </a:solidFill>
              <a:ea typeface="SimSun;宋体"/>
              <a:cs typeface="Times New Roman" panose="02020603050405020304" pitchFamily="18" charset="0"/>
            </a:endParaRPr>
          </a:p>
        </p:txBody>
      </p:sp>
      <p:cxnSp>
        <p:nvCxnSpPr>
          <p:cNvPr id="6" name="Connecteur droit 5">
            <a:extLst>
              <a:ext uri="{FF2B5EF4-FFF2-40B4-BE49-F238E27FC236}">
                <a16:creationId xmlns:a16="http://schemas.microsoft.com/office/drawing/2014/main" id="{D02FCFA7-D3AC-4A77-82E3-D7EF5D2B3393}"/>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3" name="Espace réservé du numéro de diapositive 2">
            <a:extLst>
              <a:ext uri="{FF2B5EF4-FFF2-40B4-BE49-F238E27FC236}">
                <a16:creationId xmlns:a16="http://schemas.microsoft.com/office/drawing/2014/main" id="{E2BED08F-6CE9-4B21-AB60-CE1561A6921E}"/>
              </a:ext>
            </a:extLst>
          </p:cNvPr>
          <p:cNvSpPr>
            <a:spLocks noGrp="1"/>
          </p:cNvSpPr>
          <p:nvPr>
            <p:ph type="sldNum" sz="quarter" idx="12"/>
          </p:nvPr>
        </p:nvSpPr>
        <p:spPr/>
        <p:txBody>
          <a:bodyPr/>
          <a:lstStyle/>
          <a:p>
            <a:pPr defTabSz="685800"/>
            <a:fld id="{7DD352F8-E6D5-40A5-90BA-A89BD40754D9}" type="slidenum">
              <a:rPr lang="fr-FR">
                <a:latin typeface="Lato"/>
              </a:rPr>
              <a:pPr defTabSz="685800"/>
              <a:t>106</a:t>
            </a:fld>
            <a:endParaRPr lang="fr-FR">
              <a:latin typeface="Lato"/>
            </a:endParaRPr>
          </a:p>
        </p:txBody>
      </p:sp>
      <p:sp>
        <p:nvSpPr>
          <p:cNvPr id="9" name="Titre 8">
            <a:extLst>
              <a:ext uri="{FF2B5EF4-FFF2-40B4-BE49-F238E27FC236}">
                <a16:creationId xmlns:a16="http://schemas.microsoft.com/office/drawing/2014/main" id="{F0FD7B48-C870-EDD6-CE24-9F3BB7BEED2F}"/>
              </a:ext>
            </a:extLst>
          </p:cNvPr>
          <p:cNvSpPr txBox="1">
            <a:spLocks/>
          </p:cNvSpPr>
          <p:nvPr/>
        </p:nvSpPr>
        <p:spPr>
          <a:xfrm>
            <a:off x="457199" y="65846"/>
            <a:ext cx="8506047" cy="777713"/>
          </a:xfrm>
          <a:prstGeom prst="rect">
            <a:avLst/>
          </a:prstGeom>
        </p:spPr>
        <p:txBody>
          <a:bodyPr vert="horz" lIns="68580" tIns="34290" rIns="68580" bIns="34290" rtlCol="0" anchor="t">
            <a:normAutofit fontScale="90000" lnSpcReduction="20000"/>
          </a:bodyPr>
          <a:lstStyle>
            <a:lvl1pPr algn="ctr" defTabSz="1219170" rtl="0" eaLnBrk="1" latinLnBrk="0" hangingPunct="1">
              <a:spcBef>
                <a:spcPct val="0"/>
              </a:spcBef>
              <a:buNone/>
              <a:defRPr sz="5867" kern="1200">
                <a:solidFill>
                  <a:schemeClr val="tx1"/>
                </a:solidFill>
                <a:latin typeface="+mj-lt"/>
                <a:ea typeface="+mj-ea"/>
                <a:cs typeface="+mj-cs"/>
              </a:defRPr>
            </a:lvl1pPr>
          </a:lstStyle>
          <a:p>
            <a:pPr algn="l" defTabSz="914378"/>
            <a:r>
              <a:rPr lang="fr-FR" sz="4400" b="1" dirty="0">
                <a:solidFill>
                  <a:srgbClr val="F99707"/>
                </a:solidFill>
                <a:latin typeface="Lato" pitchFamily="34" charset="0"/>
                <a:ea typeface="Lato" pitchFamily="34" charset="0"/>
                <a:cs typeface="Lato" pitchFamily="34" charset="0"/>
              </a:rPr>
              <a:t>Education– Enfance jeunesse  </a:t>
            </a:r>
            <a:r>
              <a:rPr lang="fr-FR" sz="1400" b="1" i="1" dirty="0">
                <a:solidFill>
                  <a:srgbClr val="5E3B27"/>
                </a:solidFill>
                <a:latin typeface="Lato" pitchFamily="34" charset="0"/>
                <a:ea typeface="Lato" pitchFamily="34" charset="0"/>
                <a:cs typeface="Lato" pitchFamily="34" charset="0"/>
              </a:rPr>
              <a:t>- Intervention de M</a:t>
            </a:r>
            <a:r>
              <a:rPr lang="fr-FR" sz="1400" b="1" i="1" dirty="0">
                <a:solidFill>
                  <a:srgbClr val="CD1719">
                    <a:lumMod val="50000"/>
                  </a:srgbClr>
                </a:solidFill>
                <a:latin typeface="Lato" pitchFamily="34" charset="0"/>
                <a:ea typeface="Lato" pitchFamily="34" charset="0"/>
                <a:cs typeface="Lato" pitchFamily="34" charset="0"/>
              </a:rPr>
              <a:t>adame Marylène PICARD et Madame Marie-Emmanuelle SAINTIER</a:t>
            </a:r>
            <a:endParaRPr lang="fr-FR" sz="1400" b="1" i="1" dirty="0">
              <a:solidFill>
                <a:srgbClr val="5E3B27"/>
              </a:solidFill>
              <a:latin typeface="Lato" pitchFamily="34" charset="0"/>
              <a:ea typeface="Lato" pitchFamily="34" charset="0"/>
              <a:cs typeface="Lato" pitchFamily="34" charset="0"/>
            </a:endParaRPr>
          </a:p>
        </p:txBody>
      </p:sp>
      <p:sp>
        <p:nvSpPr>
          <p:cNvPr id="13" name="Espace réservé de la date 2">
            <a:extLst>
              <a:ext uri="{FF2B5EF4-FFF2-40B4-BE49-F238E27FC236}">
                <a16:creationId xmlns:a16="http://schemas.microsoft.com/office/drawing/2014/main" id="{C158C923-F282-5CCE-5B75-666B2E90C8B1}"/>
              </a:ext>
            </a:extLst>
          </p:cNvPr>
          <p:cNvSpPr>
            <a:spLocks noGrp="1"/>
          </p:cNvSpPr>
          <p:nvPr>
            <p:ph type="dt" sz="half" idx="10"/>
          </p:nvPr>
        </p:nvSpPr>
        <p:spPr>
          <a:xfrm>
            <a:off x="457201" y="4767264"/>
            <a:ext cx="3322712" cy="273844"/>
          </a:xfrm>
        </p:spPr>
        <p:txBody>
          <a:bodyPr/>
          <a:lstStyle/>
          <a:p>
            <a:r>
              <a:rPr lang="fr-FR" i="1" dirty="0"/>
              <a:t>Conseil communautaire – 17 novembre 2022</a:t>
            </a:r>
          </a:p>
        </p:txBody>
      </p:sp>
      <p:graphicFrame>
        <p:nvGraphicFramePr>
          <p:cNvPr id="2" name="Diagramme 1">
            <a:extLst>
              <a:ext uri="{FF2B5EF4-FFF2-40B4-BE49-F238E27FC236}">
                <a16:creationId xmlns:a16="http://schemas.microsoft.com/office/drawing/2014/main" id="{2D4A4847-3451-1072-BF0A-7237644F7F8C}"/>
              </a:ext>
            </a:extLst>
          </p:cNvPr>
          <p:cNvGraphicFramePr/>
          <p:nvPr>
            <p:extLst>
              <p:ext uri="{D42A27DB-BD31-4B8C-83A1-F6EECF244321}">
                <p14:modId xmlns:p14="http://schemas.microsoft.com/office/powerpoint/2010/main" val="1990132147"/>
              </p:ext>
            </p:extLst>
          </p:nvPr>
        </p:nvGraphicFramePr>
        <p:xfrm>
          <a:off x="1145466" y="2692400"/>
          <a:ext cx="6808363" cy="20748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31716253"/>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ce réservé du contenu 9"/>
          <p:cNvSpPr>
            <a:spLocks noGrp="1"/>
          </p:cNvSpPr>
          <p:nvPr>
            <p:ph idx="1"/>
          </p:nvPr>
        </p:nvSpPr>
        <p:spPr>
          <a:xfrm>
            <a:off x="457200" y="660400"/>
            <a:ext cx="8388881" cy="4380708"/>
          </a:xfrm>
        </p:spPr>
        <p:txBody>
          <a:bodyPr vert="horz" lIns="91440" tIns="45720" rIns="91440" bIns="45720" rtlCol="0" anchor="t">
            <a:noAutofit/>
          </a:bodyPr>
          <a:lstStyle/>
          <a:p>
            <a:pPr marL="0" indent="0" algn="just">
              <a:spcBef>
                <a:spcPts val="0"/>
              </a:spcBef>
              <a:buNone/>
              <a:tabLst>
                <a:tab pos="457189" algn="l"/>
              </a:tabLst>
            </a:pPr>
            <a:r>
              <a:rPr lang="fr-FR" sz="1600" b="1" dirty="0">
                <a:solidFill>
                  <a:srgbClr val="F99707"/>
                </a:solidFill>
                <a:latin typeface="Lato" panose="020F0502020204030203" pitchFamily="34" charset="0"/>
                <a:cs typeface="Arial" panose="020B0604020202020204" pitchFamily="34" charset="0"/>
              </a:rPr>
              <a:t>14. PEDT - Présentation des objectifs opérationnels et avancée des groupes de travail par tranches d'âges</a:t>
            </a:r>
          </a:p>
          <a:p>
            <a:pPr marL="0" indent="0" algn="just">
              <a:spcBef>
                <a:spcPts val="0"/>
              </a:spcBef>
              <a:spcAft>
                <a:spcPts val="600"/>
              </a:spcAft>
              <a:buNone/>
              <a:tabLst>
                <a:tab pos="609585" algn="l"/>
              </a:tabLst>
            </a:pPr>
            <a:r>
              <a:rPr lang="fr-FR" sz="2400" b="1" i="1" dirty="0">
                <a:solidFill>
                  <a:srgbClr val="F99707"/>
                </a:solidFill>
                <a:latin typeface="Lato" panose="020F0502020204030203" pitchFamily="34" charset="0"/>
                <a:cs typeface="Arial" panose="020B0604020202020204" pitchFamily="34" charset="0"/>
              </a:rPr>
              <a:t>Groupe de travail 12-17/25 ans</a:t>
            </a:r>
          </a:p>
          <a:p>
            <a:pPr algn="just">
              <a:spcBef>
                <a:spcPts val="0"/>
              </a:spcBef>
              <a:spcAft>
                <a:spcPts val="600"/>
              </a:spcAft>
              <a:tabLst>
                <a:tab pos="609585" algn="l"/>
              </a:tabLst>
            </a:pPr>
            <a:r>
              <a:rPr lang="fr-FR" sz="1800" dirty="0">
                <a:solidFill>
                  <a:srgbClr val="00000A"/>
                </a:solidFill>
                <a:ea typeface="SimSun;宋体"/>
                <a:cs typeface="Times New Roman" panose="02020603050405020304" pitchFamily="18" charset="0"/>
              </a:rPr>
              <a:t>Actions portées sur 2021, 2022 et  début 2023</a:t>
            </a:r>
          </a:p>
          <a:p>
            <a:pPr marL="720000" lvl="1" algn="just">
              <a:spcBef>
                <a:spcPts val="0"/>
              </a:spcBef>
              <a:spcAft>
                <a:spcPts val="800"/>
              </a:spcAft>
              <a:tabLst>
                <a:tab pos="609585" algn="l"/>
              </a:tabLst>
            </a:pPr>
            <a:r>
              <a:rPr lang="fr-FR" sz="1400" dirty="0">
                <a:solidFill>
                  <a:srgbClr val="00000A"/>
                </a:solidFill>
                <a:ea typeface="SimSun;宋体"/>
                <a:cs typeface="Times New Roman" panose="02020603050405020304" pitchFamily="18" charset="0"/>
              </a:rPr>
              <a:t>Poursuite sur l’accueil des services civiques.</a:t>
            </a:r>
          </a:p>
          <a:p>
            <a:pPr marL="720000" lvl="1" algn="just">
              <a:spcBef>
                <a:spcPts val="0"/>
              </a:spcBef>
              <a:spcAft>
                <a:spcPts val="800"/>
              </a:spcAft>
              <a:tabLst>
                <a:tab pos="609585" algn="l"/>
              </a:tabLst>
            </a:pPr>
            <a:r>
              <a:rPr lang="fr-FR" sz="1400" dirty="0">
                <a:solidFill>
                  <a:srgbClr val="00000A"/>
                </a:solidFill>
                <a:ea typeface="SimSun;宋体"/>
                <a:cs typeface="Times New Roman" panose="02020603050405020304" pitchFamily="18" charset="0"/>
              </a:rPr>
              <a:t>Spectacle « Paye ton adolescence » autour des stéréotypes de genre.</a:t>
            </a:r>
          </a:p>
          <a:p>
            <a:pPr marL="720000" lvl="1" algn="just">
              <a:spcBef>
                <a:spcPts val="0"/>
              </a:spcBef>
              <a:spcAft>
                <a:spcPts val="800"/>
              </a:spcAft>
              <a:tabLst>
                <a:tab pos="609585" algn="l"/>
              </a:tabLst>
            </a:pPr>
            <a:r>
              <a:rPr lang="fr-FR" sz="1400" dirty="0">
                <a:solidFill>
                  <a:srgbClr val="00000A"/>
                </a:solidFill>
                <a:ea typeface="SimSun;宋体"/>
                <a:cs typeface="Times New Roman" panose="02020603050405020304" pitchFamily="18" charset="0"/>
              </a:rPr>
              <a:t>Création d’une cartographie en ligne des acteurs de cette tranche d’âge du PEDT.</a:t>
            </a:r>
          </a:p>
          <a:p>
            <a:pPr marL="720000" lvl="1" algn="just">
              <a:spcBef>
                <a:spcPts val="0"/>
              </a:spcBef>
              <a:spcAft>
                <a:spcPts val="800"/>
              </a:spcAft>
              <a:tabLst>
                <a:tab pos="609585" algn="l"/>
              </a:tabLst>
            </a:pPr>
            <a:r>
              <a:rPr lang="fr-FR" sz="1400" dirty="0">
                <a:solidFill>
                  <a:srgbClr val="00000A"/>
                </a:solidFill>
                <a:ea typeface="SimSun;宋体"/>
                <a:cs typeface="Times New Roman" panose="02020603050405020304" pitchFamily="18" charset="0"/>
              </a:rPr>
              <a:t>Réponse à appel à projet par La Bêta-Pi, Toits </a:t>
            </a:r>
            <a:r>
              <a:rPr lang="fr-FR" sz="1400" dirty="0" err="1">
                <a:solidFill>
                  <a:srgbClr val="00000A"/>
                </a:solidFill>
                <a:ea typeface="SimSun;宋体"/>
                <a:cs typeface="Times New Roman" panose="02020603050405020304" pitchFamily="18" charset="0"/>
              </a:rPr>
              <a:t>Etc</a:t>
            </a:r>
            <a:r>
              <a:rPr lang="fr-FR" sz="1400" dirty="0">
                <a:solidFill>
                  <a:srgbClr val="00000A"/>
                </a:solidFill>
                <a:ea typeface="SimSun;宋体"/>
                <a:cs typeface="Times New Roman" panose="02020603050405020304" pitchFamily="18" charset="0"/>
              </a:rPr>
              <a:t> et le CSC du Mellois soutenu et abondé par le collectif du PEDT sur l’engagement des jeunes avec 2 axes : formation des acteurs et accompagnement des projets des jeunes.</a:t>
            </a:r>
          </a:p>
          <a:p>
            <a:pPr marL="900000" lvl="2" algn="just">
              <a:spcBef>
                <a:spcPts val="0"/>
              </a:spcBef>
              <a:spcAft>
                <a:spcPts val="800"/>
              </a:spcAft>
              <a:tabLst>
                <a:tab pos="609585" algn="l"/>
              </a:tabLst>
            </a:pPr>
            <a:r>
              <a:rPr lang="fr-FR" sz="1400" dirty="0">
                <a:solidFill>
                  <a:srgbClr val="00000A"/>
                </a:solidFill>
                <a:ea typeface="SimSun;宋体"/>
                <a:cs typeface="Times New Roman" panose="02020603050405020304" pitchFamily="18" charset="0"/>
              </a:rPr>
              <a:t>Temps de travail et formation autour construction collective sur l’accompagnement à l’engagement des jeunes sur ce territoire</a:t>
            </a:r>
          </a:p>
          <a:p>
            <a:pPr marL="900000" lvl="2" algn="just">
              <a:spcBef>
                <a:spcPts val="0"/>
              </a:spcBef>
              <a:spcAft>
                <a:spcPts val="800"/>
              </a:spcAft>
              <a:tabLst>
                <a:tab pos="609585" algn="l"/>
              </a:tabLst>
            </a:pPr>
            <a:r>
              <a:rPr lang="fr-FR" sz="1400" dirty="0">
                <a:solidFill>
                  <a:srgbClr val="00000A"/>
                </a:solidFill>
                <a:ea typeface="SimSun;宋体"/>
                <a:cs typeface="Times New Roman" panose="02020603050405020304" pitchFamily="18" charset="0"/>
              </a:rPr>
              <a:t>Temps d’expérimentation de suivi des projets</a:t>
            </a:r>
          </a:p>
          <a:p>
            <a:pPr marL="900000" lvl="2" algn="just">
              <a:spcBef>
                <a:spcPts val="0"/>
              </a:spcBef>
              <a:spcAft>
                <a:spcPts val="800"/>
              </a:spcAft>
              <a:tabLst>
                <a:tab pos="609585" algn="l"/>
              </a:tabLst>
            </a:pPr>
            <a:r>
              <a:rPr lang="fr-FR" sz="1400" dirty="0">
                <a:solidFill>
                  <a:srgbClr val="00000A"/>
                </a:solidFill>
                <a:ea typeface="SimSun;宋体"/>
                <a:cs typeface="Times New Roman" panose="02020603050405020304" pitchFamily="18" charset="0"/>
              </a:rPr>
              <a:t>Temps de retour/bilan sur les projets des jeunes et définition de l’accompagnement des projets des jeunes.</a:t>
            </a:r>
          </a:p>
          <a:p>
            <a:pPr marL="0" indent="0" algn="just">
              <a:spcBef>
                <a:spcPts val="0"/>
              </a:spcBef>
              <a:spcAft>
                <a:spcPts val="600"/>
              </a:spcAft>
              <a:buNone/>
              <a:tabLst>
                <a:tab pos="457189" algn="l"/>
              </a:tabLst>
            </a:pPr>
            <a:endParaRPr lang="fr-FR" sz="1800" b="1" i="1" dirty="0">
              <a:solidFill>
                <a:srgbClr val="F99707"/>
              </a:solidFill>
              <a:latin typeface="Lato" panose="020F0502020204030203" pitchFamily="34" charset="0"/>
              <a:cs typeface="Arial" panose="020B0604020202020204" pitchFamily="34" charset="0"/>
            </a:endParaRPr>
          </a:p>
          <a:p>
            <a:pPr marL="0" indent="0" algn="just">
              <a:spcBef>
                <a:spcPts val="0"/>
              </a:spcBef>
              <a:spcAft>
                <a:spcPts val="600"/>
              </a:spcAft>
              <a:buNone/>
              <a:tabLst>
                <a:tab pos="457189" algn="l"/>
              </a:tabLst>
            </a:pPr>
            <a:endParaRPr lang="fr-FR" sz="1800" dirty="0">
              <a:solidFill>
                <a:srgbClr val="00000A"/>
              </a:solidFill>
              <a:ea typeface="SimSun;宋体"/>
              <a:cs typeface="Times New Roman" panose="02020603050405020304" pitchFamily="18" charset="0"/>
            </a:endParaRPr>
          </a:p>
          <a:p>
            <a:pPr algn="just">
              <a:spcBef>
                <a:spcPts val="0"/>
              </a:spcBef>
              <a:spcAft>
                <a:spcPts val="600"/>
              </a:spcAft>
              <a:tabLst>
                <a:tab pos="457189" algn="l"/>
              </a:tabLst>
            </a:pPr>
            <a:endParaRPr lang="fr-FR" sz="1800" dirty="0">
              <a:solidFill>
                <a:schemeClr val="bg1"/>
              </a:solidFill>
              <a:ea typeface="SimSun;宋体"/>
              <a:cs typeface="Times New Roman" panose="02020603050405020304" pitchFamily="18" charset="0"/>
            </a:endParaRPr>
          </a:p>
          <a:p>
            <a:endParaRPr lang="fr-FR" sz="1800" dirty="0">
              <a:solidFill>
                <a:schemeClr val="bg1"/>
              </a:solidFill>
              <a:ea typeface="SimSun;宋体"/>
              <a:cs typeface="Times New Roman" panose="02020603050405020304" pitchFamily="18" charset="0"/>
            </a:endParaRPr>
          </a:p>
          <a:p>
            <a:endParaRPr lang="fr-FR" sz="7200" dirty="0">
              <a:solidFill>
                <a:schemeClr val="bg1"/>
              </a:solidFill>
              <a:ea typeface="SimSun;宋体"/>
              <a:cs typeface="Times New Roman" panose="02020603050405020304" pitchFamily="18" charset="0"/>
            </a:endParaRPr>
          </a:p>
        </p:txBody>
      </p:sp>
      <p:cxnSp>
        <p:nvCxnSpPr>
          <p:cNvPr id="6" name="Connecteur droit 5">
            <a:extLst>
              <a:ext uri="{FF2B5EF4-FFF2-40B4-BE49-F238E27FC236}">
                <a16:creationId xmlns:a16="http://schemas.microsoft.com/office/drawing/2014/main" id="{D02FCFA7-D3AC-4A77-82E3-D7EF5D2B3393}"/>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3" name="Espace réservé du numéro de diapositive 2">
            <a:extLst>
              <a:ext uri="{FF2B5EF4-FFF2-40B4-BE49-F238E27FC236}">
                <a16:creationId xmlns:a16="http://schemas.microsoft.com/office/drawing/2014/main" id="{E2BED08F-6CE9-4B21-AB60-CE1561A6921E}"/>
              </a:ext>
            </a:extLst>
          </p:cNvPr>
          <p:cNvSpPr>
            <a:spLocks noGrp="1"/>
          </p:cNvSpPr>
          <p:nvPr>
            <p:ph type="sldNum" sz="quarter" idx="12"/>
          </p:nvPr>
        </p:nvSpPr>
        <p:spPr/>
        <p:txBody>
          <a:bodyPr/>
          <a:lstStyle/>
          <a:p>
            <a:pPr defTabSz="685800"/>
            <a:fld id="{7DD352F8-E6D5-40A5-90BA-A89BD40754D9}" type="slidenum">
              <a:rPr lang="fr-FR">
                <a:latin typeface="Lato"/>
              </a:rPr>
              <a:pPr defTabSz="685800"/>
              <a:t>107</a:t>
            </a:fld>
            <a:endParaRPr lang="fr-FR">
              <a:latin typeface="Lato"/>
            </a:endParaRPr>
          </a:p>
        </p:txBody>
      </p:sp>
      <p:sp>
        <p:nvSpPr>
          <p:cNvPr id="9" name="Titre 8">
            <a:extLst>
              <a:ext uri="{FF2B5EF4-FFF2-40B4-BE49-F238E27FC236}">
                <a16:creationId xmlns:a16="http://schemas.microsoft.com/office/drawing/2014/main" id="{F0FD7B48-C870-EDD6-CE24-9F3BB7BEED2F}"/>
              </a:ext>
            </a:extLst>
          </p:cNvPr>
          <p:cNvSpPr txBox="1">
            <a:spLocks/>
          </p:cNvSpPr>
          <p:nvPr/>
        </p:nvSpPr>
        <p:spPr>
          <a:xfrm>
            <a:off x="457199" y="65846"/>
            <a:ext cx="8506047" cy="777713"/>
          </a:xfrm>
          <a:prstGeom prst="rect">
            <a:avLst/>
          </a:prstGeom>
        </p:spPr>
        <p:txBody>
          <a:bodyPr vert="horz" lIns="68580" tIns="34290" rIns="68580" bIns="34290" rtlCol="0" anchor="t">
            <a:normAutofit fontScale="90000" lnSpcReduction="20000"/>
          </a:bodyPr>
          <a:lstStyle>
            <a:lvl1pPr algn="ctr" defTabSz="1219170" rtl="0" eaLnBrk="1" latinLnBrk="0" hangingPunct="1">
              <a:spcBef>
                <a:spcPct val="0"/>
              </a:spcBef>
              <a:buNone/>
              <a:defRPr sz="5867" kern="1200">
                <a:solidFill>
                  <a:schemeClr val="tx1"/>
                </a:solidFill>
                <a:latin typeface="+mj-lt"/>
                <a:ea typeface="+mj-ea"/>
                <a:cs typeface="+mj-cs"/>
              </a:defRPr>
            </a:lvl1pPr>
          </a:lstStyle>
          <a:p>
            <a:pPr algn="l" defTabSz="914378"/>
            <a:r>
              <a:rPr lang="fr-FR" sz="4400" b="1" dirty="0">
                <a:solidFill>
                  <a:srgbClr val="F99707"/>
                </a:solidFill>
                <a:latin typeface="Lato" pitchFamily="34" charset="0"/>
                <a:ea typeface="Lato" pitchFamily="34" charset="0"/>
                <a:cs typeface="Lato" pitchFamily="34" charset="0"/>
              </a:rPr>
              <a:t>Education– Enfance jeunesse  </a:t>
            </a:r>
            <a:r>
              <a:rPr lang="fr-FR" sz="1400" b="1" i="1" dirty="0">
                <a:solidFill>
                  <a:srgbClr val="5E3B27"/>
                </a:solidFill>
                <a:latin typeface="Lato" pitchFamily="34" charset="0"/>
                <a:ea typeface="Lato" pitchFamily="34" charset="0"/>
                <a:cs typeface="Lato" pitchFamily="34" charset="0"/>
              </a:rPr>
              <a:t>- Intervention de M</a:t>
            </a:r>
            <a:r>
              <a:rPr lang="fr-FR" sz="1400" b="1" i="1" dirty="0">
                <a:solidFill>
                  <a:srgbClr val="CD1719">
                    <a:lumMod val="50000"/>
                  </a:srgbClr>
                </a:solidFill>
                <a:latin typeface="Lato" pitchFamily="34" charset="0"/>
                <a:ea typeface="Lato" pitchFamily="34" charset="0"/>
                <a:cs typeface="Lato" pitchFamily="34" charset="0"/>
              </a:rPr>
              <a:t>adame Marylène PICARD et Madame Marie-Emmanuelle SAINTIER</a:t>
            </a:r>
            <a:endParaRPr lang="fr-FR" sz="1400" b="1" i="1" dirty="0">
              <a:solidFill>
                <a:srgbClr val="5E3B27"/>
              </a:solidFill>
              <a:latin typeface="Lato" pitchFamily="34" charset="0"/>
              <a:ea typeface="Lato" pitchFamily="34" charset="0"/>
              <a:cs typeface="Lato" pitchFamily="34" charset="0"/>
            </a:endParaRPr>
          </a:p>
        </p:txBody>
      </p:sp>
      <p:sp>
        <p:nvSpPr>
          <p:cNvPr id="13" name="Espace réservé de la date 2">
            <a:extLst>
              <a:ext uri="{FF2B5EF4-FFF2-40B4-BE49-F238E27FC236}">
                <a16:creationId xmlns:a16="http://schemas.microsoft.com/office/drawing/2014/main" id="{C158C923-F282-5CCE-5B75-666B2E90C8B1}"/>
              </a:ext>
            </a:extLst>
          </p:cNvPr>
          <p:cNvSpPr>
            <a:spLocks noGrp="1"/>
          </p:cNvSpPr>
          <p:nvPr>
            <p:ph type="dt" sz="half" idx="10"/>
          </p:nvPr>
        </p:nvSpPr>
        <p:spPr>
          <a:xfrm>
            <a:off x="457199" y="4869656"/>
            <a:ext cx="3322712" cy="273844"/>
          </a:xfrm>
        </p:spPr>
        <p:txBody>
          <a:bodyPr/>
          <a:lstStyle/>
          <a:p>
            <a:r>
              <a:rPr lang="fr-FR" i="1" dirty="0"/>
              <a:t>Conseil communautaire – 17 novembre 2022</a:t>
            </a:r>
          </a:p>
        </p:txBody>
      </p:sp>
    </p:spTree>
    <p:extLst>
      <p:ext uri="{BB962C8B-B14F-4D97-AF65-F5344CB8AC3E}">
        <p14:creationId xmlns:p14="http://schemas.microsoft.com/office/powerpoint/2010/main" val="3979653766"/>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ce réservé du contenu 9"/>
          <p:cNvSpPr>
            <a:spLocks noGrp="1"/>
          </p:cNvSpPr>
          <p:nvPr>
            <p:ph idx="1"/>
          </p:nvPr>
        </p:nvSpPr>
        <p:spPr>
          <a:xfrm>
            <a:off x="457200" y="660400"/>
            <a:ext cx="8388881" cy="4380708"/>
          </a:xfrm>
        </p:spPr>
        <p:txBody>
          <a:bodyPr vert="horz" lIns="91440" tIns="45720" rIns="91440" bIns="45720" rtlCol="0" anchor="t">
            <a:noAutofit/>
          </a:bodyPr>
          <a:lstStyle/>
          <a:p>
            <a:pPr marL="0" indent="0" algn="just">
              <a:spcBef>
                <a:spcPts val="0"/>
              </a:spcBef>
              <a:buNone/>
              <a:tabLst>
                <a:tab pos="457189" algn="l"/>
              </a:tabLst>
            </a:pPr>
            <a:r>
              <a:rPr lang="fr-FR" sz="1600" b="1" dirty="0">
                <a:solidFill>
                  <a:srgbClr val="F99707"/>
                </a:solidFill>
                <a:latin typeface="Lato" panose="020F0502020204030203" pitchFamily="34" charset="0"/>
                <a:cs typeface="Arial" panose="020B0604020202020204" pitchFamily="34" charset="0"/>
              </a:rPr>
              <a:t>14. PEDT - Présentation des objectifs opérationnels et avancée des groupes de travail par tranches d'âges</a:t>
            </a:r>
          </a:p>
          <a:p>
            <a:pPr marL="0" indent="0" algn="just">
              <a:spcBef>
                <a:spcPts val="0"/>
              </a:spcBef>
              <a:spcAft>
                <a:spcPts val="800"/>
              </a:spcAft>
              <a:buNone/>
              <a:tabLst>
                <a:tab pos="609585" algn="l"/>
              </a:tabLst>
            </a:pPr>
            <a:r>
              <a:rPr lang="fr-FR" sz="2400" b="1" i="1" dirty="0">
                <a:solidFill>
                  <a:srgbClr val="F99707"/>
                </a:solidFill>
                <a:latin typeface="Lato" panose="020F0502020204030203" pitchFamily="34" charset="0"/>
                <a:cs typeface="Arial" panose="020B0604020202020204" pitchFamily="34" charset="0"/>
              </a:rPr>
              <a:t>Groupe de travail 12-17/25 ans</a:t>
            </a:r>
          </a:p>
          <a:p>
            <a:pPr algn="just">
              <a:spcBef>
                <a:spcPts val="0"/>
              </a:spcBef>
              <a:spcAft>
                <a:spcPts val="800"/>
              </a:spcAft>
              <a:tabLst>
                <a:tab pos="609585" algn="l"/>
              </a:tabLst>
            </a:pPr>
            <a:r>
              <a:rPr lang="fr-FR" sz="1800" dirty="0">
                <a:solidFill>
                  <a:srgbClr val="00000A"/>
                </a:solidFill>
                <a:ea typeface="SimSun;宋体"/>
                <a:cs typeface="Times New Roman" panose="02020603050405020304" pitchFamily="18" charset="0"/>
              </a:rPr>
              <a:t>Actions portées sur 2021 et 2022</a:t>
            </a:r>
          </a:p>
          <a:p>
            <a:pPr lvl="1" algn="just">
              <a:spcBef>
                <a:spcPts val="0"/>
              </a:spcBef>
              <a:spcAft>
                <a:spcPts val="800"/>
              </a:spcAft>
              <a:tabLst>
                <a:tab pos="609585" algn="l"/>
              </a:tabLst>
            </a:pPr>
            <a:r>
              <a:rPr lang="fr-FR" sz="1400" dirty="0">
                <a:solidFill>
                  <a:srgbClr val="00000A"/>
                </a:solidFill>
                <a:ea typeface="SimSun;宋体"/>
                <a:cs typeface="Times New Roman" panose="02020603050405020304" pitchFamily="18" charset="0"/>
              </a:rPr>
              <a:t>Formation aux Premiers Secours en santé mentale pour 32 acteurs du réseau. Co-porté avec le Contrat Local de Santé, Toits </a:t>
            </a:r>
            <a:r>
              <a:rPr lang="fr-FR" sz="1400" dirty="0" err="1">
                <a:solidFill>
                  <a:srgbClr val="00000A"/>
                </a:solidFill>
                <a:ea typeface="SimSun;宋体"/>
                <a:cs typeface="Times New Roman" panose="02020603050405020304" pitchFamily="18" charset="0"/>
              </a:rPr>
              <a:t>Etc</a:t>
            </a:r>
            <a:r>
              <a:rPr lang="fr-FR" sz="1400" dirty="0">
                <a:solidFill>
                  <a:srgbClr val="00000A"/>
                </a:solidFill>
                <a:ea typeface="SimSun;宋体"/>
                <a:cs typeface="Times New Roman" panose="02020603050405020304" pitchFamily="18" charset="0"/>
              </a:rPr>
              <a:t> et les services (à poursuivre sur 2023).</a:t>
            </a:r>
          </a:p>
          <a:p>
            <a:pPr lvl="1" algn="just">
              <a:spcBef>
                <a:spcPts val="0"/>
              </a:spcBef>
              <a:spcAft>
                <a:spcPts val="800"/>
              </a:spcAft>
              <a:tabLst>
                <a:tab pos="609585" algn="l"/>
              </a:tabLst>
            </a:pPr>
            <a:r>
              <a:rPr lang="fr-FR" sz="1400" dirty="0">
                <a:solidFill>
                  <a:srgbClr val="00000A"/>
                </a:solidFill>
                <a:ea typeface="SimSun;宋体"/>
                <a:cs typeface="Times New Roman" panose="02020603050405020304" pitchFamily="18" charset="0"/>
              </a:rPr>
              <a:t>Forte mise en réseau des acteurs jeunesse communautaires avec des rencontres entre jeunes et rencontres professionnelles.</a:t>
            </a:r>
          </a:p>
          <a:p>
            <a:pPr lvl="1" algn="just">
              <a:spcBef>
                <a:spcPts val="0"/>
              </a:spcBef>
              <a:spcAft>
                <a:spcPts val="800"/>
              </a:spcAft>
              <a:tabLst>
                <a:tab pos="609585" algn="l"/>
              </a:tabLst>
            </a:pPr>
            <a:r>
              <a:rPr lang="fr-FR" sz="1400" dirty="0">
                <a:solidFill>
                  <a:srgbClr val="00000A"/>
                </a:solidFill>
                <a:ea typeface="SimSun;宋体"/>
                <a:cs typeface="Times New Roman" panose="02020603050405020304" pitchFamily="18" charset="0"/>
              </a:rPr>
              <a:t>Projet en cours de réflexion/construction : un festival des jeunes du Mellois pour lancer l’été (juillet 2023).</a:t>
            </a:r>
          </a:p>
          <a:p>
            <a:pPr algn="just">
              <a:spcBef>
                <a:spcPts val="0"/>
              </a:spcBef>
              <a:spcAft>
                <a:spcPts val="800"/>
              </a:spcAft>
              <a:buFont typeface="Wingdings" panose="05000000000000000000" pitchFamily="2" charset="2"/>
              <a:buChar char="Ø"/>
              <a:tabLst>
                <a:tab pos="609585" algn="l"/>
              </a:tabLst>
            </a:pPr>
            <a:r>
              <a:rPr lang="fr-FR" sz="1600" dirty="0">
                <a:solidFill>
                  <a:srgbClr val="00000A"/>
                </a:solidFill>
                <a:ea typeface="SimSun;宋体"/>
                <a:cs typeface="Times New Roman" panose="02020603050405020304" pitchFamily="18" charset="0"/>
              </a:rPr>
              <a:t>Les projets en lien avec les objectifs du PEDT se construisent en fonction des besoins et des problématiques rencontrées par les acteurs mais aussi par les jeunes du territoire.</a:t>
            </a:r>
          </a:p>
          <a:p>
            <a:pPr lvl="1" algn="just">
              <a:spcBef>
                <a:spcPts val="0"/>
              </a:spcBef>
              <a:spcAft>
                <a:spcPts val="800"/>
              </a:spcAft>
              <a:tabLst>
                <a:tab pos="609585" algn="l"/>
              </a:tabLst>
            </a:pPr>
            <a:r>
              <a:rPr lang="fr-FR" sz="1600" dirty="0">
                <a:solidFill>
                  <a:schemeClr val="bg1"/>
                </a:solidFill>
                <a:ea typeface="SimSun;宋体"/>
                <a:cs typeface="Times New Roman" panose="02020603050405020304" pitchFamily="18" charset="0"/>
              </a:rPr>
              <a:t>Intérêt du réseau : porter projets communs, favoriser interconnaissance et la construction culture commune pour solliciter les bons acteurs selon les besoins des jeunes</a:t>
            </a:r>
          </a:p>
          <a:p>
            <a:pPr marL="0" indent="0" algn="just">
              <a:spcBef>
                <a:spcPts val="0"/>
              </a:spcBef>
              <a:spcAft>
                <a:spcPts val="600"/>
              </a:spcAft>
              <a:buNone/>
              <a:tabLst>
                <a:tab pos="457189" algn="l"/>
              </a:tabLst>
            </a:pPr>
            <a:endParaRPr lang="fr-FR" sz="1800" b="1" i="1" dirty="0">
              <a:solidFill>
                <a:srgbClr val="F99707"/>
              </a:solidFill>
              <a:latin typeface="Lato" panose="020F0502020204030203" pitchFamily="34" charset="0"/>
              <a:cs typeface="Arial" panose="020B0604020202020204" pitchFamily="34" charset="0"/>
            </a:endParaRPr>
          </a:p>
          <a:p>
            <a:pPr marL="0" indent="0" algn="just">
              <a:spcBef>
                <a:spcPts val="0"/>
              </a:spcBef>
              <a:spcAft>
                <a:spcPts val="600"/>
              </a:spcAft>
              <a:buNone/>
              <a:tabLst>
                <a:tab pos="457189" algn="l"/>
              </a:tabLst>
            </a:pPr>
            <a:endParaRPr lang="fr-FR" sz="1800" dirty="0">
              <a:solidFill>
                <a:srgbClr val="00000A"/>
              </a:solidFill>
              <a:ea typeface="SimSun;宋体"/>
              <a:cs typeface="Times New Roman" panose="02020603050405020304" pitchFamily="18" charset="0"/>
            </a:endParaRPr>
          </a:p>
          <a:p>
            <a:pPr algn="just">
              <a:spcBef>
                <a:spcPts val="0"/>
              </a:spcBef>
              <a:spcAft>
                <a:spcPts val="600"/>
              </a:spcAft>
              <a:tabLst>
                <a:tab pos="457189" algn="l"/>
              </a:tabLst>
            </a:pPr>
            <a:endParaRPr lang="fr-FR" sz="1800" dirty="0">
              <a:solidFill>
                <a:schemeClr val="bg1"/>
              </a:solidFill>
              <a:ea typeface="SimSun;宋体"/>
              <a:cs typeface="Times New Roman" panose="02020603050405020304" pitchFamily="18" charset="0"/>
            </a:endParaRPr>
          </a:p>
          <a:p>
            <a:endParaRPr lang="fr-FR" sz="1800" dirty="0">
              <a:solidFill>
                <a:schemeClr val="bg1"/>
              </a:solidFill>
              <a:ea typeface="SimSun;宋体"/>
              <a:cs typeface="Times New Roman" panose="02020603050405020304" pitchFamily="18" charset="0"/>
            </a:endParaRPr>
          </a:p>
          <a:p>
            <a:endParaRPr lang="fr-FR" sz="7200" dirty="0">
              <a:solidFill>
                <a:schemeClr val="bg1"/>
              </a:solidFill>
              <a:ea typeface="SimSun;宋体"/>
              <a:cs typeface="Times New Roman" panose="02020603050405020304" pitchFamily="18" charset="0"/>
            </a:endParaRPr>
          </a:p>
        </p:txBody>
      </p:sp>
      <p:cxnSp>
        <p:nvCxnSpPr>
          <p:cNvPr id="6" name="Connecteur droit 5">
            <a:extLst>
              <a:ext uri="{FF2B5EF4-FFF2-40B4-BE49-F238E27FC236}">
                <a16:creationId xmlns:a16="http://schemas.microsoft.com/office/drawing/2014/main" id="{D02FCFA7-D3AC-4A77-82E3-D7EF5D2B3393}"/>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3" name="Espace réservé du numéro de diapositive 2">
            <a:extLst>
              <a:ext uri="{FF2B5EF4-FFF2-40B4-BE49-F238E27FC236}">
                <a16:creationId xmlns:a16="http://schemas.microsoft.com/office/drawing/2014/main" id="{E2BED08F-6CE9-4B21-AB60-CE1561A6921E}"/>
              </a:ext>
            </a:extLst>
          </p:cNvPr>
          <p:cNvSpPr>
            <a:spLocks noGrp="1"/>
          </p:cNvSpPr>
          <p:nvPr>
            <p:ph type="sldNum" sz="quarter" idx="12"/>
          </p:nvPr>
        </p:nvSpPr>
        <p:spPr/>
        <p:txBody>
          <a:bodyPr/>
          <a:lstStyle/>
          <a:p>
            <a:pPr defTabSz="685800"/>
            <a:fld id="{7DD352F8-E6D5-40A5-90BA-A89BD40754D9}" type="slidenum">
              <a:rPr lang="fr-FR">
                <a:latin typeface="Lato"/>
              </a:rPr>
              <a:pPr defTabSz="685800"/>
              <a:t>108</a:t>
            </a:fld>
            <a:endParaRPr lang="fr-FR">
              <a:latin typeface="Lato"/>
            </a:endParaRPr>
          </a:p>
        </p:txBody>
      </p:sp>
      <p:sp>
        <p:nvSpPr>
          <p:cNvPr id="9" name="Titre 8">
            <a:extLst>
              <a:ext uri="{FF2B5EF4-FFF2-40B4-BE49-F238E27FC236}">
                <a16:creationId xmlns:a16="http://schemas.microsoft.com/office/drawing/2014/main" id="{F0FD7B48-C870-EDD6-CE24-9F3BB7BEED2F}"/>
              </a:ext>
            </a:extLst>
          </p:cNvPr>
          <p:cNvSpPr txBox="1">
            <a:spLocks/>
          </p:cNvSpPr>
          <p:nvPr/>
        </p:nvSpPr>
        <p:spPr>
          <a:xfrm>
            <a:off x="457199" y="65846"/>
            <a:ext cx="8506047" cy="777713"/>
          </a:xfrm>
          <a:prstGeom prst="rect">
            <a:avLst/>
          </a:prstGeom>
        </p:spPr>
        <p:txBody>
          <a:bodyPr vert="horz" lIns="68580" tIns="34290" rIns="68580" bIns="34290" rtlCol="0" anchor="t">
            <a:normAutofit fontScale="90000" lnSpcReduction="20000"/>
          </a:bodyPr>
          <a:lstStyle>
            <a:lvl1pPr algn="ctr" defTabSz="1219170" rtl="0" eaLnBrk="1" latinLnBrk="0" hangingPunct="1">
              <a:spcBef>
                <a:spcPct val="0"/>
              </a:spcBef>
              <a:buNone/>
              <a:defRPr sz="5867" kern="1200">
                <a:solidFill>
                  <a:schemeClr val="tx1"/>
                </a:solidFill>
                <a:latin typeface="+mj-lt"/>
                <a:ea typeface="+mj-ea"/>
                <a:cs typeface="+mj-cs"/>
              </a:defRPr>
            </a:lvl1pPr>
          </a:lstStyle>
          <a:p>
            <a:pPr algn="l" defTabSz="914378"/>
            <a:r>
              <a:rPr lang="fr-FR" sz="4400" b="1" dirty="0">
                <a:solidFill>
                  <a:srgbClr val="F99707"/>
                </a:solidFill>
                <a:latin typeface="Lato" pitchFamily="34" charset="0"/>
                <a:ea typeface="Lato" pitchFamily="34" charset="0"/>
                <a:cs typeface="Lato" pitchFamily="34" charset="0"/>
              </a:rPr>
              <a:t>Education– Enfance jeunesse  </a:t>
            </a:r>
            <a:r>
              <a:rPr lang="fr-FR" sz="1400" b="1" i="1" dirty="0">
                <a:solidFill>
                  <a:srgbClr val="5E3B27"/>
                </a:solidFill>
                <a:latin typeface="Lato" pitchFamily="34" charset="0"/>
                <a:ea typeface="Lato" pitchFamily="34" charset="0"/>
                <a:cs typeface="Lato" pitchFamily="34" charset="0"/>
              </a:rPr>
              <a:t>- Intervention de M</a:t>
            </a:r>
            <a:r>
              <a:rPr lang="fr-FR" sz="1400" b="1" i="1" dirty="0">
                <a:solidFill>
                  <a:srgbClr val="CD1719">
                    <a:lumMod val="50000"/>
                  </a:srgbClr>
                </a:solidFill>
                <a:latin typeface="Lato" pitchFamily="34" charset="0"/>
                <a:ea typeface="Lato" pitchFamily="34" charset="0"/>
                <a:cs typeface="Lato" pitchFamily="34" charset="0"/>
              </a:rPr>
              <a:t>adame Marylène PICARD et Madame Marie-Emmanuelle SAINTIER</a:t>
            </a:r>
            <a:endParaRPr lang="fr-FR" sz="1400" b="1" i="1" dirty="0">
              <a:solidFill>
                <a:srgbClr val="5E3B27"/>
              </a:solidFill>
              <a:latin typeface="Lato" pitchFamily="34" charset="0"/>
              <a:ea typeface="Lato" pitchFamily="34" charset="0"/>
              <a:cs typeface="Lato" pitchFamily="34" charset="0"/>
            </a:endParaRPr>
          </a:p>
        </p:txBody>
      </p:sp>
      <p:sp>
        <p:nvSpPr>
          <p:cNvPr id="13" name="Espace réservé de la date 2">
            <a:extLst>
              <a:ext uri="{FF2B5EF4-FFF2-40B4-BE49-F238E27FC236}">
                <a16:creationId xmlns:a16="http://schemas.microsoft.com/office/drawing/2014/main" id="{C158C923-F282-5CCE-5B75-666B2E90C8B1}"/>
              </a:ext>
            </a:extLst>
          </p:cNvPr>
          <p:cNvSpPr>
            <a:spLocks noGrp="1"/>
          </p:cNvSpPr>
          <p:nvPr>
            <p:ph type="dt" sz="half" idx="10"/>
          </p:nvPr>
        </p:nvSpPr>
        <p:spPr>
          <a:xfrm>
            <a:off x="457201" y="4767264"/>
            <a:ext cx="3322712" cy="273844"/>
          </a:xfrm>
        </p:spPr>
        <p:txBody>
          <a:bodyPr/>
          <a:lstStyle/>
          <a:p>
            <a:r>
              <a:rPr lang="fr-FR" i="1" dirty="0"/>
              <a:t>Conseil communautaire – 17 novembre 2022</a:t>
            </a:r>
          </a:p>
        </p:txBody>
      </p:sp>
    </p:spTree>
    <p:extLst>
      <p:ext uri="{BB962C8B-B14F-4D97-AF65-F5344CB8AC3E}">
        <p14:creationId xmlns:p14="http://schemas.microsoft.com/office/powerpoint/2010/main" val="801241132"/>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ce réservé du contenu 9"/>
          <p:cNvSpPr>
            <a:spLocks noGrp="1"/>
          </p:cNvSpPr>
          <p:nvPr>
            <p:ph idx="1"/>
          </p:nvPr>
        </p:nvSpPr>
        <p:spPr>
          <a:xfrm>
            <a:off x="457200" y="708144"/>
            <a:ext cx="8388881" cy="4158821"/>
          </a:xfrm>
        </p:spPr>
        <p:txBody>
          <a:bodyPr vert="horz" lIns="91440" tIns="45720" rIns="91440" bIns="45720" rtlCol="0" anchor="t">
            <a:normAutofit/>
          </a:bodyPr>
          <a:lstStyle/>
          <a:p>
            <a:pPr marL="0" indent="0" algn="just">
              <a:spcBef>
                <a:spcPts val="0"/>
              </a:spcBef>
              <a:spcAft>
                <a:spcPts val="600"/>
              </a:spcAft>
              <a:buNone/>
              <a:tabLst>
                <a:tab pos="457189" algn="l"/>
              </a:tabLst>
            </a:pPr>
            <a:r>
              <a:rPr lang="fr-FR" sz="1800" b="1" dirty="0">
                <a:solidFill>
                  <a:srgbClr val="F99707"/>
                </a:solidFill>
                <a:latin typeface="Lato" panose="020F0502020204030203" pitchFamily="34" charset="0"/>
                <a:cs typeface="Arial" panose="020B0604020202020204" pitchFamily="34" charset="0"/>
              </a:rPr>
              <a:t>14. PEDT - Présentation des objectifs opérationnels et avancée des groupes de travail par tranches d'âges</a:t>
            </a:r>
          </a:p>
          <a:p>
            <a:pPr marL="0" indent="0" algn="just">
              <a:spcBef>
                <a:spcPts val="0"/>
              </a:spcBef>
              <a:spcAft>
                <a:spcPts val="600"/>
              </a:spcAft>
              <a:buNone/>
              <a:tabLst>
                <a:tab pos="457189" algn="l"/>
              </a:tabLst>
            </a:pPr>
            <a:endParaRPr lang="fr-FR" sz="1800" b="1" i="1" dirty="0">
              <a:solidFill>
                <a:srgbClr val="F99707"/>
              </a:solidFill>
              <a:latin typeface="Lato" panose="020F0502020204030203" pitchFamily="34" charset="0"/>
              <a:cs typeface="Arial" panose="020B0604020202020204" pitchFamily="34" charset="0"/>
            </a:endParaRPr>
          </a:p>
          <a:p>
            <a:pPr marL="0" indent="0" algn="just">
              <a:spcBef>
                <a:spcPts val="0"/>
              </a:spcBef>
              <a:spcAft>
                <a:spcPts val="600"/>
              </a:spcAft>
              <a:buNone/>
              <a:tabLst>
                <a:tab pos="457189" algn="l"/>
              </a:tabLst>
            </a:pPr>
            <a:r>
              <a:rPr lang="fr-FR" sz="1800" b="1" i="1" dirty="0">
                <a:solidFill>
                  <a:srgbClr val="F99707"/>
                </a:solidFill>
                <a:latin typeface="Lato" panose="020F0502020204030203" pitchFamily="34" charset="0"/>
                <a:cs typeface="Arial" panose="020B0604020202020204" pitchFamily="34" charset="0"/>
              </a:rPr>
              <a:t>Et dans la dynamique du collectif…</a:t>
            </a:r>
          </a:p>
          <a:p>
            <a:pPr algn="just">
              <a:spcBef>
                <a:spcPts val="0"/>
              </a:spcBef>
              <a:spcAft>
                <a:spcPts val="600"/>
              </a:spcAft>
              <a:tabLst>
                <a:tab pos="457189" algn="l"/>
              </a:tabLst>
            </a:pPr>
            <a:r>
              <a:rPr lang="fr-FR" sz="1800" dirty="0">
                <a:solidFill>
                  <a:srgbClr val="00000A"/>
                </a:solidFill>
                <a:ea typeface="SimSun;宋体"/>
                <a:cs typeface="Times New Roman" panose="02020603050405020304" pitchFamily="18" charset="0"/>
              </a:rPr>
              <a:t>Groupe de travail Rythme de l’enfant</a:t>
            </a:r>
          </a:p>
          <a:p>
            <a:pPr algn="just">
              <a:spcBef>
                <a:spcPts val="0"/>
              </a:spcBef>
              <a:spcAft>
                <a:spcPts val="600"/>
              </a:spcAft>
              <a:tabLst>
                <a:tab pos="457189" algn="l"/>
              </a:tabLst>
            </a:pPr>
            <a:r>
              <a:rPr lang="fr-FR" sz="1800" dirty="0">
                <a:solidFill>
                  <a:srgbClr val="00000A"/>
                </a:solidFill>
                <a:ea typeface="SimSun;宋体"/>
                <a:cs typeface="Times New Roman" panose="02020603050405020304" pitchFamily="18" charset="0"/>
              </a:rPr>
              <a:t>Groupe de travail TAP (</a:t>
            </a:r>
            <a:r>
              <a:rPr lang="fr-FR" sz="1400" dirty="0">
                <a:solidFill>
                  <a:srgbClr val="00000A"/>
                </a:solidFill>
                <a:ea typeface="SimSun;宋体"/>
                <a:cs typeface="Times New Roman" panose="02020603050405020304" pitchFamily="18" charset="0"/>
              </a:rPr>
              <a:t>accompagné techniquement par La Ligue de l’Enseignement)</a:t>
            </a:r>
          </a:p>
          <a:p>
            <a:pPr algn="just">
              <a:spcBef>
                <a:spcPts val="0"/>
              </a:spcBef>
              <a:spcAft>
                <a:spcPts val="600"/>
              </a:spcAft>
              <a:tabLst>
                <a:tab pos="457189" algn="l"/>
              </a:tabLst>
            </a:pPr>
            <a:r>
              <a:rPr lang="fr-FR" sz="1800" dirty="0">
                <a:solidFill>
                  <a:srgbClr val="00000A"/>
                </a:solidFill>
                <a:ea typeface="SimSun;宋体"/>
                <a:cs typeface="Times New Roman" panose="02020603050405020304" pitchFamily="18" charset="0"/>
              </a:rPr>
              <a:t>Groupe de travail Diagnostic de la petite enfance (</a:t>
            </a:r>
            <a:r>
              <a:rPr lang="fr-FR" sz="1400" dirty="0">
                <a:solidFill>
                  <a:srgbClr val="00000A"/>
                </a:solidFill>
                <a:ea typeface="SimSun;宋体"/>
                <a:cs typeface="Times New Roman" panose="02020603050405020304" pitchFamily="18" charset="0"/>
              </a:rPr>
              <a:t>Présentation faite aux partenaires le 6 juillet 2022)</a:t>
            </a:r>
          </a:p>
          <a:p>
            <a:pPr algn="just">
              <a:spcBef>
                <a:spcPts val="0"/>
              </a:spcBef>
              <a:spcAft>
                <a:spcPts val="600"/>
              </a:spcAft>
              <a:tabLst>
                <a:tab pos="457189" algn="l"/>
              </a:tabLst>
            </a:pPr>
            <a:r>
              <a:rPr lang="fr-FR" sz="1800" dirty="0">
                <a:solidFill>
                  <a:srgbClr val="00000A"/>
                </a:solidFill>
                <a:ea typeface="SimSun;宋体"/>
                <a:cs typeface="Times New Roman" panose="02020603050405020304" pitchFamily="18" charset="0"/>
              </a:rPr>
              <a:t>Groupe de travail Prévention – Santé (</a:t>
            </a:r>
            <a:r>
              <a:rPr lang="fr-FR" sz="1400" dirty="0">
                <a:solidFill>
                  <a:srgbClr val="00000A"/>
                </a:solidFill>
                <a:ea typeface="SimSun;宋体"/>
                <a:cs typeface="Times New Roman" panose="02020603050405020304" pitchFamily="18" charset="0"/>
              </a:rPr>
              <a:t>Animé par Sandrine FERRU (MSA Poitou) et Vanessa FERRERO)</a:t>
            </a:r>
            <a:endParaRPr lang="fr-FR" sz="1400" dirty="0">
              <a:solidFill>
                <a:schemeClr val="bg1"/>
              </a:solidFill>
              <a:ea typeface="SimSun;宋体"/>
              <a:cs typeface="Times New Roman" panose="02020603050405020304" pitchFamily="18" charset="0"/>
            </a:endParaRPr>
          </a:p>
        </p:txBody>
      </p:sp>
      <p:cxnSp>
        <p:nvCxnSpPr>
          <p:cNvPr id="6" name="Connecteur droit 5">
            <a:extLst>
              <a:ext uri="{FF2B5EF4-FFF2-40B4-BE49-F238E27FC236}">
                <a16:creationId xmlns:a16="http://schemas.microsoft.com/office/drawing/2014/main" id="{D02FCFA7-D3AC-4A77-82E3-D7EF5D2B3393}"/>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3" name="Espace réservé du numéro de diapositive 2">
            <a:extLst>
              <a:ext uri="{FF2B5EF4-FFF2-40B4-BE49-F238E27FC236}">
                <a16:creationId xmlns:a16="http://schemas.microsoft.com/office/drawing/2014/main" id="{E2BED08F-6CE9-4B21-AB60-CE1561A6921E}"/>
              </a:ext>
            </a:extLst>
          </p:cNvPr>
          <p:cNvSpPr>
            <a:spLocks noGrp="1"/>
          </p:cNvSpPr>
          <p:nvPr>
            <p:ph type="sldNum" sz="quarter" idx="12"/>
          </p:nvPr>
        </p:nvSpPr>
        <p:spPr/>
        <p:txBody>
          <a:bodyPr/>
          <a:lstStyle/>
          <a:p>
            <a:pPr defTabSz="685800"/>
            <a:fld id="{7DD352F8-E6D5-40A5-90BA-A89BD40754D9}" type="slidenum">
              <a:rPr lang="fr-FR">
                <a:latin typeface="Lato"/>
              </a:rPr>
              <a:pPr defTabSz="685800"/>
              <a:t>109</a:t>
            </a:fld>
            <a:endParaRPr lang="fr-FR">
              <a:latin typeface="Lato"/>
            </a:endParaRPr>
          </a:p>
        </p:txBody>
      </p:sp>
      <p:sp>
        <p:nvSpPr>
          <p:cNvPr id="9" name="Titre 8">
            <a:extLst>
              <a:ext uri="{FF2B5EF4-FFF2-40B4-BE49-F238E27FC236}">
                <a16:creationId xmlns:a16="http://schemas.microsoft.com/office/drawing/2014/main" id="{A176D086-E9A6-F52C-5555-FD23EBB2DCCA}"/>
              </a:ext>
            </a:extLst>
          </p:cNvPr>
          <p:cNvSpPr txBox="1">
            <a:spLocks/>
          </p:cNvSpPr>
          <p:nvPr/>
        </p:nvSpPr>
        <p:spPr>
          <a:xfrm>
            <a:off x="457199" y="65846"/>
            <a:ext cx="8506047" cy="777713"/>
          </a:xfrm>
          <a:prstGeom prst="rect">
            <a:avLst/>
          </a:prstGeom>
        </p:spPr>
        <p:txBody>
          <a:bodyPr vert="horz" lIns="68580" tIns="34290" rIns="68580" bIns="34290" rtlCol="0" anchor="t">
            <a:normAutofit fontScale="90000" lnSpcReduction="20000"/>
          </a:bodyPr>
          <a:lstStyle>
            <a:lvl1pPr algn="ctr" defTabSz="1219170" rtl="0" eaLnBrk="1" latinLnBrk="0" hangingPunct="1">
              <a:spcBef>
                <a:spcPct val="0"/>
              </a:spcBef>
              <a:buNone/>
              <a:defRPr sz="5867" kern="1200">
                <a:solidFill>
                  <a:schemeClr val="tx1"/>
                </a:solidFill>
                <a:latin typeface="+mj-lt"/>
                <a:ea typeface="+mj-ea"/>
                <a:cs typeface="+mj-cs"/>
              </a:defRPr>
            </a:lvl1pPr>
          </a:lstStyle>
          <a:p>
            <a:pPr algn="l" defTabSz="914378"/>
            <a:r>
              <a:rPr lang="fr-FR" sz="4400" b="1" dirty="0">
                <a:solidFill>
                  <a:srgbClr val="F99707"/>
                </a:solidFill>
                <a:latin typeface="Lato" pitchFamily="34" charset="0"/>
                <a:ea typeface="Lato" pitchFamily="34" charset="0"/>
                <a:cs typeface="Lato" pitchFamily="34" charset="0"/>
              </a:rPr>
              <a:t>Education– Enfance jeunesse  </a:t>
            </a:r>
            <a:r>
              <a:rPr lang="fr-FR" sz="1400" b="1" i="1" dirty="0">
                <a:solidFill>
                  <a:srgbClr val="5E3B27"/>
                </a:solidFill>
                <a:latin typeface="Lato" pitchFamily="34" charset="0"/>
                <a:ea typeface="Lato" pitchFamily="34" charset="0"/>
                <a:cs typeface="Lato" pitchFamily="34" charset="0"/>
              </a:rPr>
              <a:t>- Intervention de M</a:t>
            </a:r>
            <a:r>
              <a:rPr lang="fr-FR" sz="1400" b="1" i="1" dirty="0">
                <a:solidFill>
                  <a:srgbClr val="CD1719">
                    <a:lumMod val="50000"/>
                  </a:srgbClr>
                </a:solidFill>
                <a:latin typeface="Lato" pitchFamily="34" charset="0"/>
                <a:ea typeface="Lato" pitchFamily="34" charset="0"/>
                <a:cs typeface="Lato" pitchFamily="34" charset="0"/>
              </a:rPr>
              <a:t>adame Marylène PICARD et Madame Marie-Emmanuelle SAINTIER</a:t>
            </a:r>
            <a:endParaRPr lang="fr-FR" sz="1400" b="1" i="1" dirty="0">
              <a:solidFill>
                <a:srgbClr val="5E3B27"/>
              </a:solidFill>
              <a:latin typeface="Lato" pitchFamily="34" charset="0"/>
              <a:ea typeface="Lato" pitchFamily="34" charset="0"/>
              <a:cs typeface="Lato" pitchFamily="34" charset="0"/>
            </a:endParaRPr>
          </a:p>
        </p:txBody>
      </p:sp>
      <p:sp>
        <p:nvSpPr>
          <p:cNvPr id="13" name="Espace réservé de la date 2">
            <a:extLst>
              <a:ext uri="{FF2B5EF4-FFF2-40B4-BE49-F238E27FC236}">
                <a16:creationId xmlns:a16="http://schemas.microsoft.com/office/drawing/2014/main" id="{14A5F79A-A7F2-A8D6-715C-93DEEF692A56}"/>
              </a:ext>
            </a:extLst>
          </p:cNvPr>
          <p:cNvSpPr>
            <a:spLocks noGrp="1"/>
          </p:cNvSpPr>
          <p:nvPr>
            <p:ph type="dt" sz="half" idx="10"/>
          </p:nvPr>
        </p:nvSpPr>
        <p:spPr>
          <a:xfrm>
            <a:off x="457201" y="4767264"/>
            <a:ext cx="3322712" cy="273844"/>
          </a:xfrm>
        </p:spPr>
        <p:txBody>
          <a:bodyPr/>
          <a:lstStyle/>
          <a:p>
            <a:r>
              <a:rPr lang="fr-FR" i="1" dirty="0"/>
              <a:t>Conseil communautaire – 17 novembre 2022</a:t>
            </a:r>
          </a:p>
        </p:txBody>
      </p:sp>
    </p:spTree>
    <p:extLst>
      <p:ext uri="{BB962C8B-B14F-4D97-AF65-F5344CB8AC3E}">
        <p14:creationId xmlns:p14="http://schemas.microsoft.com/office/powerpoint/2010/main" val="32857888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0" y="1"/>
            <a:ext cx="8229600" cy="634189"/>
          </a:xfrm>
        </p:spPr>
        <p:txBody>
          <a:bodyPr anchor="t">
            <a:normAutofit fontScale="90000"/>
          </a:bodyPr>
          <a:lstStyle>
            <a:defPPr>
              <a:defRPr lang="fr-FR"/>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l"/>
            <a:br>
              <a:rPr lang="fr-FR" b="1" dirty="0">
                <a:solidFill>
                  <a:schemeClr val="bg2"/>
                </a:solidFill>
                <a:latin typeface="Caviar Dreams" pitchFamily="34" charset="0"/>
              </a:rPr>
            </a:br>
            <a:br>
              <a:rPr lang="fr-FR" b="1" i="1" dirty="0">
                <a:solidFill>
                  <a:schemeClr val="bg2"/>
                </a:solidFill>
                <a:latin typeface="Lato" pitchFamily="34" charset="0"/>
                <a:ea typeface="Lato" pitchFamily="34" charset="0"/>
                <a:cs typeface="Lato" pitchFamily="34" charset="0"/>
              </a:rPr>
            </a:br>
            <a:endParaRPr lang="fr-FR" b="1" dirty="0">
              <a:solidFill>
                <a:srgbClr val="432918"/>
              </a:solidFill>
              <a:latin typeface="Caviar Dreams" pitchFamily="34" charset="0"/>
            </a:endParaRPr>
          </a:p>
        </p:txBody>
      </p:sp>
      <p:sp>
        <p:nvSpPr>
          <p:cNvPr id="10" name="Espace réservé du contenu 9"/>
          <p:cNvSpPr>
            <a:spLocks noGrp="1"/>
          </p:cNvSpPr>
          <p:nvPr>
            <p:ph idx="1"/>
          </p:nvPr>
        </p:nvSpPr>
        <p:spPr>
          <a:xfrm>
            <a:off x="457200" y="646097"/>
            <a:ext cx="8229600" cy="3679051"/>
          </a:xfrm>
        </p:spPr>
        <p:txBody>
          <a:bodyPr>
            <a:normAutofit/>
          </a:bodyPr>
          <a:lstStyle>
            <a:defPPr>
              <a:defRPr lang="fr-FR"/>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indent="0" algn="ctr">
              <a:buNone/>
            </a:pPr>
            <a:endParaRPr lang="fr-FR" sz="3000" b="1" dirty="0">
              <a:solidFill>
                <a:srgbClr val="FF0000"/>
              </a:solidFill>
              <a:latin typeface="Lato" pitchFamily="34" charset="0"/>
              <a:ea typeface="Lato" pitchFamily="34" charset="0"/>
              <a:cs typeface="Lato" pitchFamily="34" charset="0"/>
            </a:endParaRPr>
          </a:p>
          <a:p>
            <a:pPr indent="0" algn="ctr">
              <a:buNone/>
            </a:pPr>
            <a:endParaRPr lang="fr-FR" sz="3000" b="1" dirty="0">
              <a:solidFill>
                <a:srgbClr val="FF0000"/>
              </a:solidFill>
              <a:latin typeface="Lato" pitchFamily="34" charset="0"/>
              <a:ea typeface="Lato" pitchFamily="34" charset="0"/>
              <a:cs typeface="Lato" pitchFamily="34" charset="0"/>
            </a:endParaRPr>
          </a:p>
          <a:p>
            <a:pPr indent="0" algn="ctr">
              <a:buNone/>
            </a:pPr>
            <a:r>
              <a:rPr lang="fr-FR" sz="4950" b="1" dirty="0">
                <a:solidFill>
                  <a:schemeClr val="bg2">
                    <a:lumMod val="75000"/>
                  </a:schemeClr>
                </a:solidFill>
                <a:latin typeface="Lato" pitchFamily="34" charset="0"/>
                <a:ea typeface="Lato" pitchFamily="34" charset="0"/>
                <a:cs typeface="Lato" pitchFamily="34" charset="0"/>
              </a:rPr>
              <a:t>Budget principal</a:t>
            </a:r>
          </a:p>
        </p:txBody>
      </p:sp>
      <p:sp>
        <p:nvSpPr>
          <p:cNvPr id="3" name="Espace réservé du contenu 9">
            <a:extLst>
              <a:ext uri="{FF2B5EF4-FFF2-40B4-BE49-F238E27FC236}">
                <a16:creationId xmlns:a16="http://schemas.microsoft.com/office/drawing/2014/main" id="{546B36B5-C12B-3709-E455-2DF41C5DED77}"/>
              </a:ext>
            </a:extLst>
          </p:cNvPr>
          <p:cNvSpPr txBox="1">
            <a:spLocks/>
          </p:cNvSpPr>
          <p:nvPr/>
        </p:nvSpPr>
        <p:spPr>
          <a:xfrm>
            <a:off x="484663" y="915565"/>
            <a:ext cx="8388881" cy="3851697"/>
          </a:xfrm>
          <a:prstGeom prst="rect">
            <a:avLst/>
          </a:prstGeom>
        </p:spPr>
        <p:txBody>
          <a:bodyPr vert="horz" lIns="91440" tIns="45720" rIns="91440" bIns="45720" rtlCol="0" anchor="t">
            <a:normAutofit/>
          </a:bodyPr>
          <a:lst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marL="0" indent="0" algn="just">
              <a:spcBef>
                <a:spcPts val="0"/>
              </a:spcBef>
              <a:spcAft>
                <a:spcPts val="600"/>
              </a:spcAft>
              <a:buFont typeface="Arial" pitchFamily="34" charset="0"/>
              <a:buNone/>
              <a:tabLst>
                <a:tab pos="457200" algn="l"/>
              </a:tabLst>
            </a:pPr>
            <a:r>
              <a:rPr lang="fr-FR" sz="2000" b="1" dirty="0">
                <a:solidFill>
                  <a:schemeClr val="accent4">
                    <a:lumMod val="75000"/>
                  </a:schemeClr>
                </a:solidFill>
                <a:latin typeface="Lato" panose="020F0502020204030203" pitchFamily="34" charset="0"/>
                <a:cs typeface="Arial" panose="020B0604020202020204" pitchFamily="34" charset="0"/>
              </a:rPr>
              <a:t>3. Débat d’orientations budgétaires 2023</a:t>
            </a:r>
          </a:p>
          <a:p>
            <a:pPr marL="0" indent="0" algn="just">
              <a:spcBef>
                <a:spcPts val="0"/>
              </a:spcBef>
              <a:spcAft>
                <a:spcPts val="600"/>
              </a:spcAft>
              <a:buFont typeface="Arial" pitchFamily="34" charset="0"/>
              <a:buNone/>
              <a:tabLst>
                <a:tab pos="457200" algn="l"/>
              </a:tabLst>
            </a:pPr>
            <a:endParaRPr lang="fr-FR" sz="2000" b="1" dirty="0">
              <a:solidFill>
                <a:schemeClr val="accent4">
                  <a:lumMod val="75000"/>
                </a:schemeClr>
              </a:solidFill>
              <a:latin typeface="Lato" panose="020F0502020204030203" pitchFamily="34" charset="0"/>
              <a:ea typeface="Calibri" panose="020F0502020204030204" pitchFamily="34" charset="0"/>
              <a:cs typeface="Arial" panose="020B0604020202020204" pitchFamily="34" charset="0"/>
            </a:endParaRPr>
          </a:p>
        </p:txBody>
      </p:sp>
      <p:sp>
        <p:nvSpPr>
          <p:cNvPr id="4" name="Titre 8">
            <a:extLst>
              <a:ext uri="{FF2B5EF4-FFF2-40B4-BE49-F238E27FC236}">
                <a16:creationId xmlns:a16="http://schemas.microsoft.com/office/drawing/2014/main" id="{90A2141D-FA85-AEBA-3845-9113EA0C0E3F}"/>
              </a:ext>
            </a:extLst>
          </p:cNvPr>
          <p:cNvSpPr txBox="1">
            <a:spLocks/>
          </p:cNvSpPr>
          <p:nvPr/>
        </p:nvSpPr>
        <p:spPr>
          <a:xfrm>
            <a:off x="457200" y="65845"/>
            <a:ext cx="8229600" cy="777713"/>
          </a:xfrm>
          <a:prstGeom prst="rect">
            <a:avLst/>
          </a:prstGeom>
        </p:spPr>
        <p:txBody>
          <a:bodyPr vert="horz" lIns="91440" tIns="45720" rIns="91440" bIns="45720" rtlCol="0" anchor="t">
            <a:normAutofit/>
          </a:bodyPr>
          <a:lstStyle>
            <a:lvl1pPr algn="ctr" defTabSz="685800" rtl="0" eaLnBrk="1" latinLnBrk="0" hangingPunct="1">
              <a:spcBef>
                <a:spcPct val="0"/>
              </a:spcBef>
              <a:buNone/>
              <a:defRPr sz="3300" kern="1200">
                <a:solidFill>
                  <a:schemeClr val="tx1"/>
                </a:solidFill>
                <a:latin typeface="+mj-lt"/>
                <a:ea typeface="+mj-ea"/>
                <a:cs typeface="+mj-cs"/>
              </a:defRPr>
            </a:lvl1pPr>
          </a:lstStyle>
          <a:p>
            <a:pPr algn="l"/>
            <a:r>
              <a:rPr lang="fr-FR" sz="4000" b="1">
                <a:solidFill>
                  <a:schemeClr val="accent4">
                    <a:lumMod val="75000"/>
                  </a:schemeClr>
                </a:solidFill>
                <a:latin typeface="Lato" pitchFamily="34" charset="0"/>
                <a:ea typeface="Lato" pitchFamily="34" charset="0"/>
                <a:cs typeface="Lato" pitchFamily="34" charset="0"/>
              </a:rPr>
              <a:t>Finances</a:t>
            </a:r>
            <a:r>
              <a:rPr lang="fr-FR" sz="1300" b="1" i="1">
                <a:solidFill>
                  <a:srgbClr val="5E3B27"/>
                </a:solidFill>
                <a:latin typeface="Lato" pitchFamily="34" charset="0"/>
                <a:ea typeface="Lato" pitchFamily="34" charset="0"/>
                <a:cs typeface="Lato" pitchFamily="34" charset="0"/>
              </a:rPr>
              <a:t> </a:t>
            </a:r>
            <a:r>
              <a:rPr lang="fr-FR" sz="1400" b="1" i="1">
                <a:solidFill>
                  <a:srgbClr val="5E3B27"/>
                </a:solidFill>
                <a:latin typeface="Lato" pitchFamily="34" charset="0"/>
                <a:ea typeface="Lato" pitchFamily="34" charset="0"/>
                <a:cs typeface="Lato" pitchFamily="34" charset="0"/>
              </a:rPr>
              <a:t>- Intervention de Monsieur Jérôme PELTIER</a:t>
            </a:r>
            <a:endParaRPr lang="fr-FR" sz="1300" b="1" i="1" dirty="0">
              <a:solidFill>
                <a:srgbClr val="5E3B27"/>
              </a:solidFill>
              <a:latin typeface="Lato" pitchFamily="34" charset="0"/>
              <a:ea typeface="Lato" pitchFamily="34" charset="0"/>
              <a:cs typeface="Lato" pitchFamily="34" charset="0"/>
            </a:endParaRPr>
          </a:p>
        </p:txBody>
      </p:sp>
      <p:sp>
        <p:nvSpPr>
          <p:cNvPr id="6" name="Espace réservé de la date 5">
            <a:extLst>
              <a:ext uri="{FF2B5EF4-FFF2-40B4-BE49-F238E27FC236}">
                <a16:creationId xmlns:a16="http://schemas.microsoft.com/office/drawing/2014/main" id="{10000F8C-393F-AF36-BC2D-A5CE501F3149}"/>
              </a:ext>
            </a:extLst>
          </p:cNvPr>
          <p:cNvSpPr>
            <a:spLocks noGrp="1"/>
          </p:cNvSpPr>
          <p:nvPr>
            <p:ph type="dt" sz="half" idx="10"/>
          </p:nvPr>
        </p:nvSpPr>
        <p:spPr>
          <a:xfrm>
            <a:off x="457200" y="4767264"/>
            <a:ext cx="3330054" cy="273844"/>
          </a:xfrm>
        </p:spPr>
        <p:txBody>
          <a:bodyPr/>
          <a:lstStyle/>
          <a:p>
            <a:r>
              <a:rPr lang="fr-FR" i="1">
                <a:solidFill>
                  <a:schemeClr val="tx2"/>
                </a:solidFill>
              </a:rPr>
              <a:t>Conseil communautaire – 17 novembre 2022</a:t>
            </a:r>
            <a:endParaRPr lang="fr-FR" i="1" dirty="0">
              <a:solidFill>
                <a:schemeClr val="tx2"/>
              </a:solidFill>
            </a:endParaRPr>
          </a:p>
        </p:txBody>
      </p:sp>
      <p:cxnSp>
        <p:nvCxnSpPr>
          <p:cNvPr id="7" name="Connecteur droit 6">
            <a:extLst>
              <a:ext uri="{FF2B5EF4-FFF2-40B4-BE49-F238E27FC236}">
                <a16:creationId xmlns:a16="http://schemas.microsoft.com/office/drawing/2014/main" id="{D88CA2C0-A16A-22A2-0B91-85B2492A1D58}"/>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8" name="Espace réservé du numéro de diapositive 7">
            <a:extLst>
              <a:ext uri="{FF2B5EF4-FFF2-40B4-BE49-F238E27FC236}">
                <a16:creationId xmlns:a16="http://schemas.microsoft.com/office/drawing/2014/main" id="{BE9A5CC7-CC44-99BE-7717-62786F15CE9E}"/>
              </a:ext>
            </a:extLst>
          </p:cNvPr>
          <p:cNvSpPr>
            <a:spLocks noGrp="1"/>
          </p:cNvSpPr>
          <p:nvPr>
            <p:ph type="sldNum" sz="quarter" idx="12"/>
          </p:nvPr>
        </p:nvSpPr>
        <p:spPr/>
        <p:txBody>
          <a:bodyPr/>
          <a:lstStyle/>
          <a:p>
            <a:fld id="{7DD352F8-E6D5-40A5-90BA-A89BD40754D9}" type="slidenum">
              <a:rPr lang="fr-FR" smtClean="0"/>
              <a:pPr/>
              <a:t>11</a:t>
            </a:fld>
            <a:endParaRPr lang="fr-FR"/>
          </a:p>
        </p:txBody>
      </p:sp>
      <p:sp>
        <p:nvSpPr>
          <p:cNvPr id="11" name="Espace réservé du numéro de diapositive 3">
            <a:extLst>
              <a:ext uri="{FF2B5EF4-FFF2-40B4-BE49-F238E27FC236}">
                <a16:creationId xmlns:a16="http://schemas.microsoft.com/office/drawing/2014/main" id="{B7BD7A4D-9EEF-85DF-6614-DAFA5CC43D66}"/>
              </a:ext>
            </a:extLst>
          </p:cNvPr>
          <p:cNvSpPr txBox="1">
            <a:spLocks/>
          </p:cNvSpPr>
          <p:nvPr/>
        </p:nvSpPr>
        <p:spPr>
          <a:xfrm>
            <a:off x="7236296" y="4767264"/>
            <a:ext cx="648072" cy="273844"/>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DD352F8-E6D5-40A5-90BA-A89BD40754D9}" type="slidenum">
              <a:rPr lang="fr-FR" smtClean="0">
                <a:solidFill>
                  <a:schemeClr val="accent1"/>
                </a:solidFill>
              </a:rPr>
              <a:pPr/>
              <a:t>11</a:t>
            </a:fld>
            <a:endParaRPr lang="fr-FR" dirty="0">
              <a:solidFill>
                <a:schemeClr val="accent1"/>
              </a:solidFill>
            </a:endParaRPr>
          </a:p>
        </p:txBody>
      </p:sp>
    </p:spTree>
    <p:extLst>
      <p:ext uri="{BB962C8B-B14F-4D97-AF65-F5344CB8AC3E}">
        <p14:creationId xmlns:p14="http://schemas.microsoft.com/office/powerpoint/2010/main" val="2129612049"/>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451920" y="-114904"/>
            <a:ext cx="8506047" cy="777713"/>
          </a:xfrm>
        </p:spPr>
        <p:txBody>
          <a:bodyPr anchor="t">
            <a:normAutofit fontScale="90000"/>
          </a:bodyPr>
          <a:lstStyle/>
          <a:p>
            <a:pPr algn="l"/>
            <a:r>
              <a:rPr lang="fr-FR" b="1" dirty="0">
                <a:solidFill>
                  <a:srgbClr val="F99707"/>
                </a:solidFill>
                <a:latin typeface="Lato" pitchFamily="34" charset="0"/>
                <a:ea typeface="Lato" pitchFamily="34" charset="0"/>
                <a:cs typeface="Lato" pitchFamily="34" charset="0"/>
              </a:rPr>
              <a:t>Education – Politique scolaire </a:t>
            </a:r>
            <a:r>
              <a:rPr lang="fr-FR" sz="1400" b="1" i="1" dirty="0">
                <a:solidFill>
                  <a:srgbClr val="5E3B27"/>
                </a:solidFill>
                <a:latin typeface="Lato" pitchFamily="34" charset="0"/>
                <a:ea typeface="Lato" pitchFamily="34" charset="0"/>
                <a:cs typeface="Lato" pitchFamily="34" charset="0"/>
              </a:rPr>
              <a:t>- Intervention de M</a:t>
            </a:r>
            <a:r>
              <a:rPr lang="fr-FR" sz="1400" b="1" i="1" dirty="0">
                <a:solidFill>
                  <a:schemeClr val="tx2">
                    <a:lumMod val="50000"/>
                  </a:schemeClr>
                </a:solidFill>
                <a:latin typeface="Lato" pitchFamily="34" charset="0"/>
                <a:ea typeface="Lato" pitchFamily="34" charset="0"/>
                <a:cs typeface="Lato" pitchFamily="34" charset="0"/>
              </a:rPr>
              <a:t>adame Marie-Emmanuelle SAINTIER</a:t>
            </a:r>
            <a:endParaRPr lang="fr-FR" sz="1400" b="1" i="1" dirty="0">
              <a:solidFill>
                <a:srgbClr val="5E3B27"/>
              </a:solidFill>
              <a:latin typeface="Lato" pitchFamily="34" charset="0"/>
              <a:ea typeface="Lato" pitchFamily="34" charset="0"/>
              <a:cs typeface="Lato" pitchFamily="34" charset="0"/>
            </a:endParaRPr>
          </a:p>
        </p:txBody>
      </p:sp>
      <p:sp>
        <p:nvSpPr>
          <p:cNvPr id="10" name="Espace réservé du contenu 9"/>
          <p:cNvSpPr>
            <a:spLocks noGrp="1"/>
          </p:cNvSpPr>
          <p:nvPr>
            <p:ph idx="1"/>
          </p:nvPr>
        </p:nvSpPr>
        <p:spPr>
          <a:xfrm>
            <a:off x="451920" y="789188"/>
            <a:ext cx="8388881" cy="3851697"/>
          </a:xfrm>
        </p:spPr>
        <p:txBody>
          <a:bodyPr vert="horz" lIns="91440" tIns="45720" rIns="91440" bIns="45720" rtlCol="0" anchor="t">
            <a:normAutofit/>
          </a:bodyPr>
          <a:lstStyle/>
          <a:p>
            <a:pPr marL="0" indent="0" algn="just">
              <a:spcBef>
                <a:spcPts val="0"/>
              </a:spcBef>
              <a:spcAft>
                <a:spcPts val="600"/>
              </a:spcAft>
              <a:buNone/>
              <a:tabLst>
                <a:tab pos="457200" algn="l"/>
              </a:tabLst>
            </a:pPr>
            <a:r>
              <a:rPr lang="fr-FR" sz="2000" b="1" dirty="0">
                <a:solidFill>
                  <a:srgbClr val="F99707"/>
                </a:solidFill>
                <a:latin typeface="Lato" panose="020F0502020204030203" pitchFamily="34" charset="0"/>
                <a:cs typeface="Arial" panose="020B0604020202020204" pitchFamily="34" charset="0"/>
              </a:rPr>
              <a:t>14. PEDT - Présentation des objectifs opérationnels et avancée des groupes de travail par tranches d'âges</a:t>
            </a:r>
            <a:endParaRPr lang="fr-FR" sz="1000" b="1" dirty="0">
              <a:solidFill>
                <a:schemeClr val="bg1"/>
              </a:solidFill>
              <a:latin typeface="Lato" panose="020F0502020204030203" pitchFamily="34" charset="0"/>
              <a:cs typeface="Arial" panose="020B0604020202020204" pitchFamily="34" charset="0"/>
            </a:endParaRPr>
          </a:p>
          <a:p>
            <a:pPr marL="0" indent="0" algn="just">
              <a:spcBef>
                <a:spcPts val="0"/>
              </a:spcBef>
              <a:spcAft>
                <a:spcPts val="600"/>
              </a:spcAft>
              <a:buNone/>
              <a:tabLst>
                <a:tab pos="457200" algn="l"/>
              </a:tabLst>
            </a:pPr>
            <a:endParaRPr lang="fr-FR" sz="2000" b="1" dirty="0">
              <a:solidFill>
                <a:schemeClr val="bg1"/>
              </a:solidFill>
              <a:latin typeface="Lato" panose="020F0502020204030203" pitchFamily="34" charset="0"/>
              <a:cs typeface="Arial" panose="020B0604020202020204" pitchFamily="34" charset="0"/>
            </a:endParaRPr>
          </a:p>
          <a:p>
            <a:pPr marL="0" indent="0" algn="just">
              <a:spcBef>
                <a:spcPts val="0"/>
              </a:spcBef>
              <a:spcAft>
                <a:spcPts val="600"/>
              </a:spcAft>
              <a:buNone/>
              <a:tabLst>
                <a:tab pos="457200" algn="l"/>
              </a:tabLst>
            </a:pPr>
            <a:endParaRPr lang="fr-FR" sz="2000" b="1" dirty="0">
              <a:solidFill>
                <a:schemeClr val="bg1"/>
              </a:solidFill>
              <a:latin typeface="Lato" panose="020F0502020204030203" pitchFamily="34" charset="0"/>
              <a:cs typeface="Arial" panose="020B0604020202020204" pitchFamily="34" charset="0"/>
            </a:endParaRPr>
          </a:p>
          <a:p>
            <a:pPr marL="0" indent="0" algn="just">
              <a:spcBef>
                <a:spcPts val="0"/>
              </a:spcBef>
              <a:spcAft>
                <a:spcPts val="600"/>
              </a:spcAft>
              <a:buNone/>
              <a:tabLst>
                <a:tab pos="457200" algn="l"/>
              </a:tabLst>
            </a:pPr>
            <a:r>
              <a:rPr lang="fr-FR" sz="2000" b="1" dirty="0">
                <a:solidFill>
                  <a:schemeClr val="bg1"/>
                </a:solidFill>
                <a:latin typeface="Lato" panose="020F0502020204030203" pitchFamily="34" charset="0"/>
                <a:cs typeface="Arial" panose="020B0604020202020204" pitchFamily="34" charset="0"/>
              </a:rPr>
              <a:t>Le conseil communautaire est invité à :</a:t>
            </a:r>
          </a:p>
          <a:p>
            <a:pPr algn="just">
              <a:spcBef>
                <a:spcPts val="0"/>
              </a:spcBef>
              <a:spcAft>
                <a:spcPts val="600"/>
              </a:spcAft>
              <a:tabLst>
                <a:tab pos="457200" algn="l"/>
              </a:tabLst>
            </a:pPr>
            <a:r>
              <a:rPr lang="fr-FR" sz="2000" b="1" dirty="0">
                <a:solidFill>
                  <a:schemeClr val="bg1"/>
                </a:solidFill>
                <a:latin typeface="Lato" panose="020F0502020204030203" pitchFamily="34" charset="0"/>
                <a:cs typeface="Arial" panose="020B0604020202020204" pitchFamily="34" charset="0"/>
              </a:rPr>
              <a:t>PRENDRE CONNAISSANCE des objectifs opérationnels des groupes de travail par tranches d’âges relatifs au PEDT 2021-2024, tels qu’annexés.</a:t>
            </a:r>
          </a:p>
        </p:txBody>
      </p:sp>
      <p:cxnSp>
        <p:nvCxnSpPr>
          <p:cNvPr id="6" name="Connecteur droit 5">
            <a:extLst>
              <a:ext uri="{FF2B5EF4-FFF2-40B4-BE49-F238E27FC236}">
                <a16:creationId xmlns:a16="http://schemas.microsoft.com/office/drawing/2014/main" id="{D02FCFA7-D3AC-4A77-82E3-D7EF5D2B3393}"/>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Espace réservé de la date 1">
            <a:extLst>
              <a:ext uri="{FF2B5EF4-FFF2-40B4-BE49-F238E27FC236}">
                <a16:creationId xmlns:a16="http://schemas.microsoft.com/office/drawing/2014/main" id="{0992E0AA-B545-4228-B64A-17D1753692A3}"/>
              </a:ext>
            </a:extLst>
          </p:cNvPr>
          <p:cNvSpPr>
            <a:spLocks noGrp="1"/>
          </p:cNvSpPr>
          <p:nvPr>
            <p:ph type="dt" sz="half" idx="10"/>
          </p:nvPr>
        </p:nvSpPr>
        <p:spPr/>
        <p:txBody>
          <a:bodyPr/>
          <a:lstStyle/>
          <a:p>
            <a:r>
              <a:rPr lang="fr-FR" i="1"/>
              <a:t>Conseil communautaire – 17 novembre 2022</a:t>
            </a:r>
            <a:endParaRPr lang="fr-FR" i="1" dirty="0"/>
          </a:p>
        </p:txBody>
      </p:sp>
      <p:sp>
        <p:nvSpPr>
          <p:cNvPr id="4" name="Espace réservé du numéro de diapositive 3">
            <a:extLst>
              <a:ext uri="{FF2B5EF4-FFF2-40B4-BE49-F238E27FC236}">
                <a16:creationId xmlns:a16="http://schemas.microsoft.com/office/drawing/2014/main" id="{37EEAB4F-62EC-199B-22FE-84E1C95D552B}"/>
              </a:ext>
            </a:extLst>
          </p:cNvPr>
          <p:cNvSpPr>
            <a:spLocks noGrp="1"/>
          </p:cNvSpPr>
          <p:nvPr>
            <p:ph type="sldNum" sz="quarter" idx="12"/>
          </p:nvPr>
        </p:nvSpPr>
        <p:spPr/>
        <p:txBody>
          <a:bodyPr/>
          <a:lstStyle/>
          <a:p>
            <a:fld id="{7DD352F8-E6D5-40A5-90BA-A89BD40754D9}" type="slidenum">
              <a:rPr lang="fr-FR" smtClean="0"/>
              <a:pPr/>
              <a:t>110</a:t>
            </a:fld>
            <a:endParaRPr lang="fr-FR"/>
          </a:p>
        </p:txBody>
      </p:sp>
    </p:spTree>
    <p:extLst>
      <p:ext uri="{BB962C8B-B14F-4D97-AF65-F5344CB8AC3E}">
        <p14:creationId xmlns:p14="http://schemas.microsoft.com/office/powerpoint/2010/main" val="3485793295"/>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457200" y="195486"/>
            <a:ext cx="8229600" cy="1069627"/>
          </a:xfrm>
        </p:spPr>
        <p:txBody>
          <a:bodyPr anchor="t">
            <a:normAutofit fontScale="90000"/>
          </a:bodyPr>
          <a:lstStyle/>
          <a:p>
            <a:pPr algn="l"/>
            <a:r>
              <a:rPr lang="fr-FR" b="1">
                <a:solidFill>
                  <a:schemeClr val="bg2"/>
                </a:solidFill>
                <a:latin typeface="Caviar Dreams" pitchFamily="34" charset="0"/>
                <a:cs typeface="Arial" pitchFamily="34" charset="0"/>
              </a:rPr>
              <a:t>Conseil communautaire</a:t>
            </a:r>
            <a:br>
              <a:rPr lang="fr-FR" b="1">
                <a:solidFill>
                  <a:schemeClr val="bg2"/>
                </a:solidFill>
                <a:latin typeface="Caviar Dreams" pitchFamily="34" charset="0"/>
              </a:rPr>
            </a:br>
            <a:br>
              <a:rPr lang="fr-FR" b="1" i="1">
                <a:solidFill>
                  <a:schemeClr val="bg2"/>
                </a:solidFill>
                <a:latin typeface="Lato" pitchFamily="34" charset="0"/>
                <a:ea typeface="Lato" pitchFamily="34" charset="0"/>
                <a:cs typeface="Lato" pitchFamily="34" charset="0"/>
              </a:rPr>
            </a:br>
            <a:endParaRPr lang="fr-FR" b="1">
              <a:solidFill>
                <a:srgbClr val="432918"/>
              </a:solidFill>
              <a:latin typeface="Caviar Dreams" pitchFamily="34" charset="0"/>
            </a:endParaRPr>
          </a:p>
        </p:txBody>
      </p:sp>
      <p:sp>
        <p:nvSpPr>
          <p:cNvPr id="10" name="Espace réservé du contenu 9"/>
          <p:cNvSpPr>
            <a:spLocks noGrp="1"/>
          </p:cNvSpPr>
          <p:nvPr>
            <p:ph idx="1"/>
          </p:nvPr>
        </p:nvSpPr>
        <p:spPr>
          <a:xfrm>
            <a:off x="457200" y="1200150"/>
            <a:ext cx="8229600" cy="3531835"/>
          </a:xfrm>
        </p:spPr>
        <p:txBody>
          <a:bodyPr>
            <a:normAutofit/>
          </a:bodyPr>
          <a:lstStyle/>
          <a:p>
            <a:pPr marL="0" indent="0" algn="ctr">
              <a:buNone/>
            </a:pPr>
            <a:endParaRPr lang="fr-FR" sz="2400" b="1" dirty="0">
              <a:solidFill>
                <a:schemeClr val="tx2"/>
              </a:solidFill>
              <a:latin typeface="Lato" pitchFamily="34" charset="0"/>
              <a:ea typeface="Lato" pitchFamily="34" charset="0"/>
              <a:cs typeface="Lato" pitchFamily="34" charset="0"/>
            </a:endParaRPr>
          </a:p>
          <a:p>
            <a:pPr marL="0" indent="0" algn="ctr">
              <a:buNone/>
            </a:pPr>
            <a:endParaRPr lang="fr-FR" sz="4400" b="1" dirty="0">
              <a:solidFill>
                <a:schemeClr val="tx2"/>
              </a:solidFill>
              <a:latin typeface="Lato" pitchFamily="34" charset="0"/>
              <a:ea typeface="Lato" pitchFamily="34" charset="0"/>
              <a:cs typeface="Lato" pitchFamily="34" charset="0"/>
            </a:endParaRPr>
          </a:p>
          <a:p>
            <a:pPr marL="0" indent="0" algn="ctr">
              <a:buNone/>
            </a:pPr>
            <a:r>
              <a:rPr lang="fr-FR" sz="4400" b="1" dirty="0">
                <a:solidFill>
                  <a:schemeClr val="tx2"/>
                </a:solidFill>
                <a:latin typeface="Lato" pitchFamily="34" charset="0"/>
                <a:ea typeface="Lato" pitchFamily="34" charset="0"/>
                <a:cs typeface="Lato" pitchFamily="34" charset="0"/>
              </a:rPr>
              <a:t>CLIMAT – AIR - ENERGIE</a:t>
            </a:r>
          </a:p>
        </p:txBody>
      </p:sp>
      <p:cxnSp>
        <p:nvCxnSpPr>
          <p:cNvPr id="12" name="Connecteur droit 11">
            <a:extLst>
              <a:ext uri="{FF2B5EF4-FFF2-40B4-BE49-F238E27FC236}">
                <a16:creationId xmlns:a16="http://schemas.microsoft.com/office/drawing/2014/main" id="{D92DE92B-1BFB-49DE-9959-2B46908FFC4F}"/>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Espace réservé de la date 2">
            <a:extLst>
              <a:ext uri="{FF2B5EF4-FFF2-40B4-BE49-F238E27FC236}">
                <a16:creationId xmlns:a16="http://schemas.microsoft.com/office/drawing/2014/main" id="{14C66AA9-F841-4C04-8BDD-823382C82382}"/>
              </a:ext>
            </a:extLst>
          </p:cNvPr>
          <p:cNvSpPr>
            <a:spLocks noGrp="1"/>
          </p:cNvSpPr>
          <p:nvPr>
            <p:ph type="dt" sz="half" idx="10"/>
          </p:nvPr>
        </p:nvSpPr>
        <p:spPr>
          <a:xfrm>
            <a:off x="457200" y="4767264"/>
            <a:ext cx="3322712"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1" u="none" strike="noStrike" kern="1200" cap="none" spc="0" normalizeH="0" baseline="0" noProof="0">
                <a:ln>
                  <a:noFill/>
                </a:ln>
                <a:solidFill>
                  <a:srgbClr val="C00000"/>
                </a:solidFill>
                <a:effectLst/>
                <a:uLnTx/>
                <a:uFillTx/>
                <a:latin typeface="Lato"/>
                <a:ea typeface="+mn-ea"/>
                <a:cs typeface="+mn-cs"/>
              </a:rPr>
              <a:t>Conseil communautaire – 17 novembre 2022</a:t>
            </a:r>
            <a:endParaRPr kumimoji="0" lang="fr-FR" sz="1200" b="0" i="1" u="none" strike="noStrike" kern="1200" cap="none" spc="0" normalizeH="0" baseline="0" noProof="0" dirty="0">
              <a:ln>
                <a:noFill/>
              </a:ln>
              <a:solidFill>
                <a:srgbClr val="C00000"/>
              </a:solidFill>
              <a:effectLst/>
              <a:uLnTx/>
              <a:uFillTx/>
              <a:latin typeface="Lato"/>
              <a:ea typeface="+mn-ea"/>
              <a:cs typeface="+mn-cs"/>
            </a:endParaRPr>
          </a:p>
        </p:txBody>
      </p:sp>
      <p:sp>
        <p:nvSpPr>
          <p:cNvPr id="2" name="Espace réservé du numéro de diapositive 1">
            <a:extLst>
              <a:ext uri="{FF2B5EF4-FFF2-40B4-BE49-F238E27FC236}">
                <a16:creationId xmlns:a16="http://schemas.microsoft.com/office/drawing/2014/main" id="{C8F73694-50AE-5A06-BEB0-48FA8078A59B}"/>
              </a:ext>
            </a:extLst>
          </p:cNvPr>
          <p:cNvSpPr>
            <a:spLocks noGrp="1"/>
          </p:cNvSpPr>
          <p:nvPr>
            <p:ph type="sldNum" sz="quarter" idx="12"/>
          </p:nvPr>
        </p:nvSpPr>
        <p:spPr/>
        <p:txBody>
          <a:bodyPr/>
          <a:lstStyle/>
          <a:p>
            <a:fld id="{7DD352F8-E6D5-40A5-90BA-A89BD40754D9}" type="slidenum">
              <a:rPr lang="fr-FR" smtClean="0"/>
              <a:pPr/>
              <a:t>111</a:t>
            </a:fld>
            <a:endParaRPr lang="fr-FR"/>
          </a:p>
        </p:txBody>
      </p:sp>
    </p:spTree>
    <p:extLst>
      <p:ext uri="{BB962C8B-B14F-4D97-AF65-F5344CB8AC3E}">
        <p14:creationId xmlns:p14="http://schemas.microsoft.com/office/powerpoint/2010/main" val="2865572343"/>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323527" y="0"/>
            <a:ext cx="8904858" cy="777713"/>
          </a:xfrm>
        </p:spPr>
        <p:txBody>
          <a:bodyPr anchor="t">
            <a:normAutofit fontScale="90000"/>
          </a:bodyPr>
          <a:lstStyle/>
          <a:p>
            <a:pPr algn="l"/>
            <a:r>
              <a:rPr lang="fr-FR" b="1" dirty="0">
                <a:solidFill>
                  <a:schemeClr val="tx2"/>
                </a:solidFill>
                <a:latin typeface="Caviar Dreams" pitchFamily="34" charset="0"/>
                <a:cs typeface="Arial" pitchFamily="34" charset="0"/>
              </a:rPr>
              <a:t>Climat – Air - Energie</a:t>
            </a:r>
            <a:r>
              <a:rPr lang="fr-FR" b="1" dirty="0">
                <a:solidFill>
                  <a:schemeClr val="accent6">
                    <a:lumMod val="75000"/>
                  </a:schemeClr>
                </a:solidFill>
                <a:latin typeface="Caviar Dreams" pitchFamily="34" charset="0"/>
                <a:cs typeface="Arial" pitchFamily="34" charset="0"/>
              </a:rPr>
              <a:t> </a:t>
            </a:r>
            <a:r>
              <a:rPr lang="fr-FR" sz="1400" b="1" i="1" dirty="0">
                <a:solidFill>
                  <a:schemeClr val="bg2"/>
                </a:solidFill>
                <a:latin typeface="Lato" pitchFamily="34" charset="0"/>
                <a:ea typeface="Lato" pitchFamily="34" charset="0"/>
                <a:cs typeface="Lato" pitchFamily="34" charset="0"/>
              </a:rPr>
              <a:t>-  Intervention de Monsieur Sylvain GRIFFAULT</a:t>
            </a:r>
          </a:p>
        </p:txBody>
      </p:sp>
      <p:sp>
        <p:nvSpPr>
          <p:cNvPr id="10" name="Espace réservé du contenu 9"/>
          <p:cNvSpPr>
            <a:spLocks noGrp="1"/>
          </p:cNvSpPr>
          <p:nvPr>
            <p:ph idx="1"/>
          </p:nvPr>
        </p:nvSpPr>
        <p:spPr>
          <a:xfrm>
            <a:off x="385193" y="685519"/>
            <a:ext cx="8435280" cy="4407741"/>
          </a:xfrm>
        </p:spPr>
        <p:txBody>
          <a:bodyPr vert="horz" lIns="91440" tIns="45720" rIns="91440" bIns="45720" rtlCol="0" anchor="t">
            <a:normAutofit/>
          </a:bodyPr>
          <a:lstStyle/>
          <a:p>
            <a:pPr marL="0" indent="0" algn="just">
              <a:spcBef>
                <a:spcPts val="0"/>
              </a:spcBef>
              <a:spcAft>
                <a:spcPts val="600"/>
              </a:spcAft>
              <a:buNone/>
            </a:pPr>
            <a:r>
              <a:rPr lang="fr-FR" sz="1800" b="1" dirty="0">
                <a:solidFill>
                  <a:schemeClr val="tx2"/>
                </a:solidFill>
                <a:ea typeface="+mn-lt"/>
                <a:cs typeface="Arial" panose="020B0604020202020204" pitchFamily="34" charset="0"/>
              </a:rPr>
              <a:t>15. Contrat d'Objectif Territorial (COT)</a:t>
            </a:r>
          </a:p>
          <a:p>
            <a:pPr defTabSz="685800">
              <a:spcBef>
                <a:spcPts val="0"/>
              </a:spcBef>
              <a:spcAft>
                <a:spcPts val="900"/>
              </a:spcAft>
              <a:defRPr/>
            </a:pPr>
            <a:r>
              <a:rPr lang="fr-FR" sz="1800" b="1" dirty="0">
                <a:solidFill>
                  <a:srgbClr val="484D7A"/>
                </a:solidFill>
                <a:latin typeface="Marianne" panose="02000000000000000000" pitchFamily="50" charset="0"/>
              </a:rPr>
              <a:t>La forme juridique </a:t>
            </a:r>
            <a:r>
              <a:rPr lang="fr-FR" sz="1500" dirty="0">
                <a:solidFill>
                  <a:prstClr val="black"/>
                </a:solidFill>
                <a:latin typeface="Marianne" panose="02000000000000000000" pitchFamily="50" charset="0"/>
              </a:rPr>
              <a:t>: un contrat d’objectifs avec l’ADEME (agence de la transition écologique), où le versement de la subvention est conditionné à l’atteinte d’objectifs </a:t>
            </a:r>
          </a:p>
          <a:p>
            <a:pPr marL="0" indent="0" defTabSz="685800">
              <a:spcBef>
                <a:spcPts val="0"/>
              </a:spcBef>
              <a:spcAft>
                <a:spcPts val="900"/>
              </a:spcAft>
              <a:buNone/>
              <a:defRPr/>
            </a:pPr>
            <a:endParaRPr lang="fr-FR" sz="225" b="1" dirty="0">
              <a:solidFill>
                <a:srgbClr val="484D7A"/>
              </a:solidFill>
              <a:latin typeface="Marianne" panose="02000000000000000000" pitchFamily="50" charset="0"/>
            </a:endParaRPr>
          </a:p>
          <a:p>
            <a:pPr defTabSz="685800">
              <a:spcBef>
                <a:spcPts val="0"/>
              </a:spcBef>
              <a:spcAft>
                <a:spcPts val="900"/>
              </a:spcAft>
              <a:defRPr/>
            </a:pPr>
            <a:r>
              <a:rPr lang="fr-FR" sz="1800" b="1" dirty="0">
                <a:solidFill>
                  <a:srgbClr val="484D7A"/>
                </a:solidFill>
                <a:latin typeface="Marianne" panose="02000000000000000000" pitchFamily="50" charset="0"/>
              </a:rPr>
              <a:t>La philosophie : </a:t>
            </a:r>
          </a:p>
          <a:p>
            <a:pPr marL="483394" lvl="1" indent="-214313" defTabSz="685800">
              <a:spcBef>
                <a:spcPts val="0"/>
              </a:spcBef>
              <a:spcAft>
                <a:spcPts val="900"/>
              </a:spcAft>
              <a:buFont typeface="Wingdings" panose="05000000000000000000" pitchFamily="2" charset="2"/>
              <a:buChar char="§"/>
              <a:defRPr/>
            </a:pPr>
            <a:r>
              <a:rPr lang="fr-FR" sz="1500" dirty="0">
                <a:solidFill>
                  <a:prstClr val="black"/>
                </a:solidFill>
                <a:latin typeface="Marianne" panose="02000000000000000000" pitchFamily="50" charset="0"/>
              </a:rPr>
              <a:t>Un soutien pour les territoires </a:t>
            </a:r>
            <a:r>
              <a:rPr lang="fr-FR" sz="1500" b="1" dirty="0">
                <a:solidFill>
                  <a:srgbClr val="FF6F4C"/>
                </a:solidFill>
                <a:latin typeface="Marianne" panose="02000000000000000000" pitchFamily="50" charset="0"/>
              </a:rPr>
              <a:t>pour impulser ou renforcer le projet territorial de transition </a:t>
            </a:r>
            <a:r>
              <a:rPr lang="fr-FR" sz="1500" dirty="0">
                <a:solidFill>
                  <a:prstClr val="black"/>
                </a:solidFill>
                <a:latin typeface="Marianne" panose="02000000000000000000" pitchFamily="50" charset="0"/>
              </a:rPr>
              <a:t>de la collectivité, en s’inscrivant dans les politiques et stratégies déjà en place sur le territoire (CRTE, PCAET réalisé en </a:t>
            </a:r>
            <a:r>
              <a:rPr lang="fr-FR" sz="1500" dirty="0" err="1">
                <a:solidFill>
                  <a:prstClr val="black"/>
                </a:solidFill>
                <a:latin typeface="Marianne" panose="02000000000000000000" pitchFamily="50" charset="0"/>
              </a:rPr>
              <a:t>parallè</a:t>
            </a:r>
            <a:r>
              <a:rPr lang="fr-FR" sz="1500" dirty="0">
                <a:solidFill>
                  <a:prstClr val="black"/>
                </a:solidFill>
                <a:latin typeface="Marianne" panose="02000000000000000000" pitchFamily="50" charset="0"/>
              </a:rPr>
              <a:t>le, PDLPMA, PLUi-H…).</a:t>
            </a:r>
          </a:p>
          <a:p>
            <a:pPr marL="483394" lvl="1" indent="-214313" defTabSz="685800">
              <a:spcBef>
                <a:spcPts val="0"/>
              </a:spcBef>
              <a:spcAft>
                <a:spcPts val="900"/>
              </a:spcAft>
              <a:buFont typeface="Wingdings" panose="05000000000000000000" pitchFamily="2" charset="2"/>
              <a:buChar char="§"/>
              <a:defRPr/>
            </a:pPr>
            <a:r>
              <a:rPr lang="fr-FR" sz="1500" dirty="0">
                <a:solidFill>
                  <a:prstClr val="black"/>
                </a:solidFill>
                <a:latin typeface="Marianne" panose="02000000000000000000" pitchFamily="50" charset="0"/>
              </a:rPr>
              <a:t>Une </a:t>
            </a:r>
            <a:r>
              <a:rPr lang="fr-FR" sz="1500" b="1" dirty="0">
                <a:solidFill>
                  <a:srgbClr val="FF6F4C"/>
                </a:solidFill>
                <a:latin typeface="Marianne" panose="02000000000000000000" pitchFamily="50" charset="0"/>
              </a:rPr>
              <a:t>approche transversale</a:t>
            </a:r>
            <a:r>
              <a:rPr lang="fr-FR" sz="1500" dirty="0">
                <a:solidFill>
                  <a:prstClr val="black"/>
                </a:solidFill>
                <a:latin typeface="Marianne" panose="02000000000000000000" pitchFamily="50" charset="0"/>
              </a:rPr>
              <a:t>, décloisonnant les thématiques, pour accompagner les politiques territoriales de transition écologique (climat, air, énergie et économie circulaire, déchets…),</a:t>
            </a:r>
          </a:p>
          <a:p>
            <a:pPr marL="483394" lvl="1" indent="-214313" defTabSz="685800">
              <a:spcBef>
                <a:spcPts val="0"/>
              </a:spcBef>
              <a:spcAft>
                <a:spcPts val="900"/>
              </a:spcAft>
              <a:buFont typeface="Wingdings" panose="05000000000000000000" pitchFamily="2" charset="2"/>
              <a:buChar char="§"/>
              <a:defRPr/>
            </a:pPr>
            <a:r>
              <a:rPr lang="fr-FR" sz="1500" dirty="0">
                <a:solidFill>
                  <a:prstClr val="black"/>
                </a:solidFill>
                <a:latin typeface="Marianne" panose="02000000000000000000" pitchFamily="50" charset="0"/>
              </a:rPr>
              <a:t>Une démarche </a:t>
            </a:r>
            <a:r>
              <a:rPr lang="fr-FR" sz="1500" b="1" dirty="0">
                <a:solidFill>
                  <a:srgbClr val="FF6F4C"/>
                </a:solidFill>
                <a:latin typeface="Marianne" panose="02000000000000000000" pitchFamily="50" charset="0"/>
              </a:rPr>
              <a:t>d’amélioration continue</a:t>
            </a:r>
            <a:r>
              <a:rPr lang="fr-FR" sz="1500" dirty="0">
                <a:solidFill>
                  <a:prstClr val="black"/>
                </a:solidFill>
                <a:latin typeface="Marianne" panose="02000000000000000000" pitchFamily="50" charset="0"/>
              </a:rPr>
              <a:t> pour engager ou renforcer une politique territoriale de transition écologique quel que soit leur niveau de </a:t>
            </a:r>
            <a:r>
              <a:rPr lang="fr-FR" sz="1500" b="1" dirty="0">
                <a:solidFill>
                  <a:srgbClr val="FF6F4C"/>
                </a:solidFill>
                <a:latin typeface="Marianne" panose="02000000000000000000" pitchFamily="50" charset="0"/>
              </a:rPr>
              <a:t>maturité</a:t>
            </a:r>
            <a:r>
              <a:rPr lang="fr-FR" sz="1500" dirty="0">
                <a:solidFill>
                  <a:prstClr val="black"/>
                </a:solidFill>
                <a:latin typeface="Marianne" panose="02000000000000000000" pitchFamily="50" charset="0"/>
              </a:rPr>
              <a:t> en la matière, </a:t>
            </a:r>
          </a:p>
          <a:p>
            <a:pPr marL="483394" lvl="1" indent="-214313" defTabSz="685800">
              <a:spcBef>
                <a:spcPts val="0"/>
              </a:spcBef>
              <a:spcAft>
                <a:spcPts val="900"/>
              </a:spcAft>
              <a:buFont typeface="Wingdings" panose="05000000000000000000" pitchFamily="2" charset="2"/>
              <a:buChar char="§"/>
              <a:defRPr/>
            </a:pPr>
            <a:r>
              <a:rPr lang="fr-FR" sz="1500" dirty="0">
                <a:solidFill>
                  <a:prstClr val="black"/>
                </a:solidFill>
                <a:latin typeface="Marianne" panose="02000000000000000000" pitchFamily="50" charset="0"/>
              </a:rPr>
              <a:t>Un appui avec les </a:t>
            </a:r>
            <a:r>
              <a:rPr lang="fr-FR" sz="1500" b="1" dirty="0">
                <a:solidFill>
                  <a:srgbClr val="FF6F4C"/>
                </a:solidFill>
                <a:latin typeface="Marianne" panose="02000000000000000000" pitchFamily="50" charset="0"/>
              </a:rPr>
              <a:t>référentiels Territoires Engagés Transition Ecologique volets Climat-Air-Energie (CAE) et Economie Circulaire (</a:t>
            </a:r>
            <a:r>
              <a:rPr lang="fr-FR" sz="1500" b="1" dirty="0" err="1">
                <a:solidFill>
                  <a:srgbClr val="FF6F4C"/>
                </a:solidFill>
                <a:latin typeface="Marianne" panose="02000000000000000000" pitchFamily="50" charset="0"/>
              </a:rPr>
              <a:t>Eci</a:t>
            </a:r>
            <a:r>
              <a:rPr lang="fr-FR" sz="1500" b="1" dirty="0">
                <a:solidFill>
                  <a:srgbClr val="FF6F4C"/>
                </a:solidFill>
                <a:latin typeface="Marianne" panose="02000000000000000000" pitchFamily="50" charset="0"/>
              </a:rPr>
              <a:t>)</a:t>
            </a:r>
            <a:endParaRPr lang="fr-FR" sz="2400" b="1" dirty="0">
              <a:solidFill>
                <a:schemeClr val="tx2"/>
              </a:solidFill>
              <a:ea typeface="+mn-lt"/>
              <a:cs typeface="Arial" panose="020B0604020202020204" pitchFamily="34" charset="0"/>
            </a:endParaRPr>
          </a:p>
          <a:p>
            <a:pPr marL="0" indent="0" algn="just">
              <a:spcBef>
                <a:spcPts val="0"/>
              </a:spcBef>
              <a:spcAft>
                <a:spcPts val="600"/>
              </a:spcAft>
              <a:buNone/>
            </a:pPr>
            <a:endParaRPr lang="fr-FR" sz="1875" b="1" dirty="0">
              <a:solidFill>
                <a:schemeClr val="tx2"/>
              </a:solidFill>
              <a:ea typeface="+mn-lt"/>
              <a:cs typeface="Arial" panose="020B0604020202020204" pitchFamily="34" charset="0"/>
            </a:endParaRPr>
          </a:p>
        </p:txBody>
      </p:sp>
      <p:cxnSp>
        <p:nvCxnSpPr>
          <p:cNvPr id="4" name="Connecteur droit 3">
            <a:extLst>
              <a:ext uri="{FF2B5EF4-FFF2-40B4-BE49-F238E27FC236}">
                <a16:creationId xmlns:a16="http://schemas.microsoft.com/office/drawing/2014/main" id="{D990F430-F22E-4DFD-AC13-B6FE6F28C6E6}"/>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5" name="Espace réservé de la date 1">
            <a:extLst>
              <a:ext uri="{FF2B5EF4-FFF2-40B4-BE49-F238E27FC236}">
                <a16:creationId xmlns:a16="http://schemas.microsoft.com/office/drawing/2014/main" id="{751B799A-2741-46CE-8EB5-1345CA22DF28}"/>
              </a:ext>
            </a:extLst>
          </p:cNvPr>
          <p:cNvSpPr>
            <a:spLocks noGrp="1"/>
          </p:cNvSpPr>
          <p:nvPr>
            <p:ph type="dt" sz="half" idx="10"/>
          </p:nvPr>
        </p:nvSpPr>
        <p:spPr>
          <a:xfrm>
            <a:off x="457201" y="4767264"/>
            <a:ext cx="3322712" cy="273844"/>
          </a:xfrm>
        </p:spPr>
        <p:txBody>
          <a:bodyPr/>
          <a:lstStyle/>
          <a:p>
            <a:r>
              <a:rPr lang="fr-FR" i="1">
                <a:latin typeface="Lato"/>
              </a:rPr>
              <a:t>Conseil communautaire – 17 novembre 2022</a:t>
            </a:r>
            <a:endParaRPr lang="fr-FR" i="1" dirty="0">
              <a:latin typeface="Lato"/>
            </a:endParaRPr>
          </a:p>
        </p:txBody>
      </p:sp>
      <p:sp>
        <p:nvSpPr>
          <p:cNvPr id="2" name="Espace réservé du numéro de diapositive 1">
            <a:extLst>
              <a:ext uri="{FF2B5EF4-FFF2-40B4-BE49-F238E27FC236}">
                <a16:creationId xmlns:a16="http://schemas.microsoft.com/office/drawing/2014/main" id="{AD11BF0B-8893-98D4-9B56-D451057B4320}"/>
              </a:ext>
            </a:extLst>
          </p:cNvPr>
          <p:cNvSpPr>
            <a:spLocks noGrp="1"/>
          </p:cNvSpPr>
          <p:nvPr>
            <p:ph type="sldNum" sz="quarter" idx="12"/>
          </p:nvPr>
        </p:nvSpPr>
        <p:spPr/>
        <p:txBody>
          <a:bodyPr/>
          <a:lstStyle/>
          <a:p>
            <a:fld id="{7DD352F8-E6D5-40A5-90BA-A89BD40754D9}" type="slidenum">
              <a:rPr lang="fr-FR" smtClean="0"/>
              <a:pPr/>
              <a:t>112</a:t>
            </a:fld>
            <a:endParaRPr lang="fr-FR"/>
          </a:p>
        </p:txBody>
      </p:sp>
    </p:spTree>
    <p:extLst>
      <p:ext uri="{BB962C8B-B14F-4D97-AF65-F5344CB8AC3E}">
        <p14:creationId xmlns:p14="http://schemas.microsoft.com/office/powerpoint/2010/main" val="1897534467"/>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280787" y="9363"/>
            <a:ext cx="8892158" cy="777713"/>
          </a:xfrm>
        </p:spPr>
        <p:txBody>
          <a:bodyPr anchor="t">
            <a:normAutofit fontScale="90000"/>
          </a:bodyPr>
          <a:lstStyle/>
          <a:p>
            <a:pPr algn="l"/>
            <a:r>
              <a:rPr lang="fr-FR" b="1" dirty="0">
                <a:solidFill>
                  <a:schemeClr val="tx2"/>
                </a:solidFill>
                <a:latin typeface="Caviar Dreams" pitchFamily="34" charset="0"/>
                <a:cs typeface="Arial" pitchFamily="34" charset="0"/>
              </a:rPr>
              <a:t>Climat – Air - Energie</a:t>
            </a:r>
            <a:r>
              <a:rPr lang="fr-FR" b="1" dirty="0">
                <a:solidFill>
                  <a:schemeClr val="accent6">
                    <a:lumMod val="75000"/>
                  </a:schemeClr>
                </a:solidFill>
                <a:latin typeface="Caviar Dreams" pitchFamily="34" charset="0"/>
                <a:cs typeface="Arial" pitchFamily="34" charset="0"/>
              </a:rPr>
              <a:t> </a:t>
            </a:r>
            <a:r>
              <a:rPr lang="fr-FR" sz="1400" b="1" i="1" dirty="0">
                <a:solidFill>
                  <a:schemeClr val="bg2"/>
                </a:solidFill>
                <a:latin typeface="Lato" pitchFamily="34" charset="0"/>
                <a:ea typeface="Lato" pitchFamily="34" charset="0"/>
                <a:cs typeface="Lato" pitchFamily="34" charset="0"/>
              </a:rPr>
              <a:t>-  Intervention de Monsieur Sylvain GRIFFAULT</a:t>
            </a:r>
          </a:p>
        </p:txBody>
      </p:sp>
      <p:sp>
        <p:nvSpPr>
          <p:cNvPr id="10" name="Espace réservé du contenu 9"/>
          <p:cNvSpPr>
            <a:spLocks noGrp="1"/>
          </p:cNvSpPr>
          <p:nvPr>
            <p:ph idx="1"/>
          </p:nvPr>
        </p:nvSpPr>
        <p:spPr>
          <a:xfrm>
            <a:off x="385193" y="685519"/>
            <a:ext cx="8683347" cy="4407741"/>
          </a:xfrm>
        </p:spPr>
        <p:txBody>
          <a:bodyPr vert="horz" lIns="91440" tIns="45720" rIns="91440" bIns="45720" rtlCol="0" anchor="t">
            <a:normAutofit/>
          </a:bodyPr>
          <a:lstStyle/>
          <a:p>
            <a:pPr marL="0" indent="0" algn="just">
              <a:spcBef>
                <a:spcPts val="0"/>
              </a:spcBef>
              <a:spcAft>
                <a:spcPts val="600"/>
              </a:spcAft>
              <a:buNone/>
            </a:pPr>
            <a:r>
              <a:rPr lang="fr-FR" sz="1800" b="1" dirty="0">
                <a:solidFill>
                  <a:schemeClr val="tx2"/>
                </a:solidFill>
                <a:ea typeface="+mn-lt"/>
                <a:cs typeface="Arial" panose="020B0604020202020204" pitchFamily="34" charset="0"/>
              </a:rPr>
              <a:t>15. Contrat d'Objectif Territorial (COT)</a:t>
            </a:r>
          </a:p>
          <a:p>
            <a:pPr marL="214380" indent="-214380">
              <a:lnSpc>
                <a:spcPct val="90000"/>
              </a:lnSpc>
              <a:spcBef>
                <a:spcPts val="751"/>
              </a:spcBef>
              <a:buClr>
                <a:srgbClr val="484D7A"/>
              </a:buClr>
              <a:buFont typeface="Wingdings" charset="2"/>
              <a:buChar char=""/>
            </a:pPr>
            <a:r>
              <a:rPr lang="fr-FR" sz="1800" b="1" spc="-1" dirty="0">
                <a:solidFill>
                  <a:srgbClr val="484D7A"/>
                </a:solidFill>
                <a:latin typeface="Marianne"/>
              </a:rPr>
              <a:t>Un</a:t>
            </a:r>
            <a:r>
              <a:rPr lang="fr-FR" sz="1800" spc="-1" dirty="0">
                <a:solidFill>
                  <a:srgbClr val="000000"/>
                </a:solidFill>
                <a:latin typeface="Marianne"/>
              </a:rPr>
              <a:t> </a:t>
            </a:r>
            <a:r>
              <a:rPr lang="fr-FR" sz="1800" b="1" spc="-1" dirty="0">
                <a:solidFill>
                  <a:srgbClr val="484D7A"/>
                </a:solidFill>
                <a:latin typeface="Marianne"/>
              </a:rPr>
              <a:t>accompagnement financier sur 4 ans </a:t>
            </a:r>
            <a:r>
              <a:rPr lang="fr-FR" sz="1800" b="1" u="sng" spc="-1" dirty="0">
                <a:solidFill>
                  <a:srgbClr val="484D7A"/>
                </a:solidFill>
                <a:latin typeface="Marianne"/>
              </a:rPr>
              <a:t>jusqu'à 350 000 €</a:t>
            </a:r>
            <a:endParaRPr lang="fr-FR" sz="1800" spc="-1" dirty="0">
              <a:solidFill>
                <a:srgbClr val="000000"/>
              </a:solidFill>
              <a:latin typeface="Arial"/>
            </a:endParaRPr>
          </a:p>
          <a:p>
            <a:pPr marL="514350" lvl="1" indent="-171450">
              <a:lnSpc>
                <a:spcPct val="90000"/>
              </a:lnSpc>
              <a:spcBef>
                <a:spcPts val="374"/>
              </a:spcBef>
              <a:buClr>
                <a:srgbClr val="000000"/>
              </a:buClr>
              <a:buFont typeface="Arial"/>
              <a:buChar char="•"/>
            </a:pPr>
            <a:r>
              <a:rPr lang="fr-FR" sz="1575" spc="-1" dirty="0">
                <a:solidFill>
                  <a:srgbClr val="000000"/>
                </a:solidFill>
                <a:latin typeface="Marianne"/>
              </a:rPr>
              <a:t>Part fixe + part variable conditionnée à l’atteinte des objectifs </a:t>
            </a:r>
            <a:br>
              <a:rPr lang="fr-FR" dirty="0"/>
            </a:br>
            <a:r>
              <a:rPr lang="fr-FR" sz="1575" spc="-1" dirty="0">
                <a:solidFill>
                  <a:srgbClr val="000000"/>
                </a:solidFill>
                <a:latin typeface="Marianne"/>
              </a:rPr>
              <a:t> </a:t>
            </a:r>
            <a:endParaRPr lang="fr-FR" sz="1575" spc="-1" dirty="0">
              <a:solidFill>
                <a:srgbClr val="000000"/>
              </a:solidFill>
              <a:latin typeface="Arial"/>
            </a:endParaRPr>
          </a:p>
          <a:p>
            <a:pPr marL="214380" indent="-214380">
              <a:lnSpc>
                <a:spcPct val="90000"/>
              </a:lnSpc>
              <a:spcBef>
                <a:spcPts val="751"/>
              </a:spcBef>
              <a:buClr>
                <a:srgbClr val="484D7A"/>
              </a:buClr>
              <a:buFont typeface="Wingdings" charset="2"/>
              <a:buChar char=""/>
            </a:pPr>
            <a:r>
              <a:rPr lang="fr-FR" sz="1800" b="1" spc="-1" dirty="0">
                <a:solidFill>
                  <a:srgbClr val="484D7A"/>
                </a:solidFill>
                <a:latin typeface="Marianne"/>
              </a:rPr>
              <a:t>Un</a:t>
            </a:r>
            <a:r>
              <a:rPr lang="fr-FR" sz="1800" spc="-1" dirty="0">
                <a:solidFill>
                  <a:srgbClr val="000000"/>
                </a:solidFill>
                <a:latin typeface="Marianne"/>
              </a:rPr>
              <a:t> </a:t>
            </a:r>
            <a:r>
              <a:rPr lang="fr-FR" sz="1800" b="1" spc="-1" dirty="0">
                <a:solidFill>
                  <a:srgbClr val="484D7A"/>
                </a:solidFill>
                <a:latin typeface="Marianne"/>
              </a:rPr>
              <a:t>accompagnement méthodologique et technique : </a:t>
            </a:r>
            <a:endParaRPr lang="fr-FR" sz="1800" spc="-1" dirty="0">
              <a:solidFill>
                <a:srgbClr val="000000"/>
              </a:solidFill>
              <a:latin typeface="Arial"/>
            </a:endParaRPr>
          </a:p>
          <a:p>
            <a:pPr marL="526230" lvl="1" indent="-257310">
              <a:lnSpc>
                <a:spcPct val="170000"/>
              </a:lnSpc>
              <a:spcBef>
                <a:spcPts val="374"/>
              </a:spcBef>
              <a:buClr>
                <a:srgbClr val="000000"/>
              </a:buClr>
              <a:buFont typeface="Arial"/>
              <a:buChar char="•"/>
            </a:pPr>
            <a:r>
              <a:rPr lang="fr-FR" sz="1575" spc="-1" dirty="0">
                <a:solidFill>
                  <a:srgbClr val="000000"/>
                </a:solidFill>
                <a:latin typeface="Marianne"/>
              </a:rPr>
              <a:t>Le </a:t>
            </a:r>
            <a:r>
              <a:rPr lang="fr-FR" sz="1575" b="1" spc="-1" dirty="0">
                <a:solidFill>
                  <a:srgbClr val="FF6F4C"/>
                </a:solidFill>
                <a:latin typeface="Marianne"/>
              </a:rPr>
              <a:t>cadre méthodologique </a:t>
            </a:r>
            <a:r>
              <a:rPr lang="fr-FR" sz="1575" spc="-1" dirty="0">
                <a:solidFill>
                  <a:srgbClr val="000000"/>
                </a:solidFill>
                <a:latin typeface="Marianne"/>
              </a:rPr>
              <a:t>éprouvé des référentiels Climat-Air-Énergie et Économie Circulaire (</a:t>
            </a:r>
            <a:r>
              <a:rPr lang="fr-FR" sz="1575" spc="-1" dirty="0" err="1">
                <a:solidFill>
                  <a:srgbClr val="000000"/>
                </a:solidFill>
                <a:latin typeface="Marianne"/>
              </a:rPr>
              <a:t>ECi</a:t>
            </a:r>
            <a:r>
              <a:rPr lang="fr-FR" sz="1575" spc="-1" dirty="0">
                <a:solidFill>
                  <a:srgbClr val="000000"/>
                </a:solidFill>
                <a:latin typeface="Marianne"/>
              </a:rPr>
              <a:t>)</a:t>
            </a:r>
            <a:endParaRPr lang="fr-FR" sz="1575" spc="-1" dirty="0">
              <a:solidFill>
                <a:srgbClr val="000000"/>
              </a:solidFill>
              <a:latin typeface="Arial"/>
            </a:endParaRPr>
          </a:p>
          <a:p>
            <a:pPr marL="526230" lvl="1" indent="-257310">
              <a:lnSpc>
                <a:spcPct val="120000"/>
              </a:lnSpc>
              <a:spcBef>
                <a:spcPts val="374"/>
              </a:spcBef>
              <a:buClr>
                <a:srgbClr val="000000"/>
              </a:buClr>
              <a:buFont typeface="Arial"/>
              <a:buChar char="•"/>
            </a:pPr>
            <a:r>
              <a:rPr lang="fr-FR" sz="1575" spc="-1" dirty="0">
                <a:solidFill>
                  <a:srgbClr val="000000"/>
                </a:solidFill>
                <a:latin typeface="Marianne"/>
              </a:rPr>
              <a:t>L’appui spécifique d'un </a:t>
            </a:r>
            <a:r>
              <a:rPr lang="fr-FR" sz="1575" b="1" spc="-1" dirty="0">
                <a:solidFill>
                  <a:srgbClr val="FF6F4C"/>
                </a:solidFill>
                <a:latin typeface="Marianne"/>
              </a:rPr>
              <a:t>conseillers CAE et d'un conseillers </a:t>
            </a:r>
            <a:r>
              <a:rPr lang="fr-FR" sz="1575" b="1" spc="-1" dirty="0" err="1">
                <a:solidFill>
                  <a:srgbClr val="FF6F4C"/>
                </a:solidFill>
                <a:latin typeface="Marianne"/>
              </a:rPr>
              <a:t>ECi</a:t>
            </a:r>
            <a:r>
              <a:rPr lang="fr-FR" sz="1575" b="1" spc="-1" dirty="0">
                <a:solidFill>
                  <a:srgbClr val="FF6F4C"/>
                </a:solidFill>
                <a:latin typeface="Marianne"/>
              </a:rPr>
              <a:t> </a:t>
            </a:r>
            <a:r>
              <a:rPr lang="fr-FR" sz="1575" spc="-1" dirty="0">
                <a:solidFill>
                  <a:srgbClr val="000000"/>
                </a:solidFill>
                <a:latin typeface="Marianne"/>
              </a:rPr>
              <a:t>(état des lieux et renseignement du référentiel, aide à la conception du programme d’actions, à l'animation en interne…)</a:t>
            </a:r>
            <a:endParaRPr lang="fr-FR" sz="1575" spc="-1" dirty="0">
              <a:solidFill>
                <a:srgbClr val="000000"/>
              </a:solidFill>
              <a:latin typeface="Arial"/>
            </a:endParaRPr>
          </a:p>
          <a:p>
            <a:pPr marL="526230" lvl="1" indent="-257310">
              <a:lnSpc>
                <a:spcPct val="120000"/>
              </a:lnSpc>
              <a:spcBef>
                <a:spcPts val="374"/>
              </a:spcBef>
              <a:buClr>
                <a:srgbClr val="000000"/>
              </a:buClr>
              <a:buFont typeface="Arial"/>
              <a:buChar char="•"/>
            </a:pPr>
            <a:r>
              <a:rPr lang="fr-FR" sz="1575" spc="-1" dirty="0">
                <a:solidFill>
                  <a:srgbClr val="000000"/>
                </a:solidFill>
                <a:latin typeface="Marianne"/>
              </a:rPr>
              <a:t>Des </a:t>
            </a:r>
            <a:r>
              <a:rPr lang="fr-FR" sz="1575" b="1" spc="-1" dirty="0">
                <a:solidFill>
                  <a:srgbClr val="FF6F4D"/>
                </a:solidFill>
                <a:latin typeface="Marianne"/>
              </a:rPr>
              <a:t>réseaux nationaux et régionaux des utilisateurs des référentiels </a:t>
            </a:r>
            <a:r>
              <a:rPr lang="fr-FR" sz="1575" b="1" spc="-1" dirty="0" err="1">
                <a:solidFill>
                  <a:srgbClr val="FF6F4D"/>
                </a:solidFill>
                <a:latin typeface="Marianne"/>
              </a:rPr>
              <a:t>ECi</a:t>
            </a:r>
            <a:r>
              <a:rPr lang="fr-FR" sz="1575" b="1" spc="-1" dirty="0">
                <a:solidFill>
                  <a:srgbClr val="FF6F4D"/>
                </a:solidFill>
                <a:latin typeface="Marianne"/>
              </a:rPr>
              <a:t> </a:t>
            </a:r>
            <a:r>
              <a:rPr lang="fr-FR" sz="1575" spc="-1" dirty="0">
                <a:solidFill>
                  <a:srgbClr val="000000"/>
                </a:solidFill>
                <a:latin typeface="Marianne"/>
              </a:rPr>
              <a:t>(Accompagnement technique et juridique mutualisé, webinaire…)</a:t>
            </a:r>
            <a:br>
              <a:rPr lang="fr-FR" dirty="0"/>
            </a:br>
            <a:r>
              <a:rPr lang="fr-FR" sz="1575" spc="-1" dirty="0">
                <a:solidFill>
                  <a:srgbClr val="000000"/>
                </a:solidFill>
                <a:latin typeface="Marianne"/>
              </a:rPr>
              <a:t> </a:t>
            </a:r>
            <a:endParaRPr lang="fr-FR" sz="1575" spc="-1" dirty="0">
              <a:solidFill>
                <a:srgbClr val="000000"/>
              </a:solidFill>
              <a:latin typeface="Arial"/>
            </a:endParaRPr>
          </a:p>
          <a:p>
            <a:pPr marL="183330" indent="-257310">
              <a:lnSpc>
                <a:spcPct val="120000"/>
              </a:lnSpc>
              <a:spcBef>
                <a:spcPts val="751"/>
              </a:spcBef>
              <a:buClr>
                <a:srgbClr val="484D7A"/>
              </a:buClr>
              <a:buFont typeface="Wingdings" charset="2"/>
              <a:buChar char=""/>
            </a:pPr>
            <a:r>
              <a:rPr lang="fr-FR" sz="1800" b="1" spc="-1" dirty="0">
                <a:solidFill>
                  <a:srgbClr val="484D7A"/>
                </a:solidFill>
                <a:latin typeface="Marianne"/>
              </a:rPr>
              <a:t>Une labellisation valorisant notre engagement</a:t>
            </a:r>
            <a:endParaRPr lang="fr-FR" sz="1800" spc="-1" dirty="0">
              <a:solidFill>
                <a:srgbClr val="000000"/>
              </a:solidFill>
              <a:latin typeface="Arial"/>
            </a:endParaRPr>
          </a:p>
          <a:p>
            <a:pPr marL="0" indent="0" algn="just">
              <a:spcBef>
                <a:spcPts val="0"/>
              </a:spcBef>
              <a:spcAft>
                <a:spcPts val="600"/>
              </a:spcAft>
              <a:buNone/>
            </a:pPr>
            <a:endParaRPr lang="fr-FR" sz="1875" b="1" dirty="0">
              <a:solidFill>
                <a:schemeClr val="tx2"/>
              </a:solidFill>
              <a:ea typeface="+mn-lt"/>
              <a:cs typeface="Arial" panose="020B0604020202020204" pitchFamily="34" charset="0"/>
            </a:endParaRPr>
          </a:p>
        </p:txBody>
      </p:sp>
      <p:cxnSp>
        <p:nvCxnSpPr>
          <p:cNvPr id="4" name="Connecteur droit 3">
            <a:extLst>
              <a:ext uri="{FF2B5EF4-FFF2-40B4-BE49-F238E27FC236}">
                <a16:creationId xmlns:a16="http://schemas.microsoft.com/office/drawing/2014/main" id="{D990F430-F22E-4DFD-AC13-B6FE6F28C6E6}"/>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5" name="Espace réservé de la date 1">
            <a:extLst>
              <a:ext uri="{FF2B5EF4-FFF2-40B4-BE49-F238E27FC236}">
                <a16:creationId xmlns:a16="http://schemas.microsoft.com/office/drawing/2014/main" id="{751B799A-2741-46CE-8EB5-1345CA22DF28}"/>
              </a:ext>
            </a:extLst>
          </p:cNvPr>
          <p:cNvSpPr>
            <a:spLocks noGrp="1"/>
          </p:cNvSpPr>
          <p:nvPr>
            <p:ph type="dt" sz="half" idx="10"/>
          </p:nvPr>
        </p:nvSpPr>
        <p:spPr>
          <a:xfrm>
            <a:off x="457201" y="4767264"/>
            <a:ext cx="3322712" cy="273844"/>
          </a:xfrm>
        </p:spPr>
        <p:txBody>
          <a:bodyPr/>
          <a:lstStyle/>
          <a:p>
            <a:r>
              <a:rPr lang="fr-FR" i="1">
                <a:latin typeface="Lato"/>
              </a:rPr>
              <a:t>Conseil communautaire – 17 novembre 2022</a:t>
            </a:r>
            <a:endParaRPr lang="fr-FR" i="1" dirty="0">
              <a:latin typeface="Lato"/>
            </a:endParaRPr>
          </a:p>
        </p:txBody>
      </p:sp>
      <p:pic>
        <p:nvPicPr>
          <p:cNvPr id="2" name="Image 6">
            <a:extLst>
              <a:ext uri="{FF2B5EF4-FFF2-40B4-BE49-F238E27FC236}">
                <a16:creationId xmlns:a16="http://schemas.microsoft.com/office/drawing/2014/main" id="{8931F3CA-59DC-BC94-45BF-DFDBE9EF3540}"/>
              </a:ext>
            </a:extLst>
          </p:cNvPr>
          <p:cNvPicPr/>
          <p:nvPr/>
        </p:nvPicPr>
        <p:blipFill>
          <a:blip r:embed="rId3"/>
          <a:stretch/>
        </p:blipFill>
        <p:spPr>
          <a:xfrm>
            <a:off x="5364090" y="3932433"/>
            <a:ext cx="690437" cy="975364"/>
          </a:xfrm>
          <a:prstGeom prst="rect">
            <a:avLst/>
          </a:prstGeom>
          <a:ln w="0">
            <a:noFill/>
          </a:ln>
        </p:spPr>
      </p:pic>
      <p:sp>
        <p:nvSpPr>
          <p:cNvPr id="3" name="Espace réservé du numéro de diapositive 2">
            <a:extLst>
              <a:ext uri="{FF2B5EF4-FFF2-40B4-BE49-F238E27FC236}">
                <a16:creationId xmlns:a16="http://schemas.microsoft.com/office/drawing/2014/main" id="{881D2E03-F080-CC2E-E3DD-09680DF3E0D1}"/>
              </a:ext>
            </a:extLst>
          </p:cNvPr>
          <p:cNvSpPr>
            <a:spLocks noGrp="1"/>
          </p:cNvSpPr>
          <p:nvPr>
            <p:ph type="sldNum" sz="quarter" idx="12"/>
          </p:nvPr>
        </p:nvSpPr>
        <p:spPr/>
        <p:txBody>
          <a:bodyPr/>
          <a:lstStyle/>
          <a:p>
            <a:fld id="{7DD352F8-E6D5-40A5-90BA-A89BD40754D9}" type="slidenum">
              <a:rPr lang="fr-FR" smtClean="0"/>
              <a:pPr/>
              <a:t>113</a:t>
            </a:fld>
            <a:endParaRPr lang="fr-FR"/>
          </a:p>
        </p:txBody>
      </p:sp>
    </p:spTree>
    <p:extLst>
      <p:ext uri="{BB962C8B-B14F-4D97-AF65-F5344CB8AC3E}">
        <p14:creationId xmlns:p14="http://schemas.microsoft.com/office/powerpoint/2010/main" val="3813761676"/>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348213" y="0"/>
            <a:ext cx="8873105" cy="777713"/>
          </a:xfrm>
        </p:spPr>
        <p:txBody>
          <a:bodyPr anchor="t">
            <a:normAutofit fontScale="90000"/>
          </a:bodyPr>
          <a:lstStyle/>
          <a:p>
            <a:pPr algn="l"/>
            <a:r>
              <a:rPr lang="fr-FR" b="1" dirty="0">
                <a:solidFill>
                  <a:schemeClr val="tx2"/>
                </a:solidFill>
                <a:latin typeface="Caviar Dreams" pitchFamily="34" charset="0"/>
                <a:cs typeface="Arial" pitchFamily="34" charset="0"/>
              </a:rPr>
              <a:t>Climat – Air - Energie</a:t>
            </a:r>
            <a:r>
              <a:rPr lang="fr-FR" b="1" dirty="0">
                <a:solidFill>
                  <a:schemeClr val="accent6">
                    <a:lumMod val="75000"/>
                  </a:schemeClr>
                </a:solidFill>
                <a:latin typeface="Caviar Dreams" pitchFamily="34" charset="0"/>
                <a:cs typeface="Arial" pitchFamily="34" charset="0"/>
              </a:rPr>
              <a:t> </a:t>
            </a:r>
            <a:r>
              <a:rPr lang="fr-FR" sz="1400" b="1" i="1" dirty="0">
                <a:solidFill>
                  <a:schemeClr val="bg2"/>
                </a:solidFill>
                <a:latin typeface="Lato" pitchFamily="34" charset="0"/>
                <a:ea typeface="Lato" pitchFamily="34" charset="0"/>
                <a:cs typeface="Lato" pitchFamily="34" charset="0"/>
              </a:rPr>
              <a:t>-  Intervention de Monsieur Sylvain GRIFFAULT</a:t>
            </a:r>
          </a:p>
        </p:txBody>
      </p:sp>
      <p:sp>
        <p:nvSpPr>
          <p:cNvPr id="10" name="Espace réservé du contenu 9"/>
          <p:cNvSpPr>
            <a:spLocks noGrp="1"/>
          </p:cNvSpPr>
          <p:nvPr>
            <p:ph idx="1"/>
          </p:nvPr>
        </p:nvSpPr>
        <p:spPr>
          <a:xfrm>
            <a:off x="385193" y="685519"/>
            <a:ext cx="8683347" cy="4407741"/>
          </a:xfrm>
        </p:spPr>
        <p:txBody>
          <a:bodyPr vert="horz" lIns="91440" tIns="45720" rIns="91440" bIns="45720" rtlCol="0" anchor="t">
            <a:normAutofit/>
          </a:bodyPr>
          <a:lstStyle/>
          <a:p>
            <a:pPr marL="0" indent="0" algn="just">
              <a:spcBef>
                <a:spcPts val="0"/>
              </a:spcBef>
              <a:spcAft>
                <a:spcPts val="600"/>
              </a:spcAft>
              <a:buNone/>
            </a:pPr>
            <a:r>
              <a:rPr lang="fr-FR" sz="1800" b="1" dirty="0">
                <a:solidFill>
                  <a:schemeClr val="tx2"/>
                </a:solidFill>
                <a:ea typeface="+mn-lt"/>
                <a:cs typeface="Arial" panose="020B0604020202020204" pitchFamily="34" charset="0"/>
              </a:rPr>
              <a:t>15. Contrat d'Objectif Territorial (COT)</a:t>
            </a:r>
          </a:p>
          <a:p>
            <a:pPr marL="0" indent="0" algn="just">
              <a:spcBef>
                <a:spcPts val="0"/>
              </a:spcBef>
              <a:spcAft>
                <a:spcPts val="600"/>
              </a:spcAft>
              <a:buNone/>
            </a:pPr>
            <a:endParaRPr lang="fr-FR" sz="1875" b="1" dirty="0">
              <a:solidFill>
                <a:schemeClr val="tx2"/>
              </a:solidFill>
              <a:ea typeface="+mn-lt"/>
              <a:cs typeface="Arial" panose="020B0604020202020204" pitchFamily="34" charset="0"/>
            </a:endParaRPr>
          </a:p>
        </p:txBody>
      </p:sp>
      <p:cxnSp>
        <p:nvCxnSpPr>
          <p:cNvPr id="4" name="Connecteur droit 3">
            <a:extLst>
              <a:ext uri="{FF2B5EF4-FFF2-40B4-BE49-F238E27FC236}">
                <a16:creationId xmlns:a16="http://schemas.microsoft.com/office/drawing/2014/main" id="{D990F430-F22E-4DFD-AC13-B6FE6F28C6E6}"/>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5" name="Espace réservé de la date 1">
            <a:extLst>
              <a:ext uri="{FF2B5EF4-FFF2-40B4-BE49-F238E27FC236}">
                <a16:creationId xmlns:a16="http://schemas.microsoft.com/office/drawing/2014/main" id="{751B799A-2741-46CE-8EB5-1345CA22DF28}"/>
              </a:ext>
            </a:extLst>
          </p:cNvPr>
          <p:cNvSpPr>
            <a:spLocks noGrp="1"/>
          </p:cNvSpPr>
          <p:nvPr>
            <p:ph type="dt" sz="half" idx="10"/>
          </p:nvPr>
        </p:nvSpPr>
        <p:spPr>
          <a:xfrm>
            <a:off x="457201" y="4767264"/>
            <a:ext cx="3322712" cy="273844"/>
          </a:xfrm>
        </p:spPr>
        <p:txBody>
          <a:bodyPr/>
          <a:lstStyle/>
          <a:p>
            <a:r>
              <a:rPr lang="fr-FR" i="1">
                <a:latin typeface="Lato"/>
              </a:rPr>
              <a:t>Conseil communautaire – 17 novembre 2022</a:t>
            </a:r>
            <a:endParaRPr lang="fr-FR" i="1" dirty="0">
              <a:latin typeface="Lato"/>
            </a:endParaRPr>
          </a:p>
        </p:txBody>
      </p:sp>
      <p:grpSp>
        <p:nvGrpSpPr>
          <p:cNvPr id="90" name="Groupe 89">
            <a:extLst>
              <a:ext uri="{FF2B5EF4-FFF2-40B4-BE49-F238E27FC236}">
                <a16:creationId xmlns:a16="http://schemas.microsoft.com/office/drawing/2014/main" id="{B1CD8F1F-891E-4D0A-24FA-E90D616FA8EA}"/>
              </a:ext>
            </a:extLst>
          </p:cNvPr>
          <p:cNvGrpSpPr/>
          <p:nvPr/>
        </p:nvGrpSpPr>
        <p:grpSpPr>
          <a:xfrm>
            <a:off x="75461" y="1236172"/>
            <a:ext cx="8970554" cy="3331974"/>
            <a:chOff x="71017" y="1492361"/>
            <a:chExt cx="11960739" cy="4442633"/>
          </a:xfrm>
        </p:grpSpPr>
        <p:grpSp>
          <p:nvGrpSpPr>
            <p:cNvPr id="49" name="Groupe 48">
              <a:extLst>
                <a:ext uri="{FF2B5EF4-FFF2-40B4-BE49-F238E27FC236}">
                  <a16:creationId xmlns:a16="http://schemas.microsoft.com/office/drawing/2014/main" id="{2BEC64A1-1484-F6F5-F1D5-39806C21492E}"/>
                </a:ext>
              </a:extLst>
            </p:cNvPr>
            <p:cNvGrpSpPr/>
            <p:nvPr/>
          </p:nvGrpSpPr>
          <p:grpSpPr>
            <a:xfrm>
              <a:off x="9346578" y="4547978"/>
              <a:ext cx="1529134" cy="993978"/>
              <a:chOff x="9080742" y="4671581"/>
              <a:chExt cx="2529571" cy="1644289"/>
            </a:xfrm>
          </p:grpSpPr>
          <p:grpSp>
            <p:nvGrpSpPr>
              <p:cNvPr id="50" name="Groupe 49">
                <a:extLst>
                  <a:ext uri="{FF2B5EF4-FFF2-40B4-BE49-F238E27FC236}">
                    <a16:creationId xmlns:a16="http://schemas.microsoft.com/office/drawing/2014/main" id="{52712FD0-322D-DE0D-0FD3-CAAED11187CA}"/>
                  </a:ext>
                </a:extLst>
              </p:cNvPr>
              <p:cNvGrpSpPr/>
              <p:nvPr/>
            </p:nvGrpSpPr>
            <p:grpSpPr>
              <a:xfrm>
                <a:off x="9080742" y="4671581"/>
                <a:ext cx="2529571" cy="1644289"/>
                <a:chOff x="9815691" y="4726173"/>
                <a:chExt cx="2133685" cy="1378739"/>
              </a:xfrm>
            </p:grpSpPr>
            <p:pic>
              <p:nvPicPr>
                <p:cNvPr id="52" name="Image 51">
                  <a:extLst>
                    <a:ext uri="{FF2B5EF4-FFF2-40B4-BE49-F238E27FC236}">
                      <a16:creationId xmlns:a16="http://schemas.microsoft.com/office/drawing/2014/main" id="{38DAA400-6CAD-CA9C-E51E-3ED13944C8CB}"/>
                    </a:ext>
                  </a:extLst>
                </p:cNvPr>
                <p:cNvPicPr>
                  <a:picLocks noChangeAspect="1"/>
                </p:cNvPicPr>
                <p:nvPr/>
              </p:nvPicPr>
              <p:blipFill rotWithShape="1">
                <a:blip r:embed="rId3"/>
                <a:srcRect l="23062" r="21281"/>
                <a:stretch/>
              </p:blipFill>
              <p:spPr>
                <a:xfrm>
                  <a:off x="10275524" y="4726173"/>
                  <a:ext cx="1313690" cy="1341136"/>
                </a:xfrm>
                <a:prstGeom prst="rect">
                  <a:avLst/>
                </a:prstGeom>
              </p:spPr>
            </p:pic>
            <p:sp>
              <p:nvSpPr>
                <p:cNvPr id="53" name="Rectangle 52">
                  <a:extLst>
                    <a:ext uri="{FF2B5EF4-FFF2-40B4-BE49-F238E27FC236}">
                      <a16:creationId xmlns:a16="http://schemas.microsoft.com/office/drawing/2014/main" id="{DEE34FD6-1632-5545-EF90-10C882D4DF06}"/>
                    </a:ext>
                  </a:extLst>
                </p:cNvPr>
                <p:cNvSpPr/>
                <p:nvPr/>
              </p:nvSpPr>
              <p:spPr>
                <a:xfrm>
                  <a:off x="9815691" y="4796545"/>
                  <a:ext cx="612385" cy="240259"/>
                </a:xfrm>
                <a:prstGeom prst="rect">
                  <a:avLst/>
                </a:prstGeom>
                <a:solidFill>
                  <a:sysClr val="window" lastClr="FFFFFF"/>
                </a:solidFill>
                <a:ln w="12700" cap="flat" cmpd="sng" algn="ctr">
                  <a:noFill/>
                  <a:prstDash val="solid"/>
                  <a:miter lim="800000"/>
                </a:ln>
                <a:effectLst/>
              </p:spPr>
              <p:txBody>
                <a:bodyPr rtlCol="0" anchor="ctr"/>
                <a:lstStyle/>
                <a:p>
                  <a:pPr defTabSz="685800">
                    <a:defRPr/>
                  </a:pPr>
                  <a:endParaRPr lang="fr-FR" sz="1350" kern="0">
                    <a:solidFill>
                      <a:prstClr val="white"/>
                    </a:solidFill>
                    <a:latin typeface="Arial"/>
                  </a:endParaRPr>
                </a:p>
              </p:txBody>
            </p:sp>
            <p:sp>
              <p:nvSpPr>
                <p:cNvPr id="54" name="Rectangle 53">
                  <a:extLst>
                    <a:ext uri="{FF2B5EF4-FFF2-40B4-BE49-F238E27FC236}">
                      <a16:creationId xmlns:a16="http://schemas.microsoft.com/office/drawing/2014/main" id="{D7ADF858-7346-F462-D3E8-514ECBC58AFA}"/>
                    </a:ext>
                  </a:extLst>
                </p:cNvPr>
                <p:cNvSpPr/>
                <p:nvPr/>
              </p:nvSpPr>
              <p:spPr>
                <a:xfrm>
                  <a:off x="9815691" y="5842469"/>
                  <a:ext cx="612385" cy="240259"/>
                </a:xfrm>
                <a:prstGeom prst="rect">
                  <a:avLst/>
                </a:prstGeom>
                <a:solidFill>
                  <a:sysClr val="window" lastClr="FFFFFF"/>
                </a:solidFill>
                <a:ln w="12700" cap="flat" cmpd="sng" algn="ctr">
                  <a:noFill/>
                  <a:prstDash val="solid"/>
                  <a:miter lim="800000"/>
                </a:ln>
                <a:effectLst/>
              </p:spPr>
              <p:txBody>
                <a:bodyPr rtlCol="0" anchor="ctr"/>
                <a:lstStyle/>
                <a:p>
                  <a:pPr defTabSz="685800">
                    <a:defRPr/>
                  </a:pPr>
                  <a:endParaRPr lang="fr-FR" sz="1350" kern="0">
                    <a:solidFill>
                      <a:prstClr val="white"/>
                    </a:solidFill>
                    <a:latin typeface="Arial"/>
                  </a:endParaRPr>
                </a:p>
              </p:txBody>
            </p:sp>
            <p:sp>
              <p:nvSpPr>
                <p:cNvPr id="55" name="Rectangle 54">
                  <a:extLst>
                    <a:ext uri="{FF2B5EF4-FFF2-40B4-BE49-F238E27FC236}">
                      <a16:creationId xmlns:a16="http://schemas.microsoft.com/office/drawing/2014/main" id="{262712D1-623F-C8C4-0AE8-2E99C621F5ED}"/>
                    </a:ext>
                  </a:extLst>
                </p:cNvPr>
                <p:cNvSpPr/>
                <p:nvPr/>
              </p:nvSpPr>
              <p:spPr>
                <a:xfrm>
                  <a:off x="11336991" y="5864653"/>
                  <a:ext cx="612385" cy="240259"/>
                </a:xfrm>
                <a:prstGeom prst="rect">
                  <a:avLst/>
                </a:prstGeom>
                <a:solidFill>
                  <a:sysClr val="window" lastClr="FFFFFF"/>
                </a:solidFill>
                <a:ln w="12700" cap="flat" cmpd="sng" algn="ctr">
                  <a:noFill/>
                  <a:prstDash val="solid"/>
                  <a:miter lim="800000"/>
                </a:ln>
                <a:effectLst/>
              </p:spPr>
              <p:txBody>
                <a:bodyPr rtlCol="0" anchor="ctr"/>
                <a:lstStyle/>
                <a:p>
                  <a:pPr defTabSz="685800">
                    <a:defRPr/>
                  </a:pPr>
                  <a:endParaRPr lang="fr-FR" sz="1350" kern="0">
                    <a:solidFill>
                      <a:prstClr val="white"/>
                    </a:solidFill>
                    <a:latin typeface="Arial"/>
                  </a:endParaRPr>
                </a:p>
              </p:txBody>
            </p:sp>
          </p:grpSp>
          <p:sp>
            <p:nvSpPr>
              <p:cNvPr id="51" name="Rectangle 50">
                <a:extLst>
                  <a:ext uri="{FF2B5EF4-FFF2-40B4-BE49-F238E27FC236}">
                    <a16:creationId xmlns:a16="http://schemas.microsoft.com/office/drawing/2014/main" id="{2F0B6E8F-F849-C243-D0B3-EE422DD59484}"/>
                  </a:ext>
                </a:extLst>
              </p:cNvPr>
              <p:cNvSpPr/>
              <p:nvPr/>
            </p:nvSpPr>
            <p:spPr>
              <a:xfrm>
                <a:off x="10884304" y="4685229"/>
                <a:ext cx="726007" cy="356812"/>
              </a:xfrm>
              <a:prstGeom prst="rect">
                <a:avLst/>
              </a:prstGeom>
              <a:solidFill>
                <a:sysClr val="window" lastClr="FFFFFF"/>
              </a:solidFill>
              <a:ln w="12700" cap="flat" cmpd="sng" algn="ctr">
                <a:noFill/>
                <a:prstDash val="solid"/>
                <a:miter lim="800000"/>
              </a:ln>
              <a:effectLst/>
            </p:spPr>
            <p:txBody>
              <a:bodyPr rtlCol="0" anchor="ctr"/>
              <a:lstStyle/>
              <a:p>
                <a:pPr algn="ctr" defTabSz="685800">
                  <a:defRPr/>
                </a:pPr>
                <a:endParaRPr lang="fr-FR" sz="1350" kern="0">
                  <a:solidFill>
                    <a:prstClr val="white"/>
                  </a:solidFill>
                  <a:latin typeface="Arial"/>
                </a:endParaRPr>
              </a:p>
            </p:txBody>
          </p:sp>
        </p:grpSp>
        <p:sp>
          <p:nvSpPr>
            <p:cNvPr id="56" name="Flèche droite 18">
              <a:extLst>
                <a:ext uri="{FF2B5EF4-FFF2-40B4-BE49-F238E27FC236}">
                  <a16:creationId xmlns:a16="http://schemas.microsoft.com/office/drawing/2014/main" id="{3F9BF770-F862-A183-9054-9802E3C25EA2}"/>
                </a:ext>
              </a:extLst>
            </p:cNvPr>
            <p:cNvSpPr/>
            <p:nvPr/>
          </p:nvSpPr>
          <p:spPr>
            <a:xfrm>
              <a:off x="6103768" y="1492361"/>
              <a:ext cx="5927988" cy="1353950"/>
            </a:xfrm>
            <a:prstGeom prst="rightArrow">
              <a:avLst>
                <a:gd name="adj1" fmla="val 77836"/>
                <a:gd name="adj2" fmla="val 33056"/>
              </a:avLst>
            </a:prstGeom>
            <a:gradFill rotWithShape="1">
              <a:gsLst>
                <a:gs pos="0">
                  <a:srgbClr val="484D7A">
                    <a:satMod val="103000"/>
                    <a:lumMod val="102000"/>
                    <a:tint val="94000"/>
                  </a:srgbClr>
                </a:gs>
                <a:gs pos="50000">
                  <a:srgbClr val="484D7A">
                    <a:satMod val="110000"/>
                    <a:lumMod val="100000"/>
                    <a:shade val="100000"/>
                  </a:srgbClr>
                </a:gs>
                <a:gs pos="100000">
                  <a:srgbClr val="484D7A">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p>
              <a:pPr algn="ctr" defTabSz="685800">
                <a:defRPr/>
              </a:pPr>
              <a:endParaRPr lang="fr-FR" sz="1350" kern="0">
                <a:solidFill>
                  <a:prstClr val="white"/>
                </a:solidFill>
                <a:latin typeface="Arial"/>
              </a:endParaRPr>
            </a:p>
          </p:txBody>
        </p:sp>
        <p:sp>
          <p:nvSpPr>
            <p:cNvPr id="57" name="Rectangle à coins arrondis 59">
              <a:extLst>
                <a:ext uri="{FF2B5EF4-FFF2-40B4-BE49-F238E27FC236}">
                  <a16:creationId xmlns:a16="http://schemas.microsoft.com/office/drawing/2014/main" id="{3E27746B-10A1-1829-1689-0D78D0074B7B}"/>
                </a:ext>
              </a:extLst>
            </p:cNvPr>
            <p:cNvSpPr/>
            <p:nvPr/>
          </p:nvSpPr>
          <p:spPr>
            <a:xfrm>
              <a:off x="3293969" y="3134164"/>
              <a:ext cx="2684965" cy="2369093"/>
            </a:xfrm>
            <a:prstGeom prst="roundRect">
              <a:avLst/>
            </a:prstGeom>
            <a:noFill/>
            <a:ln w="12700" cap="flat" cmpd="sng" algn="ctr">
              <a:solidFill>
                <a:srgbClr val="FF8D7E"/>
              </a:solidFill>
              <a:prstDash val="dash"/>
              <a:miter lim="800000"/>
            </a:ln>
            <a:effectLst/>
          </p:spPr>
          <p:txBody>
            <a:bodyPr rtlCol="0" anchor="ctr"/>
            <a:lstStyle/>
            <a:p>
              <a:pPr algn="ctr" defTabSz="685800">
                <a:defRPr/>
              </a:pPr>
              <a:endParaRPr lang="fr-FR" sz="1350" kern="0">
                <a:solidFill>
                  <a:prstClr val="white"/>
                </a:solidFill>
                <a:latin typeface="Arial"/>
              </a:endParaRPr>
            </a:p>
          </p:txBody>
        </p:sp>
        <p:sp>
          <p:nvSpPr>
            <p:cNvPr id="58" name="Rectangle à coins arrondis 24">
              <a:extLst>
                <a:ext uri="{FF2B5EF4-FFF2-40B4-BE49-F238E27FC236}">
                  <a16:creationId xmlns:a16="http://schemas.microsoft.com/office/drawing/2014/main" id="{5A1131C7-0157-642F-ACAC-5EA3764DD7D6}"/>
                </a:ext>
              </a:extLst>
            </p:cNvPr>
            <p:cNvSpPr/>
            <p:nvPr/>
          </p:nvSpPr>
          <p:spPr>
            <a:xfrm>
              <a:off x="71017" y="3134165"/>
              <a:ext cx="2758519" cy="2369093"/>
            </a:xfrm>
            <a:prstGeom prst="roundRect">
              <a:avLst/>
            </a:prstGeom>
            <a:noFill/>
            <a:ln w="12700" cap="flat" cmpd="sng" algn="ctr">
              <a:solidFill>
                <a:sysClr val="windowText" lastClr="000000"/>
              </a:solidFill>
              <a:prstDash val="dash"/>
              <a:miter lim="800000"/>
            </a:ln>
            <a:effectLst/>
          </p:spPr>
          <p:txBody>
            <a:bodyPr rtlCol="0" anchor="ctr"/>
            <a:lstStyle/>
            <a:p>
              <a:pPr algn="ctr" defTabSz="685800">
                <a:defRPr/>
              </a:pPr>
              <a:endParaRPr lang="fr-FR" sz="1350" kern="0">
                <a:solidFill>
                  <a:prstClr val="white"/>
                </a:solidFill>
                <a:latin typeface="Arial"/>
              </a:endParaRPr>
            </a:p>
          </p:txBody>
        </p:sp>
        <p:sp>
          <p:nvSpPr>
            <p:cNvPr id="59" name="ZoneTexte 58">
              <a:extLst>
                <a:ext uri="{FF2B5EF4-FFF2-40B4-BE49-F238E27FC236}">
                  <a16:creationId xmlns:a16="http://schemas.microsoft.com/office/drawing/2014/main" id="{E9CA4C2D-3CA2-D0C4-55A1-163933AAD54E}"/>
                </a:ext>
              </a:extLst>
            </p:cNvPr>
            <p:cNvSpPr txBox="1"/>
            <p:nvPr/>
          </p:nvSpPr>
          <p:spPr>
            <a:xfrm>
              <a:off x="6156851" y="2217737"/>
              <a:ext cx="5504383" cy="369332"/>
            </a:xfrm>
            <a:prstGeom prst="rect">
              <a:avLst/>
            </a:prstGeom>
            <a:noFill/>
          </p:spPr>
          <p:txBody>
            <a:bodyPr wrap="square" rtlCol="0">
              <a:spAutoFit/>
            </a:bodyPr>
            <a:lstStyle/>
            <a:p>
              <a:pPr algn="ctr"/>
              <a:r>
                <a:rPr lang="fr-FR" sz="1200" b="1" dirty="0">
                  <a:solidFill>
                    <a:prstClr val="white"/>
                  </a:solidFill>
                  <a:latin typeface="Marianne" panose="02000000000000000000" pitchFamily="50" charset="0"/>
                </a:rPr>
                <a:t>Phase 2 renouvelable</a:t>
              </a:r>
            </a:p>
          </p:txBody>
        </p:sp>
        <p:pic>
          <p:nvPicPr>
            <p:cNvPr id="60" name="Image 59">
              <a:extLst>
                <a:ext uri="{FF2B5EF4-FFF2-40B4-BE49-F238E27FC236}">
                  <a16:creationId xmlns:a16="http://schemas.microsoft.com/office/drawing/2014/main" id="{27E2C55C-D492-8B1B-019D-1DAA916399C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347181" y="4887591"/>
              <a:ext cx="550967" cy="550967"/>
            </a:xfrm>
            <a:prstGeom prst="rect">
              <a:avLst/>
            </a:prstGeom>
          </p:spPr>
        </p:pic>
        <p:pic>
          <p:nvPicPr>
            <p:cNvPr id="61" name="Image 60">
              <a:extLst>
                <a:ext uri="{FF2B5EF4-FFF2-40B4-BE49-F238E27FC236}">
                  <a16:creationId xmlns:a16="http://schemas.microsoft.com/office/drawing/2014/main" id="{F38F689D-B8BD-94B6-D9B3-0723EA66FAE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12275" y="4638214"/>
              <a:ext cx="752736" cy="752736"/>
            </a:xfrm>
            <a:prstGeom prst="rect">
              <a:avLst/>
            </a:prstGeom>
          </p:spPr>
        </p:pic>
        <p:pic>
          <p:nvPicPr>
            <p:cNvPr id="62" name="Image 61">
              <a:extLst>
                <a:ext uri="{FF2B5EF4-FFF2-40B4-BE49-F238E27FC236}">
                  <a16:creationId xmlns:a16="http://schemas.microsoft.com/office/drawing/2014/main" id="{2601409B-2325-307A-8983-CF07693852B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998058" y="4911038"/>
              <a:ext cx="551476" cy="551476"/>
            </a:xfrm>
            <a:prstGeom prst="rect">
              <a:avLst/>
            </a:prstGeom>
          </p:spPr>
        </p:pic>
        <p:pic>
          <p:nvPicPr>
            <p:cNvPr id="63" name="Image 62">
              <a:extLst>
                <a:ext uri="{FF2B5EF4-FFF2-40B4-BE49-F238E27FC236}">
                  <a16:creationId xmlns:a16="http://schemas.microsoft.com/office/drawing/2014/main" id="{D39FC6F3-2D01-CC51-A0B7-411FF8FA96E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663976" y="4954945"/>
              <a:ext cx="475208" cy="475208"/>
            </a:xfrm>
            <a:prstGeom prst="rect">
              <a:avLst/>
            </a:prstGeom>
          </p:spPr>
        </p:pic>
        <p:pic>
          <p:nvPicPr>
            <p:cNvPr id="64" name="Image 63">
              <a:extLst>
                <a:ext uri="{FF2B5EF4-FFF2-40B4-BE49-F238E27FC236}">
                  <a16:creationId xmlns:a16="http://schemas.microsoft.com/office/drawing/2014/main" id="{ABA051B7-ED04-04ED-2778-26698203A9EA}"/>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376776" y="4779667"/>
              <a:ext cx="683980" cy="683980"/>
            </a:xfrm>
            <a:prstGeom prst="rect">
              <a:avLst/>
            </a:prstGeom>
          </p:spPr>
        </p:pic>
        <p:pic>
          <p:nvPicPr>
            <p:cNvPr id="65" name="Image 64">
              <a:extLst>
                <a:ext uri="{FF2B5EF4-FFF2-40B4-BE49-F238E27FC236}">
                  <a16:creationId xmlns:a16="http://schemas.microsoft.com/office/drawing/2014/main" id="{8AC8A70B-9B88-C32B-4DAE-F1B449960D99}"/>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052624" y="4747839"/>
              <a:ext cx="432715" cy="432715"/>
            </a:xfrm>
            <a:prstGeom prst="rect">
              <a:avLst/>
            </a:prstGeom>
          </p:spPr>
        </p:pic>
        <p:sp>
          <p:nvSpPr>
            <p:cNvPr id="66" name="Rectangle à coins arrondis 42">
              <a:extLst>
                <a:ext uri="{FF2B5EF4-FFF2-40B4-BE49-F238E27FC236}">
                  <a16:creationId xmlns:a16="http://schemas.microsoft.com/office/drawing/2014/main" id="{3918B1D3-C52B-E4C8-FE4E-8C98120A64E0}"/>
                </a:ext>
              </a:extLst>
            </p:cNvPr>
            <p:cNvSpPr/>
            <p:nvPr/>
          </p:nvSpPr>
          <p:spPr>
            <a:xfrm>
              <a:off x="279673" y="3456327"/>
              <a:ext cx="2348105" cy="685520"/>
            </a:xfrm>
            <a:prstGeom prst="roundRect">
              <a:avLst/>
            </a:prstGeom>
            <a:solidFill>
              <a:sysClr val="window" lastClr="FFFFFF"/>
            </a:solidFill>
            <a:ln w="12700" cap="flat" cmpd="sng" algn="ctr">
              <a:solidFill>
                <a:srgbClr val="484D7A"/>
              </a:solidFill>
              <a:prstDash val="solid"/>
              <a:miter lim="800000"/>
            </a:ln>
            <a:effectLst/>
          </p:spPr>
          <p:txBody>
            <a:bodyPr rtlCol="0" anchor="ctr"/>
            <a:lstStyle/>
            <a:p>
              <a:pPr marL="64294" indent="-64294" defTabSz="685800">
                <a:buFont typeface="Arial" panose="020B0604020202020204" pitchFamily="34" charset="0"/>
                <a:buChar char="•"/>
                <a:defRPr/>
              </a:pPr>
              <a:r>
                <a:rPr lang="fr-FR" sz="825" kern="0" dirty="0">
                  <a:solidFill>
                    <a:prstClr val="black"/>
                  </a:solidFill>
                  <a:latin typeface="Marianne" panose="02000000000000000000" pitchFamily="50" charset="0"/>
                </a:rPr>
                <a:t>EPCI de + 20 000 </a:t>
              </a:r>
              <a:r>
                <a:rPr lang="fr-FR" sz="825" kern="0" dirty="0" err="1">
                  <a:solidFill>
                    <a:prstClr val="black"/>
                  </a:solidFill>
                  <a:latin typeface="Marianne" panose="02000000000000000000" pitchFamily="50" charset="0"/>
                </a:rPr>
                <a:t>hab</a:t>
              </a:r>
              <a:r>
                <a:rPr lang="fr-FR" sz="825" kern="0" dirty="0">
                  <a:solidFill>
                    <a:prstClr val="black"/>
                  </a:solidFill>
                  <a:latin typeface="Marianne" panose="02000000000000000000" pitchFamily="50" charset="0"/>
                </a:rPr>
                <a:t> en priorité</a:t>
              </a:r>
            </a:p>
            <a:p>
              <a:pPr marL="64294" indent="-64294" defTabSz="685800">
                <a:buFont typeface="Arial" panose="020B0604020202020204" pitchFamily="34" charset="0"/>
                <a:buChar char="•"/>
                <a:defRPr/>
              </a:pPr>
              <a:r>
                <a:rPr lang="fr-FR" sz="825" kern="0" dirty="0">
                  <a:solidFill>
                    <a:prstClr val="black"/>
                  </a:solidFill>
                  <a:latin typeface="Marianne" panose="02000000000000000000" pitchFamily="50" charset="0"/>
                </a:rPr>
                <a:t>Proposé sur le périmètre CRTE</a:t>
              </a:r>
            </a:p>
            <a:p>
              <a:pPr marL="64294" indent="-64294" defTabSz="685800">
                <a:buFont typeface="Arial" panose="020B0604020202020204" pitchFamily="34" charset="0"/>
                <a:buChar char="•"/>
                <a:defRPr/>
              </a:pPr>
              <a:r>
                <a:rPr lang="fr-FR" sz="825" kern="0" dirty="0">
                  <a:solidFill>
                    <a:prstClr val="black"/>
                  </a:solidFill>
                  <a:latin typeface="Marianne" panose="02000000000000000000" pitchFamily="50" charset="0"/>
                </a:rPr>
                <a:t>Ambition, vision et orientations TEE</a:t>
              </a:r>
            </a:p>
          </p:txBody>
        </p:sp>
        <p:sp>
          <p:nvSpPr>
            <p:cNvPr id="67" name="Rectangle à coins arrondis 6">
              <a:extLst>
                <a:ext uri="{FF2B5EF4-FFF2-40B4-BE49-F238E27FC236}">
                  <a16:creationId xmlns:a16="http://schemas.microsoft.com/office/drawing/2014/main" id="{FC2118A4-CA9D-5318-AF9F-13B116BB912B}"/>
                </a:ext>
              </a:extLst>
            </p:cNvPr>
            <p:cNvSpPr/>
            <p:nvPr/>
          </p:nvSpPr>
          <p:spPr>
            <a:xfrm>
              <a:off x="279673" y="2835977"/>
              <a:ext cx="2348105" cy="494976"/>
            </a:xfrm>
            <a:prstGeom prst="roundRect">
              <a:avLst/>
            </a:prstGeom>
            <a:gradFill rotWithShape="1">
              <a:gsLst>
                <a:gs pos="0">
                  <a:srgbClr val="484D7A">
                    <a:satMod val="103000"/>
                    <a:lumMod val="102000"/>
                    <a:tint val="94000"/>
                  </a:srgbClr>
                </a:gs>
                <a:gs pos="50000">
                  <a:srgbClr val="484D7A">
                    <a:satMod val="110000"/>
                    <a:lumMod val="100000"/>
                    <a:shade val="100000"/>
                  </a:srgbClr>
                </a:gs>
                <a:gs pos="100000">
                  <a:srgbClr val="484D7A">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p>
              <a:pPr algn="ctr" defTabSz="685800">
                <a:defRPr/>
              </a:pPr>
              <a:r>
                <a:rPr lang="fr-FR" sz="1350" b="1" kern="0" dirty="0">
                  <a:solidFill>
                    <a:prstClr val="white"/>
                  </a:solidFill>
                  <a:latin typeface="Marianne" panose="02000000000000000000" pitchFamily="50" charset="0"/>
                </a:rPr>
                <a:t>Prérequis</a:t>
              </a:r>
            </a:p>
          </p:txBody>
        </p:sp>
        <p:sp>
          <p:nvSpPr>
            <p:cNvPr id="68" name="Rectangle à coins arrondis 48">
              <a:extLst>
                <a:ext uri="{FF2B5EF4-FFF2-40B4-BE49-F238E27FC236}">
                  <a16:creationId xmlns:a16="http://schemas.microsoft.com/office/drawing/2014/main" id="{93B5D37E-7517-6695-0E75-24C4F958BCDD}"/>
                </a:ext>
              </a:extLst>
            </p:cNvPr>
            <p:cNvSpPr/>
            <p:nvPr/>
          </p:nvSpPr>
          <p:spPr>
            <a:xfrm>
              <a:off x="3484496" y="3456326"/>
              <a:ext cx="2348105" cy="1438997"/>
            </a:xfrm>
            <a:prstGeom prst="roundRect">
              <a:avLst/>
            </a:prstGeom>
            <a:solidFill>
              <a:sysClr val="window" lastClr="FFFFFF"/>
            </a:solidFill>
            <a:ln w="12700" cap="flat" cmpd="sng" algn="ctr">
              <a:solidFill>
                <a:srgbClr val="FF8D7E"/>
              </a:solidFill>
              <a:prstDash val="solid"/>
              <a:miter lim="800000"/>
            </a:ln>
            <a:effectLst/>
          </p:spPr>
          <p:txBody>
            <a:bodyPr rtlCol="0" anchor="ctr"/>
            <a:lstStyle/>
            <a:p>
              <a:pPr marL="64294" indent="-64294" defTabSz="685800">
                <a:buFont typeface="Arial" panose="020B0604020202020204" pitchFamily="34" charset="0"/>
                <a:buChar char="•"/>
                <a:defRPr/>
              </a:pPr>
              <a:r>
                <a:rPr lang="fr-FR" sz="900" kern="0" dirty="0">
                  <a:solidFill>
                    <a:prstClr val="black"/>
                  </a:solidFill>
                  <a:latin typeface="Marianne" panose="02000000000000000000" pitchFamily="50" charset="0"/>
                </a:rPr>
                <a:t>Renseigner les référentiels CAE et ECI</a:t>
              </a:r>
            </a:p>
            <a:p>
              <a:pPr marL="64294" indent="-64294" defTabSz="685800">
                <a:buFont typeface="Arial" panose="020B0604020202020204" pitchFamily="34" charset="0"/>
                <a:buChar char="•"/>
                <a:defRPr/>
              </a:pPr>
              <a:r>
                <a:rPr lang="fr-FR" sz="900" kern="0" dirty="0">
                  <a:solidFill>
                    <a:prstClr val="black"/>
                  </a:solidFill>
                  <a:latin typeface="Marianne" panose="02000000000000000000" pitchFamily="50" charset="0"/>
                </a:rPr>
                <a:t>Compléter les diagnostics territoriaux</a:t>
              </a:r>
            </a:p>
            <a:p>
              <a:pPr marL="64294" indent="-64294" defTabSz="685800">
                <a:buFont typeface="Arial" panose="020B0604020202020204" pitchFamily="34" charset="0"/>
                <a:buChar char="•"/>
                <a:defRPr/>
              </a:pPr>
              <a:r>
                <a:rPr lang="fr-FR" sz="900" kern="0" dirty="0">
                  <a:solidFill>
                    <a:prstClr val="black"/>
                  </a:solidFill>
                  <a:latin typeface="Marianne" panose="02000000000000000000" pitchFamily="50" charset="0"/>
                </a:rPr>
                <a:t>Organiser/améliorer la gouvernance</a:t>
              </a:r>
            </a:p>
            <a:p>
              <a:pPr marL="64294" indent="-64294" defTabSz="685800">
                <a:buFont typeface="Arial" panose="020B0604020202020204" pitchFamily="34" charset="0"/>
                <a:buChar char="•"/>
                <a:defRPr/>
              </a:pPr>
              <a:r>
                <a:rPr lang="fr-FR" sz="900" kern="0" dirty="0">
                  <a:solidFill>
                    <a:prstClr val="black"/>
                  </a:solidFill>
                  <a:latin typeface="Marianne" panose="02000000000000000000" pitchFamily="50" charset="0"/>
                </a:rPr>
                <a:t>Définir les objectifs et le plan d’actions</a:t>
              </a:r>
            </a:p>
          </p:txBody>
        </p:sp>
        <p:sp>
          <p:nvSpPr>
            <p:cNvPr id="69" name="Rectangle à coins arrondis 55">
              <a:extLst>
                <a:ext uri="{FF2B5EF4-FFF2-40B4-BE49-F238E27FC236}">
                  <a16:creationId xmlns:a16="http://schemas.microsoft.com/office/drawing/2014/main" id="{34BFA026-7993-1869-A741-23C64C2BC237}"/>
                </a:ext>
              </a:extLst>
            </p:cNvPr>
            <p:cNvSpPr/>
            <p:nvPr/>
          </p:nvSpPr>
          <p:spPr>
            <a:xfrm>
              <a:off x="9395245" y="3456496"/>
              <a:ext cx="2348105" cy="1054992"/>
            </a:xfrm>
            <a:prstGeom prst="roundRect">
              <a:avLst/>
            </a:prstGeom>
            <a:solidFill>
              <a:sysClr val="window" lastClr="FFFFFF"/>
            </a:solidFill>
            <a:ln w="12700" cap="flat" cmpd="sng" algn="ctr">
              <a:solidFill>
                <a:srgbClr val="FF9940"/>
              </a:solidFill>
              <a:prstDash val="solid"/>
              <a:miter lim="800000"/>
            </a:ln>
            <a:effectLst/>
          </p:spPr>
          <p:txBody>
            <a:bodyPr rtlCol="0" anchor="ctr"/>
            <a:lstStyle/>
            <a:p>
              <a:pPr marL="64294" indent="-64294" defTabSz="685800">
                <a:buFont typeface="Arial" panose="020B0604020202020204" pitchFamily="34" charset="0"/>
                <a:buChar char="•"/>
                <a:defRPr/>
              </a:pPr>
              <a:r>
                <a:rPr lang="fr-FR" sz="900" kern="0" dirty="0">
                  <a:solidFill>
                    <a:prstClr val="black"/>
                  </a:solidFill>
                  <a:latin typeface="Marianne" panose="02000000000000000000" pitchFamily="50" charset="0"/>
                </a:rPr>
                <a:t>Progression mesurée entre « la photo initiale » et l’audit final</a:t>
              </a:r>
            </a:p>
            <a:p>
              <a:pPr defTabSz="685800">
                <a:defRPr/>
              </a:pPr>
              <a:endParaRPr lang="fr-FR" sz="900" kern="0" dirty="0">
                <a:solidFill>
                  <a:prstClr val="black"/>
                </a:solidFill>
                <a:latin typeface="Marianne" panose="02000000000000000000" pitchFamily="50" charset="0"/>
              </a:endParaRPr>
            </a:p>
            <a:p>
              <a:pPr marL="64294" indent="-64294" defTabSz="685800">
                <a:buFont typeface="Arial" panose="020B0604020202020204" pitchFamily="34" charset="0"/>
                <a:buChar char="•"/>
                <a:defRPr/>
              </a:pPr>
              <a:r>
                <a:rPr lang="fr-FR" sz="900" kern="0" dirty="0">
                  <a:solidFill>
                    <a:prstClr val="black"/>
                  </a:solidFill>
                  <a:latin typeface="Marianne" panose="02000000000000000000" pitchFamily="50" charset="0"/>
                </a:rPr>
                <a:t>Analyse des objectifs régionaux et de leur atteinte collective</a:t>
              </a:r>
            </a:p>
          </p:txBody>
        </p:sp>
        <p:sp>
          <p:nvSpPr>
            <p:cNvPr id="70" name="Rectangle à coins arrondis 47">
              <a:extLst>
                <a:ext uri="{FF2B5EF4-FFF2-40B4-BE49-F238E27FC236}">
                  <a16:creationId xmlns:a16="http://schemas.microsoft.com/office/drawing/2014/main" id="{362ABF8B-79E8-13A8-1F5F-F1DFA2C19B02}"/>
                </a:ext>
              </a:extLst>
            </p:cNvPr>
            <p:cNvSpPr/>
            <p:nvPr/>
          </p:nvSpPr>
          <p:spPr>
            <a:xfrm>
              <a:off x="3429976" y="2835977"/>
              <a:ext cx="2348105" cy="494976"/>
            </a:xfrm>
            <a:prstGeom prst="roundRect">
              <a:avLst/>
            </a:prstGeom>
            <a:gradFill rotWithShape="1">
              <a:gsLst>
                <a:gs pos="0">
                  <a:srgbClr val="FF8D7E">
                    <a:satMod val="103000"/>
                    <a:lumMod val="102000"/>
                    <a:tint val="94000"/>
                  </a:srgbClr>
                </a:gs>
                <a:gs pos="50000">
                  <a:srgbClr val="FF8D7E">
                    <a:satMod val="110000"/>
                    <a:lumMod val="100000"/>
                    <a:shade val="100000"/>
                  </a:srgbClr>
                </a:gs>
                <a:gs pos="100000">
                  <a:srgbClr val="FF8D7E">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p>
              <a:pPr algn="ctr" defTabSz="685800">
                <a:defRPr/>
              </a:pPr>
              <a:r>
                <a:rPr lang="fr-FR" sz="1350" b="1" kern="0" dirty="0">
                  <a:solidFill>
                    <a:prstClr val="white"/>
                  </a:solidFill>
                  <a:latin typeface="Marianne" panose="02000000000000000000" pitchFamily="50" charset="0"/>
                </a:rPr>
                <a:t>Organisation et plan d’actions</a:t>
              </a:r>
            </a:p>
          </p:txBody>
        </p:sp>
        <p:sp>
          <p:nvSpPr>
            <p:cNvPr id="71" name="Flèche droite 8">
              <a:extLst>
                <a:ext uri="{FF2B5EF4-FFF2-40B4-BE49-F238E27FC236}">
                  <a16:creationId xmlns:a16="http://schemas.microsoft.com/office/drawing/2014/main" id="{CA8C4191-CD84-1C66-9986-348E28A0AAC6}"/>
                </a:ext>
              </a:extLst>
            </p:cNvPr>
            <p:cNvSpPr/>
            <p:nvPr/>
          </p:nvSpPr>
          <p:spPr>
            <a:xfrm>
              <a:off x="2739226" y="2913274"/>
              <a:ext cx="547299" cy="340379"/>
            </a:xfrm>
            <a:prstGeom prst="rightArrow">
              <a:avLst/>
            </a:prstGeom>
            <a:solidFill>
              <a:srgbClr val="484D7A"/>
            </a:solidFill>
            <a:ln w="12700" cap="flat" cmpd="sng" algn="ctr">
              <a:solidFill>
                <a:srgbClr val="484D7A">
                  <a:shade val="50000"/>
                </a:srgbClr>
              </a:solidFill>
              <a:prstDash val="solid"/>
              <a:miter lim="800000"/>
            </a:ln>
            <a:effectLst/>
          </p:spPr>
          <p:txBody>
            <a:bodyPr rtlCol="0" anchor="ctr"/>
            <a:lstStyle/>
            <a:p>
              <a:pPr algn="ctr" defTabSz="685800">
                <a:defRPr/>
              </a:pPr>
              <a:endParaRPr lang="fr-FR" sz="1350" kern="0">
                <a:solidFill>
                  <a:prstClr val="white"/>
                </a:solidFill>
                <a:latin typeface="Arial"/>
              </a:endParaRPr>
            </a:p>
          </p:txBody>
        </p:sp>
        <p:sp>
          <p:nvSpPr>
            <p:cNvPr id="72" name="Parchemin vertical 33">
              <a:extLst>
                <a:ext uri="{FF2B5EF4-FFF2-40B4-BE49-F238E27FC236}">
                  <a16:creationId xmlns:a16="http://schemas.microsoft.com/office/drawing/2014/main" id="{5B79554E-A776-F267-DA78-B953CF227F0D}"/>
                </a:ext>
              </a:extLst>
            </p:cNvPr>
            <p:cNvSpPr/>
            <p:nvPr/>
          </p:nvSpPr>
          <p:spPr>
            <a:xfrm>
              <a:off x="2401792" y="4138204"/>
              <a:ext cx="1181405" cy="1219271"/>
            </a:xfrm>
            <a:prstGeom prst="verticalScroll">
              <a:avLst/>
            </a:prstGeom>
            <a:solidFill>
              <a:srgbClr val="C00000"/>
            </a:solidFill>
            <a:ln w="12700" cap="flat" cmpd="sng" algn="ctr">
              <a:solidFill>
                <a:sysClr val="windowText" lastClr="000000"/>
              </a:solidFill>
              <a:prstDash val="solid"/>
              <a:miter lim="800000"/>
            </a:ln>
            <a:effectLst/>
          </p:spPr>
          <p:txBody>
            <a:bodyPr rtlCol="0" anchor="ctr"/>
            <a:lstStyle/>
            <a:p>
              <a:pPr algn="ctr" defTabSz="685800">
                <a:defRPr/>
              </a:pPr>
              <a:r>
                <a:rPr lang="fr-FR" sz="750" kern="0" dirty="0">
                  <a:solidFill>
                    <a:prstClr val="white"/>
                  </a:solidFill>
                  <a:latin typeface="Marianne" panose="02000000000000000000" pitchFamily="50" charset="0"/>
                </a:rPr>
                <a:t>Signature de la convention d’aide</a:t>
              </a:r>
            </a:p>
            <a:p>
              <a:pPr algn="ctr" defTabSz="685800">
                <a:defRPr/>
              </a:pPr>
              <a:r>
                <a:rPr lang="fr-FR" sz="750" kern="0" dirty="0">
                  <a:solidFill>
                    <a:prstClr val="white"/>
                  </a:solidFill>
                  <a:latin typeface="Marianne" panose="02000000000000000000" pitchFamily="50" charset="0"/>
                </a:rPr>
                <a:t>avec l’ADEME</a:t>
              </a:r>
            </a:p>
          </p:txBody>
        </p:sp>
        <p:sp>
          <p:nvSpPr>
            <p:cNvPr id="73" name="Rectangle à coins arrondis 56">
              <a:extLst>
                <a:ext uri="{FF2B5EF4-FFF2-40B4-BE49-F238E27FC236}">
                  <a16:creationId xmlns:a16="http://schemas.microsoft.com/office/drawing/2014/main" id="{D19718F1-C47B-D7E9-5E2D-DC3E89DB4014}"/>
                </a:ext>
              </a:extLst>
            </p:cNvPr>
            <p:cNvSpPr/>
            <p:nvPr/>
          </p:nvSpPr>
          <p:spPr>
            <a:xfrm>
              <a:off x="6272901" y="3134165"/>
              <a:ext cx="2646730" cy="2369093"/>
            </a:xfrm>
            <a:prstGeom prst="roundRect">
              <a:avLst/>
            </a:prstGeom>
            <a:noFill/>
            <a:ln w="12700" cap="flat" cmpd="sng" algn="ctr">
              <a:solidFill>
                <a:srgbClr val="FF9940"/>
              </a:solidFill>
              <a:prstDash val="dash"/>
              <a:miter lim="800000"/>
            </a:ln>
            <a:effectLst/>
          </p:spPr>
          <p:txBody>
            <a:bodyPr rtlCol="0" anchor="ctr"/>
            <a:lstStyle/>
            <a:p>
              <a:pPr algn="ctr" defTabSz="685800">
                <a:defRPr/>
              </a:pPr>
              <a:endParaRPr lang="fr-FR" sz="1350" kern="0">
                <a:solidFill>
                  <a:prstClr val="white"/>
                </a:solidFill>
                <a:latin typeface="Arial"/>
              </a:endParaRPr>
            </a:p>
          </p:txBody>
        </p:sp>
        <p:sp>
          <p:nvSpPr>
            <p:cNvPr id="74" name="Rectangle à coins arrondis 51">
              <a:extLst>
                <a:ext uri="{FF2B5EF4-FFF2-40B4-BE49-F238E27FC236}">
                  <a16:creationId xmlns:a16="http://schemas.microsoft.com/office/drawing/2014/main" id="{21684ADD-87A5-1AAD-C610-5B076ED7A5E3}"/>
                </a:ext>
              </a:extLst>
            </p:cNvPr>
            <p:cNvSpPr/>
            <p:nvPr/>
          </p:nvSpPr>
          <p:spPr>
            <a:xfrm>
              <a:off x="6422214" y="2835977"/>
              <a:ext cx="2348105" cy="494976"/>
            </a:xfrm>
            <a:prstGeom prst="roundRect">
              <a:avLst/>
            </a:prstGeom>
            <a:gradFill rotWithShape="1">
              <a:gsLst>
                <a:gs pos="0">
                  <a:srgbClr val="FF9940">
                    <a:satMod val="103000"/>
                    <a:lumMod val="102000"/>
                    <a:tint val="94000"/>
                  </a:srgbClr>
                </a:gs>
                <a:gs pos="50000">
                  <a:srgbClr val="FF9940">
                    <a:satMod val="110000"/>
                    <a:lumMod val="100000"/>
                    <a:shade val="100000"/>
                  </a:srgbClr>
                </a:gs>
                <a:gs pos="100000">
                  <a:srgbClr val="FF9940">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p>
              <a:pPr algn="ctr" defTabSz="685800">
                <a:defRPr/>
              </a:pPr>
              <a:r>
                <a:rPr lang="fr-FR" sz="1350" b="1" kern="0" dirty="0">
                  <a:solidFill>
                    <a:prstClr val="white"/>
                  </a:solidFill>
                  <a:latin typeface="Marianne" panose="02000000000000000000" pitchFamily="50" charset="0"/>
                </a:rPr>
                <a:t>Mise en œuvre du plan d’action</a:t>
              </a:r>
            </a:p>
          </p:txBody>
        </p:sp>
        <p:sp>
          <p:nvSpPr>
            <p:cNvPr id="75" name="Flèche droite 58">
              <a:extLst>
                <a:ext uri="{FF2B5EF4-FFF2-40B4-BE49-F238E27FC236}">
                  <a16:creationId xmlns:a16="http://schemas.microsoft.com/office/drawing/2014/main" id="{8F1F09D3-017C-EA45-0A8E-61F8ED147426}"/>
                </a:ext>
              </a:extLst>
            </p:cNvPr>
            <p:cNvSpPr/>
            <p:nvPr/>
          </p:nvSpPr>
          <p:spPr>
            <a:xfrm>
              <a:off x="8835587" y="2913273"/>
              <a:ext cx="547299" cy="340379"/>
            </a:xfrm>
            <a:prstGeom prst="rightArrow">
              <a:avLst/>
            </a:prstGeom>
            <a:solidFill>
              <a:srgbClr val="FF9940"/>
            </a:solidFill>
            <a:ln w="12700" cap="flat" cmpd="sng" algn="ctr">
              <a:solidFill>
                <a:srgbClr val="FF9940">
                  <a:shade val="50000"/>
                </a:srgbClr>
              </a:solidFill>
              <a:prstDash val="solid"/>
              <a:miter lim="800000"/>
            </a:ln>
            <a:effectLst/>
          </p:spPr>
          <p:txBody>
            <a:bodyPr rtlCol="0" anchor="ctr"/>
            <a:lstStyle/>
            <a:p>
              <a:pPr algn="ctr" defTabSz="685800">
                <a:defRPr/>
              </a:pPr>
              <a:endParaRPr lang="fr-FR" sz="1350" kern="0">
                <a:solidFill>
                  <a:prstClr val="white"/>
                </a:solidFill>
                <a:latin typeface="Arial"/>
              </a:endParaRPr>
            </a:p>
          </p:txBody>
        </p:sp>
        <p:sp>
          <p:nvSpPr>
            <p:cNvPr id="76" name="Rectangle à coins arrondis 61">
              <a:extLst>
                <a:ext uri="{FF2B5EF4-FFF2-40B4-BE49-F238E27FC236}">
                  <a16:creationId xmlns:a16="http://schemas.microsoft.com/office/drawing/2014/main" id="{0E11C085-A407-4FA8-D1D5-1EF2469EF0C5}"/>
                </a:ext>
              </a:extLst>
            </p:cNvPr>
            <p:cNvSpPr/>
            <p:nvPr/>
          </p:nvSpPr>
          <p:spPr>
            <a:xfrm>
              <a:off x="9271100" y="3134165"/>
              <a:ext cx="2596394" cy="2369093"/>
            </a:xfrm>
            <a:prstGeom prst="roundRect">
              <a:avLst/>
            </a:prstGeom>
            <a:noFill/>
            <a:ln w="12700" cap="flat" cmpd="sng" algn="ctr">
              <a:solidFill>
                <a:srgbClr val="FF6F4C"/>
              </a:solidFill>
              <a:prstDash val="dash"/>
              <a:miter lim="800000"/>
            </a:ln>
            <a:effectLst/>
          </p:spPr>
          <p:txBody>
            <a:bodyPr rtlCol="0" anchor="ctr"/>
            <a:lstStyle/>
            <a:p>
              <a:pPr algn="ctr" defTabSz="685800">
                <a:defRPr/>
              </a:pPr>
              <a:endParaRPr lang="fr-FR" sz="1350" kern="0">
                <a:solidFill>
                  <a:prstClr val="white"/>
                </a:solidFill>
                <a:latin typeface="Arial"/>
              </a:endParaRPr>
            </a:p>
          </p:txBody>
        </p:sp>
        <p:sp>
          <p:nvSpPr>
            <p:cNvPr id="77" name="Rectangle à coins arrondis 54">
              <a:extLst>
                <a:ext uri="{FF2B5EF4-FFF2-40B4-BE49-F238E27FC236}">
                  <a16:creationId xmlns:a16="http://schemas.microsoft.com/office/drawing/2014/main" id="{F56F2DA1-3E7B-5525-46C1-BD8E6DE5EC6B}"/>
                </a:ext>
              </a:extLst>
            </p:cNvPr>
            <p:cNvSpPr/>
            <p:nvPr/>
          </p:nvSpPr>
          <p:spPr>
            <a:xfrm>
              <a:off x="9468546" y="2835977"/>
              <a:ext cx="2201502" cy="494976"/>
            </a:xfrm>
            <a:prstGeom prst="roundRect">
              <a:avLst/>
            </a:prstGeom>
            <a:gradFill rotWithShape="1">
              <a:gsLst>
                <a:gs pos="0">
                  <a:srgbClr val="FF6F4C">
                    <a:satMod val="103000"/>
                    <a:lumMod val="102000"/>
                    <a:tint val="94000"/>
                  </a:srgbClr>
                </a:gs>
                <a:gs pos="50000">
                  <a:srgbClr val="FF6F4C">
                    <a:satMod val="110000"/>
                    <a:lumMod val="100000"/>
                    <a:shade val="100000"/>
                  </a:srgbClr>
                </a:gs>
                <a:gs pos="100000">
                  <a:srgbClr val="FF6F4C">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p>
              <a:pPr algn="ctr" defTabSz="685800">
                <a:defRPr/>
              </a:pPr>
              <a:r>
                <a:rPr lang="fr-FR" sz="1350" b="1" kern="0" dirty="0">
                  <a:solidFill>
                    <a:prstClr val="white"/>
                  </a:solidFill>
                  <a:latin typeface="Marianne" panose="02000000000000000000" pitchFamily="50" charset="0"/>
                </a:rPr>
                <a:t>Audits finaux</a:t>
              </a:r>
            </a:p>
          </p:txBody>
        </p:sp>
        <p:sp>
          <p:nvSpPr>
            <p:cNvPr id="78" name="Rectangle 77">
              <a:extLst>
                <a:ext uri="{FF2B5EF4-FFF2-40B4-BE49-F238E27FC236}">
                  <a16:creationId xmlns:a16="http://schemas.microsoft.com/office/drawing/2014/main" id="{B254766A-0DFF-6FB2-7A68-A3CA91484397}"/>
                </a:ext>
              </a:extLst>
            </p:cNvPr>
            <p:cNvSpPr/>
            <p:nvPr/>
          </p:nvSpPr>
          <p:spPr>
            <a:xfrm>
              <a:off x="3106336" y="1641059"/>
              <a:ext cx="2997431" cy="1039946"/>
            </a:xfrm>
            <a:prstGeom prst="rect">
              <a:avLst/>
            </a:prstGeom>
            <a:gradFill rotWithShape="1">
              <a:gsLst>
                <a:gs pos="0">
                  <a:srgbClr val="484D7A">
                    <a:satMod val="103000"/>
                    <a:lumMod val="102000"/>
                    <a:tint val="94000"/>
                  </a:srgbClr>
                </a:gs>
                <a:gs pos="50000">
                  <a:srgbClr val="484D7A">
                    <a:satMod val="110000"/>
                    <a:lumMod val="100000"/>
                    <a:shade val="100000"/>
                  </a:srgbClr>
                </a:gs>
                <a:gs pos="100000">
                  <a:srgbClr val="484D7A">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p>
              <a:pPr algn="ctr" defTabSz="685800">
                <a:defRPr/>
              </a:pPr>
              <a:endParaRPr lang="fr-FR" sz="1350" kern="0">
                <a:solidFill>
                  <a:prstClr val="white"/>
                </a:solidFill>
                <a:latin typeface="Arial"/>
              </a:endParaRPr>
            </a:p>
          </p:txBody>
        </p:sp>
        <p:sp>
          <p:nvSpPr>
            <p:cNvPr id="79" name="ZoneTexte 78">
              <a:extLst>
                <a:ext uri="{FF2B5EF4-FFF2-40B4-BE49-F238E27FC236}">
                  <a16:creationId xmlns:a16="http://schemas.microsoft.com/office/drawing/2014/main" id="{74A45AFD-590E-2424-9A42-13AC4375909F}"/>
                </a:ext>
              </a:extLst>
            </p:cNvPr>
            <p:cNvSpPr txBox="1"/>
            <p:nvPr/>
          </p:nvSpPr>
          <p:spPr>
            <a:xfrm>
              <a:off x="3343645" y="2125404"/>
              <a:ext cx="2590991" cy="584776"/>
            </a:xfrm>
            <a:prstGeom prst="rect">
              <a:avLst/>
            </a:prstGeom>
            <a:noFill/>
          </p:spPr>
          <p:txBody>
            <a:bodyPr wrap="square" rtlCol="0">
              <a:spAutoFit/>
            </a:bodyPr>
            <a:lstStyle/>
            <a:p>
              <a:pPr algn="ctr"/>
              <a:r>
                <a:rPr lang="fr-FR" sz="1200" b="1" dirty="0">
                  <a:solidFill>
                    <a:prstClr val="white"/>
                  </a:solidFill>
                  <a:latin typeface="Marianne" panose="02000000000000000000" pitchFamily="50" charset="0"/>
                </a:rPr>
                <a:t>Phase 1 non renouvelable</a:t>
              </a:r>
            </a:p>
            <a:p>
              <a:pPr algn="ctr"/>
              <a:r>
                <a:rPr lang="fr-FR" sz="1050" dirty="0">
                  <a:solidFill>
                    <a:prstClr val="white"/>
                  </a:solidFill>
                  <a:latin typeface="Marianne" panose="02000000000000000000" pitchFamily="50" charset="0"/>
                </a:rPr>
                <a:t>18 mois max </a:t>
              </a:r>
              <a:endParaRPr lang="fr-FR" sz="1350" dirty="0">
                <a:solidFill>
                  <a:prstClr val="white"/>
                </a:solidFill>
                <a:latin typeface="Marianne" panose="02000000000000000000" pitchFamily="50" charset="0"/>
              </a:endParaRPr>
            </a:p>
          </p:txBody>
        </p:sp>
        <p:cxnSp>
          <p:nvCxnSpPr>
            <p:cNvPr id="80" name="Connecteur droit 79">
              <a:extLst>
                <a:ext uri="{FF2B5EF4-FFF2-40B4-BE49-F238E27FC236}">
                  <a16:creationId xmlns:a16="http://schemas.microsoft.com/office/drawing/2014/main" id="{1A2C3185-972F-6576-8F56-C3E5DF32EA52}"/>
                </a:ext>
              </a:extLst>
            </p:cNvPr>
            <p:cNvCxnSpPr/>
            <p:nvPr/>
          </p:nvCxnSpPr>
          <p:spPr>
            <a:xfrm>
              <a:off x="6103767" y="1656412"/>
              <a:ext cx="0" cy="4098225"/>
            </a:xfrm>
            <a:prstGeom prst="line">
              <a:avLst/>
            </a:prstGeom>
            <a:noFill/>
            <a:ln w="76200" cap="flat" cmpd="sng" algn="ctr">
              <a:solidFill>
                <a:srgbClr val="5770BE">
                  <a:lumMod val="40000"/>
                  <a:lumOff val="60000"/>
                </a:srgbClr>
              </a:solidFill>
              <a:prstDash val="sysDot"/>
              <a:miter lim="800000"/>
            </a:ln>
            <a:effectLst/>
          </p:spPr>
        </p:cxnSp>
        <p:sp>
          <p:nvSpPr>
            <p:cNvPr id="81" name="Flèche droite 57">
              <a:extLst>
                <a:ext uri="{FF2B5EF4-FFF2-40B4-BE49-F238E27FC236}">
                  <a16:creationId xmlns:a16="http://schemas.microsoft.com/office/drawing/2014/main" id="{4A2ACB5A-6E82-4D15-5E2E-05D54FC3EF29}"/>
                </a:ext>
              </a:extLst>
            </p:cNvPr>
            <p:cNvSpPr/>
            <p:nvPr/>
          </p:nvSpPr>
          <p:spPr>
            <a:xfrm>
              <a:off x="5831483" y="2913275"/>
              <a:ext cx="547299" cy="340379"/>
            </a:xfrm>
            <a:prstGeom prst="rightArrow">
              <a:avLst/>
            </a:prstGeom>
            <a:solidFill>
              <a:srgbClr val="FF8D7E"/>
            </a:solidFill>
            <a:ln w="12700" cap="flat" cmpd="sng" algn="ctr">
              <a:solidFill>
                <a:srgbClr val="FF8D7E">
                  <a:shade val="50000"/>
                </a:srgbClr>
              </a:solidFill>
              <a:prstDash val="solid"/>
              <a:miter lim="800000"/>
            </a:ln>
            <a:effectLst/>
          </p:spPr>
          <p:txBody>
            <a:bodyPr rtlCol="0" anchor="ctr"/>
            <a:lstStyle/>
            <a:p>
              <a:pPr algn="ctr" defTabSz="685800">
                <a:defRPr/>
              </a:pPr>
              <a:endParaRPr lang="fr-FR" sz="1350" kern="0">
                <a:solidFill>
                  <a:prstClr val="white"/>
                </a:solidFill>
                <a:latin typeface="Arial"/>
              </a:endParaRPr>
            </a:p>
          </p:txBody>
        </p:sp>
        <p:sp>
          <p:nvSpPr>
            <p:cNvPr id="82" name="ZoneTexte 81">
              <a:extLst>
                <a:ext uri="{FF2B5EF4-FFF2-40B4-BE49-F238E27FC236}">
                  <a16:creationId xmlns:a16="http://schemas.microsoft.com/office/drawing/2014/main" id="{4D088622-2F10-D064-C91F-BE95C30812DC}"/>
                </a:ext>
              </a:extLst>
            </p:cNvPr>
            <p:cNvSpPr txBox="1"/>
            <p:nvPr/>
          </p:nvSpPr>
          <p:spPr>
            <a:xfrm>
              <a:off x="3106334" y="1656412"/>
              <a:ext cx="8572075" cy="492443"/>
            </a:xfrm>
            <a:prstGeom prst="rect">
              <a:avLst/>
            </a:prstGeom>
            <a:noFill/>
          </p:spPr>
          <p:txBody>
            <a:bodyPr wrap="square" rtlCol="0">
              <a:spAutoFit/>
            </a:bodyPr>
            <a:lstStyle/>
            <a:p>
              <a:pPr algn="ctr"/>
              <a:r>
                <a:rPr lang="fr-FR" b="1" dirty="0">
                  <a:solidFill>
                    <a:prstClr val="white"/>
                  </a:solidFill>
                  <a:latin typeface="Marianne" panose="02000000000000000000" pitchFamily="50" charset="0"/>
                </a:rPr>
                <a:t>DURÉE TOTALE DU COT : 4 ANS</a:t>
              </a:r>
            </a:p>
          </p:txBody>
        </p:sp>
        <p:pic>
          <p:nvPicPr>
            <p:cNvPr id="83" name="Espace réservé du contenu 18">
              <a:extLst>
                <a:ext uri="{FF2B5EF4-FFF2-40B4-BE49-F238E27FC236}">
                  <a16:creationId xmlns:a16="http://schemas.microsoft.com/office/drawing/2014/main" id="{13C3FD6F-53D6-2494-C90D-E6BE21070919}"/>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70009" y="2890660"/>
              <a:ext cx="320489" cy="320489"/>
            </a:xfrm>
            <a:prstGeom prst="rect">
              <a:avLst/>
            </a:prstGeom>
          </p:spPr>
        </p:pic>
        <p:sp>
          <p:nvSpPr>
            <p:cNvPr id="84" name="Titre 15">
              <a:extLst>
                <a:ext uri="{FF2B5EF4-FFF2-40B4-BE49-F238E27FC236}">
                  <a16:creationId xmlns:a16="http://schemas.microsoft.com/office/drawing/2014/main" id="{9D7CA4B2-4123-76FF-DA9A-BE9C816BCFD9}"/>
                </a:ext>
              </a:extLst>
            </p:cNvPr>
            <p:cNvSpPr txBox="1">
              <a:spLocks/>
            </p:cNvSpPr>
            <p:nvPr/>
          </p:nvSpPr>
          <p:spPr>
            <a:xfrm>
              <a:off x="572517" y="3147160"/>
              <a:ext cx="318959" cy="256156"/>
            </a:xfrm>
            <a:prstGeom prst="rect">
              <a:avLst/>
            </a:prstGeom>
          </p:spPr>
          <p:txBody>
            <a:bodyPr vert="horz" lIns="68580" tIns="34290" rIns="68580" bIns="34290" rtlCol="0" anchor="b">
              <a:noAutofit/>
            </a:bodyPr>
            <a:lstStyle>
              <a:lvl1pPr algn="l" defTabSz="914400" rtl="0" eaLnBrk="1" latinLnBrk="0" hangingPunct="1">
                <a:lnSpc>
                  <a:spcPct val="90000"/>
                </a:lnSpc>
                <a:spcBef>
                  <a:spcPct val="0"/>
                </a:spcBef>
                <a:buNone/>
                <a:defRPr sz="3200" b="1" kern="1200">
                  <a:solidFill>
                    <a:schemeClr val="tx1"/>
                  </a:solidFill>
                  <a:latin typeface="+mj-lt"/>
                  <a:ea typeface="+mj-ea"/>
                  <a:cs typeface="+mj-cs"/>
                </a:defRPr>
              </a:lvl1pPr>
            </a:lstStyle>
            <a:p>
              <a:pPr>
                <a:defRPr/>
              </a:pPr>
              <a:r>
                <a:rPr lang="fr-FR" sz="2700" dirty="0">
                  <a:solidFill>
                    <a:srgbClr val="169B62"/>
                  </a:solidFill>
                  <a:latin typeface="Marianne ExtraBold" panose="02000000000000000000" pitchFamily="50" charset="0"/>
                  <a:cs typeface="Arial" pitchFamily="34"/>
                </a:rPr>
                <a:t>√</a:t>
              </a:r>
              <a:endParaRPr lang="fr-FR" sz="2700" dirty="0">
                <a:solidFill>
                  <a:srgbClr val="169B62"/>
                </a:solidFill>
                <a:latin typeface="Marianne ExtraBold" panose="02000000000000000000" pitchFamily="50" charset="0"/>
              </a:endParaRPr>
            </a:p>
          </p:txBody>
        </p:sp>
        <p:sp>
          <p:nvSpPr>
            <p:cNvPr id="85" name="Rectangle à coins arrondis 37">
              <a:extLst>
                <a:ext uri="{FF2B5EF4-FFF2-40B4-BE49-F238E27FC236}">
                  <a16:creationId xmlns:a16="http://schemas.microsoft.com/office/drawing/2014/main" id="{F718830B-9DD5-BE26-0364-E262F334D624}"/>
                </a:ext>
              </a:extLst>
            </p:cNvPr>
            <p:cNvSpPr/>
            <p:nvPr/>
          </p:nvSpPr>
          <p:spPr>
            <a:xfrm>
              <a:off x="6422214" y="3458976"/>
              <a:ext cx="2348105" cy="781065"/>
            </a:xfrm>
            <a:prstGeom prst="roundRect">
              <a:avLst/>
            </a:prstGeom>
            <a:solidFill>
              <a:sysClr val="window" lastClr="FFFFFF"/>
            </a:solidFill>
            <a:ln w="12700" cap="flat" cmpd="sng" algn="ctr">
              <a:solidFill>
                <a:srgbClr val="FF9940"/>
              </a:solidFill>
              <a:prstDash val="solid"/>
              <a:miter lim="800000"/>
            </a:ln>
            <a:effectLst/>
          </p:spPr>
          <p:txBody>
            <a:bodyPr rtlCol="0" anchor="ctr"/>
            <a:lstStyle/>
            <a:p>
              <a:pPr marL="64294" indent="-64294" defTabSz="685800">
                <a:buFont typeface="Arial" panose="020B0604020202020204" pitchFamily="34" charset="0"/>
                <a:buChar char="•"/>
                <a:defRPr/>
              </a:pPr>
              <a:r>
                <a:rPr lang="fr-FR" sz="900" kern="0" dirty="0">
                  <a:solidFill>
                    <a:prstClr val="black"/>
                  </a:solidFill>
                  <a:latin typeface="Marianne" panose="02000000000000000000" pitchFamily="50" charset="0"/>
                </a:rPr>
                <a:t>Rapports annuels des moyens de mise en œuvre et pilotage globale</a:t>
              </a:r>
            </a:p>
          </p:txBody>
        </p:sp>
        <p:sp>
          <p:nvSpPr>
            <p:cNvPr id="86" name="ZoneTexte 85">
              <a:extLst>
                <a:ext uri="{FF2B5EF4-FFF2-40B4-BE49-F238E27FC236}">
                  <a16:creationId xmlns:a16="http://schemas.microsoft.com/office/drawing/2014/main" id="{6CCE0267-1E76-5832-BB18-08EAC8B8CFE4}"/>
                </a:ext>
              </a:extLst>
            </p:cNvPr>
            <p:cNvSpPr txBox="1"/>
            <p:nvPr/>
          </p:nvSpPr>
          <p:spPr>
            <a:xfrm>
              <a:off x="5425382" y="5492319"/>
              <a:ext cx="1474657" cy="442675"/>
            </a:xfrm>
            <a:prstGeom prst="roundRect">
              <a:avLst/>
            </a:prstGeom>
            <a:gradFill rotWithShape="1">
              <a:gsLst>
                <a:gs pos="0">
                  <a:srgbClr val="484D7A">
                    <a:satMod val="103000"/>
                    <a:lumMod val="102000"/>
                    <a:tint val="94000"/>
                  </a:srgbClr>
                </a:gs>
                <a:gs pos="50000">
                  <a:srgbClr val="484D7A">
                    <a:satMod val="110000"/>
                    <a:lumMod val="100000"/>
                    <a:shade val="100000"/>
                  </a:srgbClr>
                </a:gs>
                <a:gs pos="100000">
                  <a:srgbClr val="484D7A">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wrap="square" lIns="27000" rIns="27000" rtlCol="0">
              <a:spAutoFit/>
            </a:bodyPr>
            <a:lstStyle/>
            <a:p>
              <a:pPr algn="ctr" defTabSz="685800">
                <a:defRPr/>
              </a:pPr>
              <a:r>
                <a:rPr lang="fr-FR" sz="675" b="1" kern="0" dirty="0">
                  <a:solidFill>
                    <a:prstClr val="white"/>
                  </a:solidFill>
                  <a:latin typeface="Marianne" panose="02000000000000000000" pitchFamily="50" charset="0"/>
                </a:rPr>
                <a:t>Avenant pour validation des objectifs</a:t>
              </a:r>
            </a:p>
          </p:txBody>
        </p:sp>
        <p:pic>
          <p:nvPicPr>
            <p:cNvPr id="87" name="Image 86">
              <a:extLst>
                <a:ext uri="{FF2B5EF4-FFF2-40B4-BE49-F238E27FC236}">
                  <a16:creationId xmlns:a16="http://schemas.microsoft.com/office/drawing/2014/main" id="{D6D9DD7B-A2AA-DD7F-7AAA-6FF1D7DF0AB3}"/>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5827840" y="4937761"/>
              <a:ext cx="610859" cy="610859"/>
            </a:xfrm>
            <a:prstGeom prst="rect">
              <a:avLst/>
            </a:prstGeom>
          </p:spPr>
        </p:pic>
        <p:sp>
          <p:nvSpPr>
            <p:cNvPr id="88" name="ZoneTexte 87">
              <a:extLst>
                <a:ext uri="{FF2B5EF4-FFF2-40B4-BE49-F238E27FC236}">
                  <a16:creationId xmlns:a16="http://schemas.microsoft.com/office/drawing/2014/main" id="{2A3593DC-AB72-3A43-F1FD-053608E6D598}"/>
                </a:ext>
              </a:extLst>
            </p:cNvPr>
            <p:cNvSpPr txBox="1"/>
            <p:nvPr/>
          </p:nvSpPr>
          <p:spPr>
            <a:xfrm>
              <a:off x="10274947" y="5618207"/>
              <a:ext cx="1551352" cy="289441"/>
            </a:xfrm>
            <a:prstGeom prst="roundRect">
              <a:avLst/>
            </a:prstGeom>
            <a:gradFill rotWithShape="1">
              <a:gsLst>
                <a:gs pos="0">
                  <a:srgbClr val="484D7A">
                    <a:satMod val="103000"/>
                    <a:lumMod val="102000"/>
                    <a:tint val="94000"/>
                  </a:srgbClr>
                </a:gs>
                <a:gs pos="50000">
                  <a:srgbClr val="484D7A">
                    <a:satMod val="110000"/>
                    <a:lumMod val="100000"/>
                    <a:shade val="100000"/>
                  </a:srgbClr>
                </a:gs>
                <a:gs pos="100000">
                  <a:srgbClr val="484D7A">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wrap="square" lIns="27000" rIns="27000" rtlCol="0">
              <a:spAutoFit/>
            </a:bodyPr>
            <a:lstStyle/>
            <a:p>
              <a:pPr algn="ctr" defTabSz="685800">
                <a:defRPr/>
              </a:pPr>
              <a:r>
                <a:rPr lang="fr-FR" sz="675" b="1" kern="0" dirty="0">
                  <a:solidFill>
                    <a:prstClr val="white"/>
                  </a:solidFill>
                  <a:latin typeface="Marianne" panose="02000000000000000000" pitchFamily="50" charset="0"/>
                </a:rPr>
                <a:t>Labélisation</a:t>
              </a:r>
            </a:p>
          </p:txBody>
        </p:sp>
        <p:pic>
          <p:nvPicPr>
            <p:cNvPr id="89" name="Image 88">
              <a:extLst>
                <a:ext uri="{FF2B5EF4-FFF2-40B4-BE49-F238E27FC236}">
                  <a16:creationId xmlns:a16="http://schemas.microsoft.com/office/drawing/2014/main" id="{38A8E5D8-579C-80EB-5576-28DC70C26FDA}"/>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1263079" y="5112448"/>
              <a:ext cx="557004" cy="557004"/>
            </a:xfrm>
            <a:prstGeom prst="rect">
              <a:avLst/>
            </a:prstGeom>
          </p:spPr>
        </p:pic>
      </p:grpSp>
      <p:sp>
        <p:nvSpPr>
          <p:cNvPr id="2" name="Espace réservé du numéro de diapositive 1">
            <a:extLst>
              <a:ext uri="{FF2B5EF4-FFF2-40B4-BE49-F238E27FC236}">
                <a16:creationId xmlns:a16="http://schemas.microsoft.com/office/drawing/2014/main" id="{9ABAA423-772D-1ED6-8E52-65D7647F29BA}"/>
              </a:ext>
            </a:extLst>
          </p:cNvPr>
          <p:cNvSpPr>
            <a:spLocks noGrp="1"/>
          </p:cNvSpPr>
          <p:nvPr>
            <p:ph type="sldNum" sz="quarter" idx="12"/>
          </p:nvPr>
        </p:nvSpPr>
        <p:spPr/>
        <p:txBody>
          <a:bodyPr/>
          <a:lstStyle/>
          <a:p>
            <a:fld id="{7DD352F8-E6D5-40A5-90BA-A89BD40754D9}" type="slidenum">
              <a:rPr lang="fr-FR" smtClean="0"/>
              <a:pPr/>
              <a:t>114</a:t>
            </a:fld>
            <a:endParaRPr lang="fr-FR"/>
          </a:p>
        </p:txBody>
      </p:sp>
    </p:spTree>
    <p:extLst>
      <p:ext uri="{BB962C8B-B14F-4D97-AF65-F5344CB8AC3E}">
        <p14:creationId xmlns:p14="http://schemas.microsoft.com/office/powerpoint/2010/main" val="661079414"/>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310459" y="0"/>
            <a:ext cx="8902064" cy="777713"/>
          </a:xfrm>
        </p:spPr>
        <p:txBody>
          <a:bodyPr anchor="t">
            <a:normAutofit fontScale="90000"/>
          </a:bodyPr>
          <a:lstStyle/>
          <a:p>
            <a:pPr algn="l"/>
            <a:r>
              <a:rPr lang="fr-FR" b="1" dirty="0">
                <a:solidFill>
                  <a:schemeClr val="tx2"/>
                </a:solidFill>
                <a:latin typeface="Caviar Dreams" pitchFamily="34" charset="0"/>
                <a:cs typeface="Arial" pitchFamily="34" charset="0"/>
              </a:rPr>
              <a:t>Climat – Air - Energie</a:t>
            </a:r>
            <a:r>
              <a:rPr lang="fr-FR" b="1" dirty="0">
                <a:solidFill>
                  <a:schemeClr val="accent6">
                    <a:lumMod val="75000"/>
                  </a:schemeClr>
                </a:solidFill>
                <a:latin typeface="Caviar Dreams" pitchFamily="34" charset="0"/>
                <a:cs typeface="Arial" pitchFamily="34" charset="0"/>
              </a:rPr>
              <a:t> </a:t>
            </a:r>
            <a:r>
              <a:rPr lang="fr-FR" sz="1400" b="1" i="1" dirty="0">
                <a:solidFill>
                  <a:schemeClr val="bg2"/>
                </a:solidFill>
                <a:latin typeface="Lato" pitchFamily="34" charset="0"/>
                <a:ea typeface="Lato" pitchFamily="34" charset="0"/>
                <a:cs typeface="Lato" pitchFamily="34" charset="0"/>
              </a:rPr>
              <a:t>-  Intervention de Monsieur Sylvain GRIFFAULT</a:t>
            </a:r>
          </a:p>
        </p:txBody>
      </p:sp>
      <p:sp>
        <p:nvSpPr>
          <p:cNvPr id="10" name="Espace réservé du contenu 9"/>
          <p:cNvSpPr>
            <a:spLocks noGrp="1"/>
          </p:cNvSpPr>
          <p:nvPr>
            <p:ph idx="1"/>
          </p:nvPr>
        </p:nvSpPr>
        <p:spPr>
          <a:xfrm>
            <a:off x="385193" y="685519"/>
            <a:ext cx="8683347" cy="4407741"/>
          </a:xfrm>
        </p:spPr>
        <p:txBody>
          <a:bodyPr vert="horz" lIns="91440" tIns="45720" rIns="91440" bIns="45720" rtlCol="0" anchor="t">
            <a:normAutofit/>
          </a:bodyPr>
          <a:lstStyle/>
          <a:p>
            <a:pPr marL="0" indent="0" algn="just">
              <a:spcBef>
                <a:spcPts val="0"/>
              </a:spcBef>
              <a:spcAft>
                <a:spcPts val="600"/>
              </a:spcAft>
              <a:buNone/>
            </a:pPr>
            <a:r>
              <a:rPr lang="fr-FR" sz="1800" b="1" dirty="0">
                <a:solidFill>
                  <a:schemeClr val="tx2"/>
                </a:solidFill>
                <a:ea typeface="+mn-lt"/>
                <a:cs typeface="Arial" panose="020B0604020202020204" pitchFamily="34" charset="0"/>
              </a:rPr>
              <a:t>15. Contrat d'Objectif Territorial (COT)</a:t>
            </a:r>
          </a:p>
          <a:p>
            <a:pPr marL="0" indent="0" algn="just">
              <a:spcBef>
                <a:spcPts val="0"/>
              </a:spcBef>
              <a:spcAft>
                <a:spcPts val="600"/>
              </a:spcAft>
              <a:buNone/>
            </a:pPr>
            <a:endParaRPr lang="fr-FR" sz="1875" b="1" dirty="0">
              <a:solidFill>
                <a:schemeClr val="tx2"/>
              </a:solidFill>
              <a:ea typeface="+mn-lt"/>
              <a:cs typeface="Arial" panose="020B0604020202020204" pitchFamily="34" charset="0"/>
            </a:endParaRPr>
          </a:p>
        </p:txBody>
      </p:sp>
      <p:cxnSp>
        <p:nvCxnSpPr>
          <p:cNvPr id="4" name="Connecteur droit 3">
            <a:extLst>
              <a:ext uri="{FF2B5EF4-FFF2-40B4-BE49-F238E27FC236}">
                <a16:creationId xmlns:a16="http://schemas.microsoft.com/office/drawing/2014/main" id="{D990F430-F22E-4DFD-AC13-B6FE6F28C6E6}"/>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5" name="Espace réservé de la date 1">
            <a:extLst>
              <a:ext uri="{FF2B5EF4-FFF2-40B4-BE49-F238E27FC236}">
                <a16:creationId xmlns:a16="http://schemas.microsoft.com/office/drawing/2014/main" id="{751B799A-2741-46CE-8EB5-1345CA22DF28}"/>
              </a:ext>
            </a:extLst>
          </p:cNvPr>
          <p:cNvSpPr>
            <a:spLocks noGrp="1"/>
          </p:cNvSpPr>
          <p:nvPr>
            <p:ph type="dt" sz="half" idx="10"/>
          </p:nvPr>
        </p:nvSpPr>
        <p:spPr>
          <a:xfrm>
            <a:off x="457201" y="4767264"/>
            <a:ext cx="3322712" cy="273844"/>
          </a:xfrm>
        </p:spPr>
        <p:txBody>
          <a:bodyPr/>
          <a:lstStyle/>
          <a:p>
            <a:r>
              <a:rPr lang="fr-FR" i="1">
                <a:latin typeface="Lato"/>
              </a:rPr>
              <a:t>Conseil communautaire – 17 novembre 2022</a:t>
            </a:r>
            <a:endParaRPr lang="fr-FR" i="1" dirty="0">
              <a:latin typeface="Lato"/>
            </a:endParaRPr>
          </a:p>
        </p:txBody>
      </p:sp>
      <p:grpSp>
        <p:nvGrpSpPr>
          <p:cNvPr id="22" name="Groupe 21">
            <a:extLst>
              <a:ext uri="{FF2B5EF4-FFF2-40B4-BE49-F238E27FC236}">
                <a16:creationId xmlns:a16="http://schemas.microsoft.com/office/drawing/2014/main" id="{52F03290-AB1E-A918-23BE-9F6E250D639D}"/>
              </a:ext>
            </a:extLst>
          </p:cNvPr>
          <p:cNvGrpSpPr/>
          <p:nvPr/>
        </p:nvGrpSpPr>
        <p:grpSpPr>
          <a:xfrm>
            <a:off x="-3209" y="1643982"/>
            <a:ext cx="8872490" cy="3161082"/>
            <a:chOff x="166822" y="2228263"/>
            <a:chExt cx="11663164" cy="3911928"/>
          </a:xfrm>
        </p:grpSpPr>
        <p:sp>
          <p:nvSpPr>
            <p:cNvPr id="2" name="Rectangle à coins arrondis 5">
              <a:extLst>
                <a:ext uri="{FF2B5EF4-FFF2-40B4-BE49-F238E27FC236}">
                  <a16:creationId xmlns:a16="http://schemas.microsoft.com/office/drawing/2014/main" id="{3E066938-3F5E-F65B-6CA6-8FD62139EF42}"/>
                </a:ext>
              </a:extLst>
            </p:cNvPr>
            <p:cNvSpPr/>
            <p:nvPr/>
          </p:nvSpPr>
          <p:spPr>
            <a:xfrm>
              <a:off x="389880" y="2527541"/>
              <a:ext cx="5432950" cy="3612650"/>
            </a:xfrm>
            <a:prstGeom prst="roundRect">
              <a:avLst>
                <a:gd name="adj" fmla="val 7955"/>
              </a:avLst>
            </a:prstGeom>
            <a:noFill/>
            <a:ln w="12700" cap="flat" cmpd="sng" algn="ctr">
              <a:solidFill>
                <a:srgbClr val="FF6F4C"/>
              </a:solidFill>
              <a:prstDash val="solid"/>
              <a:miter lim="800000"/>
            </a:ln>
            <a:effectLst/>
          </p:spPr>
          <p:txBody>
            <a:bodyPr rtlCol="0" anchor="ctr"/>
            <a:lstStyle/>
            <a:p>
              <a:pPr algn="ctr" defTabSz="685800">
                <a:defRPr/>
              </a:pPr>
              <a:endParaRPr lang="fr-FR" sz="1350" kern="0">
                <a:solidFill>
                  <a:prstClr val="black"/>
                </a:solidFill>
                <a:latin typeface="Arial"/>
              </a:endParaRPr>
            </a:p>
          </p:txBody>
        </p:sp>
        <p:sp>
          <p:nvSpPr>
            <p:cNvPr id="3" name="ZoneTexte 25">
              <a:extLst>
                <a:ext uri="{FF2B5EF4-FFF2-40B4-BE49-F238E27FC236}">
                  <a16:creationId xmlns:a16="http://schemas.microsoft.com/office/drawing/2014/main" id="{7E908EC6-FBA8-1993-E7D8-BDF63B264201}"/>
                </a:ext>
              </a:extLst>
            </p:cNvPr>
            <p:cNvSpPr txBox="1"/>
            <p:nvPr/>
          </p:nvSpPr>
          <p:spPr>
            <a:xfrm>
              <a:off x="382558" y="2228263"/>
              <a:ext cx="5509284" cy="815876"/>
            </a:xfrm>
            <a:prstGeom prst="rightArrow">
              <a:avLst>
                <a:gd name="adj1" fmla="val 79912"/>
                <a:gd name="adj2" fmla="val 45398"/>
              </a:avLst>
            </a:prstGeom>
            <a:gradFill rotWithShape="1">
              <a:gsLst>
                <a:gs pos="0">
                  <a:srgbClr val="FF6F4C">
                    <a:satMod val="103000"/>
                    <a:lumMod val="102000"/>
                    <a:tint val="94000"/>
                  </a:srgbClr>
                </a:gs>
                <a:gs pos="50000">
                  <a:srgbClr val="FF6F4C">
                    <a:satMod val="110000"/>
                    <a:lumMod val="100000"/>
                    <a:shade val="100000"/>
                  </a:srgbClr>
                </a:gs>
                <a:gs pos="100000">
                  <a:srgbClr val="FF6F4C">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vert="horz" wrap="square" lIns="68580" tIns="34290" rIns="68580" bIns="34290" anchor="t" anchorCtr="0" compatLnSpc="1">
              <a:spAutoFit/>
            </a:bodyPr>
            <a:lstStyle/>
            <a:p>
              <a:pPr algn="just" defTabSz="342900">
                <a:defRPr sz="1800" b="0" i="0" u="none" strike="noStrike" kern="0" cap="none" spc="0" baseline="0">
                  <a:solidFill>
                    <a:srgbClr val="000000"/>
                  </a:solidFill>
                  <a:uFillTx/>
                </a:defRPr>
              </a:pPr>
              <a:r>
                <a:rPr lang="fr-FR" b="1" kern="0" dirty="0">
                  <a:solidFill>
                    <a:prstClr val="white"/>
                  </a:solidFill>
                  <a:latin typeface="Marianne" pitchFamily="50"/>
                </a:rPr>
                <a:t>PHASE 1 – </a:t>
              </a:r>
              <a:r>
                <a:rPr lang="fr-FR" sz="1200" b="1" kern="0" dirty="0">
                  <a:solidFill>
                    <a:prstClr val="white"/>
                  </a:solidFill>
                  <a:latin typeface="Marianne" pitchFamily="50"/>
                </a:rPr>
                <a:t>JUSQU'À 18 MOIS</a:t>
              </a:r>
            </a:p>
            <a:p>
              <a:pPr algn="just" defTabSz="342900">
                <a:defRPr sz="1800" b="0" i="0" u="none" strike="noStrike" kern="0" cap="none" spc="0" baseline="0">
                  <a:solidFill>
                    <a:srgbClr val="000000"/>
                  </a:solidFill>
                  <a:uFillTx/>
                </a:defRPr>
              </a:pPr>
              <a:r>
                <a:rPr lang="fr-FR" sz="1200" b="1" kern="0" dirty="0">
                  <a:solidFill>
                    <a:prstClr val="white"/>
                  </a:solidFill>
                  <a:latin typeface="Marianne" pitchFamily="50"/>
                </a:rPr>
                <a:t>Je m’engage, je fédère, je fixe un cap </a:t>
              </a:r>
            </a:p>
          </p:txBody>
        </p:sp>
        <p:sp>
          <p:nvSpPr>
            <p:cNvPr id="7" name="Rectangle à coins arrondis 7">
              <a:extLst>
                <a:ext uri="{FF2B5EF4-FFF2-40B4-BE49-F238E27FC236}">
                  <a16:creationId xmlns:a16="http://schemas.microsoft.com/office/drawing/2014/main" id="{BD2D6D5B-EE18-551C-CF70-23E5C335F6F6}"/>
                </a:ext>
              </a:extLst>
            </p:cNvPr>
            <p:cNvSpPr/>
            <p:nvPr/>
          </p:nvSpPr>
          <p:spPr>
            <a:xfrm>
              <a:off x="6359511" y="2527541"/>
              <a:ext cx="5432950" cy="3612650"/>
            </a:xfrm>
            <a:prstGeom prst="roundRect">
              <a:avLst>
                <a:gd name="adj" fmla="val 7955"/>
              </a:avLst>
            </a:prstGeom>
            <a:noFill/>
            <a:ln w="12700" cap="flat" cmpd="sng" algn="ctr">
              <a:solidFill>
                <a:srgbClr val="FF8D7E"/>
              </a:solidFill>
              <a:prstDash val="solid"/>
              <a:miter lim="800000"/>
            </a:ln>
            <a:effectLst/>
          </p:spPr>
          <p:txBody>
            <a:bodyPr rtlCol="0" anchor="ctr"/>
            <a:lstStyle/>
            <a:p>
              <a:pPr algn="ctr" defTabSz="685800">
                <a:defRPr/>
              </a:pPr>
              <a:endParaRPr lang="fr-FR" sz="1350" kern="0">
                <a:solidFill>
                  <a:prstClr val="black"/>
                </a:solidFill>
                <a:latin typeface="Arial"/>
              </a:endParaRPr>
            </a:p>
          </p:txBody>
        </p:sp>
        <p:sp>
          <p:nvSpPr>
            <p:cNvPr id="8" name="ZoneTexte 25">
              <a:extLst>
                <a:ext uri="{FF2B5EF4-FFF2-40B4-BE49-F238E27FC236}">
                  <a16:creationId xmlns:a16="http://schemas.microsoft.com/office/drawing/2014/main" id="{BAE46834-3544-F5D6-7A57-8FCD4FB0AA74}"/>
                </a:ext>
              </a:extLst>
            </p:cNvPr>
            <p:cNvSpPr txBox="1"/>
            <p:nvPr/>
          </p:nvSpPr>
          <p:spPr>
            <a:xfrm>
              <a:off x="6321986" y="2228263"/>
              <a:ext cx="5508000" cy="815876"/>
            </a:xfrm>
            <a:prstGeom prst="rightArrow">
              <a:avLst>
                <a:gd name="adj1" fmla="val 79912"/>
                <a:gd name="adj2" fmla="val 50000"/>
              </a:avLst>
            </a:prstGeom>
            <a:gradFill rotWithShape="1">
              <a:gsLst>
                <a:gs pos="0">
                  <a:srgbClr val="FF8D7E">
                    <a:satMod val="103000"/>
                    <a:lumMod val="102000"/>
                    <a:tint val="94000"/>
                  </a:srgbClr>
                </a:gs>
                <a:gs pos="50000">
                  <a:srgbClr val="FF8D7E">
                    <a:satMod val="110000"/>
                    <a:lumMod val="100000"/>
                    <a:shade val="100000"/>
                  </a:srgbClr>
                </a:gs>
                <a:gs pos="100000">
                  <a:srgbClr val="FF8D7E">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vert="horz" wrap="square" lIns="68580" tIns="34290" rIns="68580" bIns="34290" anchor="t" anchorCtr="0" compatLnSpc="1">
              <a:spAutoFit/>
            </a:bodyPr>
            <a:lstStyle/>
            <a:p>
              <a:pPr algn="just" defTabSz="342900">
                <a:defRPr sz="1800" b="0" i="0" u="none" strike="noStrike" kern="0" cap="none" spc="0" baseline="0">
                  <a:solidFill>
                    <a:srgbClr val="000000"/>
                  </a:solidFill>
                  <a:uFillTx/>
                </a:defRPr>
              </a:pPr>
              <a:r>
                <a:rPr lang="fr-FR" b="1" kern="0" dirty="0">
                  <a:solidFill>
                    <a:prstClr val="white"/>
                  </a:solidFill>
                  <a:latin typeface="Marianne" pitchFamily="50"/>
                </a:rPr>
                <a:t>PHASE 2 – </a:t>
              </a:r>
              <a:r>
                <a:rPr lang="fr-FR" sz="1200" b="1" kern="0" dirty="0">
                  <a:solidFill>
                    <a:prstClr val="white"/>
                  </a:solidFill>
                  <a:latin typeface="Marianne" pitchFamily="50"/>
                </a:rPr>
                <a:t>JUSQU‘EN FIN DE 4</a:t>
              </a:r>
              <a:r>
                <a:rPr lang="fr-FR" sz="1200" b="1" kern="0" baseline="30000" dirty="0">
                  <a:solidFill>
                    <a:prstClr val="white"/>
                  </a:solidFill>
                  <a:latin typeface="Marianne" pitchFamily="50"/>
                </a:rPr>
                <a:t>ème</a:t>
              </a:r>
              <a:r>
                <a:rPr lang="fr-FR" sz="1200" b="1" kern="0" dirty="0">
                  <a:solidFill>
                    <a:prstClr val="white"/>
                  </a:solidFill>
                  <a:latin typeface="Marianne" pitchFamily="50"/>
                </a:rPr>
                <a:t> ANNEE</a:t>
              </a:r>
            </a:p>
            <a:p>
              <a:pPr algn="just" defTabSz="342900">
                <a:defRPr sz="1800" b="0" i="0" u="none" strike="noStrike" kern="0" cap="none" spc="0" baseline="0">
                  <a:solidFill>
                    <a:srgbClr val="000000"/>
                  </a:solidFill>
                  <a:uFillTx/>
                </a:defRPr>
              </a:pPr>
              <a:r>
                <a:rPr lang="fr-FR" sz="1200" b="1" kern="0" dirty="0">
                  <a:solidFill>
                    <a:prstClr val="white"/>
                  </a:solidFill>
                  <a:latin typeface="Marianne" pitchFamily="50"/>
                </a:rPr>
                <a:t>Je mets en œuvre</a:t>
              </a:r>
            </a:p>
          </p:txBody>
        </p:sp>
        <p:sp>
          <p:nvSpPr>
            <p:cNvPr id="11" name="Rectangle à coins arrondis 9">
              <a:extLst>
                <a:ext uri="{FF2B5EF4-FFF2-40B4-BE49-F238E27FC236}">
                  <a16:creationId xmlns:a16="http://schemas.microsoft.com/office/drawing/2014/main" id="{F08942A9-10D2-94C5-2643-79C07D793667}"/>
                </a:ext>
              </a:extLst>
            </p:cNvPr>
            <p:cNvSpPr/>
            <p:nvPr/>
          </p:nvSpPr>
          <p:spPr>
            <a:xfrm>
              <a:off x="399536" y="3155318"/>
              <a:ext cx="5423294" cy="745224"/>
            </a:xfrm>
            <a:prstGeom prst="roundRect">
              <a:avLst/>
            </a:prstGeom>
            <a:noFill/>
            <a:ln w="12700" cap="flat" cmpd="sng" algn="ctr">
              <a:noFill/>
              <a:prstDash val="sysDash"/>
              <a:miter lim="800000"/>
            </a:ln>
            <a:effectLst/>
          </p:spPr>
          <p:txBody>
            <a:bodyPr rtlCol="0" anchor="ctr"/>
            <a:lstStyle/>
            <a:p>
              <a:pPr algn="ctr" defTabSz="685800">
                <a:defRPr/>
              </a:pPr>
              <a:r>
                <a:rPr lang="fr-FR" sz="1500" b="1" kern="0" dirty="0">
                  <a:solidFill>
                    <a:prstClr val="black">
                      <a:lumMod val="65000"/>
                      <a:lumOff val="35000"/>
                    </a:prstClr>
                  </a:solidFill>
                  <a:latin typeface="Marianne" panose="02000000000000000000" pitchFamily="50" charset="0"/>
                </a:rPr>
                <a:t>Versement d’une part fixe de 75 000 </a:t>
              </a:r>
              <a:r>
                <a:rPr lang="fr-FR" sz="1500" b="1" kern="0" dirty="0">
                  <a:solidFill>
                    <a:prstClr val="black">
                      <a:lumMod val="65000"/>
                      <a:lumOff val="35000"/>
                    </a:prstClr>
                  </a:solidFill>
                  <a:latin typeface="Marianne" panose="02000000000000000000" pitchFamily="50" charset="0"/>
                  <a:cs typeface="Calibri" panose="020F0502020204030204" pitchFamily="34" charset="0"/>
                </a:rPr>
                <a:t>€ </a:t>
              </a:r>
            </a:p>
            <a:p>
              <a:pPr algn="ctr" defTabSz="685800">
                <a:defRPr/>
              </a:pPr>
              <a:r>
                <a:rPr lang="fr-FR" sz="1200" b="1" kern="0" dirty="0">
                  <a:solidFill>
                    <a:prstClr val="black">
                      <a:lumMod val="65000"/>
                      <a:lumOff val="35000"/>
                    </a:prstClr>
                  </a:solidFill>
                  <a:latin typeface="Marianne" panose="02000000000000000000" pitchFamily="50" charset="0"/>
                  <a:cs typeface="Calibri" panose="020F0502020204030204" pitchFamily="34" charset="0"/>
                </a:rPr>
                <a:t>dès la 1</a:t>
              </a:r>
              <a:r>
                <a:rPr lang="fr-FR" sz="1200" b="1" kern="0" baseline="30000" dirty="0">
                  <a:solidFill>
                    <a:prstClr val="black">
                      <a:lumMod val="65000"/>
                      <a:lumOff val="35000"/>
                    </a:prstClr>
                  </a:solidFill>
                  <a:latin typeface="Marianne" panose="02000000000000000000" pitchFamily="50" charset="0"/>
                  <a:cs typeface="Calibri" panose="020F0502020204030204" pitchFamily="34" charset="0"/>
                </a:rPr>
                <a:t>ère</a:t>
              </a:r>
              <a:r>
                <a:rPr lang="fr-FR" sz="1200" b="1" kern="0" dirty="0">
                  <a:solidFill>
                    <a:prstClr val="black">
                      <a:lumMod val="65000"/>
                      <a:lumOff val="35000"/>
                    </a:prstClr>
                  </a:solidFill>
                  <a:latin typeface="Marianne" panose="02000000000000000000" pitchFamily="50" charset="0"/>
                  <a:cs typeface="Calibri" panose="020F0502020204030204" pitchFamily="34" charset="0"/>
                </a:rPr>
                <a:t> année, si…</a:t>
              </a:r>
              <a:endParaRPr lang="fr-FR" sz="1200" kern="0" dirty="0">
                <a:solidFill>
                  <a:prstClr val="black">
                    <a:lumMod val="65000"/>
                    <a:lumOff val="35000"/>
                  </a:prstClr>
                </a:solidFill>
                <a:latin typeface="Marianne" panose="02000000000000000000" pitchFamily="50" charset="0"/>
              </a:endParaRPr>
            </a:p>
          </p:txBody>
        </p:sp>
        <p:graphicFrame>
          <p:nvGraphicFramePr>
            <p:cNvPr id="12" name="Espace réservé du contenu 7">
              <a:extLst>
                <a:ext uri="{FF2B5EF4-FFF2-40B4-BE49-F238E27FC236}">
                  <a16:creationId xmlns:a16="http://schemas.microsoft.com/office/drawing/2014/main" id="{1657C70E-02F3-3BBA-57A8-A630E748CA04}"/>
                </a:ext>
              </a:extLst>
            </p:cNvPr>
            <p:cNvGraphicFramePr>
              <a:graphicFrameLocks/>
            </p:cNvGraphicFramePr>
            <p:nvPr/>
          </p:nvGraphicFramePr>
          <p:xfrm>
            <a:off x="166822" y="4048233"/>
            <a:ext cx="3079464" cy="20361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3" name="Rectangle à coins arrondis 11">
              <a:extLst>
                <a:ext uri="{FF2B5EF4-FFF2-40B4-BE49-F238E27FC236}">
                  <a16:creationId xmlns:a16="http://schemas.microsoft.com/office/drawing/2014/main" id="{33292F14-D84D-4CA8-7BC0-B9DDB9DD0B41}"/>
                </a:ext>
              </a:extLst>
            </p:cNvPr>
            <p:cNvSpPr/>
            <p:nvPr/>
          </p:nvSpPr>
          <p:spPr>
            <a:xfrm>
              <a:off x="6392030" y="3155318"/>
              <a:ext cx="5386766" cy="745224"/>
            </a:xfrm>
            <a:prstGeom prst="roundRect">
              <a:avLst/>
            </a:prstGeom>
            <a:noFill/>
            <a:ln w="12700" cap="flat" cmpd="sng" algn="ctr">
              <a:noFill/>
              <a:prstDash val="sysDash"/>
              <a:miter lim="800000"/>
            </a:ln>
            <a:effectLst/>
          </p:spPr>
          <p:txBody>
            <a:bodyPr rtlCol="0" anchor="ctr"/>
            <a:lstStyle/>
            <a:p>
              <a:pPr algn="ctr" defTabSz="685800">
                <a:defRPr/>
              </a:pPr>
              <a:r>
                <a:rPr lang="fr-FR" sz="1500" b="1" kern="0" dirty="0">
                  <a:solidFill>
                    <a:prstClr val="black">
                      <a:lumMod val="65000"/>
                      <a:lumOff val="35000"/>
                    </a:prstClr>
                  </a:solidFill>
                  <a:latin typeface="Marianne" panose="02000000000000000000" pitchFamily="50" charset="0"/>
                </a:rPr>
                <a:t>Versement d’une part variable sur objectifs de 275 000 € max </a:t>
              </a:r>
            </a:p>
          </p:txBody>
        </p:sp>
        <p:sp>
          <p:nvSpPr>
            <p:cNvPr id="14" name="Rectangle à coins arrondis 14">
              <a:extLst>
                <a:ext uri="{FF2B5EF4-FFF2-40B4-BE49-F238E27FC236}">
                  <a16:creationId xmlns:a16="http://schemas.microsoft.com/office/drawing/2014/main" id="{7EDDCC55-B76E-2D6F-0688-9FAC8410A587}"/>
                </a:ext>
              </a:extLst>
            </p:cNvPr>
            <p:cNvSpPr/>
            <p:nvPr/>
          </p:nvSpPr>
          <p:spPr>
            <a:xfrm>
              <a:off x="3238799" y="4048233"/>
              <a:ext cx="2348105" cy="2036173"/>
            </a:xfrm>
            <a:prstGeom prst="roundRect">
              <a:avLst>
                <a:gd name="adj" fmla="val 6687"/>
              </a:avLst>
            </a:prstGeom>
            <a:solidFill>
              <a:srgbClr val="FF6F4C">
                <a:alpha val="50000"/>
              </a:srgbClr>
            </a:solidFill>
            <a:ln>
              <a:noFill/>
            </a:ln>
            <a:effectLst/>
          </p:spPr>
          <p:txBody>
            <a:bodyPr lIns="27000" tIns="0" rIns="27000" bIns="0" rtlCol="0" anchor="ctr"/>
            <a:lstStyle/>
            <a:p>
              <a:pPr algn="ctr" defTabSz="685800">
                <a:defRPr/>
              </a:pPr>
              <a:r>
                <a:rPr lang="fr-FR" sz="1200" b="1" kern="0" dirty="0">
                  <a:solidFill>
                    <a:prstClr val="black">
                      <a:lumMod val="75000"/>
                      <a:lumOff val="25000"/>
                    </a:prstClr>
                  </a:solidFill>
                  <a:latin typeface="Marianne" panose="02000000000000000000" pitchFamily="50" charset="0"/>
                </a:rPr>
                <a:t>Aide pour :</a:t>
              </a:r>
            </a:p>
            <a:p>
              <a:pPr algn="ctr" defTabSz="685800">
                <a:defRPr/>
              </a:pPr>
              <a:endParaRPr lang="fr-FR" sz="1200" b="1" kern="0" dirty="0">
                <a:solidFill>
                  <a:prstClr val="black">
                    <a:lumMod val="75000"/>
                    <a:lumOff val="25000"/>
                  </a:prstClr>
                </a:solidFill>
                <a:latin typeface="Marianne" panose="02000000000000000000" pitchFamily="50" charset="0"/>
              </a:endParaRPr>
            </a:p>
            <a:p>
              <a:pPr marL="128588" indent="-128588" defTabSz="685800">
                <a:buFontTx/>
                <a:buChar char="-"/>
                <a:defRPr/>
              </a:pPr>
              <a:r>
                <a:rPr lang="fr-FR" sz="1050" kern="0" dirty="0">
                  <a:solidFill>
                    <a:prstClr val="black">
                      <a:lumMod val="75000"/>
                      <a:lumOff val="25000"/>
                    </a:prstClr>
                  </a:solidFill>
                  <a:latin typeface="Marianne" panose="02000000000000000000" pitchFamily="50" charset="0"/>
                </a:rPr>
                <a:t>le recrutement / financement d’</a:t>
              </a:r>
              <a:r>
                <a:rPr lang="fr-FR" sz="1050" kern="0" dirty="0" err="1">
                  <a:solidFill>
                    <a:prstClr val="black">
                      <a:lumMod val="75000"/>
                      <a:lumOff val="25000"/>
                    </a:prstClr>
                  </a:solidFill>
                  <a:latin typeface="Marianne" panose="02000000000000000000" pitchFamily="50" charset="0"/>
                </a:rPr>
                <a:t>un·e</a:t>
              </a:r>
              <a:r>
                <a:rPr lang="fr-FR" sz="1050" kern="0" dirty="0">
                  <a:solidFill>
                    <a:prstClr val="black">
                      <a:lumMod val="75000"/>
                      <a:lumOff val="25000"/>
                    </a:prstClr>
                  </a:solidFill>
                  <a:latin typeface="Marianne" panose="02000000000000000000" pitchFamily="50" charset="0"/>
                </a:rPr>
                <a:t> </a:t>
              </a:r>
              <a:r>
                <a:rPr lang="fr-FR" sz="1050" kern="0" dirty="0" err="1">
                  <a:solidFill>
                    <a:prstClr val="black">
                      <a:lumMod val="75000"/>
                      <a:lumOff val="25000"/>
                    </a:prstClr>
                  </a:solidFill>
                  <a:latin typeface="Marianne" panose="02000000000000000000" pitchFamily="50" charset="0"/>
                </a:rPr>
                <a:t>chargé·e</a:t>
              </a:r>
              <a:r>
                <a:rPr lang="fr-FR" sz="1050" kern="0" dirty="0">
                  <a:solidFill>
                    <a:prstClr val="black">
                      <a:lumMod val="75000"/>
                      <a:lumOff val="25000"/>
                    </a:prstClr>
                  </a:solidFill>
                  <a:latin typeface="Marianne" panose="02000000000000000000" pitchFamily="50" charset="0"/>
                </a:rPr>
                <a:t> de mission, </a:t>
              </a:r>
            </a:p>
            <a:p>
              <a:pPr marL="128588" indent="-128588" defTabSz="685800">
                <a:buFontTx/>
                <a:buChar char="-"/>
                <a:defRPr/>
              </a:pPr>
              <a:r>
                <a:rPr lang="fr-FR" sz="1050" kern="0" dirty="0">
                  <a:solidFill>
                    <a:prstClr val="black">
                      <a:lumMod val="75000"/>
                      <a:lumOff val="25000"/>
                    </a:prstClr>
                  </a:solidFill>
                  <a:latin typeface="Marianne" panose="02000000000000000000" pitchFamily="50" charset="0"/>
                </a:rPr>
                <a:t>des études, </a:t>
              </a:r>
            </a:p>
            <a:p>
              <a:pPr marL="128588" indent="-128588" defTabSz="685800">
                <a:buFontTx/>
                <a:buChar char="-"/>
                <a:defRPr/>
              </a:pPr>
              <a:r>
                <a:rPr lang="fr-FR" sz="1050" kern="0" dirty="0">
                  <a:solidFill>
                    <a:prstClr val="black">
                      <a:lumMod val="75000"/>
                      <a:lumOff val="25000"/>
                    </a:prstClr>
                  </a:solidFill>
                  <a:latin typeface="Marianne" panose="02000000000000000000" pitchFamily="50" charset="0"/>
                </a:rPr>
                <a:t>des actions d’animation, de communication, de formation,</a:t>
              </a:r>
            </a:p>
            <a:p>
              <a:pPr marL="128588" indent="-128588" defTabSz="685800">
                <a:buFontTx/>
                <a:buChar char="-"/>
                <a:defRPr/>
              </a:pPr>
              <a:r>
                <a:rPr lang="fr-FR" sz="1050" kern="0" dirty="0">
                  <a:solidFill>
                    <a:prstClr val="black">
                      <a:lumMod val="75000"/>
                      <a:lumOff val="25000"/>
                    </a:prstClr>
                  </a:solidFill>
                  <a:latin typeface="Marianne" panose="02000000000000000000" pitchFamily="50" charset="0"/>
                </a:rPr>
                <a:t>…</a:t>
              </a:r>
            </a:p>
          </p:txBody>
        </p:sp>
        <p:sp>
          <p:nvSpPr>
            <p:cNvPr id="15" name="ZoneTexte 14">
              <a:extLst>
                <a:ext uri="{FF2B5EF4-FFF2-40B4-BE49-F238E27FC236}">
                  <a16:creationId xmlns:a16="http://schemas.microsoft.com/office/drawing/2014/main" id="{32FC642F-4CBB-5093-B77F-7595CB3EA2FB}"/>
                </a:ext>
              </a:extLst>
            </p:cNvPr>
            <p:cNvSpPr txBox="1"/>
            <p:nvPr/>
          </p:nvSpPr>
          <p:spPr>
            <a:xfrm>
              <a:off x="6455733" y="4628331"/>
              <a:ext cx="2743287" cy="1095191"/>
            </a:xfrm>
            <a:prstGeom prst="rect">
              <a:avLst/>
            </a:prstGeom>
            <a:noFill/>
            <a:ln>
              <a:noFill/>
            </a:ln>
            <a:effectLst/>
          </p:spPr>
          <p:txBody>
            <a:bodyPr spcFirstLastPara="0" vert="horz" wrap="square" lIns="48006" tIns="48006" rIns="48006" bIns="48006" numCol="1" spcCol="1270" anchor="t" anchorCtr="0">
              <a:noAutofit/>
            </a:bodyPr>
            <a:lstStyle/>
            <a:p>
              <a:pPr marL="0" lvl="1" algn="ctr" defTabSz="300038">
                <a:lnSpc>
                  <a:spcPct val="90000"/>
                </a:lnSpc>
                <a:spcBef>
                  <a:spcPct val="0"/>
                </a:spcBef>
                <a:spcAft>
                  <a:spcPct val="15000"/>
                </a:spcAft>
                <a:defRPr/>
              </a:pPr>
              <a:r>
                <a:rPr lang="fr-FR" sz="900" b="1" kern="0" dirty="0">
                  <a:solidFill>
                    <a:prstClr val="black">
                      <a:lumMod val="65000"/>
                      <a:lumOff val="35000"/>
                    </a:prstClr>
                  </a:solidFill>
                  <a:latin typeface="Marianne" panose="02000000000000000000" pitchFamily="50" charset="0"/>
                </a:rPr>
                <a:t>Points d’avancements annuels et b</a:t>
              </a:r>
              <a:r>
                <a:rPr lang="fr-FR" sz="900" b="1" kern="0" dirty="0" err="1">
                  <a:solidFill>
                    <a:prstClr val="black">
                      <a:lumMod val="65000"/>
                      <a:lumOff val="35000"/>
                    </a:prstClr>
                  </a:solidFill>
                  <a:latin typeface="Marianne" panose="02000000000000000000" pitchFamily="50" charset="0"/>
                </a:rPr>
                <a:t>ilan</a:t>
              </a:r>
              <a:r>
                <a:rPr lang="fr-FR" sz="900" b="1" kern="0" dirty="0">
                  <a:solidFill>
                    <a:prstClr val="black">
                      <a:lumMod val="65000"/>
                      <a:lumOff val="35000"/>
                    </a:prstClr>
                  </a:solidFill>
                  <a:latin typeface="Marianne" panose="02000000000000000000" pitchFamily="50" charset="0"/>
                </a:rPr>
                <a:t> final fin de 4</a:t>
              </a:r>
              <a:r>
                <a:rPr lang="fr-FR" sz="900" b="1" kern="0" baseline="30000" dirty="0">
                  <a:solidFill>
                    <a:prstClr val="black">
                      <a:lumMod val="65000"/>
                      <a:lumOff val="35000"/>
                    </a:prstClr>
                  </a:solidFill>
                  <a:latin typeface="Marianne" panose="02000000000000000000" pitchFamily="50" charset="0"/>
                </a:rPr>
                <a:t>ème</a:t>
              </a:r>
              <a:r>
                <a:rPr lang="fr-FR" sz="900" b="1" kern="0" dirty="0">
                  <a:solidFill>
                    <a:prstClr val="black">
                      <a:lumMod val="65000"/>
                      <a:lumOff val="35000"/>
                    </a:prstClr>
                  </a:solidFill>
                  <a:latin typeface="Marianne" panose="02000000000000000000" pitchFamily="50" charset="0"/>
                </a:rPr>
                <a:t> année</a:t>
              </a:r>
            </a:p>
            <a:p>
              <a:pPr marL="0" lvl="1" algn="ctr" defTabSz="300038">
                <a:lnSpc>
                  <a:spcPct val="90000"/>
                </a:lnSpc>
                <a:spcBef>
                  <a:spcPct val="0"/>
                </a:spcBef>
                <a:spcAft>
                  <a:spcPct val="15000"/>
                </a:spcAft>
                <a:defRPr/>
              </a:pPr>
              <a:r>
                <a:rPr lang="fr-FR" sz="900" b="1" kern="0" dirty="0">
                  <a:solidFill>
                    <a:prstClr val="black">
                      <a:lumMod val="65000"/>
                      <a:lumOff val="35000"/>
                    </a:prstClr>
                  </a:solidFill>
                  <a:latin typeface="Marianne" panose="02000000000000000000" pitchFamily="50" charset="0"/>
                </a:rPr>
                <a:t>avec mesure de la progression </a:t>
              </a:r>
            </a:p>
            <a:p>
              <a:pPr marL="0" lvl="1" algn="ctr" defTabSz="300038">
                <a:lnSpc>
                  <a:spcPct val="90000"/>
                </a:lnSpc>
                <a:spcBef>
                  <a:spcPct val="0"/>
                </a:spcBef>
                <a:spcAft>
                  <a:spcPct val="15000"/>
                </a:spcAft>
                <a:defRPr/>
              </a:pPr>
              <a:endParaRPr lang="fr-FR" sz="900" b="1" kern="0" dirty="0">
                <a:solidFill>
                  <a:prstClr val="black">
                    <a:lumMod val="65000"/>
                    <a:lumOff val="35000"/>
                  </a:prstClr>
                </a:solidFill>
                <a:latin typeface="Marianne" panose="02000000000000000000" pitchFamily="50" charset="0"/>
              </a:endParaRPr>
            </a:p>
            <a:p>
              <a:pPr marL="0" lvl="1" algn="ctr" defTabSz="300038">
                <a:lnSpc>
                  <a:spcPct val="90000"/>
                </a:lnSpc>
                <a:spcBef>
                  <a:spcPct val="0"/>
                </a:spcBef>
                <a:spcAft>
                  <a:spcPct val="15000"/>
                </a:spcAft>
                <a:defRPr/>
              </a:pPr>
              <a:r>
                <a:rPr lang="fr-FR" sz="900" kern="0" dirty="0">
                  <a:solidFill>
                    <a:prstClr val="black">
                      <a:lumMod val="65000"/>
                      <a:lumOff val="35000"/>
                    </a:prstClr>
                  </a:solidFill>
                  <a:latin typeface="Marianne" panose="02000000000000000000" pitchFamily="50" charset="0"/>
                </a:rPr>
                <a:t>=&gt; Versement du solde, avec </a:t>
              </a:r>
              <a:r>
                <a:rPr lang="fr-FR" sz="900" b="1" u="sng" kern="0" dirty="0">
                  <a:solidFill>
                    <a:srgbClr val="FF6F4C"/>
                  </a:solidFill>
                  <a:latin typeface="Marianne" panose="02000000000000000000" pitchFamily="50" charset="0"/>
                </a:rPr>
                <a:t>ajustement de la part variable en fonction de l’atteinte des objectifs</a:t>
              </a:r>
            </a:p>
            <a:p>
              <a:pPr marL="0" lvl="1" algn="ctr" defTabSz="300038">
                <a:lnSpc>
                  <a:spcPct val="90000"/>
                </a:lnSpc>
                <a:spcBef>
                  <a:spcPct val="0"/>
                </a:spcBef>
                <a:spcAft>
                  <a:spcPct val="15000"/>
                </a:spcAft>
                <a:defRPr/>
              </a:pPr>
              <a:endParaRPr lang="fr-FR" sz="900" kern="0" dirty="0">
                <a:solidFill>
                  <a:prstClr val="black">
                    <a:lumMod val="65000"/>
                    <a:lumOff val="35000"/>
                  </a:prstClr>
                </a:solidFill>
                <a:latin typeface="Marianne" panose="02000000000000000000" pitchFamily="50" charset="0"/>
              </a:endParaRPr>
            </a:p>
          </p:txBody>
        </p:sp>
        <p:sp>
          <p:nvSpPr>
            <p:cNvPr id="16" name="Rectangle à coins arrondis 17">
              <a:extLst>
                <a:ext uri="{FF2B5EF4-FFF2-40B4-BE49-F238E27FC236}">
                  <a16:creationId xmlns:a16="http://schemas.microsoft.com/office/drawing/2014/main" id="{996B8A11-949F-D7E5-2E13-A54C52F310AD}"/>
                </a:ext>
              </a:extLst>
            </p:cNvPr>
            <p:cNvSpPr/>
            <p:nvPr/>
          </p:nvSpPr>
          <p:spPr>
            <a:xfrm>
              <a:off x="9236545" y="3991881"/>
              <a:ext cx="2348105" cy="2036173"/>
            </a:xfrm>
            <a:prstGeom prst="roundRect">
              <a:avLst>
                <a:gd name="adj" fmla="val 6687"/>
              </a:avLst>
            </a:prstGeom>
            <a:solidFill>
              <a:srgbClr val="FF8D7E">
                <a:alpha val="50000"/>
              </a:srgbClr>
            </a:solidFill>
            <a:ln>
              <a:noFill/>
            </a:ln>
            <a:effectLst/>
          </p:spPr>
          <p:txBody>
            <a:bodyPr lIns="27000" tIns="0" rIns="27000" bIns="0" rtlCol="0" anchor="ctr"/>
            <a:lstStyle/>
            <a:p>
              <a:pPr algn="ctr" defTabSz="685800">
                <a:defRPr/>
              </a:pPr>
              <a:r>
                <a:rPr lang="fr-FR" sz="1350" b="1" kern="0" dirty="0">
                  <a:solidFill>
                    <a:prstClr val="black">
                      <a:lumMod val="75000"/>
                      <a:lumOff val="25000"/>
                    </a:prstClr>
                  </a:solidFill>
                  <a:latin typeface="Marianne" panose="02000000000000000000" pitchFamily="50" charset="0"/>
                </a:rPr>
                <a:t>Aide pour :</a:t>
              </a:r>
            </a:p>
            <a:p>
              <a:pPr algn="ctr" defTabSz="685800">
                <a:defRPr/>
              </a:pPr>
              <a:endParaRPr lang="fr-FR" sz="1350" b="1" kern="0" dirty="0">
                <a:solidFill>
                  <a:prstClr val="black">
                    <a:lumMod val="75000"/>
                    <a:lumOff val="25000"/>
                  </a:prstClr>
                </a:solidFill>
                <a:latin typeface="Marianne" panose="02000000000000000000" pitchFamily="50" charset="0"/>
              </a:endParaRPr>
            </a:p>
            <a:p>
              <a:pPr marL="128588" indent="-128588" defTabSz="685800">
                <a:buFontTx/>
                <a:buChar char="-"/>
                <a:defRPr/>
              </a:pPr>
              <a:r>
                <a:rPr lang="fr-FR" sz="1200" kern="0" dirty="0">
                  <a:solidFill>
                    <a:prstClr val="black">
                      <a:lumMod val="75000"/>
                      <a:lumOff val="25000"/>
                    </a:prstClr>
                  </a:solidFill>
                  <a:latin typeface="Marianne" panose="02000000000000000000" pitchFamily="50" charset="0"/>
                </a:rPr>
                <a:t>la mise en œuvre du programme d’actions </a:t>
              </a:r>
            </a:p>
            <a:p>
              <a:pPr marL="128588" indent="-128588" defTabSz="685800">
                <a:buFontTx/>
                <a:buChar char="-"/>
                <a:defRPr/>
              </a:pPr>
              <a:r>
                <a:rPr lang="fr-FR" sz="1200" kern="0" dirty="0">
                  <a:solidFill>
                    <a:prstClr val="black">
                      <a:lumMod val="75000"/>
                      <a:lumOff val="25000"/>
                    </a:prstClr>
                  </a:solidFill>
                  <a:latin typeface="Marianne" panose="02000000000000000000" pitchFamily="50" charset="0"/>
                </a:rPr>
                <a:t>L’animation</a:t>
              </a:r>
            </a:p>
            <a:p>
              <a:pPr marL="128588" indent="-128588" defTabSz="685800">
                <a:buFontTx/>
                <a:buChar char="-"/>
                <a:defRPr/>
              </a:pPr>
              <a:r>
                <a:rPr lang="fr-FR" sz="1200" kern="0" dirty="0">
                  <a:solidFill>
                    <a:prstClr val="black">
                      <a:lumMod val="75000"/>
                      <a:lumOff val="25000"/>
                    </a:prstClr>
                  </a:solidFill>
                  <a:latin typeface="Marianne" panose="02000000000000000000" pitchFamily="50" charset="0"/>
                </a:rPr>
                <a:t>Le recrutement d’</a:t>
              </a:r>
              <a:r>
                <a:rPr lang="fr-FR" sz="1200" kern="0" dirty="0" err="1">
                  <a:solidFill>
                    <a:prstClr val="black">
                      <a:lumMod val="75000"/>
                      <a:lumOff val="25000"/>
                    </a:prstClr>
                  </a:solidFill>
                  <a:latin typeface="Marianne" panose="02000000000000000000" pitchFamily="50" charset="0"/>
                </a:rPr>
                <a:t>un.e</a:t>
              </a:r>
              <a:r>
                <a:rPr lang="fr-FR" sz="1200" kern="0" dirty="0">
                  <a:solidFill>
                    <a:prstClr val="black">
                      <a:lumMod val="75000"/>
                      <a:lumOff val="25000"/>
                    </a:prstClr>
                  </a:solidFill>
                  <a:latin typeface="Marianne" panose="02000000000000000000" pitchFamily="50" charset="0"/>
                </a:rPr>
                <a:t> </a:t>
              </a:r>
              <a:r>
                <a:rPr lang="fr-FR" sz="1200" kern="0" dirty="0" err="1">
                  <a:solidFill>
                    <a:prstClr val="black">
                      <a:lumMod val="75000"/>
                      <a:lumOff val="25000"/>
                    </a:prstClr>
                  </a:solidFill>
                  <a:latin typeface="Marianne" panose="02000000000000000000" pitchFamily="50" charset="0"/>
                </a:rPr>
                <a:t>chargé·e</a:t>
              </a:r>
              <a:r>
                <a:rPr lang="fr-FR" sz="1200" kern="0" dirty="0">
                  <a:solidFill>
                    <a:prstClr val="black">
                      <a:lumMod val="75000"/>
                      <a:lumOff val="25000"/>
                    </a:prstClr>
                  </a:solidFill>
                  <a:latin typeface="Marianne" panose="02000000000000000000" pitchFamily="50" charset="0"/>
                </a:rPr>
                <a:t> de mission</a:t>
              </a:r>
            </a:p>
            <a:p>
              <a:pPr marL="128588" indent="-128588" defTabSz="685800">
                <a:buFontTx/>
                <a:buChar char="-"/>
                <a:defRPr/>
              </a:pPr>
              <a:r>
                <a:rPr lang="fr-FR" sz="1200" kern="0" dirty="0">
                  <a:solidFill>
                    <a:prstClr val="black">
                      <a:lumMod val="75000"/>
                      <a:lumOff val="25000"/>
                    </a:prstClr>
                  </a:solidFill>
                  <a:latin typeface="Marianne" panose="02000000000000000000" pitchFamily="50" charset="0"/>
                </a:rPr>
                <a:t>…</a:t>
              </a:r>
            </a:p>
          </p:txBody>
        </p:sp>
        <p:grpSp>
          <p:nvGrpSpPr>
            <p:cNvPr id="17" name="Groupe 16">
              <a:extLst>
                <a:ext uri="{FF2B5EF4-FFF2-40B4-BE49-F238E27FC236}">
                  <a16:creationId xmlns:a16="http://schemas.microsoft.com/office/drawing/2014/main" id="{E7954FEC-6EB3-32AF-4D3D-2D76B2D4F756}"/>
                </a:ext>
              </a:extLst>
            </p:cNvPr>
            <p:cNvGrpSpPr/>
            <p:nvPr/>
          </p:nvGrpSpPr>
          <p:grpSpPr>
            <a:xfrm>
              <a:off x="6558758" y="4162394"/>
              <a:ext cx="2212056" cy="328426"/>
              <a:chOff x="4989972" y="3264787"/>
              <a:chExt cx="2212056" cy="328426"/>
            </a:xfrm>
          </p:grpSpPr>
          <p:grpSp>
            <p:nvGrpSpPr>
              <p:cNvPr id="18" name="Groupe 17">
                <a:extLst>
                  <a:ext uri="{FF2B5EF4-FFF2-40B4-BE49-F238E27FC236}">
                    <a16:creationId xmlns:a16="http://schemas.microsoft.com/office/drawing/2014/main" id="{7CE1A4E5-59FD-D694-10B2-5B49FCA75A4A}"/>
                  </a:ext>
                </a:extLst>
              </p:cNvPr>
              <p:cNvGrpSpPr/>
              <p:nvPr/>
            </p:nvGrpSpPr>
            <p:grpSpPr>
              <a:xfrm>
                <a:off x="5154185" y="3264787"/>
                <a:ext cx="2047843" cy="328426"/>
                <a:chOff x="597916" y="427409"/>
                <a:chExt cx="2047843" cy="328426"/>
              </a:xfrm>
            </p:grpSpPr>
            <p:sp>
              <p:nvSpPr>
                <p:cNvPr id="20" name="Pentagone 22">
                  <a:extLst>
                    <a:ext uri="{FF2B5EF4-FFF2-40B4-BE49-F238E27FC236}">
                      <a16:creationId xmlns:a16="http://schemas.microsoft.com/office/drawing/2014/main" id="{9600ED0C-B9A5-1EC1-6BEB-EDF133A964B7}"/>
                    </a:ext>
                  </a:extLst>
                </p:cNvPr>
                <p:cNvSpPr/>
                <p:nvPr/>
              </p:nvSpPr>
              <p:spPr>
                <a:xfrm rot="10800000">
                  <a:off x="597916" y="427409"/>
                  <a:ext cx="2047843" cy="328426"/>
                </a:xfrm>
                <a:prstGeom prst="homePlate">
                  <a:avLst/>
                </a:prstGeom>
                <a:solidFill>
                  <a:srgbClr val="5770BE"/>
                </a:solidFill>
                <a:ln w="12700" cap="flat" cmpd="sng" algn="ctr">
                  <a:solidFill>
                    <a:sysClr val="window" lastClr="FFFFFF">
                      <a:hueOff val="0"/>
                      <a:satOff val="0"/>
                      <a:lumOff val="0"/>
                      <a:alphaOff val="0"/>
                    </a:sysClr>
                  </a:solidFill>
                  <a:prstDash val="solid"/>
                  <a:miter lim="800000"/>
                </a:ln>
                <a:effectLst/>
              </p:spPr>
            </p:sp>
            <p:sp>
              <p:nvSpPr>
                <p:cNvPr id="21" name="Pentagone 4">
                  <a:extLst>
                    <a:ext uri="{FF2B5EF4-FFF2-40B4-BE49-F238E27FC236}">
                      <a16:creationId xmlns:a16="http://schemas.microsoft.com/office/drawing/2014/main" id="{DD9A3086-C412-B0F6-A74B-FCCA0B6CD26E}"/>
                    </a:ext>
                  </a:extLst>
                </p:cNvPr>
                <p:cNvSpPr txBox="1"/>
                <p:nvPr/>
              </p:nvSpPr>
              <p:spPr>
                <a:xfrm rot="21600000">
                  <a:off x="680022" y="427409"/>
                  <a:ext cx="1965737" cy="328426"/>
                </a:xfrm>
                <a:prstGeom prst="rect">
                  <a:avLst/>
                </a:prstGeom>
                <a:noFill/>
                <a:ln>
                  <a:noFill/>
                </a:ln>
                <a:effectLst/>
              </p:spPr>
              <p:txBody>
                <a:bodyPr spcFirstLastPara="0" vert="horz" wrap="square" lIns="108620" tIns="22860" rIns="42672" bIns="22860" numCol="1" spcCol="1270" anchor="ctr" anchorCtr="0">
                  <a:noAutofit/>
                </a:bodyPr>
                <a:lstStyle/>
                <a:p>
                  <a:pPr algn="ctr" defTabSz="266700">
                    <a:lnSpc>
                      <a:spcPct val="90000"/>
                    </a:lnSpc>
                    <a:spcBef>
                      <a:spcPct val="0"/>
                    </a:spcBef>
                    <a:spcAft>
                      <a:spcPct val="35000"/>
                    </a:spcAft>
                    <a:defRPr/>
                  </a:pPr>
                  <a:r>
                    <a:rPr lang="fr-FR" sz="825" kern="0" dirty="0">
                      <a:solidFill>
                        <a:prstClr val="white"/>
                      </a:solidFill>
                      <a:latin typeface="Marianne" panose="02000000000000000000" pitchFamily="50" charset="0"/>
                    </a:rPr>
                    <a:t>Objectif de progression selon audit initial</a:t>
                  </a:r>
                </a:p>
              </p:txBody>
            </p:sp>
          </p:grpSp>
          <p:sp>
            <p:nvSpPr>
              <p:cNvPr id="19" name="Ellipse 18">
                <a:extLst>
                  <a:ext uri="{FF2B5EF4-FFF2-40B4-BE49-F238E27FC236}">
                    <a16:creationId xmlns:a16="http://schemas.microsoft.com/office/drawing/2014/main" id="{5511C0D7-9C2B-E920-0F64-45B5F3ED25F3}"/>
                  </a:ext>
                </a:extLst>
              </p:cNvPr>
              <p:cNvSpPr/>
              <p:nvPr/>
            </p:nvSpPr>
            <p:spPr>
              <a:xfrm>
                <a:off x="4989972" y="3264787"/>
                <a:ext cx="328426" cy="328426"/>
              </a:xfrm>
              <a:prstGeom prst="ellipse">
                <a:avLst/>
              </a:prstGeom>
              <a:blipFill rotWithShape="1">
                <a:blip r:embed="rId8"/>
                <a:stretch>
                  <a:fillRect/>
                </a:stretch>
              </a:blipFill>
              <a:ln w="12700" cap="flat" cmpd="sng" algn="ctr">
                <a:solidFill>
                  <a:sysClr val="window" lastClr="FFFFFF">
                    <a:hueOff val="0"/>
                    <a:satOff val="0"/>
                    <a:lumOff val="0"/>
                    <a:alphaOff val="0"/>
                  </a:sysClr>
                </a:solidFill>
                <a:prstDash val="solid"/>
                <a:miter lim="800000"/>
              </a:ln>
              <a:effectLst/>
            </p:spPr>
          </p:sp>
        </p:grpSp>
      </p:grpSp>
      <p:pic>
        <p:nvPicPr>
          <p:cNvPr id="23" name="Image 22">
            <a:extLst>
              <a:ext uri="{FF2B5EF4-FFF2-40B4-BE49-F238E27FC236}">
                <a16:creationId xmlns:a16="http://schemas.microsoft.com/office/drawing/2014/main" id="{270AE100-B844-F183-B672-E71E1B15C193}"/>
              </a:ext>
            </a:extLst>
          </p:cNvPr>
          <p:cNvPicPr>
            <a:picLocks noChangeAspect="1"/>
          </p:cNvPicPr>
          <p:nvPr/>
        </p:nvPicPr>
        <p:blipFill>
          <a:blip r:embed="rId9"/>
          <a:stretch>
            <a:fillRect/>
          </a:stretch>
        </p:blipFill>
        <p:spPr>
          <a:xfrm>
            <a:off x="8089013" y="720195"/>
            <a:ext cx="743037" cy="743037"/>
          </a:xfrm>
          <a:prstGeom prst="rect">
            <a:avLst/>
          </a:prstGeom>
        </p:spPr>
      </p:pic>
      <p:sp>
        <p:nvSpPr>
          <p:cNvPr id="24" name="Titre 1">
            <a:extLst>
              <a:ext uri="{FF2B5EF4-FFF2-40B4-BE49-F238E27FC236}">
                <a16:creationId xmlns:a16="http://schemas.microsoft.com/office/drawing/2014/main" id="{80A3DC58-A1C6-6689-F2D7-D0DA0C84B32E}"/>
              </a:ext>
            </a:extLst>
          </p:cNvPr>
          <p:cNvSpPr txBox="1">
            <a:spLocks/>
          </p:cNvSpPr>
          <p:nvPr/>
        </p:nvSpPr>
        <p:spPr>
          <a:xfrm>
            <a:off x="310459" y="1064348"/>
            <a:ext cx="5618030" cy="519962"/>
          </a:xfrm>
          <a:prstGeom prst="rect">
            <a:avLst/>
          </a:prstGeom>
        </p:spPr>
        <p:txBody>
          <a:bodyPr vert="horz" lIns="68580" tIns="34290" rIns="68580" bIns="34290" rtlCol="0" anchor="ctr">
            <a:normAutofit/>
          </a:bodyPr>
          <a:lstStyle>
            <a:lvl1pPr algn="ctr" defTabSz="1219170" rtl="0" eaLnBrk="1" latinLnBrk="0" hangingPunct="1">
              <a:spcBef>
                <a:spcPct val="0"/>
              </a:spcBef>
              <a:buNone/>
              <a:defRPr sz="5867" kern="1200">
                <a:solidFill>
                  <a:schemeClr val="tx1"/>
                </a:solidFill>
                <a:latin typeface="+mj-lt"/>
                <a:ea typeface="+mj-ea"/>
                <a:cs typeface="+mj-cs"/>
              </a:defRPr>
            </a:lvl1pPr>
          </a:lstStyle>
          <a:p>
            <a:pPr algn="l"/>
            <a:r>
              <a:rPr lang="fr-FR" sz="2400" b="1" dirty="0">
                <a:solidFill>
                  <a:schemeClr val="bg1"/>
                </a:solidFill>
                <a:latin typeface="Marianne" panose="02000000000000000000" pitchFamily="50" charset="0"/>
              </a:rPr>
              <a:t>Les modalités de financement</a:t>
            </a:r>
          </a:p>
        </p:txBody>
      </p:sp>
      <p:sp>
        <p:nvSpPr>
          <p:cNvPr id="25" name="Espace réservé du numéro de diapositive 24">
            <a:extLst>
              <a:ext uri="{FF2B5EF4-FFF2-40B4-BE49-F238E27FC236}">
                <a16:creationId xmlns:a16="http://schemas.microsoft.com/office/drawing/2014/main" id="{A63E1B38-6BF1-E199-B9D3-E1BB959F1D46}"/>
              </a:ext>
            </a:extLst>
          </p:cNvPr>
          <p:cNvSpPr>
            <a:spLocks noGrp="1"/>
          </p:cNvSpPr>
          <p:nvPr>
            <p:ph type="sldNum" sz="quarter" idx="12"/>
          </p:nvPr>
        </p:nvSpPr>
        <p:spPr/>
        <p:txBody>
          <a:bodyPr/>
          <a:lstStyle/>
          <a:p>
            <a:fld id="{7DD352F8-E6D5-40A5-90BA-A89BD40754D9}" type="slidenum">
              <a:rPr lang="fr-FR" smtClean="0"/>
              <a:pPr/>
              <a:t>115</a:t>
            </a:fld>
            <a:endParaRPr lang="fr-FR"/>
          </a:p>
        </p:txBody>
      </p:sp>
    </p:spTree>
    <p:extLst>
      <p:ext uri="{BB962C8B-B14F-4D97-AF65-F5344CB8AC3E}">
        <p14:creationId xmlns:p14="http://schemas.microsoft.com/office/powerpoint/2010/main" val="2268626476"/>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310459" y="0"/>
            <a:ext cx="8873108" cy="777713"/>
          </a:xfrm>
        </p:spPr>
        <p:txBody>
          <a:bodyPr anchor="t">
            <a:normAutofit fontScale="90000"/>
          </a:bodyPr>
          <a:lstStyle/>
          <a:p>
            <a:pPr algn="l"/>
            <a:r>
              <a:rPr lang="fr-FR" b="1" dirty="0">
                <a:solidFill>
                  <a:schemeClr val="tx2"/>
                </a:solidFill>
                <a:latin typeface="Caviar Dreams" pitchFamily="34" charset="0"/>
                <a:cs typeface="Arial" pitchFamily="34" charset="0"/>
              </a:rPr>
              <a:t>Climat – Air - Energie</a:t>
            </a:r>
            <a:r>
              <a:rPr lang="fr-FR" b="1" dirty="0">
                <a:solidFill>
                  <a:schemeClr val="accent6">
                    <a:lumMod val="75000"/>
                  </a:schemeClr>
                </a:solidFill>
                <a:latin typeface="Caviar Dreams" pitchFamily="34" charset="0"/>
                <a:cs typeface="Arial" pitchFamily="34" charset="0"/>
              </a:rPr>
              <a:t> </a:t>
            </a:r>
            <a:r>
              <a:rPr lang="fr-FR" sz="1400" b="1" i="1" dirty="0">
                <a:solidFill>
                  <a:schemeClr val="bg2"/>
                </a:solidFill>
                <a:latin typeface="Lato" pitchFamily="34" charset="0"/>
                <a:ea typeface="Lato" pitchFamily="34" charset="0"/>
                <a:cs typeface="Lato" pitchFamily="34" charset="0"/>
              </a:rPr>
              <a:t>-  Intervention de Monsieur Sylvain GRIFFAULT</a:t>
            </a:r>
          </a:p>
        </p:txBody>
      </p:sp>
      <p:sp>
        <p:nvSpPr>
          <p:cNvPr id="10" name="Espace réservé du contenu 9"/>
          <p:cNvSpPr>
            <a:spLocks noGrp="1"/>
          </p:cNvSpPr>
          <p:nvPr>
            <p:ph idx="1"/>
          </p:nvPr>
        </p:nvSpPr>
        <p:spPr>
          <a:xfrm>
            <a:off x="385193" y="685519"/>
            <a:ext cx="8683347" cy="1285323"/>
          </a:xfrm>
        </p:spPr>
        <p:txBody>
          <a:bodyPr vert="horz" lIns="91440" tIns="45720" rIns="91440" bIns="45720" rtlCol="0" anchor="t">
            <a:normAutofit/>
          </a:bodyPr>
          <a:lstStyle/>
          <a:p>
            <a:pPr marL="0" indent="0" algn="just">
              <a:spcBef>
                <a:spcPts val="0"/>
              </a:spcBef>
              <a:spcAft>
                <a:spcPts val="600"/>
              </a:spcAft>
              <a:buNone/>
            </a:pPr>
            <a:r>
              <a:rPr lang="fr-FR" sz="1800" b="1" dirty="0">
                <a:solidFill>
                  <a:schemeClr val="tx2"/>
                </a:solidFill>
                <a:ea typeface="+mn-lt"/>
                <a:cs typeface="Arial" panose="020B0604020202020204" pitchFamily="34" charset="0"/>
              </a:rPr>
              <a:t>15. Contrat d'Objectif Territorial (COT)</a:t>
            </a:r>
          </a:p>
          <a:p>
            <a:pPr marL="0" indent="0" algn="just">
              <a:spcBef>
                <a:spcPts val="0"/>
              </a:spcBef>
              <a:spcAft>
                <a:spcPts val="600"/>
              </a:spcAft>
              <a:buNone/>
            </a:pPr>
            <a:endParaRPr lang="fr-FR" sz="1875" b="1" dirty="0">
              <a:solidFill>
                <a:schemeClr val="tx2"/>
              </a:solidFill>
              <a:ea typeface="+mn-lt"/>
              <a:cs typeface="Arial" panose="020B0604020202020204" pitchFamily="34" charset="0"/>
            </a:endParaRPr>
          </a:p>
        </p:txBody>
      </p:sp>
      <p:cxnSp>
        <p:nvCxnSpPr>
          <p:cNvPr id="4" name="Connecteur droit 3">
            <a:extLst>
              <a:ext uri="{FF2B5EF4-FFF2-40B4-BE49-F238E27FC236}">
                <a16:creationId xmlns:a16="http://schemas.microsoft.com/office/drawing/2014/main" id="{D990F430-F22E-4DFD-AC13-B6FE6F28C6E6}"/>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5" name="Espace réservé de la date 1">
            <a:extLst>
              <a:ext uri="{FF2B5EF4-FFF2-40B4-BE49-F238E27FC236}">
                <a16:creationId xmlns:a16="http://schemas.microsoft.com/office/drawing/2014/main" id="{751B799A-2741-46CE-8EB5-1345CA22DF28}"/>
              </a:ext>
            </a:extLst>
          </p:cNvPr>
          <p:cNvSpPr>
            <a:spLocks noGrp="1"/>
          </p:cNvSpPr>
          <p:nvPr>
            <p:ph type="dt" sz="half" idx="10"/>
          </p:nvPr>
        </p:nvSpPr>
        <p:spPr>
          <a:xfrm>
            <a:off x="457201" y="4767264"/>
            <a:ext cx="3322712" cy="273844"/>
          </a:xfrm>
        </p:spPr>
        <p:txBody>
          <a:bodyPr/>
          <a:lstStyle/>
          <a:p>
            <a:r>
              <a:rPr lang="fr-FR" i="1">
                <a:latin typeface="Lato"/>
              </a:rPr>
              <a:t>Conseil communautaire – 17 novembre 2022</a:t>
            </a:r>
            <a:endParaRPr lang="fr-FR" i="1" dirty="0">
              <a:latin typeface="Lato"/>
            </a:endParaRPr>
          </a:p>
        </p:txBody>
      </p:sp>
      <p:sp>
        <p:nvSpPr>
          <p:cNvPr id="24" name="Titre 1">
            <a:extLst>
              <a:ext uri="{FF2B5EF4-FFF2-40B4-BE49-F238E27FC236}">
                <a16:creationId xmlns:a16="http://schemas.microsoft.com/office/drawing/2014/main" id="{80A3DC58-A1C6-6689-F2D7-D0DA0C84B32E}"/>
              </a:ext>
            </a:extLst>
          </p:cNvPr>
          <p:cNvSpPr txBox="1">
            <a:spLocks/>
          </p:cNvSpPr>
          <p:nvPr/>
        </p:nvSpPr>
        <p:spPr>
          <a:xfrm>
            <a:off x="252457" y="967714"/>
            <a:ext cx="5618030" cy="519962"/>
          </a:xfrm>
          <a:prstGeom prst="rect">
            <a:avLst/>
          </a:prstGeom>
        </p:spPr>
        <p:txBody>
          <a:bodyPr vert="horz" lIns="68580" tIns="34290" rIns="68580" bIns="34290" rtlCol="0" anchor="ctr">
            <a:normAutofit/>
          </a:bodyPr>
          <a:lstStyle>
            <a:lvl1pPr algn="ctr" defTabSz="1219170" rtl="0" eaLnBrk="1" latinLnBrk="0" hangingPunct="1">
              <a:spcBef>
                <a:spcPct val="0"/>
              </a:spcBef>
              <a:buNone/>
              <a:defRPr sz="5867" kern="1200">
                <a:solidFill>
                  <a:schemeClr val="tx1"/>
                </a:solidFill>
                <a:latin typeface="+mj-lt"/>
                <a:ea typeface="+mj-ea"/>
                <a:cs typeface="+mj-cs"/>
              </a:defRPr>
            </a:lvl1pPr>
          </a:lstStyle>
          <a:p>
            <a:pPr algn="l"/>
            <a:r>
              <a:rPr lang="fr-FR" sz="2400" b="1" dirty="0">
                <a:solidFill>
                  <a:schemeClr val="bg1"/>
                </a:solidFill>
                <a:latin typeface="Marianne" panose="02000000000000000000" pitchFamily="50" charset="0"/>
              </a:rPr>
              <a:t>Comment sont mesurés les objectifs ?</a:t>
            </a:r>
          </a:p>
        </p:txBody>
      </p:sp>
      <p:grpSp>
        <p:nvGrpSpPr>
          <p:cNvPr id="49" name="Groupe 48">
            <a:extLst>
              <a:ext uri="{FF2B5EF4-FFF2-40B4-BE49-F238E27FC236}">
                <a16:creationId xmlns:a16="http://schemas.microsoft.com/office/drawing/2014/main" id="{9D67A022-ED47-6819-449D-B629BFE12E76}"/>
              </a:ext>
            </a:extLst>
          </p:cNvPr>
          <p:cNvGrpSpPr/>
          <p:nvPr/>
        </p:nvGrpSpPr>
        <p:grpSpPr>
          <a:xfrm>
            <a:off x="310459" y="1065936"/>
            <a:ext cx="8616887" cy="3415129"/>
            <a:chOff x="413944" y="1709501"/>
            <a:chExt cx="11489183" cy="4553505"/>
          </a:xfrm>
        </p:grpSpPr>
        <p:grpSp>
          <p:nvGrpSpPr>
            <p:cNvPr id="43" name="Groupe 42">
              <a:extLst>
                <a:ext uri="{FF2B5EF4-FFF2-40B4-BE49-F238E27FC236}">
                  <a16:creationId xmlns:a16="http://schemas.microsoft.com/office/drawing/2014/main" id="{17EBAA25-C4C0-FEFE-0E26-DE4AFDF38AE5}"/>
                </a:ext>
              </a:extLst>
            </p:cNvPr>
            <p:cNvGrpSpPr/>
            <p:nvPr/>
          </p:nvGrpSpPr>
          <p:grpSpPr>
            <a:xfrm>
              <a:off x="413944" y="2325731"/>
              <a:ext cx="11489183" cy="3937275"/>
              <a:chOff x="401542" y="2017205"/>
              <a:chExt cx="11489183" cy="3937275"/>
            </a:xfrm>
          </p:grpSpPr>
          <p:pic>
            <p:nvPicPr>
              <p:cNvPr id="34" name="Image 33">
                <a:extLst>
                  <a:ext uri="{FF2B5EF4-FFF2-40B4-BE49-F238E27FC236}">
                    <a16:creationId xmlns:a16="http://schemas.microsoft.com/office/drawing/2014/main" id="{219A3566-CA7C-DDEB-D950-A478A74A7F76}"/>
                  </a:ext>
                </a:extLst>
              </p:cNvPr>
              <p:cNvPicPr>
                <a:picLocks noChangeAspect="1"/>
              </p:cNvPicPr>
              <p:nvPr/>
            </p:nvPicPr>
            <p:blipFill rotWithShape="1">
              <a:blip r:embed="rId3"/>
              <a:srcRect l="2929" t="6292" r="2251" b="5916"/>
              <a:stretch/>
            </p:blipFill>
            <p:spPr>
              <a:xfrm>
                <a:off x="9599106" y="2338486"/>
                <a:ext cx="1245678" cy="1159904"/>
              </a:xfrm>
              <a:prstGeom prst="rect">
                <a:avLst/>
              </a:prstGeom>
            </p:spPr>
          </p:pic>
          <p:sp>
            <p:nvSpPr>
              <p:cNvPr id="35" name="Rectangle à coins arrondis 10">
                <a:extLst>
                  <a:ext uri="{FF2B5EF4-FFF2-40B4-BE49-F238E27FC236}">
                    <a16:creationId xmlns:a16="http://schemas.microsoft.com/office/drawing/2014/main" id="{ABC6948E-7801-1F4A-B343-F106FEBCF8FA}"/>
                  </a:ext>
                </a:extLst>
              </p:cNvPr>
              <p:cNvSpPr/>
              <p:nvPr/>
            </p:nvSpPr>
            <p:spPr>
              <a:xfrm>
                <a:off x="401542" y="3562291"/>
                <a:ext cx="3337560" cy="923763"/>
              </a:xfrm>
              <a:prstGeom prst="roundRect">
                <a:avLst/>
              </a:prstGeom>
              <a:gradFill rotWithShape="1">
                <a:gsLst>
                  <a:gs pos="0">
                    <a:srgbClr val="FF9940">
                      <a:satMod val="103000"/>
                      <a:lumMod val="102000"/>
                      <a:tint val="94000"/>
                    </a:srgbClr>
                  </a:gs>
                  <a:gs pos="50000">
                    <a:srgbClr val="FF9940">
                      <a:satMod val="110000"/>
                      <a:lumMod val="100000"/>
                      <a:shade val="100000"/>
                    </a:srgbClr>
                  </a:gs>
                  <a:gs pos="100000">
                    <a:srgbClr val="FF9940">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p>
                <a:pPr algn="ctr" defTabSz="685800">
                  <a:defRPr/>
                </a:pPr>
                <a:r>
                  <a:rPr lang="fr-FR" sz="1350" kern="0" dirty="0">
                    <a:solidFill>
                      <a:prstClr val="white"/>
                    </a:solidFill>
                    <a:latin typeface="Arial"/>
                  </a:rPr>
                  <a:t>Progression des scores au regard du référentiel CAE</a:t>
                </a:r>
              </a:p>
            </p:txBody>
          </p:sp>
          <p:sp>
            <p:nvSpPr>
              <p:cNvPr id="36" name="Rectangle à coins arrondis 12">
                <a:extLst>
                  <a:ext uri="{FF2B5EF4-FFF2-40B4-BE49-F238E27FC236}">
                    <a16:creationId xmlns:a16="http://schemas.microsoft.com/office/drawing/2014/main" id="{A586A3D6-6E7B-093E-0D09-F9BA7B3916A3}"/>
                  </a:ext>
                </a:extLst>
              </p:cNvPr>
              <p:cNvSpPr/>
              <p:nvPr/>
            </p:nvSpPr>
            <p:spPr>
              <a:xfrm>
                <a:off x="4469592" y="3562291"/>
                <a:ext cx="3337560" cy="923763"/>
              </a:xfrm>
              <a:prstGeom prst="roundRect">
                <a:avLst/>
              </a:prstGeom>
              <a:gradFill rotWithShape="1">
                <a:gsLst>
                  <a:gs pos="0">
                    <a:srgbClr val="5770BE">
                      <a:satMod val="103000"/>
                      <a:lumMod val="102000"/>
                      <a:tint val="94000"/>
                    </a:srgbClr>
                  </a:gs>
                  <a:gs pos="50000">
                    <a:srgbClr val="5770BE">
                      <a:satMod val="110000"/>
                      <a:lumMod val="100000"/>
                      <a:shade val="100000"/>
                    </a:srgbClr>
                  </a:gs>
                  <a:gs pos="100000">
                    <a:srgbClr val="5770BE">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p>
                <a:pPr algn="ctr" defTabSz="685800">
                  <a:defRPr/>
                </a:pPr>
                <a:r>
                  <a:rPr lang="fr-FR" sz="1350" kern="0" dirty="0">
                    <a:solidFill>
                      <a:prstClr val="white"/>
                    </a:solidFill>
                    <a:latin typeface="Arial"/>
                  </a:rPr>
                  <a:t>Progression des scores au regard du référentiel </a:t>
                </a:r>
                <a:r>
                  <a:rPr lang="fr-FR" sz="1350" kern="0" dirty="0" err="1">
                    <a:solidFill>
                      <a:prstClr val="white"/>
                    </a:solidFill>
                    <a:latin typeface="Arial"/>
                  </a:rPr>
                  <a:t>ECi</a:t>
                </a:r>
                <a:endParaRPr lang="fr-FR" sz="1350" kern="0" dirty="0">
                  <a:solidFill>
                    <a:prstClr val="white"/>
                  </a:solidFill>
                  <a:latin typeface="Arial"/>
                </a:endParaRPr>
              </a:p>
            </p:txBody>
          </p:sp>
          <p:sp>
            <p:nvSpPr>
              <p:cNvPr id="37" name="Rectangle à coins arrondis 13">
                <a:extLst>
                  <a:ext uri="{FF2B5EF4-FFF2-40B4-BE49-F238E27FC236}">
                    <a16:creationId xmlns:a16="http://schemas.microsoft.com/office/drawing/2014/main" id="{1211E3E0-FD17-B05D-97E6-9C57C9A6788C}"/>
                  </a:ext>
                </a:extLst>
              </p:cNvPr>
              <p:cNvSpPr/>
              <p:nvPr/>
            </p:nvSpPr>
            <p:spPr>
              <a:xfrm>
                <a:off x="8553165" y="3562291"/>
                <a:ext cx="3337560" cy="923763"/>
              </a:xfrm>
              <a:prstGeom prst="roundRect">
                <a:avLst/>
              </a:prstGeom>
              <a:solidFill>
                <a:sysClr val="windowText" lastClr="000000">
                  <a:alpha val="50000"/>
                </a:sysClr>
              </a:solidFill>
              <a:ln>
                <a:noFill/>
              </a:ln>
              <a:effectLst>
                <a:outerShdw blurRad="50800" dist="38100" dir="2700000" algn="tl" rotWithShape="0">
                  <a:prstClr val="black">
                    <a:alpha val="40000"/>
                  </a:prstClr>
                </a:outerShdw>
              </a:effectLst>
            </p:spPr>
            <p:txBody>
              <a:bodyPr rtlCol="0" anchor="ctr"/>
              <a:lstStyle/>
              <a:p>
                <a:pPr algn="ctr" defTabSz="685800">
                  <a:defRPr/>
                </a:pPr>
                <a:r>
                  <a:rPr lang="fr-FR" sz="1350" kern="0" dirty="0">
                    <a:solidFill>
                      <a:prstClr val="white"/>
                    </a:solidFill>
                    <a:latin typeface="Arial"/>
                  </a:rPr>
                  <a:t>Atteintes d’objectifs spécifiques </a:t>
                </a:r>
              </a:p>
              <a:p>
                <a:pPr algn="ctr" defTabSz="685800">
                  <a:defRPr/>
                </a:pPr>
                <a:r>
                  <a:rPr lang="fr-FR" sz="1350" kern="0" dirty="0">
                    <a:solidFill>
                      <a:prstClr val="white"/>
                    </a:solidFill>
                    <a:latin typeface="Arial"/>
                  </a:rPr>
                  <a:t>complémentaires</a:t>
                </a:r>
              </a:p>
            </p:txBody>
          </p:sp>
          <p:sp>
            <p:nvSpPr>
              <p:cNvPr id="38" name="ZoneTexte 37">
                <a:extLst>
                  <a:ext uri="{FF2B5EF4-FFF2-40B4-BE49-F238E27FC236}">
                    <a16:creationId xmlns:a16="http://schemas.microsoft.com/office/drawing/2014/main" id="{9BA31F93-D3FB-B479-32C2-DEDD1F6DD269}"/>
                  </a:ext>
                </a:extLst>
              </p:cNvPr>
              <p:cNvSpPr txBox="1"/>
              <p:nvPr/>
            </p:nvSpPr>
            <p:spPr>
              <a:xfrm>
                <a:off x="401542" y="4600263"/>
                <a:ext cx="3337560" cy="1107996"/>
              </a:xfrm>
              <a:prstGeom prst="rect">
                <a:avLst/>
              </a:prstGeom>
              <a:noFill/>
            </p:spPr>
            <p:txBody>
              <a:bodyPr wrap="square" rtlCol="0">
                <a:spAutoFit/>
              </a:bodyPr>
              <a:lstStyle/>
              <a:p>
                <a:pPr algn="ctr"/>
                <a:r>
                  <a:rPr lang="fr-FR" sz="1200" b="1" dirty="0">
                    <a:solidFill>
                      <a:prstClr val="black"/>
                    </a:solidFill>
                    <a:latin typeface="Marianne" panose="02000000000000000000" pitchFamily="50" charset="0"/>
                  </a:rPr>
                  <a:t>Programme de management et de labellisation pour la mise en œuvre d’une politique climat-air-énergie ambitieuse.</a:t>
                </a:r>
                <a:endParaRPr lang="fr-FR" sz="1200" dirty="0">
                  <a:solidFill>
                    <a:prstClr val="black"/>
                  </a:solidFill>
                  <a:latin typeface="Marianne" panose="02000000000000000000" pitchFamily="50" charset="0"/>
                </a:endParaRPr>
              </a:p>
            </p:txBody>
          </p:sp>
          <p:sp>
            <p:nvSpPr>
              <p:cNvPr id="39" name="ZoneTexte 38">
                <a:extLst>
                  <a:ext uri="{FF2B5EF4-FFF2-40B4-BE49-F238E27FC236}">
                    <a16:creationId xmlns:a16="http://schemas.microsoft.com/office/drawing/2014/main" id="{59367BD9-49A6-D5FC-7F95-3B67032E881E}"/>
                  </a:ext>
                </a:extLst>
              </p:cNvPr>
              <p:cNvSpPr txBox="1"/>
              <p:nvPr/>
            </p:nvSpPr>
            <p:spPr>
              <a:xfrm>
                <a:off x="4477353" y="4600263"/>
                <a:ext cx="3337560" cy="1354217"/>
              </a:xfrm>
              <a:prstGeom prst="rect">
                <a:avLst/>
              </a:prstGeom>
              <a:noFill/>
            </p:spPr>
            <p:txBody>
              <a:bodyPr wrap="square" rtlCol="0">
                <a:spAutoFit/>
              </a:bodyPr>
              <a:lstStyle/>
              <a:p>
                <a:pPr algn="ctr"/>
                <a:r>
                  <a:rPr lang="fr-FR" sz="1200" b="1" dirty="0">
                    <a:solidFill>
                      <a:prstClr val="black"/>
                    </a:solidFill>
                    <a:latin typeface="Marianne" panose="02000000000000000000" pitchFamily="50" charset="0"/>
                  </a:rPr>
                  <a:t>Démarche d’amélioration continue, permettant d’aider concrètement une collectivité à définir, suivre et évaluer sa politique territoriale économie circulaire.</a:t>
                </a:r>
              </a:p>
            </p:txBody>
          </p:sp>
          <p:sp>
            <p:nvSpPr>
              <p:cNvPr id="40" name="ZoneTexte 39">
                <a:extLst>
                  <a:ext uri="{FF2B5EF4-FFF2-40B4-BE49-F238E27FC236}">
                    <a16:creationId xmlns:a16="http://schemas.microsoft.com/office/drawing/2014/main" id="{314A1110-F78E-E1C6-3363-8FF4AEC2DEA3}"/>
                  </a:ext>
                </a:extLst>
              </p:cNvPr>
              <p:cNvSpPr txBox="1"/>
              <p:nvPr/>
            </p:nvSpPr>
            <p:spPr>
              <a:xfrm>
                <a:off x="8553165" y="4600263"/>
                <a:ext cx="3337560" cy="1354217"/>
              </a:xfrm>
              <a:prstGeom prst="rect">
                <a:avLst/>
              </a:prstGeom>
              <a:noFill/>
            </p:spPr>
            <p:txBody>
              <a:bodyPr wrap="square" rtlCol="0">
                <a:spAutoFit/>
              </a:bodyPr>
              <a:lstStyle/>
              <a:p>
                <a:pPr algn="ctr"/>
                <a:r>
                  <a:rPr lang="fr-FR" sz="1200" b="1" dirty="0">
                    <a:solidFill>
                      <a:prstClr val="black"/>
                    </a:solidFill>
                    <a:latin typeface="Marianne" panose="02000000000000000000" pitchFamily="50" charset="0"/>
                  </a:rPr>
                  <a:t>2 à 4 objectifs à définir entre la direction régionale de l’</a:t>
                </a:r>
                <a:r>
                  <a:rPr lang="fr-FR" sz="1200" b="1" dirty="0" err="1">
                    <a:solidFill>
                      <a:prstClr val="black"/>
                    </a:solidFill>
                    <a:latin typeface="Marianne" panose="02000000000000000000" pitchFamily="50" charset="0"/>
                  </a:rPr>
                  <a:t>Ademe</a:t>
                </a:r>
                <a:r>
                  <a:rPr lang="fr-FR" sz="1200" b="1" dirty="0">
                    <a:solidFill>
                      <a:prstClr val="black"/>
                    </a:solidFill>
                    <a:latin typeface="Marianne" panose="02000000000000000000" pitchFamily="50" charset="0"/>
                  </a:rPr>
                  <a:t> et la collectivité territoriale en fonction des spécificités et priorités locales. </a:t>
                </a:r>
              </a:p>
              <a:p>
                <a:pPr algn="ctr"/>
                <a:endParaRPr lang="fr-FR" sz="1200" b="1" i="1" dirty="0">
                  <a:solidFill>
                    <a:prstClr val="black"/>
                  </a:solidFill>
                  <a:latin typeface="Marianne" panose="02000000000000000000" pitchFamily="50" charset="0"/>
                </a:endParaRPr>
              </a:p>
            </p:txBody>
          </p:sp>
          <p:pic>
            <p:nvPicPr>
              <p:cNvPr id="41" name="Google Shape;143;p2">
                <a:extLst>
                  <a:ext uri="{FF2B5EF4-FFF2-40B4-BE49-F238E27FC236}">
                    <a16:creationId xmlns:a16="http://schemas.microsoft.com/office/drawing/2014/main" id="{07ABF201-78A3-B6E8-FDA0-C3ECB21DB0D9}"/>
                  </a:ext>
                </a:extLst>
              </p:cNvPr>
              <p:cNvPicPr preferRelativeResize="0"/>
              <p:nvPr/>
            </p:nvPicPr>
            <p:blipFill rotWithShape="1">
              <a:blip r:embed="rId4">
                <a:alphaModFix/>
              </a:blip>
              <a:srcRect l="13010" r="12524" b="8371"/>
              <a:stretch/>
            </p:blipFill>
            <p:spPr>
              <a:xfrm>
                <a:off x="5433604" y="2017205"/>
                <a:ext cx="1425058" cy="1487982"/>
              </a:xfrm>
              <a:prstGeom prst="rect">
                <a:avLst/>
              </a:prstGeom>
              <a:noFill/>
              <a:ln>
                <a:noFill/>
              </a:ln>
            </p:spPr>
          </p:pic>
          <p:pic>
            <p:nvPicPr>
              <p:cNvPr id="42" name="Google Shape;144;p2">
                <a:extLst>
                  <a:ext uri="{FF2B5EF4-FFF2-40B4-BE49-F238E27FC236}">
                    <a16:creationId xmlns:a16="http://schemas.microsoft.com/office/drawing/2014/main" id="{70089886-D659-1A42-9D10-BFB1380A74B1}"/>
                  </a:ext>
                </a:extLst>
              </p:cNvPr>
              <p:cNvPicPr preferRelativeResize="0"/>
              <p:nvPr/>
            </p:nvPicPr>
            <p:blipFill rotWithShape="1">
              <a:blip r:embed="rId5">
                <a:alphaModFix/>
              </a:blip>
              <a:srcRect t="1" r="5865" b="692"/>
              <a:stretch/>
            </p:blipFill>
            <p:spPr>
              <a:xfrm>
                <a:off x="1163576" y="2074309"/>
                <a:ext cx="1592640" cy="1487982"/>
              </a:xfrm>
              <a:prstGeom prst="rect">
                <a:avLst/>
              </a:prstGeom>
              <a:noFill/>
              <a:ln>
                <a:noFill/>
              </a:ln>
            </p:spPr>
          </p:pic>
        </p:grpSp>
        <p:pic>
          <p:nvPicPr>
            <p:cNvPr id="44" name="Image 11">
              <a:extLst>
                <a:ext uri="{FF2B5EF4-FFF2-40B4-BE49-F238E27FC236}">
                  <a16:creationId xmlns:a16="http://schemas.microsoft.com/office/drawing/2014/main" id="{3524F19E-48C8-FEF5-5ECC-F9BE9F0B31AC}"/>
                </a:ext>
              </a:extLst>
            </p:cNvPr>
            <p:cNvPicPr/>
            <p:nvPr/>
          </p:nvPicPr>
          <p:blipFill>
            <a:blip r:embed="rId6"/>
            <a:stretch/>
          </p:blipFill>
          <p:spPr>
            <a:xfrm>
              <a:off x="3033124" y="2170900"/>
              <a:ext cx="1436760" cy="461880"/>
            </a:xfrm>
            <a:prstGeom prst="rect">
              <a:avLst/>
            </a:prstGeom>
            <a:ln w="0">
              <a:noFill/>
            </a:ln>
          </p:spPr>
        </p:pic>
        <p:sp>
          <p:nvSpPr>
            <p:cNvPr id="45" name="Connecteur droit 12">
              <a:extLst>
                <a:ext uri="{FF2B5EF4-FFF2-40B4-BE49-F238E27FC236}">
                  <a16:creationId xmlns:a16="http://schemas.microsoft.com/office/drawing/2014/main" id="{97DD0D77-2406-5AFF-B16C-0D4D3FE32413}"/>
                </a:ext>
              </a:extLst>
            </p:cNvPr>
            <p:cNvSpPr/>
            <p:nvPr/>
          </p:nvSpPr>
          <p:spPr>
            <a:xfrm flipH="1">
              <a:off x="2868264" y="2647013"/>
              <a:ext cx="662388" cy="569590"/>
            </a:xfrm>
            <a:prstGeom prst="line">
              <a:avLst/>
            </a:prstGeom>
            <a:ln w="76200">
              <a:solidFill>
                <a:srgbClr val="000000">
                  <a:lumMod val="65000"/>
                  <a:lumOff val="35000"/>
                </a:srgbClr>
              </a:solidFill>
              <a:tailEnd type="triangle" w="med" len="med"/>
            </a:ln>
          </p:spPr>
          <p:style>
            <a:lnRef idx="1">
              <a:schemeClr val="dk1"/>
            </a:lnRef>
            <a:fillRef idx="0">
              <a:schemeClr val="dk1"/>
            </a:fillRef>
            <a:effectRef idx="0">
              <a:schemeClr val="dk1"/>
            </a:effectRef>
            <a:fontRef idx="minor"/>
          </p:style>
        </p:sp>
        <p:pic>
          <p:nvPicPr>
            <p:cNvPr id="46" name="Image 6">
              <a:extLst>
                <a:ext uri="{FF2B5EF4-FFF2-40B4-BE49-F238E27FC236}">
                  <a16:creationId xmlns:a16="http://schemas.microsoft.com/office/drawing/2014/main" id="{20CA80B2-6AB8-1BF9-0748-EA2E86AD0DBE}"/>
                </a:ext>
              </a:extLst>
            </p:cNvPr>
            <p:cNvPicPr/>
            <p:nvPr/>
          </p:nvPicPr>
          <p:blipFill>
            <a:blip r:embed="rId7"/>
            <a:stretch/>
          </p:blipFill>
          <p:spPr>
            <a:xfrm>
              <a:off x="7597536" y="1709501"/>
              <a:ext cx="938037" cy="920783"/>
            </a:xfrm>
            <a:prstGeom prst="rect">
              <a:avLst/>
            </a:prstGeom>
            <a:ln w="0">
              <a:noFill/>
            </a:ln>
          </p:spPr>
        </p:pic>
        <p:sp>
          <p:nvSpPr>
            <p:cNvPr id="47" name="Connecteur droit 14">
              <a:extLst>
                <a:ext uri="{FF2B5EF4-FFF2-40B4-BE49-F238E27FC236}">
                  <a16:creationId xmlns:a16="http://schemas.microsoft.com/office/drawing/2014/main" id="{7DB7AF61-0466-40FA-5F80-016C920DEAFE}"/>
                </a:ext>
              </a:extLst>
            </p:cNvPr>
            <p:cNvSpPr/>
            <p:nvPr/>
          </p:nvSpPr>
          <p:spPr>
            <a:xfrm flipH="1">
              <a:off x="7048046" y="2565650"/>
              <a:ext cx="617240" cy="510915"/>
            </a:xfrm>
            <a:prstGeom prst="line">
              <a:avLst/>
            </a:prstGeom>
            <a:ln w="76200">
              <a:solidFill>
                <a:srgbClr val="000000">
                  <a:lumMod val="65000"/>
                  <a:lumOff val="35000"/>
                </a:srgbClr>
              </a:solidFill>
              <a:tailEnd type="triangle" w="med" len="med"/>
            </a:ln>
          </p:spPr>
          <p:style>
            <a:lnRef idx="1">
              <a:schemeClr val="dk1"/>
            </a:lnRef>
            <a:fillRef idx="0">
              <a:schemeClr val="dk1"/>
            </a:fillRef>
            <a:effectRef idx="0">
              <a:schemeClr val="dk1"/>
            </a:effectRef>
            <a:fontRef idx="minor"/>
          </p:style>
        </p:sp>
      </p:grpSp>
      <p:sp>
        <p:nvSpPr>
          <p:cNvPr id="48" name="Titre 1">
            <a:extLst>
              <a:ext uri="{FF2B5EF4-FFF2-40B4-BE49-F238E27FC236}">
                <a16:creationId xmlns:a16="http://schemas.microsoft.com/office/drawing/2014/main" id="{FBF05702-BED5-BB6D-D393-27F14AAE862C}"/>
              </a:ext>
            </a:extLst>
          </p:cNvPr>
          <p:cNvSpPr txBox="1">
            <a:spLocks/>
          </p:cNvSpPr>
          <p:nvPr/>
        </p:nvSpPr>
        <p:spPr>
          <a:xfrm>
            <a:off x="252457" y="4334959"/>
            <a:ext cx="8357093" cy="519962"/>
          </a:xfrm>
          <a:prstGeom prst="rect">
            <a:avLst/>
          </a:prstGeom>
        </p:spPr>
        <p:txBody>
          <a:bodyPr vert="horz" lIns="68580" tIns="34290" rIns="68580" bIns="34290" rtlCol="0" anchor="ctr">
            <a:normAutofit fontScale="85000" lnSpcReduction="10000"/>
          </a:bodyPr>
          <a:lstStyle>
            <a:lvl1pPr algn="ctr" defTabSz="1219170" rtl="0" eaLnBrk="1" latinLnBrk="0" hangingPunct="1">
              <a:spcBef>
                <a:spcPct val="0"/>
              </a:spcBef>
              <a:buNone/>
              <a:defRPr sz="5867" kern="1200">
                <a:solidFill>
                  <a:schemeClr val="tx1"/>
                </a:solidFill>
                <a:latin typeface="+mj-lt"/>
                <a:ea typeface="+mj-ea"/>
                <a:cs typeface="+mj-cs"/>
              </a:defRPr>
            </a:lvl1pPr>
          </a:lstStyle>
          <a:p>
            <a:pPr algn="l"/>
            <a:r>
              <a:rPr lang="fr-FR" sz="2400" b="1" dirty="0">
                <a:solidFill>
                  <a:schemeClr val="bg1"/>
                </a:solidFill>
                <a:latin typeface="Marianne" panose="02000000000000000000" pitchFamily="50" charset="0"/>
              </a:rPr>
              <a:t>La collectivité est notée sur les points correspondant à ses compétences</a:t>
            </a:r>
          </a:p>
        </p:txBody>
      </p:sp>
      <p:sp>
        <p:nvSpPr>
          <p:cNvPr id="2" name="Espace réservé du numéro de diapositive 1">
            <a:extLst>
              <a:ext uri="{FF2B5EF4-FFF2-40B4-BE49-F238E27FC236}">
                <a16:creationId xmlns:a16="http://schemas.microsoft.com/office/drawing/2014/main" id="{65E9E1EB-489F-555C-7FE5-09AA8EEBCC61}"/>
              </a:ext>
            </a:extLst>
          </p:cNvPr>
          <p:cNvSpPr>
            <a:spLocks noGrp="1"/>
          </p:cNvSpPr>
          <p:nvPr>
            <p:ph type="sldNum" sz="quarter" idx="12"/>
          </p:nvPr>
        </p:nvSpPr>
        <p:spPr/>
        <p:txBody>
          <a:bodyPr/>
          <a:lstStyle/>
          <a:p>
            <a:fld id="{7DD352F8-E6D5-40A5-90BA-A89BD40754D9}" type="slidenum">
              <a:rPr lang="fr-FR" smtClean="0"/>
              <a:pPr/>
              <a:t>116</a:t>
            </a:fld>
            <a:endParaRPr lang="fr-FR"/>
          </a:p>
        </p:txBody>
      </p:sp>
    </p:spTree>
    <p:extLst>
      <p:ext uri="{BB962C8B-B14F-4D97-AF65-F5344CB8AC3E}">
        <p14:creationId xmlns:p14="http://schemas.microsoft.com/office/powerpoint/2010/main" val="985051592"/>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290312" y="-9734"/>
            <a:ext cx="8873108" cy="777713"/>
          </a:xfrm>
        </p:spPr>
        <p:txBody>
          <a:bodyPr anchor="t">
            <a:normAutofit fontScale="90000"/>
          </a:bodyPr>
          <a:lstStyle/>
          <a:p>
            <a:pPr algn="l"/>
            <a:r>
              <a:rPr lang="fr-FR" b="1" dirty="0">
                <a:solidFill>
                  <a:schemeClr val="tx2"/>
                </a:solidFill>
                <a:latin typeface="Caviar Dreams" pitchFamily="34" charset="0"/>
                <a:cs typeface="Arial" pitchFamily="34" charset="0"/>
              </a:rPr>
              <a:t>Climat – Air - Energie</a:t>
            </a:r>
            <a:r>
              <a:rPr lang="fr-FR" b="1" dirty="0">
                <a:solidFill>
                  <a:schemeClr val="accent6">
                    <a:lumMod val="75000"/>
                  </a:schemeClr>
                </a:solidFill>
                <a:latin typeface="Caviar Dreams" pitchFamily="34" charset="0"/>
                <a:cs typeface="Arial" pitchFamily="34" charset="0"/>
              </a:rPr>
              <a:t> </a:t>
            </a:r>
            <a:r>
              <a:rPr lang="fr-FR" sz="1400" b="1" i="1" dirty="0">
                <a:solidFill>
                  <a:schemeClr val="bg2"/>
                </a:solidFill>
                <a:latin typeface="Lato" pitchFamily="34" charset="0"/>
                <a:ea typeface="Lato" pitchFamily="34" charset="0"/>
                <a:cs typeface="Lato" pitchFamily="34" charset="0"/>
              </a:rPr>
              <a:t>-  Intervention de Monsieur Sylvain GRIFFAULT</a:t>
            </a:r>
          </a:p>
        </p:txBody>
      </p:sp>
      <p:sp>
        <p:nvSpPr>
          <p:cNvPr id="10" name="Espace réservé du contenu 9"/>
          <p:cNvSpPr>
            <a:spLocks noGrp="1"/>
          </p:cNvSpPr>
          <p:nvPr>
            <p:ph idx="1"/>
          </p:nvPr>
        </p:nvSpPr>
        <p:spPr>
          <a:xfrm>
            <a:off x="385193" y="685519"/>
            <a:ext cx="8683347" cy="1052285"/>
          </a:xfrm>
        </p:spPr>
        <p:txBody>
          <a:bodyPr vert="horz" lIns="91440" tIns="45720" rIns="91440" bIns="45720" rtlCol="0" anchor="t">
            <a:normAutofit/>
          </a:bodyPr>
          <a:lstStyle/>
          <a:p>
            <a:pPr marL="0" indent="0" algn="just">
              <a:spcBef>
                <a:spcPts val="0"/>
              </a:spcBef>
              <a:spcAft>
                <a:spcPts val="600"/>
              </a:spcAft>
              <a:buNone/>
            </a:pPr>
            <a:r>
              <a:rPr lang="fr-FR" sz="1800" b="1" dirty="0">
                <a:solidFill>
                  <a:schemeClr val="tx2"/>
                </a:solidFill>
                <a:ea typeface="+mn-lt"/>
                <a:cs typeface="Arial" panose="020B0604020202020204" pitchFamily="34" charset="0"/>
              </a:rPr>
              <a:t>15. Contrat d'Objectif Territorial (COT)</a:t>
            </a:r>
          </a:p>
          <a:p>
            <a:pPr marL="0" indent="0" algn="just">
              <a:spcBef>
                <a:spcPts val="0"/>
              </a:spcBef>
              <a:spcAft>
                <a:spcPts val="600"/>
              </a:spcAft>
              <a:buNone/>
            </a:pPr>
            <a:r>
              <a:rPr lang="fr-FR" altLang="fr-FR" sz="2100" b="1" dirty="0">
                <a:solidFill>
                  <a:prstClr val="black"/>
                </a:solidFill>
                <a:latin typeface="Marianne" panose="02000000000000000000" pitchFamily="50" charset="0"/>
              </a:rPr>
              <a:t>Le référentiel climat – air – énergie, ex « Cit’ergie »</a:t>
            </a:r>
          </a:p>
        </p:txBody>
      </p:sp>
      <p:cxnSp>
        <p:nvCxnSpPr>
          <p:cNvPr id="4" name="Connecteur droit 3">
            <a:extLst>
              <a:ext uri="{FF2B5EF4-FFF2-40B4-BE49-F238E27FC236}">
                <a16:creationId xmlns:a16="http://schemas.microsoft.com/office/drawing/2014/main" id="{D990F430-F22E-4DFD-AC13-B6FE6F28C6E6}"/>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5" name="Espace réservé de la date 1">
            <a:extLst>
              <a:ext uri="{FF2B5EF4-FFF2-40B4-BE49-F238E27FC236}">
                <a16:creationId xmlns:a16="http://schemas.microsoft.com/office/drawing/2014/main" id="{751B799A-2741-46CE-8EB5-1345CA22DF28}"/>
              </a:ext>
            </a:extLst>
          </p:cNvPr>
          <p:cNvSpPr>
            <a:spLocks noGrp="1"/>
          </p:cNvSpPr>
          <p:nvPr>
            <p:ph type="dt" sz="half" idx="10"/>
          </p:nvPr>
        </p:nvSpPr>
        <p:spPr>
          <a:xfrm>
            <a:off x="457201" y="4767264"/>
            <a:ext cx="3322712" cy="273844"/>
          </a:xfrm>
        </p:spPr>
        <p:txBody>
          <a:bodyPr/>
          <a:lstStyle/>
          <a:p>
            <a:r>
              <a:rPr lang="fr-FR" i="1">
                <a:latin typeface="Lato"/>
              </a:rPr>
              <a:t>Conseil communautaire – 17 novembre 2022</a:t>
            </a:r>
            <a:endParaRPr lang="fr-FR" i="1" dirty="0">
              <a:latin typeface="Lato"/>
            </a:endParaRPr>
          </a:p>
        </p:txBody>
      </p:sp>
      <p:pic>
        <p:nvPicPr>
          <p:cNvPr id="81" name="Image 80">
            <a:extLst>
              <a:ext uri="{FF2B5EF4-FFF2-40B4-BE49-F238E27FC236}">
                <a16:creationId xmlns:a16="http://schemas.microsoft.com/office/drawing/2014/main" id="{C2726A0A-E74A-5F02-69AE-FF3BD67B71E4}"/>
              </a:ext>
            </a:extLst>
          </p:cNvPr>
          <p:cNvPicPr>
            <a:picLocks noChangeAspect="1"/>
          </p:cNvPicPr>
          <p:nvPr/>
        </p:nvPicPr>
        <p:blipFill rotWithShape="1">
          <a:blip r:embed="rId3"/>
          <a:srcRect l="10997" t="5191" r="20151"/>
          <a:stretch/>
        </p:blipFill>
        <p:spPr>
          <a:xfrm>
            <a:off x="4606755" y="1628698"/>
            <a:ext cx="4533793" cy="3514802"/>
          </a:xfrm>
          <a:prstGeom prst="rect">
            <a:avLst/>
          </a:prstGeom>
        </p:spPr>
      </p:pic>
      <p:sp>
        <p:nvSpPr>
          <p:cNvPr id="77" name="ZoneTexte 76">
            <a:extLst>
              <a:ext uri="{FF2B5EF4-FFF2-40B4-BE49-F238E27FC236}">
                <a16:creationId xmlns:a16="http://schemas.microsoft.com/office/drawing/2014/main" id="{7B453171-A752-1862-2E2F-18D25A9FE6E7}"/>
              </a:ext>
            </a:extLst>
          </p:cNvPr>
          <p:cNvSpPr txBox="1"/>
          <p:nvPr/>
        </p:nvSpPr>
        <p:spPr>
          <a:xfrm>
            <a:off x="95894" y="2598523"/>
            <a:ext cx="4800159" cy="2169825"/>
          </a:xfrm>
          <a:prstGeom prst="rect">
            <a:avLst/>
          </a:prstGeom>
          <a:noFill/>
        </p:spPr>
        <p:txBody>
          <a:bodyPr wrap="square">
            <a:spAutoFit/>
          </a:bodyPr>
          <a:lstStyle/>
          <a:p>
            <a:pPr algn="just" defTabSz="685800">
              <a:defRPr/>
            </a:pPr>
            <a:r>
              <a:rPr lang="fr-FR" altLang="fr-FR" sz="1500" dirty="0">
                <a:solidFill>
                  <a:prstClr val="black"/>
                </a:solidFill>
                <a:latin typeface="Marianne" panose="02000000000000000000" pitchFamily="50" charset="0"/>
              </a:rPr>
              <a:t>Le processus Cit’ergie permet à une collectivité :</a:t>
            </a:r>
          </a:p>
          <a:p>
            <a:pPr marL="214313" indent="-214313" algn="just" defTabSz="685800">
              <a:spcBef>
                <a:spcPts val="225"/>
              </a:spcBef>
              <a:spcAft>
                <a:spcPts val="225"/>
              </a:spcAft>
              <a:buFont typeface="Arial" panose="020B0604020202020204" pitchFamily="34" charset="0"/>
              <a:buChar char="•"/>
              <a:defRPr/>
            </a:pPr>
            <a:r>
              <a:rPr lang="fr-FR" altLang="fr-FR" sz="1500" dirty="0">
                <a:solidFill>
                  <a:prstClr val="black"/>
                </a:solidFill>
                <a:latin typeface="Marianne" panose="02000000000000000000" pitchFamily="50" charset="0"/>
              </a:rPr>
              <a:t>d’identifier les forces et les faiblesses de sa politique énergie-climat ;</a:t>
            </a:r>
          </a:p>
          <a:p>
            <a:pPr marL="214313" indent="-214313" algn="just" defTabSz="685800">
              <a:spcBef>
                <a:spcPts val="225"/>
              </a:spcBef>
              <a:spcAft>
                <a:spcPts val="225"/>
              </a:spcAft>
              <a:buFont typeface="Arial" panose="020B0604020202020204" pitchFamily="34" charset="0"/>
              <a:buChar char="•"/>
              <a:defRPr/>
            </a:pPr>
            <a:r>
              <a:rPr lang="fr-FR" altLang="fr-FR" sz="1500" dirty="0">
                <a:solidFill>
                  <a:prstClr val="black"/>
                </a:solidFill>
                <a:latin typeface="Marianne" panose="02000000000000000000" pitchFamily="50" charset="0"/>
              </a:rPr>
              <a:t>de comparer ses pratiques à celles d’autres collectivités ;</a:t>
            </a:r>
          </a:p>
          <a:p>
            <a:pPr marL="214313" indent="-214313" algn="just" defTabSz="685800">
              <a:spcBef>
                <a:spcPts val="225"/>
              </a:spcBef>
              <a:spcAft>
                <a:spcPts val="225"/>
              </a:spcAft>
              <a:buFont typeface="Arial" panose="020B0604020202020204" pitchFamily="34" charset="0"/>
              <a:buChar char="•"/>
              <a:defRPr/>
            </a:pPr>
            <a:r>
              <a:rPr lang="fr-FR" altLang="fr-FR" sz="1500" dirty="0">
                <a:solidFill>
                  <a:prstClr val="black"/>
                </a:solidFill>
                <a:latin typeface="Marianne" panose="02000000000000000000" pitchFamily="50" charset="0"/>
              </a:rPr>
              <a:t>de se fixer des objectifs de progrès ;</a:t>
            </a:r>
          </a:p>
          <a:p>
            <a:pPr marL="214313" indent="-214313" algn="just" defTabSz="685800">
              <a:spcBef>
                <a:spcPts val="225"/>
              </a:spcBef>
              <a:spcAft>
                <a:spcPts val="225"/>
              </a:spcAft>
              <a:buFont typeface="Arial" panose="020B0604020202020204" pitchFamily="34" charset="0"/>
              <a:buChar char="•"/>
              <a:defRPr/>
            </a:pPr>
            <a:r>
              <a:rPr lang="fr-FR" altLang="fr-FR" sz="1500" dirty="0">
                <a:solidFill>
                  <a:prstClr val="black"/>
                </a:solidFill>
                <a:latin typeface="Marianne" panose="02000000000000000000" pitchFamily="50" charset="0"/>
              </a:rPr>
              <a:t>de mettre en œuvre les mesures adéquates y compris dans son organisation interne ;</a:t>
            </a:r>
          </a:p>
          <a:p>
            <a:pPr marL="214313" indent="-214313" algn="just" defTabSz="685800">
              <a:spcBef>
                <a:spcPts val="225"/>
              </a:spcBef>
              <a:spcAft>
                <a:spcPts val="225"/>
              </a:spcAft>
              <a:buFont typeface="Arial" panose="020B0604020202020204" pitchFamily="34" charset="0"/>
              <a:buChar char="•"/>
              <a:defRPr/>
            </a:pPr>
            <a:r>
              <a:rPr lang="fr-FR" altLang="fr-FR" sz="1500" dirty="0">
                <a:solidFill>
                  <a:prstClr val="black"/>
                </a:solidFill>
                <a:latin typeface="Marianne" panose="02000000000000000000" pitchFamily="50" charset="0"/>
              </a:rPr>
              <a:t>de suivre les résultats de son action.</a:t>
            </a:r>
          </a:p>
        </p:txBody>
      </p:sp>
      <p:sp>
        <p:nvSpPr>
          <p:cNvPr id="79" name="ZoneTexte 78">
            <a:extLst>
              <a:ext uri="{FF2B5EF4-FFF2-40B4-BE49-F238E27FC236}">
                <a16:creationId xmlns:a16="http://schemas.microsoft.com/office/drawing/2014/main" id="{C5927119-701D-FD6F-4DEC-7464676E3361}"/>
              </a:ext>
            </a:extLst>
          </p:cNvPr>
          <p:cNvSpPr txBox="1"/>
          <p:nvPr/>
        </p:nvSpPr>
        <p:spPr>
          <a:xfrm>
            <a:off x="75461" y="1505372"/>
            <a:ext cx="4533793" cy="1095300"/>
          </a:xfrm>
          <a:prstGeom prst="rect">
            <a:avLst/>
          </a:prstGeom>
          <a:noFill/>
        </p:spPr>
        <p:txBody>
          <a:bodyPr wrap="square">
            <a:spAutoFit/>
          </a:bodyPr>
          <a:lstStyle/>
          <a:p>
            <a:pPr algn="just" defTabSz="685800">
              <a:lnSpc>
                <a:spcPct val="110000"/>
              </a:lnSpc>
              <a:spcBef>
                <a:spcPct val="20000"/>
              </a:spcBef>
              <a:spcAft>
                <a:spcPts val="450"/>
              </a:spcAft>
              <a:defRPr/>
            </a:pPr>
            <a:r>
              <a:rPr lang="fr-FR" altLang="fr-FR" sz="1500" b="1" dirty="0">
                <a:solidFill>
                  <a:prstClr val="black"/>
                </a:solidFill>
                <a:latin typeface="Marianne" panose="02000000000000000000" pitchFamily="50" charset="0"/>
              </a:rPr>
              <a:t>Cit’ergie est un label de « bonne conduite » </a:t>
            </a:r>
            <a:r>
              <a:rPr lang="fr-FR" altLang="fr-FR" sz="1500" dirty="0">
                <a:solidFill>
                  <a:prstClr val="black"/>
                </a:solidFill>
                <a:latin typeface="Marianne" panose="02000000000000000000" pitchFamily="50" charset="0"/>
              </a:rPr>
              <a:t>qui récompense pour une durée de 4 ans le processus de management de la politique énergétique d’une collectivité en cohérence avec des objectifs climatiques.</a:t>
            </a:r>
          </a:p>
        </p:txBody>
      </p:sp>
      <p:pic>
        <p:nvPicPr>
          <p:cNvPr id="83" name="Image 82">
            <a:extLst>
              <a:ext uri="{FF2B5EF4-FFF2-40B4-BE49-F238E27FC236}">
                <a16:creationId xmlns:a16="http://schemas.microsoft.com/office/drawing/2014/main" id="{007B90D4-BF67-E5BF-8190-1DEE1E5B27B7}"/>
              </a:ext>
            </a:extLst>
          </p:cNvPr>
          <p:cNvPicPr>
            <a:picLocks noChangeAspect="1"/>
          </p:cNvPicPr>
          <p:nvPr/>
        </p:nvPicPr>
        <p:blipFill>
          <a:blip r:embed="rId4"/>
          <a:stretch>
            <a:fillRect/>
          </a:stretch>
        </p:blipFill>
        <p:spPr>
          <a:xfrm>
            <a:off x="5143257" y="1474884"/>
            <a:ext cx="3664744" cy="121444"/>
          </a:xfrm>
          <a:prstGeom prst="rect">
            <a:avLst/>
          </a:prstGeom>
        </p:spPr>
      </p:pic>
    </p:spTree>
    <p:extLst>
      <p:ext uri="{BB962C8B-B14F-4D97-AF65-F5344CB8AC3E}">
        <p14:creationId xmlns:p14="http://schemas.microsoft.com/office/powerpoint/2010/main" val="2521606968"/>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289935" y="-6412"/>
            <a:ext cx="8904858" cy="777713"/>
          </a:xfrm>
        </p:spPr>
        <p:txBody>
          <a:bodyPr anchor="t">
            <a:normAutofit fontScale="90000"/>
          </a:bodyPr>
          <a:lstStyle/>
          <a:p>
            <a:pPr algn="l"/>
            <a:r>
              <a:rPr lang="fr-FR" b="1" dirty="0">
                <a:solidFill>
                  <a:schemeClr val="tx2"/>
                </a:solidFill>
                <a:latin typeface="Caviar Dreams" pitchFamily="34" charset="0"/>
                <a:cs typeface="Arial" pitchFamily="34" charset="0"/>
              </a:rPr>
              <a:t>Climat – Air - Energie</a:t>
            </a:r>
            <a:r>
              <a:rPr lang="fr-FR" b="1" dirty="0">
                <a:solidFill>
                  <a:schemeClr val="accent6">
                    <a:lumMod val="75000"/>
                  </a:schemeClr>
                </a:solidFill>
                <a:latin typeface="Caviar Dreams" pitchFamily="34" charset="0"/>
                <a:cs typeface="Arial" pitchFamily="34" charset="0"/>
              </a:rPr>
              <a:t> </a:t>
            </a:r>
            <a:r>
              <a:rPr lang="fr-FR" sz="1400" b="1" i="1" dirty="0">
                <a:solidFill>
                  <a:schemeClr val="bg2"/>
                </a:solidFill>
                <a:latin typeface="Lato" pitchFamily="34" charset="0"/>
                <a:ea typeface="Lato" pitchFamily="34" charset="0"/>
                <a:cs typeface="Lato" pitchFamily="34" charset="0"/>
              </a:rPr>
              <a:t>-  Intervention de Monsieur Sylvain GRIFFAULT</a:t>
            </a:r>
          </a:p>
        </p:txBody>
      </p:sp>
      <p:sp>
        <p:nvSpPr>
          <p:cNvPr id="10" name="Espace réservé du contenu 9"/>
          <p:cNvSpPr>
            <a:spLocks noGrp="1"/>
          </p:cNvSpPr>
          <p:nvPr>
            <p:ph idx="1"/>
          </p:nvPr>
        </p:nvSpPr>
        <p:spPr>
          <a:xfrm>
            <a:off x="385193" y="685519"/>
            <a:ext cx="8683347" cy="519065"/>
          </a:xfrm>
        </p:spPr>
        <p:txBody>
          <a:bodyPr vert="horz" lIns="91440" tIns="45720" rIns="91440" bIns="45720" rtlCol="0" anchor="t">
            <a:normAutofit/>
          </a:bodyPr>
          <a:lstStyle/>
          <a:p>
            <a:pPr marL="0" indent="0" algn="just">
              <a:spcBef>
                <a:spcPts val="0"/>
              </a:spcBef>
              <a:spcAft>
                <a:spcPts val="600"/>
              </a:spcAft>
              <a:buNone/>
            </a:pPr>
            <a:r>
              <a:rPr lang="fr-FR" sz="1800" b="1" dirty="0">
                <a:solidFill>
                  <a:schemeClr val="tx2"/>
                </a:solidFill>
                <a:ea typeface="+mn-lt"/>
                <a:cs typeface="Arial" panose="020B0604020202020204" pitchFamily="34" charset="0"/>
              </a:rPr>
              <a:t>15. Contrat d'Objectif Territorial (COT)</a:t>
            </a:r>
          </a:p>
          <a:p>
            <a:pPr marL="0" indent="0" algn="just">
              <a:spcBef>
                <a:spcPts val="0"/>
              </a:spcBef>
              <a:spcAft>
                <a:spcPts val="600"/>
              </a:spcAft>
              <a:buNone/>
            </a:pPr>
            <a:endParaRPr lang="fr-FR" sz="1875" b="1" dirty="0">
              <a:solidFill>
                <a:schemeClr val="tx2"/>
              </a:solidFill>
              <a:ea typeface="+mn-lt"/>
              <a:cs typeface="Arial" panose="020B0604020202020204" pitchFamily="34" charset="0"/>
            </a:endParaRPr>
          </a:p>
        </p:txBody>
      </p:sp>
      <p:cxnSp>
        <p:nvCxnSpPr>
          <p:cNvPr id="4" name="Connecteur droit 3">
            <a:extLst>
              <a:ext uri="{FF2B5EF4-FFF2-40B4-BE49-F238E27FC236}">
                <a16:creationId xmlns:a16="http://schemas.microsoft.com/office/drawing/2014/main" id="{D990F430-F22E-4DFD-AC13-B6FE6F28C6E6}"/>
              </a:ext>
            </a:extLst>
          </p:cNvPr>
          <p:cNvCxnSpPr>
            <a:cxnSpLocks/>
          </p:cNvCxnSpPr>
          <p:nvPr/>
        </p:nvCxnSpPr>
        <p:spPr>
          <a:xfrm>
            <a:off x="3871221" y="4995571"/>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5" name="Espace réservé de la date 1">
            <a:extLst>
              <a:ext uri="{FF2B5EF4-FFF2-40B4-BE49-F238E27FC236}">
                <a16:creationId xmlns:a16="http://schemas.microsoft.com/office/drawing/2014/main" id="{751B799A-2741-46CE-8EB5-1345CA22DF28}"/>
              </a:ext>
            </a:extLst>
          </p:cNvPr>
          <p:cNvSpPr>
            <a:spLocks noGrp="1"/>
          </p:cNvSpPr>
          <p:nvPr>
            <p:ph type="dt" sz="half" idx="10"/>
          </p:nvPr>
        </p:nvSpPr>
        <p:spPr>
          <a:xfrm>
            <a:off x="435419" y="4851125"/>
            <a:ext cx="3322712" cy="273844"/>
          </a:xfrm>
        </p:spPr>
        <p:txBody>
          <a:bodyPr/>
          <a:lstStyle/>
          <a:p>
            <a:r>
              <a:rPr lang="fr-FR" i="1" dirty="0">
                <a:latin typeface="Lato"/>
              </a:rPr>
              <a:t>Conseil communautaire – 17 novembre 2022</a:t>
            </a:r>
          </a:p>
        </p:txBody>
      </p:sp>
      <p:sp>
        <p:nvSpPr>
          <p:cNvPr id="2" name="Text Box 9">
            <a:extLst>
              <a:ext uri="{FF2B5EF4-FFF2-40B4-BE49-F238E27FC236}">
                <a16:creationId xmlns:a16="http://schemas.microsoft.com/office/drawing/2014/main" id="{54CACAFC-01C2-1572-6407-53015C3CEA6D}"/>
              </a:ext>
            </a:extLst>
          </p:cNvPr>
          <p:cNvSpPr/>
          <p:nvPr/>
        </p:nvSpPr>
        <p:spPr>
          <a:xfrm>
            <a:off x="289935" y="1085901"/>
            <a:ext cx="8541180" cy="553500"/>
          </a:xfrm>
          <a:prstGeom prst="rect">
            <a:avLst/>
          </a:prstGeom>
          <a:noFill/>
          <a:ln w="0">
            <a:noFill/>
          </a:ln>
          <a:effectLst/>
        </p:spPr>
        <p:txBody>
          <a:bodyPr lIns="67500" tIns="33750" rIns="67500" bIns="33750" anchor="t">
            <a:noAutofit/>
          </a:bodyPr>
          <a:lstStyle/>
          <a:p>
            <a:pPr defTabSz="685800">
              <a:lnSpc>
                <a:spcPct val="90000"/>
              </a:lnSpc>
              <a:spcBef>
                <a:spcPts val="11"/>
              </a:spcBef>
              <a:spcAft>
                <a:spcPts val="11"/>
              </a:spcAft>
              <a:tabLst>
                <a:tab pos="336960" algn="l"/>
                <a:tab pos="673920" algn="l"/>
                <a:tab pos="1010880" algn="l"/>
                <a:tab pos="1347840" algn="l"/>
                <a:tab pos="1684800" algn="l"/>
                <a:tab pos="2021760" algn="l"/>
                <a:tab pos="2358720" algn="l"/>
                <a:tab pos="2695680" algn="l"/>
                <a:tab pos="3032640" algn="l"/>
                <a:tab pos="3369600" algn="l"/>
                <a:tab pos="3706290" algn="l"/>
                <a:tab pos="4043250" algn="l"/>
                <a:tab pos="4380210" algn="l"/>
                <a:tab pos="4717170" algn="l"/>
                <a:tab pos="5054130" algn="l"/>
                <a:tab pos="5391090" algn="l"/>
                <a:tab pos="5728050" algn="l"/>
                <a:tab pos="6065010" algn="l"/>
                <a:tab pos="6401970" algn="l"/>
                <a:tab pos="6738930" algn="l"/>
                <a:tab pos="7075890" algn="l"/>
                <a:tab pos="7412850" algn="l"/>
                <a:tab pos="7749810" algn="l"/>
                <a:tab pos="8086770" algn="l"/>
                <a:tab pos="8423730" algn="l"/>
              </a:tabLst>
              <a:defRPr/>
            </a:pPr>
            <a:r>
              <a:rPr lang="fr-FR" b="1" kern="0" spc="-1" dirty="0">
                <a:solidFill>
                  <a:srgbClr val="000000"/>
                </a:solidFill>
                <a:latin typeface="Arial"/>
                <a:ea typeface="Microsoft YaHei"/>
                <a:cs typeface="DejaVu Sans"/>
              </a:rPr>
              <a:t>Articulation avec le Plan Climat Air Energie Territorial (PCAET)</a:t>
            </a:r>
            <a:endParaRPr lang="fr-FR" kern="0" spc="-1" dirty="0">
              <a:solidFill>
                <a:prstClr val="black"/>
              </a:solidFill>
              <a:latin typeface="Arial"/>
              <a:ea typeface="DejaVu Sans"/>
              <a:cs typeface="DejaVu Sans"/>
            </a:endParaRPr>
          </a:p>
        </p:txBody>
      </p:sp>
      <p:sp>
        <p:nvSpPr>
          <p:cNvPr id="3" name="Flèche droite 1">
            <a:extLst>
              <a:ext uri="{FF2B5EF4-FFF2-40B4-BE49-F238E27FC236}">
                <a16:creationId xmlns:a16="http://schemas.microsoft.com/office/drawing/2014/main" id="{CE4C1800-1A63-9827-92F5-B0FFD14DF2C4}"/>
              </a:ext>
            </a:extLst>
          </p:cNvPr>
          <p:cNvSpPr/>
          <p:nvPr/>
        </p:nvSpPr>
        <p:spPr>
          <a:xfrm>
            <a:off x="289935" y="1151463"/>
            <a:ext cx="8740980" cy="942840"/>
          </a:xfrm>
          <a:prstGeom prst="rightArrow">
            <a:avLst>
              <a:gd name="adj1" fmla="val 50000"/>
              <a:gd name="adj2" fmla="val 50000"/>
            </a:avLst>
          </a:prstGeom>
          <a:solidFill>
            <a:srgbClr val="D16A1B"/>
          </a:solidFill>
          <a:ln w="9360">
            <a:solidFill>
              <a:srgbClr val="FFFFFF"/>
            </a:solidFill>
            <a:round/>
          </a:ln>
          <a:effectLst>
            <a:outerShdw dist="23040" dir="5400000" rotWithShape="0">
              <a:srgbClr val="000000">
                <a:alpha val="35000"/>
              </a:srgbClr>
            </a:outerShdw>
          </a:effectLst>
        </p:spPr>
      </p:sp>
      <p:sp>
        <p:nvSpPr>
          <p:cNvPr id="7" name="ZoneTexte 1">
            <a:extLst>
              <a:ext uri="{FF2B5EF4-FFF2-40B4-BE49-F238E27FC236}">
                <a16:creationId xmlns:a16="http://schemas.microsoft.com/office/drawing/2014/main" id="{FC657121-CA5B-2004-3FFC-9C7312825DCE}"/>
              </a:ext>
            </a:extLst>
          </p:cNvPr>
          <p:cNvSpPr/>
          <p:nvPr/>
        </p:nvSpPr>
        <p:spPr>
          <a:xfrm>
            <a:off x="289935" y="1376643"/>
            <a:ext cx="8740980" cy="460574"/>
          </a:xfrm>
          <a:prstGeom prst="rect">
            <a:avLst/>
          </a:prstGeom>
          <a:noFill/>
          <a:ln w="0">
            <a:noFill/>
          </a:ln>
          <a:effectLst/>
        </p:spPr>
        <p:txBody>
          <a:bodyPr lIns="67500" tIns="33750" rIns="67500" bIns="33750" anchor="t">
            <a:spAutoFit/>
          </a:bodyPr>
          <a:lstStyle/>
          <a:p>
            <a:pPr algn="ctr" defTabSz="685800">
              <a:defRPr/>
            </a:pPr>
            <a:r>
              <a:rPr lang="fr-FR" sz="1350" kern="0" spc="-1">
                <a:solidFill>
                  <a:srgbClr val="FFFFFF"/>
                </a:solidFill>
                <a:latin typeface="Gill Sans MT"/>
                <a:ea typeface="MS PGothic"/>
                <a:cs typeface="DejaVu Sans"/>
              </a:rPr>
              <a:t>DÉMARCHE LABEL CLIMAT AIR ENERGIE</a:t>
            </a:r>
            <a:endParaRPr lang="fr-FR" sz="1350" kern="0" spc="-1">
              <a:solidFill>
                <a:prstClr val="black"/>
              </a:solidFill>
              <a:latin typeface="Arial"/>
              <a:ea typeface="DejaVu Sans"/>
              <a:cs typeface="DejaVu Sans"/>
            </a:endParaRPr>
          </a:p>
          <a:p>
            <a:pPr algn="ctr" defTabSz="685800">
              <a:defRPr/>
            </a:pPr>
            <a:r>
              <a:rPr lang="fr-FR" sz="1200" kern="0" spc="-1">
                <a:solidFill>
                  <a:srgbClr val="FFFFFF"/>
                </a:solidFill>
                <a:latin typeface="Gill Sans MT"/>
                <a:ea typeface="MS PGothic"/>
                <a:cs typeface="DejaVu Sans"/>
              </a:rPr>
              <a:t>(volontaire – label renouvelé tous les 4 ans)</a:t>
            </a:r>
            <a:endParaRPr lang="fr-FR" sz="1200" kern="0" spc="-1">
              <a:solidFill>
                <a:prstClr val="black"/>
              </a:solidFill>
              <a:latin typeface="Arial"/>
              <a:ea typeface="DejaVu Sans"/>
              <a:cs typeface="DejaVu Sans"/>
            </a:endParaRPr>
          </a:p>
        </p:txBody>
      </p:sp>
      <p:grpSp>
        <p:nvGrpSpPr>
          <p:cNvPr id="8" name="Groupe 3">
            <a:extLst>
              <a:ext uri="{FF2B5EF4-FFF2-40B4-BE49-F238E27FC236}">
                <a16:creationId xmlns:a16="http://schemas.microsoft.com/office/drawing/2014/main" id="{8AAEF9EB-7F3F-665D-1F4C-B4FFD565075B}"/>
              </a:ext>
            </a:extLst>
          </p:cNvPr>
          <p:cNvGrpSpPr/>
          <p:nvPr/>
        </p:nvGrpSpPr>
        <p:grpSpPr>
          <a:xfrm>
            <a:off x="112545" y="4160613"/>
            <a:ext cx="8918910" cy="942840"/>
            <a:chOff x="203040" y="5108040"/>
            <a:chExt cx="11891880" cy="1257120"/>
          </a:xfrm>
        </p:grpSpPr>
        <p:sp>
          <p:nvSpPr>
            <p:cNvPr id="11" name="Flèche droite 2">
              <a:extLst>
                <a:ext uri="{FF2B5EF4-FFF2-40B4-BE49-F238E27FC236}">
                  <a16:creationId xmlns:a16="http://schemas.microsoft.com/office/drawing/2014/main" id="{026E1A58-693A-6160-2B96-AE348AF4DBF7}"/>
                </a:ext>
              </a:extLst>
            </p:cNvPr>
            <p:cNvSpPr/>
            <p:nvPr/>
          </p:nvSpPr>
          <p:spPr>
            <a:xfrm>
              <a:off x="439560" y="5108040"/>
              <a:ext cx="11655000" cy="1257120"/>
            </a:xfrm>
            <a:prstGeom prst="rightArrow">
              <a:avLst>
                <a:gd name="adj1" fmla="val 50000"/>
                <a:gd name="adj2" fmla="val 50000"/>
              </a:avLst>
            </a:prstGeom>
            <a:solidFill>
              <a:srgbClr val="7DAF4B"/>
            </a:solidFill>
            <a:ln w="9360">
              <a:solidFill>
                <a:srgbClr val="FFFFFF"/>
              </a:solidFill>
              <a:round/>
            </a:ln>
            <a:effectLst>
              <a:outerShdw dist="23040" dir="5400000" rotWithShape="0">
                <a:srgbClr val="000000">
                  <a:alpha val="35000"/>
                </a:srgbClr>
              </a:outerShdw>
            </a:effectLst>
          </p:spPr>
        </p:sp>
        <p:sp>
          <p:nvSpPr>
            <p:cNvPr id="12" name="ZoneTexte 4">
              <a:extLst>
                <a:ext uri="{FF2B5EF4-FFF2-40B4-BE49-F238E27FC236}">
                  <a16:creationId xmlns:a16="http://schemas.microsoft.com/office/drawing/2014/main" id="{7793EA4E-BBF3-1450-B230-C402174C1530}"/>
                </a:ext>
              </a:extLst>
            </p:cNvPr>
            <p:cNvSpPr/>
            <p:nvPr/>
          </p:nvSpPr>
          <p:spPr>
            <a:xfrm>
              <a:off x="203040" y="5418360"/>
              <a:ext cx="11891880" cy="614099"/>
            </a:xfrm>
            <a:prstGeom prst="rect">
              <a:avLst/>
            </a:prstGeom>
            <a:noFill/>
            <a:ln w="0">
              <a:noFill/>
            </a:ln>
            <a:effectLst/>
          </p:spPr>
          <p:txBody>
            <a:bodyPr lIns="67500" tIns="33750" rIns="67500" bIns="33750" anchor="t">
              <a:spAutoFit/>
            </a:bodyPr>
            <a:lstStyle/>
            <a:p>
              <a:pPr algn="ctr" defTabSz="685800">
                <a:defRPr/>
              </a:pPr>
              <a:r>
                <a:rPr lang="fr-FR" sz="1350" kern="0" spc="-1" dirty="0">
                  <a:solidFill>
                    <a:srgbClr val="FFFFFF"/>
                  </a:solidFill>
                  <a:latin typeface="Gill Sans MT"/>
                  <a:ea typeface="MS PGothic"/>
                  <a:cs typeface="DejaVu Sans"/>
                </a:rPr>
                <a:t>DÉMARCHE Plan Climat Air Energie Territorial </a:t>
              </a:r>
              <a:endParaRPr lang="fr-FR" sz="1350" kern="0" spc="-1" dirty="0">
                <a:solidFill>
                  <a:prstClr val="black"/>
                </a:solidFill>
                <a:latin typeface="Arial"/>
                <a:ea typeface="DejaVu Sans"/>
                <a:cs typeface="DejaVu Sans"/>
              </a:endParaRPr>
            </a:p>
            <a:p>
              <a:pPr algn="ctr" defTabSz="685800">
                <a:defRPr/>
              </a:pPr>
              <a:r>
                <a:rPr lang="fr-FR" sz="1200" kern="0" spc="-1" dirty="0">
                  <a:solidFill>
                    <a:srgbClr val="FFFFFF"/>
                  </a:solidFill>
                  <a:latin typeface="Gill Sans MT"/>
                  <a:ea typeface="MS PGothic"/>
                  <a:cs typeface="DejaVu Sans"/>
                </a:rPr>
                <a:t>(obligatoire Loi sur la Transition Énergétique pour la Croissance Verte du 17 août 2015 – révisé tous les 6 ans)</a:t>
              </a:r>
              <a:endParaRPr lang="fr-FR" sz="1200" kern="0" spc="-1" dirty="0">
                <a:solidFill>
                  <a:prstClr val="black"/>
                </a:solidFill>
                <a:latin typeface="Arial"/>
                <a:ea typeface="DejaVu Sans"/>
                <a:cs typeface="DejaVu Sans"/>
              </a:endParaRPr>
            </a:p>
          </p:txBody>
        </p:sp>
      </p:grpSp>
      <p:sp>
        <p:nvSpPr>
          <p:cNvPr id="13" name="ZoneTexte 5">
            <a:extLst>
              <a:ext uri="{FF2B5EF4-FFF2-40B4-BE49-F238E27FC236}">
                <a16:creationId xmlns:a16="http://schemas.microsoft.com/office/drawing/2014/main" id="{3BC9BE30-42B7-D3F8-7BE4-D4662175F225}"/>
              </a:ext>
            </a:extLst>
          </p:cNvPr>
          <p:cNvSpPr/>
          <p:nvPr/>
        </p:nvSpPr>
        <p:spPr>
          <a:xfrm>
            <a:off x="112545" y="1898014"/>
            <a:ext cx="2057940" cy="714490"/>
          </a:xfrm>
          <a:prstGeom prst="rect">
            <a:avLst/>
          </a:prstGeom>
          <a:noFill/>
          <a:ln w="0">
            <a:noFill/>
          </a:ln>
          <a:effectLst/>
        </p:spPr>
        <p:txBody>
          <a:bodyPr lIns="67500" tIns="33750" rIns="67500" bIns="33750" anchor="t">
            <a:spAutoFit/>
          </a:bodyPr>
          <a:lstStyle/>
          <a:p>
            <a:pPr algn="ctr" defTabSz="685800">
              <a:defRPr/>
            </a:pPr>
            <a:r>
              <a:rPr lang="fr-FR" sz="1050" b="1" kern="0" spc="-1" dirty="0">
                <a:solidFill>
                  <a:srgbClr val="CE6A1B"/>
                </a:solidFill>
                <a:latin typeface="Gill Sans MT"/>
                <a:ea typeface="MS PGothic"/>
                <a:cs typeface="DejaVu Sans"/>
              </a:rPr>
              <a:t>Phase 1 : Organisation du pilotage du projet</a:t>
            </a:r>
            <a:endParaRPr lang="fr-FR" sz="1050" kern="0" spc="-1" dirty="0">
              <a:solidFill>
                <a:prstClr val="black"/>
              </a:solidFill>
              <a:latin typeface="Arial"/>
              <a:ea typeface="DejaVu Sans"/>
              <a:cs typeface="DejaVu Sans"/>
            </a:endParaRPr>
          </a:p>
          <a:p>
            <a:pPr algn="ctr" defTabSz="685800">
              <a:defRPr/>
            </a:pPr>
            <a:r>
              <a:rPr lang="fr-FR" sz="1050" b="1" kern="0" spc="-1" dirty="0">
                <a:solidFill>
                  <a:srgbClr val="CE6A1B"/>
                </a:solidFill>
                <a:latin typeface="Gill Sans MT"/>
                <a:ea typeface="MS PGothic"/>
                <a:cs typeface="DejaVu Sans"/>
              </a:rPr>
              <a:t>(articulation des deux démarches)</a:t>
            </a:r>
            <a:endParaRPr lang="fr-FR" sz="1050" kern="0" spc="-1" dirty="0">
              <a:solidFill>
                <a:prstClr val="black"/>
              </a:solidFill>
              <a:latin typeface="Arial"/>
              <a:ea typeface="DejaVu Sans"/>
              <a:cs typeface="DejaVu Sans"/>
            </a:endParaRPr>
          </a:p>
        </p:txBody>
      </p:sp>
      <p:sp>
        <p:nvSpPr>
          <p:cNvPr id="14" name="ZoneTexte 6">
            <a:extLst>
              <a:ext uri="{FF2B5EF4-FFF2-40B4-BE49-F238E27FC236}">
                <a16:creationId xmlns:a16="http://schemas.microsoft.com/office/drawing/2014/main" id="{64CEDA2A-4F9F-B748-3AB1-E011D3359537}"/>
              </a:ext>
            </a:extLst>
          </p:cNvPr>
          <p:cNvSpPr/>
          <p:nvPr/>
        </p:nvSpPr>
        <p:spPr>
          <a:xfrm>
            <a:off x="2154555" y="1898014"/>
            <a:ext cx="1987470" cy="714490"/>
          </a:xfrm>
          <a:prstGeom prst="rect">
            <a:avLst/>
          </a:prstGeom>
          <a:noFill/>
          <a:ln w="0">
            <a:noFill/>
          </a:ln>
          <a:effectLst/>
        </p:spPr>
        <p:txBody>
          <a:bodyPr lIns="67500" tIns="33750" rIns="67500" bIns="33750" anchor="t">
            <a:spAutoFit/>
          </a:bodyPr>
          <a:lstStyle/>
          <a:p>
            <a:pPr algn="ctr" defTabSz="685800">
              <a:defRPr/>
            </a:pPr>
            <a:r>
              <a:rPr lang="fr-FR" sz="1050" b="1" kern="0" spc="-1">
                <a:solidFill>
                  <a:srgbClr val="C4271A"/>
                </a:solidFill>
                <a:latin typeface="Gill Sans MT"/>
                <a:ea typeface="MS PGothic"/>
                <a:cs typeface="DejaVu Sans"/>
              </a:rPr>
              <a:t>Phase 2 : Etat des lieux initial sur la base du catalogue, pour les compétences propres </a:t>
            </a:r>
            <a:endParaRPr lang="fr-FR" sz="1050" kern="0" spc="-1">
              <a:solidFill>
                <a:prstClr val="black"/>
              </a:solidFill>
              <a:latin typeface="Arial"/>
              <a:ea typeface="DejaVu Sans"/>
              <a:cs typeface="DejaVu Sans"/>
            </a:endParaRPr>
          </a:p>
        </p:txBody>
      </p:sp>
      <p:sp>
        <p:nvSpPr>
          <p:cNvPr id="15" name="ZoneTexte 8">
            <a:extLst>
              <a:ext uri="{FF2B5EF4-FFF2-40B4-BE49-F238E27FC236}">
                <a16:creationId xmlns:a16="http://schemas.microsoft.com/office/drawing/2014/main" id="{8308BEF3-4E48-3BE3-241A-E2501D53195C}"/>
              </a:ext>
            </a:extLst>
          </p:cNvPr>
          <p:cNvSpPr/>
          <p:nvPr/>
        </p:nvSpPr>
        <p:spPr>
          <a:xfrm>
            <a:off x="4228695" y="1898013"/>
            <a:ext cx="2188620" cy="391325"/>
          </a:xfrm>
          <a:prstGeom prst="rect">
            <a:avLst/>
          </a:prstGeom>
          <a:noFill/>
          <a:ln w="0">
            <a:noFill/>
          </a:ln>
          <a:effectLst/>
        </p:spPr>
        <p:txBody>
          <a:bodyPr lIns="67500" tIns="33750" rIns="67500" bIns="33750" anchor="t">
            <a:spAutoFit/>
          </a:bodyPr>
          <a:lstStyle/>
          <a:p>
            <a:pPr algn="ctr" defTabSz="685800">
              <a:defRPr/>
            </a:pPr>
            <a:r>
              <a:rPr lang="fr-FR" sz="1050" b="1" kern="0" spc="-1">
                <a:solidFill>
                  <a:srgbClr val="CE6A1B"/>
                </a:solidFill>
                <a:latin typeface="Gill Sans MT"/>
                <a:ea typeface="MS PGothic"/>
                <a:cs typeface="DejaVu Sans"/>
              </a:rPr>
              <a:t>Phase 3 : Construction de la politique climat-air-énergie</a:t>
            </a:r>
            <a:endParaRPr lang="fr-FR" sz="1050" kern="0" spc="-1">
              <a:solidFill>
                <a:prstClr val="black"/>
              </a:solidFill>
              <a:latin typeface="Arial"/>
              <a:ea typeface="DejaVu Sans"/>
              <a:cs typeface="DejaVu Sans"/>
            </a:endParaRPr>
          </a:p>
        </p:txBody>
      </p:sp>
      <p:sp>
        <p:nvSpPr>
          <p:cNvPr id="16" name="ZoneTexte 9">
            <a:extLst>
              <a:ext uri="{FF2B5EF4-FFF2-40B4-BE49-F238E27FC236}">
                <a16:creationId xmlns:a16="http://schemas.microsoft.com/office/drawing/2014/main" id="{6B85DEFF-6DD4-323D-5AEC-AD5743AA7DE7}"/>
              </a:ext>
            </a:extLst>
          </p:cNvPr>
          <p:cNvSpPr/>
          <p:nvPr/>
        </p:nvSpPr>
        <p:spPr>
          <a:xfrm>
            <a:off x="6514785" y="1898013"/>
            <a:ext cx="1823310" cy="391325"/>
          </a:xfrm>
          <a:prstGeom prst="rect">
            <a:avLst/>
          </a:prstGeom>
          <a:noFill/>
          <a:ln w="0">
            <a:noFill/>
          </a:ln>
          <a:effectLst/>
        </p:spPr>
        <p:txBody>
          <a:bodyPr lIns="67500" tIns="33750" rIns="67500" bIns="33750" anchor="t">
            <a:spAutoFit/>
          </a:bodyPr>
          <a:lstStyle/>
          <a:p>
            <a:pPr algn="ctr" defTabSz="685800">
              <a:defRPr/>
            </a:pPr>
            <a:r>
              <a:rPr lang="fr-FR" sz="1050" b="1" kern="0" spc="-1">
                <a:solidFill>
                  <a:srgbClr val="C4271A"/>
                </a:solidFill>
                <a:latin typeface="Gill Sans MT"/>
                <a:ea typeface="MS PGothic"/>
                <a:cs typeface="DejaVu Sans"/>
              </a:rPr>
              <a:t>Phase 4 : Mise en œuvre et suivi</a:t>
            </a:r>
            <a:endParaRPr lang="fr-FR" sz="1050" kern="0" spc="-1">
              <a:solidFill>
                <a:prstClr val="black"/>
              </a:solidFill>
              <a:latin typeface="Arial"/>
              <a:ea typeface="DejaVu Sans"/>
              <a:cs typeface="DejaVu Sans"/>
            </a:endParaRPr>
          </a:p>
        </p:txBody>
      </p:sp>
      <p:sp>
        <p:nvSpPr>
          <p:cNvPr id="17" name="ZoneTexte 22">
            <a:extLst>
              <a:ext uri="{FF2B5EF4-FFF2-40B4-BE49-F238E27FC236}">
                <a16:creationId xmlns:a16="http://schemas.microsoft.com/office/drawing/2014/main" id="{9065DBF2-6C16-F742-DF39-F99B4B2DD855}"/>
              </a:ext>
            </a:extLst>
          </p:cNvPr>
          <p:cNvSpPr/>
          <p:nvPr/>
        </p:nvSpPr>
        <p:spPr>
          <a:xfrm>
            <a:off x="112545" y="3823113"/>
            <a:ext cx="2057940" cy="391325"/>
          </a:xfrm>
          <a:prstGeom prst="rect">
            <a:avLst/>
          </a:prstGeom>
          <a:noFill/>
          <a:ln w="0">
            <a:noFill/>
          </a:ln>
          <a:effectLst/>
        </p:spPr>
        <p:txBody>
          <a:bodyPr lIns="67500" tIns="33750" rIns="67500" bIns="33750" anchor="t">
            <a:spAutoFit/>
          </a:bodyPr>
          <a:lstStyle/>
          <a:p>
            <a:pPr algn="ctr" defTabSz="685800">
              <a:defRPr/>
            </a:pPr>
            <a:r>
              <a:rPr lang="fr-FR" sz="1050" b="1" kern="0" spc="-1">
                <a:solidFill>
                  <a:srgbClr val="7DAF4B"/>
                </a:solidFill>
                <a:latin typeface="Gill Sans MT"/>
                <a:ea typeface="MS PGothic"/>
                <a:cs typeface="DejaVu Sans"/>
              </a:rPr>
              <a:t>Phase 1 : Préfiguration de la démarche PCAET</a:t>
            </a:r>
            <a:endParaRPr lang="fr-FR" sz="1050" kern="0" spc="-1">
              <a:solidFill>
                <a:prstClr val="black"/>
              </a:solidFill>
              <a:latin typeface="Arial"/>
              <a:ea typeface="DejaVu Sans"/>
              <a:cs typeface="DejaVu Sans"/>
            </a:endParaRPr>
          </a:p>
        </p:txBody>
      </p:sp>
      <p:sp>
        <p:nvSpPr>
          <p:cNvPr id="18" name="ZoneTexte 12">
            <a:extLst>
              <a:ext uri="{FF2B5EF4-FFF2-40B4-BE49-F238E27FC236}">
                <a16:creationId xmlns:a16="http://schemas.microsoft.com/office/drawing/2014/main" id="{DDC45A7F-157F-A5AC-2703-FAF4AA6F84F2}"/>
              </a:ext>
            </a:extLst>
          </p:cNvPr>
          <p:cNvSpPr/>
          <p:nvPr/>
        </p:nvSpPr>
        <p:spPr>
          <a:xfrm>
            <a:off x="2096775" y="3823113"/>
            <a:ext cx="2086830" cy="552907"/>
          </a:xfrm>
          <a:prstGeom prst="rect">
            <a:avLst/>
          </a:prstGeom>
          <a:noFill/>
          <a:ln w="0">
            <a:noFill/>
          </a:ln>
          <a:effectLst/>
        </p:spPr>
        <p:txBody>
          <a:bodyPr lIns="67500" tIns="33750" rIns="67500" bIns="33750" anchor="t">
            <a:spAutoFit/>
          </a:bodyPr>
          <a:lstStyle/>
          <a:p>
            <a:pPr algn="ctr" defTabSz="685800">
              <a:defRPr/>
            </a:pPr>
            <a:r>
              <a:rPr lang="fr-FR" sz="1050" b="1" kern="0" spc="-1">
                <a:solidFill>
                  <a:srgbClr val="00B050"/>
                </a:solidFill>
                <a:latin typeface="Gill Sans MT"/>
                <a:ea typeface="MS PGothic"/>
                <a:cs typeface="DejaVu Sans"/>
              </a:rPr>
              <a:t>Phase 2 : Diagnostic territorial (émissions GES, vulnérabilité) et mobilisation</a:t>
            </a:r>
            <a:endParaRPr lang="fr-FR" sz="1050" kern="0" spc="-1">
              <a:solidFill>
                <a:prstClr val="black"/>
              </a:solidFill>
              <a:latin typeface="Arial"/>
              <a:ea typeface="DejaVu Sans"/>
              <a:cs typeface="DejaVu Sans"/>
            </a:endParaRPr>
          </a:p>
        </p:txBody>
      </p:sp>
      <p:sp>
        <p:nvSpPr>
          <p:cNvPr id="19" name="ZoneTexte 14">
            <a:extLst>
              <a:ext uri="{FF2B5EF4-FFF2-40B4-BE49-F238E27FC236}">
                <a16:creationId xmlns:a16="http://schemas.microsoft.com/office/drawing/2014/main" id="{42BCAC49-7A9A-6437-41B4-218E9A8066D1}"/>
              </a:ext>
            </a:extLst>
          </p:cNvPr>
          <p:cNvSpPr/>
          <p:nvPr/>
        </p:nvSpPr>
        <p:spPr>
          <a:xfrm>
            <a:off x="4295385" y="3799894"/>
            <a:ext cx="2188620" cy="552907"/>
          </a:xfrm>
          <a:prstGeom prst="rect">
            <a:avLst/>
          </a:prstGeom>
          <a:noFill/>
          <a:ln w="0">
            <a:noFill/>
          </a:ln>
          <a:effectLst/>
        </p:spPr>
        <p:txBody>
          <a:bodyPr lIns="67500" tIns="33750" rIns="67500" bIns="33750" anchor="t">
            <a:spAutoFit/>
          </a:bodyPr>
          <a:lstStyle/>
          <a:p>
            <a:pPr algn="ctr" defTabSz="685800">
              <a:defRPr/>
            </a:pPr>
            <a:r>
              <a:rPr lang="fr-FR" sz="1050" b="1" kern="0" spc="-1">
                <a:solidFill>
                  <a:srgbClr val="7DAF4B"/>
                </a:solidFill>
                <a:latin typeface="Gill Sans MT"/>
                <a:ea typeface="MS PGothic"/>
                <a:cs typeface="DejaVu Sans"/>
              </a:rPr>
              <a:t>Phase 3 : Construction de la politique climat-air-énergie et du plan d’actions (PCAET)</a:t>
            </a:r>
            <a:endParaRPr lang="fr-FR" sz="1050" kern="0" spc="-1">
              <a:solidFill>
                <a:prstClr val="black"/>
              </a:solidFill>
              <a:latin typeface="Arial"/>
              <a:ea typeface="DejaVu Sans"/>
              <a:cs typeface="DejaVu Sans"/>
            </a:endParaRPr>
          </a:p>
        </p:txBody>
      </p:sp>
      <p:sp>
        <p:nvSpPr>
          <p:cNvPr id="20" name="ZoneTexte 15">
            <a:extLst>
              <a:ext uri="{FF2B5EF4-FFF2-40B4-BE49-F238E27FC236}">
                <a16:creationId xmlns:a16="http://schemas.microsoft.com/office/drawing/2014/main" id="{B70F0D96-1B86-8DB5-2C8C-A711C9F4971D}"/>
              </a:ext>
            </a:extLst>
          </p:cNvPr>
          <p:cNvSpPr/>
          <p:nvPr/>
        </p:nvSpPr>
        <p:spPr>
          <a:xfrm>
            <a:off x="6553125" y="3799893"/>
            <a:ext cx="1823310" cy="391325"/>
          </a:xfrm>
          <a:prstGeom prst="rect">
            <a:avLst/>
          </a:prstGeom>
          <a:noFill/>
          <a:ln w="0">
            <a:noFill/>
          </a:ln>
          <a:effectLst/>
        </p:spPr>
        <p:txBody>
          <a:bodyPr lIns="67500" tIns="33750" rIns="67500" bIns="33750" anchor="t">
            <a:spAutoFit/>
          </a:bodyPr>
          <a:lstStyle/>
          <a:p>
            <a:pPr algn="ctr" defTabSz="685800">
              <a:defRPr/>
            </a:pPr>
            <a:r>
              <a:rPr lang="fr-FR" sz="1050" b="1" kern="0" spc="-1">
                <a:solidFill>
                  <a:srgbClr val="00B050"/>
                </a:solidFill>
                <a:latin typeface="Gill Sans MT"/>
                <a:ea typeface="MS PGothic"/>
                <a:cs typeface="DejaVu Sans"/>
              </a:rPr>
              <a:t>Phase 4 : Mise en œuvre et suivi</a:t>
            </a:r>
            <a:endParaRPr lang="fr-FR" sz="1050" kern="0" spc="-1">
              <a:solidFill>
                <a:prstClr val="black"/>
              </a:solidFill>
              <a:latin typeface="Arial"/>
              <a:ea typeface="DejaVu Sans"/>
              <a:cs typeface="DejaVu Sans"/>
            </a:endParaRPr>
          </a:p>
        </p:txBody>
      </p:sp>
      <p:sp>
        <p:nvSpPr>
          <p:cNvPr id="21" name="ZoneTexte 16">
            <a:extLst>
              <a:ext uri="{FF2B5EF4-FFF2-40B4-BE49-F238E27FC236}">
                <a16:creationId xmlns:a16="http://schemas.microsoft.com/office/drawing/2014/main" id="{C9A8329F-BF51-F202-0913-F7051F43AE93}"/>
              </a:ext>
            </a:extLst>
          </p:cNvPr>
          <p:cNvSpPr/>
          <p:nvPr/>
        </p:nvSpPr>
        <p:spPr>
          <a:xfrm>
            <a:off x="4161735" y="2956683"/>
            <a:ext cx="4260060" cy="391325"/>
          </a:xfrm>
          <a:prstGeom prst="rect">
            <a:avLst/>
          </a:prstGeom>
          <a:noFill/>
          <a:ln w="0">
            <a:noFill/>
          </a:ln>
          <a:effectLst/>
        </p:spPr>
        <p:txBody>
          <a:bodyPr lIns="67500" tIns="33750" rIns="67500" bIns="33750" anchor="t">
            <a:spAutoFit/>
          </a:bodyPr>
          <a:lstStyle/>
          <a:p>
            <a:pPr algn="ctr" defTabSz="685800">
              <a:defRPr/>
            </a:pPr>
            <a:r>
              <a:rPr lang="fr-FR" sz="1050" kern="0" spc="-1">
                <a:solidFill>
                  <a:srgbClr val="000000"/>
                </a:solidFill>
                <a:latin typeface="Gill Sans MT"/>
                <a:ea typeface="MS PGothic"/>
                <a:cs typeface="DejaVu Sans"/>
              </a:rPr>
              <a:t>Mutualisation et harmonisation des outils mis en place : </a:t>
            </a:r>
            <a:endParaRPr lang="fr-FR" sz="1050" kern="0" spc="-1">
              <a:solidFill>
                <a:prstClr val="black"/>
              </a:solidFill>
              <a:latin typeface="Arial"/>
              <a:ea typeface="DejaVu Sans"/>
              <a:cs typeface="DejaVu Sans"/>
            </a:endParaRPr>
          </a:p>
          <a:p>
            <a:pPr algn="ctr" defTabSz="685800">
              <a:defRPr/>
            </a:pPr>
            <a:r>
              <a:rPr lang="fr-FR" sz="1050" kern="0" spc="-1">
                <a:solidFill>
                  <a:srgbClr val="000000"/>
                </a:solidFill>
                <a:latin typeface="Gill Sans MT"/>
                <a:ea typeface="MS PGothic"/>
                <a:cs typeface="DejaVu Sans"/>
              </a:rPr>
              <a:t>Plan d’actions / Fiches actions / indicateurs / Tableaux de bord de suivi</a:t>
            </a:r>
            <a:endParaRPr lang="fr-FR" sz="1050" kern="0" spc="-1">
              <a:solidFill>
                <a:prstClr val="black"/>
              </a:solidFill>
              <a:latin typeface="Arial"/>
              <a:ea typeface="DejaVu Sans"/>
              <a:cs typeface="DejaVu Sans"/>
            </a:endParaRPr>
          </a:p>
        </p:txBody>
      </p:sp>
      <p:sp>
        <p:nvSpPr>
          <p:cNvPr id="22" name="Connecteur droit avec flèche 1">
            <a:extLst>
              <a:ext uri="{FF2B5EF4-FFF2-40B4-BE49-F238E27FC236}">
                <a16:creationId xmlns:a16="http://schemas.microsoft.com/office/drawing/2014/main" id="{759A0AFB-C1F9-ABA2-FC28-E3AE90E1A051}"/>
              </a:ext>
            </a:extLst>
          </p:cNvPr>
          <p:cNvSpPr/>
          <p:nvPr/>
        </p:nvSpPr>
        <p:spPr>
          <a:xfrm>
            <a:off x="1141785" y="2521173"/>
            <a:ext cx="270" cy="1267650"/>
          </a:xfrm>
          <a:custGeom>
            <a:avLst/>
            <a:gdLst/>
            <a:ahLst/>
            <a:cxnLst/>
            <a:rect l="l" t="t" r="r" b="b"/>
            <a:pathLst>
              <a:path w="21600" h="21600">
                <a:moveTo>
                  <a:pt x="0" y="0"/>
                </a:moveTo>
                <a:lnTo>
                  <a:pt x="21600" y="21600"/>
                </a:lnTo>
              </a:path>
            </a:pathLst>
          </a:custGeom>
          <a:noFill/>
          <a:ln w="25560">
            <a:solidFill>
              <a:srgbClr val="000000"/>
            </a:solidFill>
            <a:round/>
            <a:headEnd type="arrow" w="med" len="med"/>
            <a:tailEnd type="arrow" w="med" len="med"/>
          </a:ln>
          <a:effectLst>
            <a:outerShdw dist="20160" dir="5400000" rotWithShape="0">
              <a:srgbClr val="000000">
                <a:alpha val="38000"/>
              </a:srgbClr>
            </a:outerShdw>
          </a:effectLst>
        </p:spPr>
      </p:sp>
      <p:sp>
        <p:nvSpPr>
          <p:cNvPr id="23" name="Connecteur droit avec flèche 2">
            <a:extLst>
              <a:ext uri="{FF2B5EF4-FFF2-40B4-BE49-F238E27FC236}">
                <a16:creationId xmlns:a16="http://schemas.microsoft.com/office/drawing/2014/main" id="{FC40BBE2-6C1E-AE31-47B4-97EE81DC4FF4}"/>
              </a:ext>
            </a:extLst>
          </p:cNvPr>
          <p:cNvSpPr/>
          <p:nvPr/>
        </p:nvSpPr>
        <p:spPr>
          <a:xfrm>
            <a:off x="3138705" y="2521173"/>
            <a:ext cx="270" cy="1267650"/>
          </a:xfrm>
          <a:custGeom>
            <a:avLst/>
            <a:gdLst/>
            <a:ahLst/>
            <a:cxnLst/>
            <a:rect l="l" t="t" r="r" b="b"/>
            <a:pathLst>
              <a:path w="21600" h="21600">
                <a:moveTo>
                  <a:pt x="0" y="0"/>
                </a:moveTo>
                <a:lnTo>
                  <a:pt x="21600" y="21600"/>
                </a:lnTo>
              </a:path>
            </a:pathLst>
          </a:custGeom>
          <a:noFill/>
          <a:ln w="25560">
            <a:solidFill>
              <a:srgbClr val="000000"/>
            </a:solidFill>
            <a:round/>
            <a:headEnd type="arrow" w="med" len="med"/>
            <a:tailEnd type="arrow" w="med" len="med"/>
          </a:ln>
          <a:effectLst>
            <a:outerShdw dist="20160" dir="5400000" rotWithShape="0">
              <a:srgbClr val="000000">
                <a:alpha val="38000"/>
              </a:srgbClr>
            </a:outerShdw>
          </a:effectLst>
        </p:spPr>
      </p:sp>
      <p:sp>
        <p:nvSpPr>
          <p:cNvPr id="24" name="Connecteur droit avec flèche 3">
            <a:extLst>
              <a:ext uri="{FF2B5EF4-FFF2-40B4-BE49-F238E27FC236}">
                <a16:creationId xmlns:a16="http://schemas.microsoft.com/office/drawing/2014/main" id="{24A7012A-2997-791A-97BF-E8C42822754C}"/>
              </a:ext>
            </a:extLst>
          </p:cNvPr>
          <p:cNvSpPr/>
          <p:nvPr/>
        </p:nvSpPr>
        <p:spPr>
          <a:xfrm flipV="1">
            <a:off x="7458975" y="2396703"/>
            <a:ext cx="270" cy="445500"/>
          </a:xfrm>
          <a:custGeom>
            <a:avLst/>
            <a:gdLst/>
            <a:ahLst/>
            <a:cxnLst/>
            <a:rect l="l" t="t" r="r" b="b"/>
            <a:pathLst>
              <a:path w="21600" h="21600">
                <a:moveTo>
                  <a:pt x="0" y="0"/>
                </a:moveTo>
                <a:lnTo>
                  <a:pt x="21600" y="21600"/>
                </a:lnTo>
              </a:path>
            </a:pathLst>
          </a:custGeom>
          <a:noFill/>
          <a:ln w="25560">
            <a:solidFill>
              <a:srgbClr val="000000"/>
            </a:solidFill>
            <a:round/>
            <a:tailEnd type="arrow" w="med" len="med"/>
          </a:ln>
          <a:effectLst>
            <a:outerShdw dist="20160" dir="5400000" rotWithShape="0">
              <a:srgbClr val="000000">
                <a:alpha val="38000"/>
              </a:srgbClr>
            </a:outerShdw>
          </a:effectLst>
        </p:spPr>
      </p:sp>
      <p:sp>
        <p:nvSpPr>
          <p:cNvPr id="25" name="Connecteur droit avec flèche 4">
            <a:extLst>
              <a:ext uri="{FF2B5EF4-FFF2-40B4-BE49-F238E27FC236}">
                <a16:creationId xmlns:a16="http://schemas.microsoft.com/office/drawing/2014/main" id="{553DD44B-53A9-3196-EB13-E7A00D4369AF}"/>
              </a:ext>
            </a:extLst>
          </p:cNvPr>
          <p:cNvSpPr/>
          <p:nvPr/>
        </p:nvSpPr>
        <p:spPr>
          <a:xfrm>
            <a:off x="7458975" y="3384363"/>
            <a:ext cx="270" cy="403650"/>
          </a:xfrm>
          <a:custGeom>
            <a:avLst/>
            <a:gdLst/>
            <a:ahLst/>
            <a:cxnLst/>
            <a:rect l="l" t="t" r="r" b="b"/>
            <a:pathLst>
              <a:path w="21600" h="21600">
                <a:moveTo>
                  <a:pt x="0" y="0"/>
                </a:moveTo>
                <a:lnTo>
                  <a:pt x="21600" y="21600"/>
                </a:lnTo>
              </a:path>
            </a:pathLst>
          </a:custGeom>
          <a:noFill/>
          <a:ln w="25560">
            <a:solidFill>
              <a:srgbClr val="000000"/>
            </a:solidFill>
            <a:round/>
            <a:tailEnd type="arrow" w="med" len="med"/>
          </a:ln>
          <a:effectLst>
            <a:outerShdw dist="20160" dir="5400000" rotWithShape="0">
              <a:srgbClr val="000000">
                <a:alpha val="38000"/>
              </a:srgbClr>
            </a:outerShdw>
          </a:effectLst>
        </p:spPr>
      </p:sp>
      <p:sp>
        <p:nvSpPr>
          <p:cNvPr id="26" name="Connecteur droit avec flèche 5">
            <a:extLst>
              <a:ext uri="{FF2B5EF4-FFF2-40B4-BE49-F238E27FC236}">
                <a16:creationId xmlns:a16="http://schemas.microsoft.com/office/drawing/2014/main" id="{286E554F-6813-A9C4-ED64-A1832690017D}"/>
              </a:ext>
            </a:extLst>
          </p:cNvPr>
          <p:cNvSpPr/>
          <p:nvPr/>
        </p:nvSpPr>
        <p:spPr>
          <a:xfrm flipV="1">
            <a:off x="5398335" y="2396703"/>
            <a:ext cx="270" cy="439560"/>
          </a:xfrm>
          <a:custGeom>
            <a:avLst/>
            <a:gdLst/>
            <a:ahLst/>
            <a:cxnLst/>
            <a:rect l="l" t="t" r="r" b="b"/>
            <a:pathLst>
              <a:path w="21600" h="21600">
                <a:moveTo>
                  <a:pt x="0" y="0"/>
                </a:moveTo>
                <a:lnTo>
                  <a:pt x="21600" y="21600"/>
                </a:lnTo>
              </a:path>
            </a:pathLst>
          </a:custGeom>
          <a:noFill/>
          <a:ln w="25560">
            <a:solidFill>
              <a:srgbClr val="000000"/>
            </a:solidFill>
            <a:round/>
            <a:tailEnd type="arrow" w="med" len="med"/>
          </a:ln>
          <a:effectLst>
            <a:outerShdw dist="20160" dir="5400000" rotWithShape="0">
              <a:srgbClr val="000000">
                <a:alpha val="38000"/>
              </a:srgbClr>
            </a:outerShdw>
          </a:effectLst>
        </p:spPr>
      </p:sp>
      <p:sp>
        <p:nvSpPr>
          <p:cNvPr id="27" name="Connecteur droit avec flèche 6">
            <a:extLst>
              <a:ext uri="{FF2B5EF4-FFF2-40B4-BE49-F238E27FC236}">
                <a16:creationId xmlns:a16="http://schemas.microsoft.com/office/drawing/2014/main" id="{70F55241-C686-BBE4-F0AC-3182A714B3D1}"/>
              </a:ext>
            </a:extLst>
          </p:cNvPr>
          <p:cNvSpPr/>
          <p:nvPr/>
        </p:nvSpPr>
        <p:spPr>
          <a:xfrm>
            <a:off x="5398335" y="3378693"/>
            <a:ext cx="270" cy="409590"/>
          </a:xfrm>
          <a:custGeom>
            <a:avLst/>
            <a:gdLst/>
            <a:ahLst/>
            <a:cxnLst/>
            <a:rect l="l" t="t" r="r" b="b"/>
            <a:pathLst>
              <a:path w="21600" h="21600">
                <a:moveTo>
                  <a:pt x="0" y="0"/>
                </a:moveTo>
                <a:lnTo>
                  <a:pt x="21600" y="21600"/>
                </a:lnTo>
              </a:path>
            </a:pathLst>
          </a:custGeom>
          <a:noFill/>
          <a:ln w="25560">
            <a:solidFill>
              <a:srgbClr val="000000"/>
            </a:solidFill>
            <a:round/>
            <a:tailEnd type="arrow" w="med" len="med"/>
          </a:ln>
          <a:effectLst>
            <a:outerShdw dist="20160" dir="5400000" rotWithShape="0">
              <a:srgbClr val="000000">
                <a:alpha val="38000"/>
              </a:srgbClr>
            </a:outerShdw>
          </a:effectLst>
        </p:spPr>
      </p:sp>
      <p:sp>
        <p:nvSpPr>
          <p:cNvPr id="28" name="Rectangle 17">
            <a:extLst>
              <a:ext uri="{FF2B5EF4-FFF2-40B4-BE49-F238E27FC236}">
                <a16:creationId xmlns:a16="http://schemas.microsoft.com/office/drawing/2014/main" id="{DFFB2667-4E26-7B02-6D93-1F48F3AEDB18}"/>
              </a:ext>
            </a:extLst>
          </p:cNvPr>
          <p:cNvSpPr/>
          <p:nvPr/>
        </p:nvSpPr>
        <p:spPr>
          <a:xfrm>
            <a:off x="-32715" y="2992053"/>
            <a:ext cx="4259790" cy="229742"/>
          </a:xfrm>
          <a:prstGeom prst="rect">
            <a:avLst/>
          </a:prstGeom>
          <a:solidFill>
            <a:sysClr val="window" lastClr="FFFFFF"/>
          </a:solidFill>
          <a:ln w="0">
            <a:noFill/>
          </a:ln>
          <a:effectLst/>
        </p:spPr>
        <p:txBody>
          <a:bodyPr lIns="67500" tIns="33750" rIns="67500" bIns="33750" anchor="t">
            <a:spAutoFit/>
          </a:bodyPr>
          <a:lstStyle/>
          <a:p>
            <a:pPr algn="ctr" defTabSz="685800">
              <a:tabLst>
                <a:tab pos="336960" algn="l"/>
                <a:tab pos="673920" algn="l"/>
                <a:tab pos="1010880" algn="l"/>
                <a:tab pos="1347840" algn="l"/>
                <a:tab pos="1684800" algn="l"/>
                <a:tab pos="2021760" algn="l"/>
                <a:tab pos="2358720" algn="l"/>
                <a:tab pos="2695680" algn="l"/>
                <a:tab pos="3032640" algn="l"/>
                <a:tab pos="3369600" algn="l"/>
                <a:tab pos="3706290" algn="l"/>
                <a:tab pos="4043250" algn="l"/>
              </a:tabLst>
              <a:defRPr/>
            </a:pPr>
            <a:r>
              <a:rPr lang="fr-FR" sz="1050" kern="0" spc="-1">
                <a:solidFill>
                  <a:srgbClr val="000000"/>
                </a:solidFill>
                <a:latin typeface="Gill Sans MT"/>
                <a:ea typeface="MS PGothic"/>
                <a:cs typeface="DejaVu Sans"/>
              </a:rPr>
              <a:t>Mutualisation des instances, des réunions et de l'équipe projet</a:t>
            </a:r>
            <a:endParaRPr lang="fr-FR" sz="1050" kern="0" spc="-1">
              <a:solidFill>
                <a:prstClr val="black"/>
              </a:solidFill>
              <a:latin typeface="Arial"/>
              <a:ea typeface="DejaVu Sans"/>
              <a:cs typeface="DejaVu Sans"/>
            </a:endParaRPr>
          </a:p>
        </p:txBody>
      </p:sp>
      <p:sp>
        <p:nvSpPr>
          <p:cNvPr id="29" name="Espace réservé du numéro de diapositive 28">
            <a:extLst>
              <a:ext uri="{FF2B5EF4-FFF2-40B4-BE49-F238E27FC236}">
                <a16:creationId xmlns:a16="http://schemas.microsoft.com/office/drawing/2014/main" id="{F38099E6-2E8F-018B-4B3E-9E55CF459683}"/>
              </a:ext>
            </a:extLst>
          </p:cNvPr>
          <p:cNvSpPr>
            <a:spLocks noGrp="1"/>
          </p:cNvSpPr>
          <p:nvPr>
            <p:ph type="sldNum" sz="quarter" idx="12"/>
          </p:nvPr>
        </p:nvSpPr>
        <p:spPr>
          <a:xfrm>
            <a:off x="7252967" y="4866901"/>
            <a:ext cx="648072" cy="273844"/>
          </a:xfrm>
        </p:spPr>
        <p:txBody>
          <a:bodyPr/>
          <a:lstStyle/>
          <a:p>
            <a:fld id="{7DD352F8-E6D5-40A5-90BA-A89BD40754D9}" type="slidenum">
              <a:rPr lang="fr-FR" smtClean="0"/>
              <a:pPr/>
              <a:t>118</a:t>
            </a:fld>
            <a:endParaRPr lang="fr-FR" dirty="0"/>
          </a:p>
        </p:txBody>
      </p:sp>
    </p:spTree>
    <p:extLst>
      <p:ext uri="{BB962C8B-B14F-4D97-AF65-F5344CB8AC3E}">
        <p14:creationId xmlns:p14="http://schemas.microsoft.com/office/powerpoint/2010/main" val="3782411875"/>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283962" y="-25011"/>
            <a:ext cx="8885808" cy="777713"/>
          </a:xfrm>
        </p:spPr>
        <p:txBody>
          <a:bodyPr anchor="t">
            <a:normAutofit fontScale="90000"/>
          </a:bodyPr>
          <a:lstStyle/>
          <a:p>
            <a:pPr algn="l"/>
            <a:r>
              <a:rPr lang="fr-FR" b="1" dirty="0">
                <a:solidFill>
                  <a:schemeClr val="tx2"/>
                </a:solidFill>
                <a:latin typeface="Caviar Dreams" pitchFamily="34" charset="0"/>
                <a:cs typeface="Arial" pitchFamily="34" charset="0"/>
              </a:rPr>
              <a:t>Climat – Air - Energie</a:t>
            </a:r>
            <a:r>
              <a:rPr lang="fr-FR" b="1" dirty="0">
                <a:solidFill>
                  <a:schemeClr val="accent6">
                    <a:lumMod val="75000"/>
                  </a:schemeClr>
                </a:solidFill>
                <a:latin typeface="Caviar Dreams" pitchFamily="34" charset="0"/>
                <a:cs typeface="Arial" pitchFamily="34" charset="0"/>
              </a:rPr>
              <a:t> </a:t>
            </a:r>
            <a:r>
              <a:rPr lang="fr-FR" sz="1400" b="1" i="1" dirty="0">
                <a:solidFill>
                  <a:schemeClr val="bg2"/>
                </a:solidFill>
                <a:latin typeface="Lato" pitchFamily="34" charset="0"/>
                <a:ea typeface="Lato" pitchFamily="34" charset="0"/>
                <a:cs typeface="Lato" pitchFamily="34" charset="0"/>
              </a:rPr>
              <a:t>-  Intervention de Monsieur Sylvain GRIFFAULT</a:t>
            </a:r>
          </a:p>
        </p:txBody>
      </p:sp>
      <p:sp>
        <p:nvSpPr>
          <p:cNvPr id="10" name="Espace réservé du contenu 9"/>
          <p:cNvSpPr>
            <a:spLocks noGrp="1"/>
          </p:cNvSpPr>
          <p:nvPr>
            <p:ph idx="1"/>
          </p:nvPr>
        </p:nvSpPr>
        <p:spPr>
          <a:xfrm>
            <a:off x="385193" y="685519"/>
            <a:ext cx="8683347" cy="639473"/>
          </a:xfrm>
        </p:spPr>
        <p:txBody>
          <a:bodyPr vert="horz" lIns="91440" tIns="45720" rIns="91440" bIns="45720" rtlCol="0" anchor="t">
            <a:normAutofit/>
          </a:bodyPr>
          <a:lstStyle/>
          <a:p>
            <a:pPr marL="0" indent="0" algn="just">
              <a:spcBef>
                <a:spcPts val="0"/>
              </a:spcBef>
              <a:spcAft>
                <a:spcPts val="600"/>
              </a:spcAft>
              <a:buNone/>
            </a:pPr>
            <a:r>
              <a:rPr lang="fr-FR" sz="1800" b="1" dirty="0">
                <a:solidFill>
                  <a:schemeClr val="tx2"/>
                </a:solidFill>
                <a:ea typeface="+mn-lt"/>
                <a:cs typeface="Arial" panose="020B0604020202020204" pitchFamily="34" charset="0"/>
              </a:rPr>
              <a:t>15. Contrat d'Objectif Territorial (COT)</a:t>
            </a:r>
          </a:p>
        </p:txBody>
      </p:sp>
      <p:cxnSp>
        <p:nvCxnSpPr>
          <p:cNvPr id="4" name="Connecteur droit 3">
            <a:extLst>
              <a:ext uri="{FF2B5EF4-FFF2-40B4-BE49-F238E27FC236}">
                <a16:creationId xmlns:a16="http://schemas.microsoft.com/office/drawing/2014/main" id="{D990F430-F22E-4DFD-AC13-B6FE6F28C6E6}"/>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5" name="Espace réservé de la date 1">
            <a:extLst>
              <a:ext uri="{FF2B5EF4-FFF2-40B4-BE49-F238E27FC236}">
                <a16:creationId xmlns:a16="http://schemas.microsoft.com/office/drawing/2014/main" id="{751B799A-2741-46CE-8EB5-1345CA22DF28}"/>
              </a:ext>
            </a:extLst>
          </p:cNvPr>
          <p:cNvSpPr>
            <a:spLocks noGrp="1"/>
          </p:cNvSpPr>
          <p:nvPr>
            <p:ph type="dt" sz="half" idx="10"/>
          </p:nvPr>
        </p:nvSpPr>
        <p:spPr>
          <a:xfrm>
            <a:off x="457201" y="4767264"/>
            <a:ext cx="3322712" cy="273844"/>
          </a:xfrm>
        </p:spPr>
        <p:txBody>
          <a:bodyPr/>
          <a:lstStyle/>
          <a:p>
            <a:r>
              <a:rPr lang="fr-FR" i="1">
                <a:latin typeface="Lato"/>
              </a:rPr>
              <a:t>Conseil communautaire – 17 novembre 2022</a:t>
            </a:r>
            <a:endParaRPr lang="fr-FR" i="1" dirty="0">
              <a:latin typeface="Lato"/>
            </a:endParaRPr>
          </a:p>
        </p:txBody>
      </p:sp>
      <p:pic>
        <p:nvPicPr>
          <p:cNvPr id="7" name="Google Shape;489;g71ed1b6197_2_57" descr="Une image contenant capture d’écran&#10;&#10;Description générée avec un niveau de confiance très élevé">
            <a:extLst>
              <a:ext uri="{FF2B5EF4-FFF2-40B4-BE49-F238E27FC236}">
                <a16:creationId xmlns:a16="http://schemas.microsoft.com/office/drawing/2014/main" id="{4416E28B-FAA9-393D-F428-E67673D75E60}"/>
              </a:ext>
            </a:extLst>
          </p:cNvPr>
          <p:cNvPicPr>
            <a:picLocks noChangeAspect="1"/>
          </p:cNvPicPr>
          <p:nvPr/>
        </p:nvPicPr>
        <p:blipFill rotWithShape="1">
          <a:blip r:embed="rId3" cstate="email">
            <a:alphaModFix/>
            <a:extLst>
              <a:ext uri="{28A0092B-C50C-407E-A947-70E740481C1C}">
                <a14:useLocalDpi xmlns:a14="http://schemas.microsoft.com/office/drawing/2010/main"/>
              </a:ext>
            </a:extLst>
          </a:blip>
          <a:srcRect/>
          <a:stretch/>
        </p:blipFill>
        <p:spPr>
          <a:xfrm>
            <a:off x="5022978" y="1783687"/>
            <a:ext cx="4121022" cy="2217046"/>
          </a:xfrm>
          <a:prstGeom prst="rect">
            <a:avLst/>
          </a:prstGeom>
          <a:noFill/>
          <a:ln cap="flat">
            <a:noFill/>
          </a:ln>
        </p:spPr>
      </p:pic>
      <p:sp>
        <p:nvSpPr>
          <p:cNvPr id="11" name="ZoneTexte 10">
            <a:extLst>
              <a:ext uri="{FF2B5EF4-FFF2-40B4-BE49-F238E27FC236}">
                <a16:creationId xmlns:a16="http://schemas.microsoft.com/office/drawing/2014/main" id="{AB32A5DD-B009-E6A4-64C4-53F0A8AA30E1}"/>
              </a:ext>
            </a:extLst>
          </p:cNvPr>
          <p:cNvSpPr txBox="1"/>
          <p:nvPr/>
        </p:nvSpPr>
        <p:spPr>
          <a:xfrm>
            <a:off x="13492" y="1135968"/>
            <a:ext cx="5009486" cy="3714350"/>
          </a:xfrm>
          <a:prstGeom prst="rect">
            <a:avLst/>
          </a:prstGeom>
          <a:noFill/>
        </p:spPr>
        <p:txBody>
          <a:bodyPr wrap="square">
            <a:spAutoFit/>
          </a:bodyPr>
          <a:lstStyle/>
          <a:p>
            <a:pPr algn="just" defTabSz="685800">
              <a:lnSpc>
                <a:spcPct val="90000"/>
              </a:lnSpc>
              <a:spcBef>
                <a:spcPts val="750"/>
              </a:spcBef>
              <a:defRPr/>
            </a:pPr>
            <a:r>
              <a:rPr lang="fr-FR" altLang="fr-FR" sz="2700" b="1" dirty="0">
                <a:solidFill>
                  <a:prstClr val="black"/>
                </a:solidFill>
                <a:latin typeface="Marianne" panose="02000000000000000000" pitchFamily="50" charset="0"/>
              </a:rPr>
              <a:t>Le référentiel économie circulaire</a:t>
            </a:r>
            <a:endParaRPr lang="fr-FR" sz="2700" dirty="0">
              <a:solidFill>
                <a:prstClr val="black"/>
              </a:solidFill>
              <a:latin typeface="Arial"/>
            </a:endParaRPr>
          </a:p>
          <a:p>
            <a:pPr algn="just" defTabSz="685800">
              <a:lnSpc>
                <a:spcPct val="90000"/>
              </a:lnSpc>
              <a:spcBef>
                <a:spcPts val="750"/>
              </a:spcBef>
              <a:defRPr/>
            </a:pPr>
            <a:r>
              <a:rPr lang="fr-FR" dirty="0">
                <a:solidFill>
                  <a:prstClr val="black"/>
                </a:solidFill>
                <a:latin typeface="Marianne" panose="02000000000000000000"/>
              </a:rPr>
              <a:t>Le </a:t>
            </a:r>
            <a:r>
              <a:rPr lang="fr-FR" b="1" dirty="0">
                <a:solidFill>
                  <a:prstClr val="black"/>
                </a:solidFill>
                <a:latin typeface="Marianne" panose="02000000000000000000"/>
              </a:rPr>
              <a:t>référentiel </a:t>
            </a:r>
            <a:r>
              <a:rPr lang="fr-FR" b="1" dirty="0" err="1">
                <a:solidFill>
                  <a:prstClr val="black"/>
                </a:solidFill>
                <a:latin typeface="Marianne" panose="02000000000000000000"/>
              </a:rPr>
              <a:t>ECi</a:t>
            </a:r>
            <a:r>
              <a:rPr lang="fr-FR" dirty="0">
                <a:solidFill>
                  <a:prstClr val="black"/>
                </a:solidFill>
                <a:latin typeface="Marianne" panose="02000000000000000000"/>
              </a:rPr>
              <a:t> est un outil complet et opérationnel, permettant d’avoir une </a:t>
            </a:r>
            <a:r>
              <a:rPr lang="fr-FR" b="1" dirty="0">
                <a:solidFill>
                  <a:prstClr val="black"/>
                </a:solidFill>
                <a:latin typeface="Marianne" panose="02000000000000000000"/>
              </a:rPr>
              <a:t>vision globale et stratégique</a:t>
            </a:r>
            <a:r>
              <a:rPr lang="fr-FR" dirty="0">
                <a:solidFill>
                  <a:prstClr val="black"/>
                </a:solidFill>
                <a:latin typeface="Marianne" panose="02000000000000000000"/>
              </a:rPr>
              <a:t> de la politique d’économie circulaire d’une collectivité. Ce programme a pour but, à travers une démarche d’amélioration continue, d’aider concrètement chaque collectivité dotée a minima d’une compétence Économie à :</a:t>
            </a:r>
          </a:p>
          <a:p>
            <a:pPr marL="557213" lvl="1" indent="-214313" algn="just" defTabSz="685800">
              <a:lnSpc>
                <a:spcPct val="90000"/>
              </a:lnSpc>
              <a:spcBef>
                <a:spcPts val="375"/>
              </a:spcBef>
              <a:buFont typeface="Arial" panose="020B0604020202020204" pitchFamily="34" charset="0"/>
              <a:buChar char="•"/>
              <a:defRPr/>
            </a:pPr>
            <a:r>
              <a:rPr lang="fr-FR" dirty="0">
                <a:solidFill>
                  <a:prstClr val="black"/>
                </a:solidFill>
                <a:latin typeface="Marianne" panose="02000000000000000000"/>
              </a:rPr>
              <a:t>faire un état des lieux de la politique économie circulaire ;</a:t>
            </a:r>
          </a:p>
          <a:p>
            <a:pPr marL="557213" lvl="1" indent="-214313" algn="just" defTabSz="685800">
              <a:lnSpc>
                <a:spcPct val="90000"/>
              </a:lnSpc>
              <a:spcBef>
                <a:spcPts val="375"/>
              </a:spcBef>
              <a:buFont typeface="Arial" panose="020B0604020202020204" pitchFamily="34" charset="0"/>
              <a:buChar char="•"/>
              <a:defRPr/>
            </a:pPr>
            <a:r>
              <a:rPr lang="fr-FR" dirty="0">
                <a:solidFill>
                  <a:prstClr val="black"/>
                </a:solidFill>
                <a:latin typeface="Marianne" panose="02000000000000000000"/>
              </a:rPr>
              <a:t>définir une stratégie d’actions ;</a:t>
            </a:r>
          </a:p>
          <a:p>
            <a:pPr marL="557213" lvl="1" indent="-214313" algn="just" defTabSz="685800">
              <a:lnSpc>
                <a:spcPct val="90000"/>
              </a:lnSpc>
              <a:spcBef>
                <a:spcPts val="375"/>
              </a:spcBef>
              <a:buFont typeface="Arial" panose="020B0604020202020204" pitchFamily="34" charset="0"/>
              <a:buChar char="•"/>
              <a:defRPr/>
            </a:pPr>
            <a:r>
              <a:rPr lang="fr-FR" dirty="0">
                <a:solidFill>
                  <a:prstClr val="black"/>
                </a:solidFill>
                <a:latin typeface="Marianne" panose="02000000000000000000"/>
              </a:rPr>
              <a:t>suivre et évaluer la performance globale de la politique territoriale économie circulaire.</a:t>
            </a:r>
          </a:p>
        </p:txBody>
      </p:sp>
      <p:sp>
        <p:nvSpPr>
          <p:cNvPr id="2" name="Espace réservé du numéro de diapositive 1">
            <a:extLst>
              <a:ext uri="{FF2B5EF4-FFF2-40B4-BE49-F238E27FC236}">
                <a16:creationId xmlns:a16="http://schemas.microsoft.com/office/drawing/2014/main" id="{A38EAFD8-AA9D-08AD-A8B0-AC1F3AAD53C0}"/>
              </a:ext>
            </a:extLst>
          </p:cNvPr>
          <p:cNvSpPr>
            <a:spLocks noGrp="1"/>
          </p:cNvSpPr>
          <p:nvPr>
            <p:ph type="sldNum" sz="quarter" idx="12"/>
          </p:nvPr>
        </p:nvSpPr>
        <p:spPr/>
        <p:txBody>
          <a:bodyPr/>
          <a:lstStyle/>
          <a:p>
            <a:fld id="{7DD352F8-E6D5-40A5-90BA-A89BD40754D9}" type="slidenum">
              <a:rPr lang="fr-FR" smtClean="0"/>
              <a:pPr/>
              <a:t>119</a:t>
            </a:fld>
            <a:endParaRPr lang="fr-FR"/>
          </a:p>
        </p:txBody>
      </p:sp>
    </p:spTree>
    <p:extLst>
      <p:ext uri="{BB962C8B-B14F-4D97-AF65-F5344CB8AC3E}">
        <p14:creationId xmlns:p14="http://schemas.microsoft.com/office/powerpoint/2010/main" val="12226688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48958EB-A46F-42A0-BAD1-E9D5585ED502}"/>
              </a:ext>
            </a:extLst>
          </p:cNvPr>
          <p:cNvSpPr/>
          <p:nvPr/>
        </p:nvSpPr>
        <p:spPr>
          <a:xfrm>
            <a:off x="169170" y="2146257"/>
            <a:ext cx="1594519" cy="2542169"/>
          </a:xfrm>
          <a:prstGeom prst="rect">
            <a:avLst/>
          </a:prstGeom>
          <a:solidFill>
            <a:schemeClr val="accent4">
              <a:lumMod val="20000"/>
              <a:lumOff val="8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dirty="0">
                <a:ln>
                  <a:noFill/>
                </a:ln>
                <a:solidFill>
                  <a:srgbClr val="000000"/>
                </a:solidFill>
                <a:effectLst/>
                <a:uLnTx/>
                <a:uFillTx/>
                <a:latin typeface="Lato"/>
                <a:ea typeface="+mn-ea"/>
                <a:cs typeface="+mn-cs"/>
              </a:rPr>
              <a:t>Dotation aux amortissements nette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srgbClr val="000000"/>
                </a:solidFill>
                <a:effectLst/>
                <a:uLnTx/>
                <a:uFillTx/>
                <a:latin typeface="Lato"/>
                <a:ea typeface="+mn-ea"/>
                <a:cs typeface="+mn-cs"/>
              </a:rPr>
              <a:t>1,1 M€</a:t>
            </a:r>
          </a:p>
        </p:txBody>
      </p:sp>
      <p:sp>
        <p:nvSpPr>
          <p:cNvPr id="6" name="Rectangle 5">
            <a:extLst>
              <a:ext uri="{FF2B5EF4-FFF2-40B4-BE49-F238E27FC236}">
                <a16:creationId xmlns:a16="http://schemas.microsoft.com/office/drawing/2014/main" id="{C13A9443-897E-4B1C-BE8F-1D7C5388F2AD}"/>
              </a:ext>
            </a:extLst>
          </p:cNvPr>
          <p:cNvSpPr/>
          <p:nvPr/>
        </p:nvSpPr>
        <p:spPr>
          <a:xfrm>
            <a:off x="169169" y="1617231"/>
            <a:ext cx="1594520" cy="432048"/>
          </a:xfrm>
          <a:prstGeom prst="rect">
            <a:avLst/>
          </a:prstGeom>
          <a:solidFill>
            <a:schemeClr val="accent4">
              <a:lumMod val="20000"/>
              <a:lumOff val="8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srgbClr val="000000"/>
                </a:solidFill>
                <a:effectLst/>
                <a:uLnTx/>
                <a:uFillTx/>
                <a:latin typeface="Lato"/>
                <a:ea typeface="+mn-ea"/>
                <a:cs typeface="+mn-cs"/>
              </a:rPr>
              <a:t>Recette investissement</a:t>
            </a:r>
          </a:p>
        </p:txBody>
      </p:sp>
      <p:sp>
        <p:nvSpPr>
          <p:cNvPr id="8" name="Rectangle 7">
            <a:extLst>
              <a:ext uri="{FF2B5EF4-FFF2-40B4-BE49-F238E27FC236}">
                <a16:creationId xmlns:a16="http://schemas.microsoft.com/office/drawing/2014/main" id="{EEB11681-A0A4-4C98-A44D-9C400AAFB36D}"/>
              </a:ext>
            </a:extLst>
          </p:cNvPr>
          <p:cNvSpPr/>
          <p:nvPr/>
        </p:nvSpPr>
        <p:spPr>
          <a:xfrm>
            <a:off x="1835515" y="1617231"/>
            <a:ext cx="1662158" cy="432048"/>
          </a:xfrm>
          <a:prstGeom prst="rect">
            <a:avLst/>
          </a:prstGeom>
          <a:solidFill>
            <a:schemeClr val="accent4">
              <a:lumMod val="20000"/>
              <a:lumOff val="8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srgbClr val="000000"/>
                </a:solidFill>
                <a:effectLst/>
                <a:uLnTx/>
                <a:uFillTx/>
                <a:latin typeface="Lato"/>
                <a:ea typeface="+mn-ea"/>
                <a:cs typeface="+mn-cs"/>
              </a:rPr>
              <a:t>Dépense investissement</a:t>
            </a:r>
          </a:p>
        </p:txBody>
      </p:sp>
      <p:sp>
        <p:nvSpPr>
          <p:cNvPr id="9" name="Rectangle 8">
            <a:extLst>
              <a:ext uri="{FF2B5EF4-FFF2-40B4-BE49-F238E27FC236}">
                <a16:creationId xmlns:a16="http://schemas.microsoft.com/office/drawing/2014/main" id="{3B8E05FB-D8AC-4AA8-8D16-2A58F792116D}"/>
              </a:ext>
            </a:extLst>
          </p:cNvPr>
          <p:cNvSpPr/>
          <p:nvPr/>
        </p:nvSpPr>
        <p:spPr>
          <a:xfrm>
            <a:off x="1835515" y="2133412"/>
            <a:ext cx="1662158" cy="2555016"/>
          </a:xfrm>
          <a:prstGeom prst="rect">
            <a:avLst/>
          </a:prstGeom>
          <a:solidFill>
            <a:schemeClr val="accent4">
              <a:lumMod val="20000"/>
              <a:lumOff val="8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dirty="0">
                <a:ln>
                  <a:noFill/>
                </a:ln>
                <a:solidFill>
                  <a:srgbClr val="000000"/>
                </a:solidFill>
                <a:effectLst/>
                <a:uLnTx/>
                <a:uFillTx/>
                <a:latin typeface="Lato"/>
                <a:ea typeface="+mn-ea"/>
                <a:cs typeface="+mn-cs"/>
              </a:rPr>
              <a:t>Remboursement capital emprunt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600" b="1" i="0" u="none" strike="noStrike" kern="1200" cap="none" spc="0" normalizeH="0" baseline="0" noProof="0" dirty="0">
              <a:ln>
                <a:noFill/>
              </a:ln>
              <a:solidFill>
                <a:srgbClr val="000000"/>
              </a:solidFill>
              <a:effectLst/>
              <a:uLnTx/>
              <a:uFillTx/>
              <a:latin typeface="Lato"/>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srgbClr val="000000"/>
                </a:solidFill>
                <a:effectLst/>
                <a:uLnTx/>
                <a:uFillTx/>
                <a:latin typeface="Lato"/>
                <a:ea typeface="+mn-ea"/>
                <a:cs typeface="+mn-cs"/>
              </a:rPr>
              <a:t>1,1 M€</a:t>
            </a:r>
          </a:p>
        </p:txBody>
      </p:sp>
      <p:sp>
        <p:nvSpPr>
          <p:cNvPr id="12" name="Rectangle 11">
            <a:extLst>
              <a:ext uri="{FF2B5EF4-FFF2-40B4-BE49-F238E27FC236}">
                <a16:creationId xmlns:a16="http://schemas.microsoft.com/office/drawing/2014/main" id="{CE5DAFD2-79C5-48AB-A8C4-450C4B172723}"/>
              </a:ext>
            </a:extLst>
          </p:cNvPr>
          <p:cNvSpPr/>
          <p:nvPr/>
        </p:nvSpPr>
        <p:spPr>
          <a:xfrm>
            <a:off x="3661895" y="1838374"/>
            <a:ext cx="1254826" cy="576064"/>
          </a:xfrm>
          <a:prstGeom prst="rect">
            <a:avLst/>
          </a:prstGeom>
          <a:solidFill>
            <a:schemeClr val="accent4">
              <a:lumMod val="20000"/>
              <a:lumOff val="8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srgbClr val="000000"/>
                </a:solidFill>
                <a:effectLst/>
                <a:uLnTx/>
                <a:uFillTx/>
                <a:latin typeface="Lato"/>
                <a:ea typeface="+mn-ea"/>
                <a:cs typeface="+mn-cs"/>
              </a:rPr>
              <a:t>Capacité d’autofinancement  </a:t>
            </a:r>
            <a:r>
              <a:rPr kumimoji="0" lang="fr-FR" sz="1200" b="1" i="0" u="none" strike="noStrike" kern="1200" cap="none" spc="0" normalizeH="0" baseline="0" noProof="0" dirty="0">
                <a:ln>
                  <a:noFill/>
                </a:ln>
                <a:solidFill>
                  <a:srgbClr val="000000"/>
                </a:solidFill>
                <a:effectLst/>
                <a:uLnTx/>
                <a:uFillTx/>
                <a:latin typeface="Lato"/>
                <a:ea typeface="+mn-ea"/>
                <a:cs typeface="+mn-cs"/>
              </a:rPr>
              <a:t>0 €</a:t>
            </a:r>
          </a:p>
        </p:txBody>
      </p:sp>
      <p:sp>
        <p:nvSpPr>
          <p:cNvPr id="13" name="Rectangle 12">
            <a:extLst>
              <a:ext uri="{FF2B5EF4-FFF2-40B4-BE49-F238E27FC236}">
                <a16:creationId xmlns:a16="http://schemas.microsoft.com/office/drawing/2014/main" id="{609512B7-55EE-43F9-B345-E9771027DABB}"/>
              </a:ext>
            </a:extLst>
          </p:cNvPr>
          <p:cNvSpPr/>
          <p:nvPr/>
        </p:nvSpPr>
        <p:spPr>
          <a:xfrm>
            <a:off x="5080943" y="1612481"/>
            <a:ext cx="1800200" cy="1106648"/>
          </a:xfrm>
          <a:prstGeom prst="rect">
            <a:avLst/>
          </a:prstGeom>
          <a:solidFill>
            <a:schemeClr val="accent4">
              <a:lumMod val="40000"/>
              <a:lumOff val="6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srgbClr val="000000"/>
                </a:solidFill>
                <a:effectLst/>
                <a:uLnTx/>
                <a:uFillTx/>
                <a:latin typeface="Lato"/>
                <a:ea typeface="+mn-ea"/>
                <a:cs typeface="+mn-cs"/>
              </a:rPr>
              <a:t>Renouvellement et entretien patrimoine  </a:t>
            </a:r>
            <a:r>
              <a:rPr lang="fr-FR" sz="1400" b="1" dirty="0">
                <a:solidFill>
                  <a:srgbClr val="000000"/>
                </a:solidFill>
                <a:latin typeface="Lato"/>
              </a:rPr>
              <a:t>4</a:t>
            </a:r>
            <a:r>
              <a:rPr kumimoji="0" lang="fr-FR" sz="1400" b="1" i="0" u="none" strike="noStrike" kern="1200" cap="none" spc="0" normalizeH="0" baseline="0" noProof="0" dirty="0">
                <a:ln>
                  <a:noFill/>
                </a:ln>
                <a:solidFill>
                  <a:srgbClr val="000000"/>
                </a:solidFill>
                <a:effectLst/>
                <a:uLnTx/>
                <a:uFillTx/>
                <a:latin typeface="Lato"/>
                <a:ea typeface="+mn-ea"/>
                <a:cs typeface="+mn-cs"/>
              </a:rPr>
              <a:t>00 K€</a:t>
            </a:r>
          </a:p>
        </p:txBody>
      </p:sp>
      <p:sp>
        <p:nvSpPr>
          <p:cNvPr id="15" name="Rectangle 14">
            <a:extLst>
              <a:ext uri="{FF2B5EF4-FFF2-40B4-BE49-F238E27FC236}">
                <a16:creationId xmlns:a16="http://schemas.microsoft.com/office/drawing/2014/main" id="{EC8FE1D6-0673-4394-92EE-13A7B4620AC2}"/>
              </a:ext>
            </a:extLst>
          </p:cNvPr>
          <p:cNvSpPr/>
          <p:nvPr/>
        </p:nvSpPr>
        <p:spPr>
          <a:xfrm>
            <a:off x="7246639" y="1079125"/>
            <a:ext cx="1728192" cy="432048"/>
          </a:xfrm>
          <a:prstGeom prst="rect">
            <a:avLst/>
          </a:prstGeom>
          <a:solidFill>
            <a:schemeClr val="accent6">
              <a:lumMod val="20000"/>
              <a:lumOff val="8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srgbClr val="000000"/>
                </a:solidFill>
                <a:effectLst/>
                <a:uLnTx/>
                <a:uFillTx/>
                <a:latin typeface="Lato"/>
                <a:ea typeface="+mn-ea"/>
                <a:cs typeface="+mn-cs"/>
              </a:rPr>
              <a:t>Section de fonctionnement</a:t>
            </a:r>
          </a:p>
        </p:txBody>
      </p:sp>
      <p:sp>
        <p:nvSpPr>
          <p:cNvPr id="17" name="Rectangle 16">
            <a:extLst>
              <a:ext uri="{FF2B5EF4-FFF2-40B4-BE49-F238E27FC236}">
                <a16:creationId xmlns:a16="http://schemas.microsoft.com/office/drawing/2014/main" id="{6605A58F-4AC3-4FCF-87E7-584EA6BE7A87}"/>
              </a:ext>
            </a:extLst>
          </p:cNvPr>
          <p:cNvSpPr/>
          <p:nvPr/>
        </p:nvSpPr>
        <p:spPr>
          <a:xfrm>
            <a:off x="169169" y="1088204"/>
            <a:ext cx="6898742" cy="432048"/>
          </a:xfrm>
          <a:prstGeom prst="rect">
            <a:avLst/>
          </a:prstGeom>
          <a:solidFill>
            <a:schemeClr val="accent4">
              <a:lumMod val="60000"/>
              <a:lumOff val="4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srgbClr val="000000"/>
                </a:solidFill>
                <a:effectLst/>
                <a:uLnTx/>
                <a:uFillTx/>
                <a:latin typeface="Lato"/>
                <a:ea typeface="+mn-ea"/>
                <a:cs typeface="+mn-cs"/>
              </a:rPr>
              <a:t>Section d’investissement</a:t>
            </a:r>
          </a:p>
        </p:txBody>
      </p:sp>
      <p:sp>
        <p:nvSpPr>
          <p:cNvPr id="18" name="Rectangle 17">
            <a:extLst>
              <a:ext uri="{FF2B5EF4-FFF2-40B4-BE49-F238E27FC236}">
                <a16:creationId xmlns:a16="http://schemas.microsoft.com/office/drawing/2014/main" id="{7CDC7D30-7E40-4B1D-8BA5-E5182D309F0F}"/>
              </a:ext>
            </a:extLst>
          </p:cNvPr>
          <p:cNvSpPr/>
          <p:nvPr/>
        </p:nvSpPr>
        <p:spPr>
          <a:xfrm>
            <a:off x="7411144" y="3531855"/>
            <a:ext cx="1522507" cy="1156572"/>
          </a:xfrm>
          <a:prstGeom prst="rect">
            <a:avLst/>
          </a:prstGeom>
          <a:solidFill>
            <a:schemeClr val="accent6">
              <a:lumMod val="20000"/>
              <a:lumOff val="8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0000"/>
                </a:solidFill>
                <a:effectLst/>
                <a:uLnTx/>
                <a:uFillTx/>
                <a:latin typeface="Lato"/>
                <a:ea typeface="+mn-ea"/>
                <a:cs typeface="+mn-cs"/>
              </a:rPr>
              <a:t>Dépenses</a:t>
            </a:r>
          </a:p>
        </p:txBody>
      </p:sp>
      <p:sp>
        <p:nvSpPr>
          <p:cNvPr id="19" name="Rectangle 18">
            <a:extLst>
              <a:ext uri="{FF2B5EF4-FFF2-40B4-BE49-F238E27FC236}">
                <a16:creationId xmlns:a16="http://schemas.microsoft.com/office/drawing/2014/main" id="{A913C861-B7FD-4ADC-B99C-0F6466F4DF1B}"/>
              </a:ext>
            </a:extLst>
          </p:cNvPr>
          <p:cNvSpPr/>
          <p:nvPr/>
        </p:nvSpPr>
        <p:spPr>
          <a:xfrm>
            <a:off x="7411144" y="1688973"/>
            <a:ext cx="1522507" cy="609527"/>
          </a:xfrm>
          <a:prstGeom prst="rect">
            <a:avLst/>
          </a:prstGeom>
          <a:solidFill>
            <a:schemeClr val="accent6">
              <a:lumMod val="60000"/>
              <a:lumOff val="4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srgbClr val="000000"/>
                </a:solidFill>
                <a:effectLst/>
                <a:uLnTx/>
                <a:uFillTx/>
                <a:latin typeface="Lato"/>
                <a:ea typeface="+mn-ea"/>
                <a:cs typeface="+mn-cs"/>
              </a:rPr>
              <a:t>Capacité d’autofinancement </a:t>
            </a:r>
            <a:r>
              <a:rPr lang="fr-FR" sz="1200" b="1" dirty="0">
                <a:solidFill>
                  <a:srgbClr val="000000"/>
                </a:solidFill>
                <a:latin typeface="Lato"/>
              </a:rPr>
              <a:t>5</a:t>
            </a:r>
            <a:r>
              <a:rPr kumimoji="0" lang="fr-FR" sz="1200" b="1" i="0" u="none" strike="noStrike" kern="1200" cap="none" spc="0" normalizeH="0" baseline="0" noProof="0" dirty="0">
                <a:ln>
                  <a:noFill/>
                </a:ln>
                <a:solidFill>
                  <a:srgbClr val="000000"/>
                </a:solidFill>
                <a:effectLst/>
                <a:uLnTx/>
                <a:uFillTx/>
                <a:latin typeface="Lato"/>
                <a:ea typeface="+mn-ea"/>
                <a:cs typeface="+mn-cs"/>
              </a:rPr>
              <a:t>00 K€</a:t>
            </a:r>
          </a:p>
        </p:txBody>
      </p:sp>
      <p:sp>
        <p:nvSpPr>
          <p:cNvPr id="21" name="Rectangle 20">
            <a:extLst>
              <a:ext uri="{FF2B5EF4-FFF2-40B4-BE49-F238E27FC236}">
                <a16:creationId xmlns:a16="http://schemas.microsoft.com/office/drawing/2014/main" id="{3F292D78-3DCA-4309-A8F7-C81888FFC75A}"/>
              </a:ext>
            </a:extLst>
          </p:cNvPr>
          <p:cNvSpPr/>
          <p:nvPr/>
        </p:nvSpPr>
        <p:spPr>
          <a:xfrm>
            <a:off x="7411144" y="2292391"/>
            <a:ext cx="1522507" cy="1156572"/>
          </a:xfrm>
          <a:prstGeom prst="rect">
            <a:avLst/>
          </a:prstGeom>
          <a:solidFill>
            <a:schemeClr val="accent6">
              <a:lumMod val="20000"/>
              <a:lumOff val="8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000000"/>
                </a:solidFill>
                <a:effectLst/>
                <a:uLnTx/>
                <a:uFillTx/>
                <a:latin typeface="Lato"/>
                <a:ea typeface="+mn-ea"/>
                <a:cs typeface="+mn-cs"/>
              </a:rPr>
              <a:t>Recettes</a:t>
            </a:r>
          </a:p>
        </p:txBody>
      </p:sp>
      <p:cxnSp>
        <p:nvCxnSpPr>
          <p:cNvPr id="23" name="Connecteur droit avec flèche 22">
            <a:extLst>
              <a:ext uri="{FF2B5EF4-FFF2-40B4-BE49-F238E27FC236}">
                <a16:creationId xmlns:a16="http://schemas.microsoft.com/office/drawing/2014/main" id="{2357FC5E-6F73-4D0A-AA1C-E26392861C36}"/>
              </a:ext>
            </a:extLst>
          </p:cNvPr>
          <p:cNvCxnSpPr/>
          <p:nvPr/>
        </p:nvCxnSpPr>
        <p:spPr>
          <a:xfrm>
            <a:off x="7236101" y="1681872"/>
            <a:ext cx="0" cy="610518"/>
          </a:xfrm>
          <a:prstGeom prst="straightConnector1">
            <a:avLst/>
          </a:prstGeom>
          <a:ln>
            <a:headEnd type="triangle"/>
            <a:tailEnd type="triangle"/>
          </a:ln>
        </p:spPr>
        <p:style>
          <a:lnRef idx="2">
            <a:schemeClr val="accent4"/>
          </a:lnRef>
          <a:fillRef idx="0">
            <a:schemeClr val="accent4"/>
          </a:fillRef>
          <a:effectRef idx="1">
            <a:schemeClr val="accent4"/>
          </a:effectRef>
          <a:fontRef idx="minor">
            <a:schemeClr val="tx1"/>
          </a:fontRef>
        </p:style>
      </p:cxnSp>
      <p:sp>
        <p:nvSpPr>
          <p:cNvPr id="24" name="Rectangle 23">
            <a:extLst>
              <a:ext uri="{FF2B5EF4-FFF2-40B4-BE49-F238E27FC236}">
                <a16:creationId xmlns:a16="http://schemas.microsoft.com/office/drawing/2014/main" id="{762E016B-EF1A-48F2-8481-B9D6913BF10A}"/>
              </a:ext>
            </a:extLst>
          </p:cNvPr>
          <p:cNvSpPr/>
          <p:nvPr/>
        </p:nvSpPr>
        <p:spPr>
          <a:xfrm>
            <a:off x="3672714" y="2992498"/>
            <a:ext cx="3635771" cy="17060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dirty="0">
                <a:ln>
                  <a:noFill/>
                </a:ln>
                <a:solidFill>
                  <a:srgbClr val="000000"/>
                </a:solidFill>
                <a:effectLst/>
                <a:uLnTx/>
                <a:uFillTx/>
                <a:latin typeface="Lato"/>
                <a:ea typeface="+mn-ea"/>
                <a:cs typeface="+mn-cs"/>
              </a:rPr>
              <a:t>La section de fonctionnement doit dégager un excédent permettant d’assurer le renouvellement naturel des biens et le remboursement des emprunts du locatif</a:t>
            </a:r>
          </a:p>
        </p:txBody>
      </p:sp>
      <p:sp>
        <p:nvSpPr>
          <p:cNvPr id="20" name="Titre 8">
            <a:extLst>
              <a:ext uri="{FF2B5EF4-FFF2-40B4-BE49-F238E27FC236}">
                <a16:creationId xmlns:a16="http://schemas.microsoft.com/office/drawing/2014/main" id="{E32602A0-722F-4D8D-92E3-A9AADEDDD86B}"/>
              </a:ext>
            </a:extLst>
          </p:cNvPr>
          <p:cNvSpPr>
            <a:spLocks noGrp="1"/>
          </p:cNvSpPr>
          <p:nvPr>
            <p:ph type="title"/>
          </p:nvPr>
        </p:nvSpPr>
        <p:spPr>
          <a:xfrm>
            <a:off x="457200" y="65845"/>
            <a:ext cx="8229600" cy="777713"/>
          </a:xfrm>
        </p:spPr>
        <p:txBody>
          <a:bodyPr anchor="t">
            <a:normAutofit/>
          </a:bodyPr>
          <a:lstStyle/>
          <a:p>
            <a:pPr algn="l"/>
            <a:r>
              <a:rPr lang="fr-FR" sz="4000" b="1" dirty="0">
                <a:solidFill>
                  <a:schemeClr val="accent4">
                    <a:lumMod val="75000"/>
                  </a:schemeClr>
                </a:solidFill>
                <a:latin typeface="Lato" pitchFamily="34" charset="0"/>
                <a:ea typeface="Lato" pitchFamily="34" charset="0"/>
                <a:cs typeface="Lato" pitchFamily="34" charset="0"/>
              </a:rPr>
              <a:t>Finances</a:t>
            </a:r>
            <a:r>
              <a:rPr lang="fr-FR" sz="1300" b="1" i="1" dirty="0">
                <a:solidFill>
                  <a:srgbClr val="5E3B27"/>
                </a:solidFill>
                <a:latin typeface="Lato" pitchFamily="34" charset="0"/>
                <a:ea typeface="Lato" pitchFamily="34" charset="0"/>
                <a:cs typeface="Lato" pitchFamily="34" charset="0"/>
              </a:rPr>
              <a:t> </a:t>
            </a:r>
            <a:r>
              <a:rPr lang="fr-FR" sz="1400" b="1" i="1" dirty="0">
                <a:solidFill>
                  <a:srgbClr val="5E3B27"/>
                </a:solidFill>
                <a:latin typeface="Lato" pitchFamily="34" charset="0"/>
                <a:ea typeface="Lato" pitchFamily="34" charset="0"/>
                <a:cs typeface="Lato" pitchFamily="34" charset="0"/>
              </a:rPr>
              <a:t>- Intervention de Monsieur Jérôme PELTIER</a:t>
            </a:r>
            <a:endParaRPr lang="fr-FR" sz="1300" b="1" i="1" dirty="0">
              <a:solidFill>
                <a:srgbClr val="5E3B27"/>
              </a:solidFill>
              <a:latin typeface="Lato" pitchFamily="34" charset="0"/>
              <a:ea typeface="Lato" pitchFamily="34" charset="0"/>
              <a:cs typeface="Lato" pitchFamily="34" charset="0"/>
            </a:endParaRPr>
          </a:p>
        </p:txBody>
      </p:sp>
      <p:sp>
        <p:nvSpPr>
          <p:cNvPr id="22" name="Espace réservé du contenu 9">
            <a:extLst>
              <a:ext uri="{FF2B5EF4-FFF2-40B4-BE49-F238E27FC236}">
                <a16:creationId xmlns:a16="http://schemas.microsoft.com/office/drawing/2014/main" id="{76389652-040D-4205-BBF0-B47AC586DF75}"/>
              </a:ext>
            </a:extLst>
          </p:cNvPr>
          <p:cNvSpPr txBox="1">
            <a:spLocks/>
          </p:cNvSpPr>
          <p:nvPr/>
        </p:nvSpPr>
        <p:spPr>
          <a:xfrm>
            <a:off x="457200" y="645901"/>
            <a:ext cx="8388881" cy="3851697"/>
          </a:xfrm>
          <a:prstGeom prst="rect">
            <a:avLst/>
          </a:prstGeom>
        </p:spPr>
        <p:txBody>
          <a:bodyPr vert="horz" lIns="91440" tIns="45720" rIns="91440" bIns="45720" rtlCol="0" anchor="t">
            <a:normAutofit/>
          </a:bodyPr>
          <a:lstStyle>
            <a:lvl1pPr marL="0" indent="0" algn="l" defTabSz="914400" rtl="0" eaLnBrk="1" latinLnBrk="0" hangingPunct="1">
              <a:spcBef>
                <a:spcPct val="20000"/>
              </a:spcBef>
              <a:buFont typeface="Arial" pitchFamily="34" charset="0"/>
              <a:buNone/>
              <a:defRPr sz="2400" b="1" kern="1200">
                <a:solidFill>
                  <a:schemeClr val="tx1"/>
                </a:solidFill>
                <a:latin typeface="+mn-lt"/>
                <a:ea typeface="+mn-ea"/>
                <a:cs typeface="+mn-cs"/>
              </a:defRPr>
            </a:lvl1pPr>
            <a:lvl2pPr marL="457200" indent="0" algn="l" defTabSz="914400" rtl="0" eaLnBrk="1" latinLnBrk="0" hangingPunct="1">
              <a:spcBef>
                <a:spcPct val="20000"/>
              </a:spcBef>
              <a:buFont typeface="Arial" pitchFamily="34" charset="0"/>
              <a:buNone/>
              <a:defRPr sz="2000" b="1" kern="1200">
                <a:solidFill>
                  <a:schemeClr val="tx1"/>
                </a:solidFill>
                <a:latin typeface="+mn-lt"/>
                <a:ea typeface="+mn-ea"/>
                <a:cs typeface="+mn-cs"/>
              </a:defRPr>
            </a:lvl2pPr>
            <a:lvl3pPr marL="914400" indent="0" algn="l" defTabSz="914400" rtl="0" eaLnBrk="1" latinLnBrk="0" hangingPunct="1">
              <a:spcBef>
                <a:spcPct val="20000"/>
              </a:spcBef>
              <a:buFont typeface="Arial" pitchFamily="34" charset="0"/>
              <a:buNone/>
              <a:defRPr sz="1800" b="1" kern="1200">
                <a:solidFill>
                  <a:schemeClr val="tx1"/>
                </a:solidFill>
                <a:latin typeface="+mn-lt"/>
                <a:ea typeface="+mn-ea"/>
                <a:cs typeface="+mn-cs"/>
              </a:defRPr>
            </a:lvl3pPr>
            <a:lvl4pPr marL="1371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4pPr>
            <a:lvl5pPr marL="18288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5pPr>
            <a:lvl6pPr marL="22860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9pPr>
          </a:lstStyle>
          <a:p>
            <a:pPr marL="0" marR="0" lvl="0" indent="0" algn="just" defTabSz="914400" rtl="0" eaLnBrk="1" fontAlgn="auto" latinLnBrk="0" hangingPunct="1">
              <a:lnSpc>
                <a:spcPct val="100000"/>
              </a:lnSpc>
              <a:spcBef>
                <a:spcPts val="0"/>
              </a:spcBef>
              <a:spcAft>
                <a:spcPts val="600"/>
              </a:spcAft>
              <a:buClrTx/>
              <a:buSzTx/>
              <a:buFont typeface="Arial" pitchFamily="34" charset="0"/>
              <a:buNone/>
              <a:tabLst>
                <a:tab pos="457200" algn="l"/>
              </a:tabLst>
              <a:defRPr/>
            </a:pPr>
            <a:r>
              <a:rPr lang="fr-FR" sz="2000" dirty="0">
                <a:solidFill>
                  <a:srgbClr val="559398">
                    <a:lumMod val="75000"/>
                  </a:srgbClr>
                </a:solidFill>
                <a:latin typeface="Lato" panose="020F0502020204030203" pitchFamily="34" charset="0"/>
                <a:cs typeface="Arial" panose="020B0604020202020204" pitchFamily="34" charset="0"/>
              </a:rPr>
              <a:t>3</a:t>
            </a:r>
            <a:r>
              <a:rPr kumimoji="0" lang="fr-FR" sz="2000" b="1" i="0" u="none" strike="noStrike" kern="1200" cap="none" spc="0" normalizeH="0" baseline="0" noProof="0" dirty="0">
                <a:ln>
                  <a:noFill/>
                </a:ln>
                <a:solidFill>
                  <a:srgbClr val="559398">
                    <a:lumMod val="75000"/>
                  </a:srgbClr>
                </a:solidFill>
                <a:effectLst/>
                <a:uLnTx/>
                <a:uFillTx/>
                <a:latin typeface="Lato" panose="020F0502020204030203" pitchFamily="34" charset="0"/>
                <a:ea typeface="+mn-ea"/>
                <a:cs typeface="Arial" panose="020B0604020202020204" pitchFamily="34" charset="0"/>
              </a:rPr>
              <a:t>. Débat d’orientations budgétaires 2023</a:t>
            </a:r>
          </a:p>
          <a:p>
            <a:pPr marL="0" marR="0" lvl="0" indent="0" algn="just" defTabSz="914400" rtl="0" eaLnBrk="1" fontAlgn="auto" latinLnBrk="0" hangingPunct="1">
              <a:lnSpc>
                <a:spcPct val="100000"/>
              </a:lnSpc>
              <a:spcBef>
                <a:spcPts val="0"/>
              </a:spcBef>
              <a:spcAft>
                <a:spcPts val="600"/>
              </a:spcAft>
              <a:buClrTx/>
              <a:buSzTx/>
              <a:buFont typeface="Arial" pitchFamily="34" charset="0"/>
              <a:buNone/>
              <a:tabLst>
                <a:tab pos="457200" algn="l"/>
              </a:tabLst>
              <a:defRPr/>
            </a:pPr>
            <a:endParaRPr kumimoji="0" lang="fr-FR" sz="2000" b="1" i="0" u="none" strike="noStrike" kern="1200" cap="none" spc="0" normalizeH="0" baseline="0" noProof="0" dirty="0">
              <a:ln>
                <a:noFill/>
              </a:ln>
              <a:solidFill>
                <a:srgbClr val="559398">
                  <a:lumMod val="75000"/>
                </a:srgbClr>
              </a:solidFill>
              <a:effectLst/>
              <a:uLnTx/>
              <a:uFillTx/>
              <a:latin typeface="Lato" panose="020F0502020204030203" pitchFamily="34" charset="0"/>
              <a:ea typeface="Calibri" panose="020F0502020204030204" pitchFamily="34" charset="0"/>
              <a:cs typeface="Arial" panose="020B0604020202020204" pitchFamily="34" charset="0"/>
            </a:endParaRPr>
          </a:p>
        </p:txBody>
      </p:sp>
      <p:sp>
        <p:nvSpPr>
          <p:cNvPr id="2" name="Espace réservé de la date 1">
            <a:extLst>
              <a:ext uri="{FF2B5EF4-FFF2-40B4-BE49-F238E27FC236}">
                <a16:creationId xmlns:a16="http://schemas.microsoft.com/office/drawing/2014/main" id="{A3A3EB88-C676-05E9-139F-116D9BBC15B3}"/>
              </a:ext>
            </a:extLst>
          </p:cNvPr>
          <p:cNvSpPr>
            <a:spLocks noGrp="1"/>
          </p:cNvSpPr>
          <p:nvPr>
            <p:ph type="dt" sz="half" idx="10"/>
          </p:nvPr>
        </p:nvSpPr>
        <p:spPr>
          <a:xfrm>
            <a:off x="457200" y="4767264"/>
            <a:ext cx="3215514" cy="273844"/>
          </a:xfrm>
        </p:spPr>
        <p:txBody>
          <a:bodyPr/>
          <a:lstStyle/>
          <a:p>
            <a:r>
              <a:rPr lang="fr-FR" i="1">
                <a:solidFill>
                  <a:schemeClr val="tx2"/>
                </a:solidFill>
              </a:rPr>
              <a:t>Conseil communautaire – 17 novembre 2022</a:t>
            </a:r>
            <a:endParaRPr lang="fr-FR" i="1" dirty="0">
              <a:solidFill>
                <a:schemeClr val="tx2"/>
              </a:solidFill>
            </a:endParaRPr>
          </a:p>
        </p:txBody>
      </p:sp>
      <p:cxnSp>
        <p:nvCxnSpPr>
          <p:cNvPr id="3" name="Connecteur droit 2">
            <a:extLst>
              <a:ext uri="{FF2B5EF4-FFF2-40B4-BE49-F238E27FC236}">
                <a16:creationId xmlns:a16="http://schemas.microsoft.com/office/drawing/2014/main" id="{1770F673-7536-4B8E-719A-EF9DCE3D6B5F}"/>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4" name="Espace réservé du numéro de diapositive 3">
            <a:extLst>
              <a:ext uri="{FF2B5EF4-FFF2-40B4-BE49-F238E27FC236}">
                <a16:creationId xmlns:a16="http://schemas.microsoft.com/office/drawing/2014/main" id="{3463B27E-301F-F330-3C21-276BC5618EF3}"/>
              </a:ext>
            </a:extLst>
          </p:cNvPr>
          <p:cNvSpPr>
            <a:spLocks noGrp="1"/>
          </p:cNvSpPr>
          <p:nvPr>
            <p:ph type="sldNum" sz="quarter" idx="12"/>
          </p:nvPr>
        </p:nvSpPr>
        <p:spPr/>
        <p:txBody>
          <a:bodyPr/>
          <a:lstStyle/>
          <a:p>
            <a:fld id="{7DD352F8-E6D5-40A5-90BA-A89BD40754D9}" type="slidenum">
              <a:rPr lang="fr-FR" smtClean="0"/>
              <a:pPr/>
              <a:t>12</a:t>
            </a:fld>
            <a:endParaRPr lang="fr-FR"/>
          </a:p>
        </p:txBody>
      </p:sp>
      <p:sp>
        <p:nvSpPr>
          <p:cNvPr id="10" name="Espace réservé du numéro de diapositive 3">
            <a:extLst>
              <a:ext uri="{FF2B5EF4-FFF2-40B4-BE49-F238E27FC236}">
                <a16:creationId xmlns:a16="http://schemas.microsoft.com/office/drawing/2014/main" id="{2BCCE81A-7112-A77D-6D49-1FBF0215C301}"/>
              </a:ext>
            </a:extLst>
          </p:cNvPr>
          <p:cNvSpPr txBox="1">
            <a:spLocks/>
          </p:cNvSpPr>
          <p:nvPr/>
        </p:nvSpPr>
        <p:spPr>
          <a:xfrm>
            <a:off x="7236296" y="4767264"/>
            <a:ext cx="648072" cy="273844"/>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DD352F8-E6D5-40A5-90BA-A89BD40754D9}" type="slidenum">
              <a:rPr lang="fr-FR" smtClean="0">
                <a:solidFill>
                  <a:schemeClr val="accent1"/>
                </a:solidFill>
              </a:rPr>
              <a:pPr/>
              <a:t>12</a:t>
            </a:fld>
            <a:endParaRPr lang="fr-FR" dirty="0">
              <a:solidFill>
                <a:schemeClr val="accent1"/>
              </a:solidFill>
            </a:endParaRPr>
          </a:p>
        </p:txBody>
      </p:sp>
    </p:spTree>
    <p:extLst>
      <p:ext uri="{BB962C8B-B14F-4D97-AF65-F5344CB8AC3E}">
        <p14:creationId xmlns:p14="http://schemas.microsoft.com/office/powerpoint/2010/main" val="2099605586"/>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286675" y="0"/>
            <a:ext cx="8860408" cy="777713"/>
          </a:xfrm>
        </p:spPr>
        <p:txBody>
          <a:bodyPr anchor="t">
            <a:normAutofit fontScale="90000"/>
          </a:bodyPr>
          <a:lstStyle/>
          <a:p>
            <a:pPr algn="l"/>
            <a:r>
              <a:rPr lang="fr-FR" b="1" dirty="0">
                <a:solidFill>
                  <a:schemeClr val="tx2"/>
                </a:solidFill>
                <a:latin typeface="Caviar Dreams" pitchFamily="34" charset="0"/>
                <a:cs typeface="Arial" pitchFamily="34" charset="0"/>
              </a:rPr>
              <a:t>Climat – Air - Energie</a:t>
            </a:r>
            <a:r>
              <a:rPr lang="fr-FR" b="1" dirty="0">
                <a:solidFill>
                  <a:schemeClr val="accent6">
                    <a:lumMod val="75000"/>
                  </a:schemeClr>
                </a:solidFill>
                <a:latin typeface="Caviar Dreams" pitchFamily="34" charset="0"/>
                <a:cs typeface="Arial" pitchFamily="34" charset="0"/>
              </a:rPr>
              <a:t> </a:t>
            </a:r>
            <a:r>
              <a:rPr lang="fr-FR" sz="1400" b="1" i="1" dirty="0">
                <a:solidFill>
                  <a:schemeClr val="bg2"/>
                </a:solidFill>
                <a:latin typeface="Lato" pitchFamily="34" charset="0"/>
                <a:ea typeface="Lato" pitchFamily="34" charset="0"/>
                <a:cs typeface="Lato" pitchFamily="34" charset="0"/>
              </a:rPr>
              <a:t>-  Intervention de Monsieur Sylvain GRIFFAULT</a:t>
            </a:r>
          </a:p>
        </p:txBody>
      </p:sp>
      <p:sp>
        <p:nvSpPr>
          <p:cNvPr id="10" name="Espace réservé du contenu 9"/>
          <p:cNvSpPr>
            <a:spLocks noGrp="1"/>
          </p:cNvSpPr>
          <p:nvPr>
            <p:ph idx="1"/>
          </p:nvPr>
        </p:nvSpPr>
        <p:spPr>
          <a:xfrm>
            <a:off x="385193" y="685519"/>
            <a:ext cx="8663372" cy="579549"/>
          </a:xfrm>
        </p:spPr>
        <p:txBody>
          <a:bodyPr vert="horz" lIns="91440" tIns="45720" rIns="91440" bIns="45720" rtlCol="0" anchor="t">
            <a:normAutofit/>
          </a:bodyPr>
          <a:lstStyle/>
          <a:p>
            <a:pPr marL="0" indent="0" algn="just">
              <a:spcBef>
                <a:spcPts val="0"/>
              </a:spcBef>
              <a:spcAft>
                <a:spcPts val="600"/>
              </a:spcAft>
              <a:buNone/>
            </a:pPr>
            <a:r>
              <a:rPr lang="fr-FR" sz="1800" b="1" dirty="0">
                <a:solidFill>
                  <a:schemeClr val="tx2"/>
                </a:solidFill>
                <a:ea typeface="+mn-lt"/>
                <a:cs typeface="Arial" panose="020B0604020202020204" pitchFamily="34" charset="0"/>
              </a:rPr>
              <a:t>15. Contrat d'Objectif Territorial (COT)</a:t>
            </a:r>
          </a:p>
        </p:txBody>
      </p:sp>
      <p:cxnSp>
        <p:nvCxnSpPr>
          <p:cNvPr id="4" name="Connecteur droit 3">
            <a:extLst>
              <a:ext uri="{FF2B5EF4-FFF2-40B4-BE49-F238E27FC236}">
                <a16:creationId xmlns:a16="http://schemas.microsoft.com/office/drawing/2014/main" id="{D990F430-F22E-4DFD-AC13-B6FE6F28C6E6}"/>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5" name="Espace réservé de la date 1">
            <a:extLst>
              <a:ext uri="{FF2B5EF4-FFF2-40B4-BE49-F238E27FC236}">
                <a16:creationId xmlns:a16="http://schemas.microsoft.com/office/drawing/2014/main" id="{751B799A-2741-46CE-8EB5-1345CA22DF28}"/>
              </a:ext>
            </a:extLst>
          </p:cNvPr>
          <p:cNvSpPr>
            <a:spLocks noGrp="1"/>
          </p:cNvSpPr>
          <p:nvPr>
            <p:ph type="dt" sz="half" idx="10"/>
          </p:nvPr>
        </p:nvSpPr>
        <p:spPr>
          <a:xfrm>
            <a:off x="457201" y="4767264"/>
            <a:ext cx="3322712" cy="273844"/>
          </a:xfrm>
        </p:spPr>
        <p:txBody>
          <a:bodyPr/>
          <a:lstStyle/>
          <a:p>
            <a:r>
              <a:rPr lang="fr-FR" i="1">
                <a:latin typeface="Lato"/>
              </a:rPr>
              <a:t>Conseil communautaire – 17 novembre 2022</a:t>
            </a:r>
            <a:endParaRPr lang="fr-FR" i="1" dirty="0">
              <a:latin typeface="Lato"/>
            </a:endParaRPr>
          </a:p>
        </p:txBody>
      </p:sp>
      <p:sp>
        <p:nvSpPr>
          <p:cNvPr id="7" name="Google Shape;1091;gf7b8705893_4_119">
            <a:extLst>
              <a:ext uri="{FF2B5EF4-FFF2-40B4-BE49-F238E27FC236}">
                <a16:creationId xmlns:a16="http://schemas.microsoft.com/office/drawing/2014/main" id="{8C06D19A-D5B3-938F-076C-1F81D9873B6C}"/>
              </a:ext>
            </a:extLst>
          </p:cNvPr>
          <p:cNvSpPr/>
          <p:nvPr/>
        </p:nvSpPr>
        <p:spPr>
          <a:xfrm>
            <a:off x="457200" y="1182871"/>
            <a:ext cx="4202010" cy="1648143"/>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just">
              <a:lnSpc>
                <a:spcPct val="115000"/>
              </a:lnSpc>
              <a:tabLst>
                <a:tab pos="0" algn="l"/>
              </a:tabLst>
            </a:pPr>
            <a:r>
              <a:rPr lang="en-US" sz="1500" b="1" spc="-1" dirty="0" err="1">
                <a:solidFill>
                  <a:srgbClr val="000000"/>
                </a:solidFill>
                <a:ea typeface="Microsoft YaHei"/>
              </a:rPr>
              <a:t>L’économie</a:t>
            </a:r>
            <a:r>
              <a:rPr lang="en-US" sz="1500" b="1" spc="-1" dirty="0">
                <a:solidFill>
                  <a:srgbClr val="000000"/>
                </a:solidFill>
                <a:ea typeface="Microsoft YaHei"/>
              </a:rPr>
              <a:t> </a:t>
            </a:r>
            <a:r>
              <a:rPr lang="en-US" sz="1500" b="1" spc="-1" dirty="0" err="1">
                <a:solidFill>
                  <a:srgbClr val="000000"/>
                </a:solidFill>
                <a:ea typeface="Microsoft YaHei"/>
              </a:rPr>
              <a:t>circulaire</a:t>
            </a:r>
            <a:r>
              <a:rPr lang="en-US" sz="1500" b="1" spc="-1" dirty="0">
                <a:solidFill>
                  <a:srgbClr val="000000"/>
                </a:solidFill>
                <a:ea typeface="Microsoft YaHei"/>
              </a:rPr>
              <a:t> </a:t>
            </a:r>
            <a:r>
              <a:rPr lang="en-US" sz="1500" b="1" spc="-1" dirty="0" err="1">
                <a:solidFill>
                  <a:srgbClr val="000000"/>
                </a:solidFill>
                <a:ea typeface="Microsoft YaHei"/>
              </a:rPr>
              <a:t>contribue</a:t>
            </a:r>
            <a:r>
              <a:rPr lang="en-US" sz="1500" b="1" spc="-1" dirty="0">
                <a:solidFill>
                  <a:srgbClr val="000000"/>
                </a:solidFill>
                <a:ea typeface="Microsoft YaHei"/>
              </a:rPr>
              <a:t> à :</a:t>
            </a:r>
            <a:endParaRPr lang="fr-FR" sz="1500" spc="-1" dirty="0"/>
          </a:p>
          <a:p>
            <a:pPr marL="180900" indent="-171450" algn="just">
              <a:lnSpc>
                <a:spcPct val="115000"/>
              </a:lnSpc>
              <a:spcBef>
                <a:spcPts val="899"/>
              </a:spcBef>
              <a:tabLst>
                <a:tab pos="0" algn="l"/>
              </a:tabLst>
            </a:pPr>
            <a:r>
              <a:rPr lang="en-US" sz="1500" spc="-1" dirty="0">
                <a:solidFill>
                  <a:srgbClr val="000000"/>
                </a:solidFill>
                <a:ea typeface="Microsoft YaHei"/>
              </a:rPr>
              <a:t>•	 Fixer </a:t>
            </a:r>
            <a:r>
              <a:rPr lang="en-US" sz="1500" spc="-1" dirty="0" err="1">
                <a:solidFill>
                  <a:srgbClr val="000000"/>
                </a:solidFill>
                <a:ea typeface="Microsoft YaHei"/>
              </a:rPr>
              <a:t>l’emploi</a:t>
            </a:r>
            <a:r>
              <a:rPr lang="en-US" sz="1500" spc="-1" dirty="0">
                <a:solidFill>
                  <a:srgbClr val="000000"/>
                </a:solidFill>
                <a:ea typeface="Microsoft YaHei"/>
              </a:rPr>
              <a:t>  </a:t>
            </a:r>
            <a:r>
              <a:rPr lang="en-US" sz="1500" spc="-1" dirty="0" err="1">
                <a:solidFill>
                  <a:srgbClr val="000000"/>
                </a:solidFill>
                <a:ea typeface="Microsoft YaHei"/>
              </a:rPr>
              <a:t>localement</a:t>
            </a:r>
            <a:endParaRPr lang="fr-FR" sz="1500" spc="-1" dirty="0">
              <a:solidFill>
                <a:srgbClr val="000000"/>
              </a:solidFill>
              <a:ea typeface="Microsoft YaHei"/>
            </a:endParaRPr>
          </a:p>
          <a:p>
            <a:pPr marL="180900" indent="-171450" algn="just">
              <a:lnSpc>
                <a:spcPct val="115000"/>
              </a:lnSpc>
              <a:spcBef>
                <a:spcPts val="899"/>
              </a:spcBef>
              <a:tabLst>
                <a:tab pos="0" algn="l"/>
              </a:tabLst>
            </a:pPr>
            <a:r>
              <a:rPr lang="en-US" sz="1500" spc="-1" dirty="0">
                <a:solidFill>
                  <a:srgbClr val="000000"/>
                </a:solidFill>
                <a:ea typeface="Microsoft YaHei"/>
              </a:rPr>
              <a:t>•	 Limiter la </a:t>
            </a:r>
            <a:r>
              <a:rPr lang="en-US" sz="1500" spc="-1" dirty="0" err="1">
                <a:solidFill>
                  <a:srgbClr val="000000"/>
                </a:solidFill>
                <a:ea typeface="Microsoft YaHei"/>
              </a:rPr>
              <a:t>dépendance</a:t>
            </a:r>
            <a:r>
              <a:rPr lang="en-US" sz="1500" spc="-1" dirty="0">
                <a:solidFill>
                  <a:srgbClr val="000000"/>
                </a:solidFill>
                <a:ea typeface="Microsoft YaHei"/>
              </a:rPr>
              <a:t>  aux matières premières</a:t>
            </a:r>
            <a:endParaRPr lang="fr-FR" sz="1500" spc="-1" dirty="0">
              <a:solidFill>
                <a:srgbClr val="000000"/>
              </a:solidFill>
              <a:ea typeface="Microsoft YaHei"/>
            </a:endParaRPr>
          </a:p>
          <a:p>
            <a:pPr marL="180900" indent="-171450" algn="just">
              <a:lnSpc>
                <a:spcPct val="115000"/>
              </a:lnSpc>
              <a:spcBef>
                <a:spcPts val="899"/>
              </a:spcBef>
              <a:spcAft>
                <a:spcPts val="899"/>
              </a:spcAft>
              <a:tabLst>
                <a:tab pos="0" algn="l"/>
              </a:tabLst>
            </a:pPr>
            <a:r>
              <a:rPr lang="en-US" sz="1500" spc="-1" dirty="0">
                <a:solidFill>
                  <a:srgbClr val="000000"/>
                </a:solidFill>
                <a:ea typeface="Microsoft YaHei"/>
              </a:rPr>
              <a:t>•	 </a:t>
            </a:r>
            <a:r>
              <a:rPr lang="en-US" sz="1500" spc="-1" dirty="0" err="1">
                <a:solidFill>
                  <a:srgbClr val="000000"/>
                </a:solidFill>
                <a:ea typeface="Microsoft YaHei"/>
              </a:rPr>
              <a:t>Accompagner</a:t>
            </a:r>
            <a:r>
              <a:rPr lang="en-US" sz="1500" spc="-1" dirty="0">
                <a:solidFill>
                  <a:srgbClr val="000000"/>
                </a:solidFill>
                <a:ea typeface="Microsoft YaHei"/>
              </a:rPr>
              <a:t> la transformation  des </a:t>
            </a:r>
            <a:r>
              <a:rPr lang="en-US" sz="1500" spc="-1" dirty="0" err="1">
                <a:solidFill>
                  <a:srgbClr val="000000"/>
                </a:solidFill>
                <a:ea typeface="Microsoft YaHei"/>
              </a:rPr>
              <a:t>modèles</a:t>
            </a:r>
            <a:r>
              <a:rPr lang="en-US" sz="1500" spc="-1" dirty="0">
                <a:solidFill>
                  <a:srgbClr val="000000"/>
                </a:solidFill>
                <a:ea typeface="Microsoft YaHei"/>
              </a:rPr>
              <a:t> </a:t>
            </a:r>
            <a:r>
              <a:rPr lang="en-US" sz="1500" spc="-1" dirty="0" err="1">
                <a:solidFill>
                  <a:srgbClr val="000000"/>
                </a:solidFill>
                <a:ea typeface="Microsoft YaHei"/>
              </a:rPr>
              <a:t>économiques</a:t>
            </a:r>
            <a:r>
              <a:rPr lang="en-US" sz="1500" spc="-1" dirty="0">
                <a:solidFill>
                  <a:srgbClr val="000000"/>
                </a:solidFill>
                <a:ea typeface="Microsoft YaHei"/>
              </a:rPr>
              <a:t> des </a:t>
            </a:r>
            <a:r>
              <a:rPr lang="en-US" sz="1500" spc="-1" dirty="0" err="1">
                <a:solidFill>
                  <a:srgbClr val="000000"/>
                </a:solidFill>
                <a:ea typeface="Microsoft YaHei"/>
              </a:rPr>
              <a:t>activités</a:t>
            </a:r>
            <a:r>
              <a:rPr lang="en-US" sz="1500" spc="-1" dirty="0">
                <a:solidFill>
                  <a:srgbClr val="000000"/>
                </a:solidFill>
                <a:ea typeface="Microsoft YaHei"/>
              </a:rPr>
              <a:t> locales.</a:t>
            </a:r>
            <a:endParaRPr lang="fr-FR" sz="1500" spc="-1" dirty="0"/>
          </a:p>
        </p:txBody>
      </p:sp>
      <p:pic>
        <p:nvPicPr>
          <p:cNvPr id="8" name="Image 7">
            <a:extLst>
              <a:ext uri="{FF2B5EF4-FFF2-40B4-BE49-F238E27FC236}">
                <a16:creationId xmlns:a16="http://schemas.microsoft.com/office/drawing/2014/main" id="{9316DFFB-AC21-C46C-E2F3-08E3B443D38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82559" y="1078833"/>
            <a:ext cx="4202010" cy="3688431"/>
          </a:xfrm>
          <a:prstGeom prst="rect">
            <a:avLst/>
          </a:prstGeom>
        </p:spPr>
      </p:pic>
      <p:sp>
        <p:nvSpPr>
          <p:cNvPr id="12" name="Google Shape;1099;gf7b8705893_4_119">
            <a:extLst>
              <a:ext uri="{FF2B5EF4-FFF2-40B4-BE49-F238E27FC236}">
                <a16:creationId xmlns:a16="http://schemas.microsoft.com/office/drawing/2014/main" id="{1E31ECE4-5CAE-F4A8-CBE8-6123EBF42E72}"/>
              </a:ext>
            </a:extLst>
          </p:cNvPr>
          <p:cNvSpPr/>
          <p:nvPr/>
        </p:nvSpPr>
        <p:spPr>
          <a:xfrm>
            <a:off x="2137171" y="3361527"/>
            <a:ext cx="2778840" cy="1096454"/>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spcAft>
                <a:spcPts val="899"/>
              </a:spcAft>
              <a:tabLst>
                <a:tab pos="0" algn="l"/>
              </a:tabLst>
            </a:pPr>
            <a:r>
              <a:rPr lang="en-US" sz="1425" b="1" spc="-1" dirty="0" err="1">
                <a:solidFill>
                  <a:srgbClr val="041133"/>
                </a:solidFill>
                <a:ea typeface="Microsoft YaHei"/>
              </a:rPr>
              <a:t>L’économie</a:t>
            </a:r>
            <a:r>
              <a:rPr lang="en-US" sz="1425" b="1" spc="-1" dirty="0">
                <a:solidFill>
                  <a:srgbClr val="041133"/>
                </a:solidFill>
                <a:ea typeface="Microsoft YaHei"/>
              </a:rPr>
              <a:t> </a:t>
            </a:r>
            <a:r>
              <a:rPr lang="en-US" sz="1425" b="1" spc="-1" dirty="0" err="1">
                <a:solidFill>
                  <a:srgbClr val="041133"/>
                </a:solidFill>
                <a:ea typeface="Microsoft YaHei"/>
              </a:rPr>
              <a:t>circulaire</a:t>
            </a:r>
            <a:r>
              <a:rPr lang="en-US" sz="1425" b="1" spc="-1" dirty="0">
                <a:solidFill>
                  <a:srgbClr val="041133"/>
                </a:solidFill>
                <a:ea typeface="Microsoft YaHei"/>
              </a:rPr>
              <a:t> </a:t>
            </a:r>
            <a:r>
              <a:rPr lang="en-US" sz="1425" b="1" spc="-1" dirty="0" err="1">
                <a:solidFill>
                  <a:srgbClr val="041133"/>
                </a:solidFill>
                <a:ea typeface="Microsoft YaHei"/>
              </a:rPr>
              <a:t>s’intègre</a:t>
            </a:r>
            <a:r>
              <a:rPr lang="en-US" sz="1425" b="1" spc="-1" dirty="0">
                <a:solidFill>
                  <a:srgbClr val="041133"/>
                </a:solidFill>
                <a:ea typeface="Microsoft YaHei"/>
              </a:rPr>
              <a:t> dans </a:t>
            </a:r>
            <a:r>
              <a:rPr lang="en-US" sz="1425" b="1" spc="-1" dirty="0" err="1">
                <a:solidFill>
                  <a:srgbClr val="041133"/>
                </a:solidFill>
                <a:ea typeface="Microsoft YaHei"/>
              </a:rPr>
              <a:t>tous</a:t>
            </a:r>
            <a:r>
              <a:rPr lang="en-US" sz="1425" b="1" spc="-1" dirty="0">
                <a:solidFill>
                  <a:srgbClr val="041133"/>
                </a:solidFill>
                <a:ea typeface="Microsoft YaHei"/>
              </a:rPr>
              <a:t> les </a:t>
            </a:r>
            <a:r>
              <a:rPr lang="en-US" sz="1425" b="1" spc="-1" dirty="0" err="1">
                <a:solidFill>
                  <a:srgbClr val="041133"/>
                </a:solidFill>
                <a:ea typeface="Microsoft YaHei"/>
              </a:rPr>
              <a:t>autres</a:t>
            </a:r>
            <a:r>
              <a:rPr lang="en-US" sz="1425" b="1" spc="-1" dirty="0">
                <a:solidFill>
                  <a:srgbClr val="041133"/>
                </a:solidFill>
                <a:ea typeface="Microsoft YaHei"/>
              </a:rPr>
              <a:t> champs politiques, avec </a:t>
            </a:r>
            <a:r>
              <a:rPr lang="en-US" sz="1425" b="1" spc="-1" dirty="0" err="1">
                <a:solidFill>
                  <a:srgbClr val="041133"/>
                </a:solidFill>
                <a:ea typeface="Microsoft YaHei"/>
              </a:rPr>
              <a:t>une</a:t>
            </a:r>
            <a:r>
              <a:rPr lang="en-US" sz="1425" b="1" spc="-1" dirty="0">
                <a:solidFill>
                  <a:srgbClr val="041133"/>
                </a:solidFill>
                <a:ea typeface="Microsoft YaHei"/>
              </a:rPr>
              <a:t>  </a:t>
            </a:r>
            <a:r>
              <a:rPr lang="en-US" sz="1425" b="1" spc="-1" dirty="0" err="1">
                <a:solidFill>
                  <a:srgbClr val="041133"/>
                </a:solidFill>
                <a:ea typeface="Microsoft YaHei"/>
              </a:rPr>
              <a:t>approche</a:t>
            </a:r>
            <a:r>
              <a:rPr lang="en-US" sz="1425" b="1" spc="-1" dirty="0">
                <a:solidFill>
                  <a:srgbClr val="041133"/>
                </a:solidFill>
                <a:ea typeface="Microsoft YaHei"/>
              </a:rPr>
              <a:t> </a:t>
            </a:r>
            <a:r>
              <a:rPr lang="en-US" sz="1425" b="1" spc="-1" dirty="0" err="1">
                <a:solidFill>
                  <a:srgbClr val="041133"/>
                </a:solidFill>
                <a:ea typeface="Microsoft YaHei"/>
              </a:rPr>
              <a:t>économe</a:t>
            </a:r>
            <a:r>
              <a:rPr lang="en-US" sz="1425" b="1" spc="-1" dirty="0">
                <a:solidFill>
                  <a:srgbClr val="041133"/>
                </a:solidFill>
                <a:ea typeface="Microsoft YaHei"/>
              </a:rPr>
              <a:t>  et </a:t>
            </a:r>
            <a:r>
              <a:rPr lang="en-US" sz="1425" b="1" spc="-1" dirty="0" err="1">
                <a:solidFill>
                  <a:srgbClr val="041133"/>
                </a:solidFill>
                <a:ea typeface="Microsoft YaHei"/>
              </a:rPr>
              <a:t>une</a:t>
            </a:r>
            <a:r>
              <a:rPr lang="en-US" sz="1425" b="1" spc="-1" dirty="0">
                <a:solidFill>
                  <a:srgbClr val="041133"/>
                </a:solidFill>
                <a:ea typeface="Microsoft YaHei"/>
              </a:rPr>
              <a:t>  incidence durable. </a:t>
            </a:r>
            <a:endParaRPr lang="fr-FR" sz="1425" spc="-1" dirty="0"/>
          </a:p>
        </p:txBody>
      </p:sp>
      <p:pic>
        <p:nvPicPr>
          <p:cNvPr id="13" name="Google Shape;1100;gf7b8705893_4_119">
            <a:extLst>
              <a:ext uri="{FF2B5EF4-FFF2-40B4-BE49-F238E27FC236}">
                <a16:creationId xmlns:a16="http://schemas.microsoft.com/office/drawing/2014/main" id="{A7C764FF-DD43-DA94-D94F-5A23638C6490}"/>
              </a:ext>
            </a:extLst>
          </p:cNvPr>
          <p:cNvPicPr/>
          <p:nvPr/>
        </p:nvPicPr>
        <p:blipFill>
          <a:blip r:embed="rId4"/>
          <a:stretch/>
        </p:blipFill>
        <p:spPr>
          <a:xfrm>
            <a:off x="633541" y="3191157"/>
            <a:ext cx="1390500" cy="1390500"/>
          </a:xfrm>
          <a:prstGeom prst="rect">
            <a:avLst/>
          </a:prstGeom>
          <a:ln w="0">
            <a:noFill/>
          </a:ln>
        </p:spPr>
      </p:pic>
      <p:sp>
        <p:nvSpPr>
          <p:cNvPr id="2" name="Espace réservé du numéro de diapositive 1">
            <a:extLst>
              <a:ext uri="{FF2B5EF4-FFF2-40B4-BE49-F238E27FC236}">
                <a16:creationId xmlns:a16="http://schemas.microsoft.com/office/drawing/2014/main" id="{E320D68F-F4DD-2A86-DBF6-9FA2EF578E0B}"/>
              </a:ext>
            </a:extLst>
          </p:cNvPr>
          <p:cNvSpPr>
            <a:spLocks noGrp="1"/>
          </p:cNvSpPr>
          <p:nvPr>
            <p:ph type="sldNum" sz="quarter" idx="12"/>
          </p:nvPr>
        </p:nvSpPr>
        <p:spPr/>
        <p:txBody>
          <a:bodyPr/>
          <a:lstStyle/>
          <a:p>
            <a:fld id="{7DD352F8-E6D5-40A5-90BA-A89BD40754D9}" type="slidenum">
              <a:rPr lang="fr-FR" smtClean="0"/>
              <a:pPr/>
              <a:t>120</a:t>
            </a:fld>
            <a:endParaRPr lang="fr-FR"/>
          </a:p>
        </p:txBody>
      </p:sp>
    </p:spTree>
    <p:extLst>
      <p:ext uri="{BB962C8B-B14F-4D97-AF65-F5344CB8AC3E}">
        <p14:creationId xmlns:p14="http://schemas.microsoft.com/office/powerpoint/2010/main" val="3839269926"/>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ce réservé du contenu 9"/>
          <p:cNvSpPr>
            <a:spLocks noGrp="1"/>
          </p:cNvSpPr>
          <p:nvPr>
            <p:ph idx="1"/>
          </p:nvPr>
        </p:nvSpPr>
        <p:spPr>
          <a:xfrm>
            <a:off x="405986" y="677279"/>
            <a:ext cx="8435280" cy="4089985"/>
          </a:xfrm>
        </p:spPr>
        <p:txBody>
          <a:bodyPr vert="horz" lIns="91440" tIns="45720" rIns="91440" bIns="45720" rtlCol="0" anchor="t">
            <a:normAutofit fontScale="85000" lnSpcReduction="10000"/>
          </a:bodyPr>
          <a:lstStyle/>
          <a:p>
            <a:pPr marL="0" indent="0" algn="just">
              <a:spcBef>
                <a:spcPts val="0"/>
              </a:spcBef>
              <a:spcAft>
                <a:spcPts val="600"/>
              </a:spcAft>
              <a:buNone/>
            </a:pPr>
            <a:r>
              <a:rPr lang="fr-FR" sz="2000" b="1" dirty="0">
                <a:solidFill>
                  <a:schemeClr val="tx2"/>
                </a:solidFill>
                <a:ea typeface="+mn-lt"/>
                <a:cs typeface="Arial" panose="020B0604020202020204" pitchFamily="34" charset="0"/>
              </a:rPr>
              <a:t>15. Contrat d'Objectif Territorial (COT)</a:t>
            </a:r>
          </a:p>
          <a:p>
            <a:pPr marL="0" indent="0" algn="just">
              <a:spcBef>
                <a:spcPts val="0"/>
              </a:spcBef>
              <a:spcAft>
                <a:spcPts val="600"/>
              </a:spcAft>
              <a:buNone/>
            </a:pPr>
            <a:endParaRPr lang="fr-FR" sz="2000" b="1" dirty="0">
              <a:solidFill>
                <a:schemeClr val="accent6"/>
              </a:solidFill>
              <a:ea typeface="+mn-lt"/>
              <a:cs typeface="Arial" panose="020B0604020202020204" pitchFamily="34" charset="0"/>
            </a:endParaRPr>
          </a:p>
          <a:p>
            <a:pPr marL="0" indent="0" algn="just">
              <a:lnSpc>
                <a:spcPct val="105000"/>
              </a:lnSpc>
              <a:spcAft>
                <a:spcPts val="800"/>
              </a:spcAft>
              <a:buNone/>
              <a:defRPr/>
            </a:pPr>
            <a:r>
              <a:rPr lang="fr-FR" sz="2000" b="1" dirty="0">
                <a:solidFill>
                  <a:srgbClr val="000000"/>
                </a:solidFill>
                <a:latin typeface="Lato"/>
                <a:ea typeface="Lato"/>
                <a:cs typeface="Lato"/>
              </a:rPr>
              <a:t>Le conseil communautaire est invité à :</a:t>
            </a:r>
          </a:p>
          <a:p>
            <a:pPr algn="just">
              <a:lnSpc>
                <a:spcPct val="105000"/>
              </a:lnSpc>
              <a:spcAft>
                <a:spcPts val="800"/>
              </a:spcAft>
              <a:defRPr/>
            </a:pPr>
            <a:r>
              <a:rPr lang="fr-FR" sz="2000" b="1" dirty="0">
                <a:solidFill>
                  <a:srgbClr val="000000"/>
                </a:solidFill>
                <a:latin typeface="Lato"/>
                <a:ea typeface="Lato"/>
                <a:cs typeface="Lato"/>
              </a:rPr>
              <a:t>ENGAGER la collectivité dans la définition d’un contrat territorial intégré avec l’ADEME : le COT Contrat d’Objectif Territorial « Territoire Engagé Transition Ecologique » en vue du futur « CRTE contrat territorial de relance et de transition écologique » avec l’Etat ;</a:t>
            </a:r>
          </a:p>
          <a:p>
            <a:pPr algn="just">
              <a:lnSpc>
                <a:spcPct val="105000"/>
              </a:lnSpc>
              <a:spcAft>
                <a:spcPts val="800"/>
              </a:spcAft>
              <a:defRPr/>
            </a:pPr>
            <a:r>
              <a:rPr lang="fr-FR" sz="2000" b="1" dirty="0">
                <a:solidFill>
                  <a:srgbClr val="000000"/>
                </a:solidFill>
                <a:latin typeface="Lato"/>
                <a:ea typeface="Lato"/>
                <a:cs typeface="Lato"/>
              </a:rPr>
              <a:t>DEPOSER une candidature pour solliciter les financements et l’accompagnement associés ;</a:t>
            </a:r>
          </a:p>
          <a:p>
            <a:pPr algn="just">
              <a:lnSpc>
                <a:spcPct val="105000"/>
              </a:lnSpc>
              <a:spcAft>
                <a:spcPts val="800"/>
              </a:spcAft>
              <a:defRPr/>
            </a:pPr>
            <a:r>
              <a:rPr lang="fr-FR" sz="2000" b="1" dirty="0">
                <a:solidFill>
                  <a:srgbClr val="000000"/>
                </a:solidFill>
                <a:latin typeface="Lato"/>
                <a:ea typeface="Lato"/>
                <a:cs typeface="Lato"/>
              </a:rPr>
              <a:t>AUTORISER le Président à signer la convention jointe en annexe ;</a:t>
            </a:r>
          </a:p>
          <a:p>
            <a:pPr algn="just">
              <a:lnSpc>
                <a:spcPct val="105000"/>
              </a:lnSpc>
              <a:spcAft>
                <a:spcPts val="800"/>
              </a:spcAft>
              <a:defRPr/>
            </a:pPr>
            <a:r>
              <a:rPr lang="fr-FR" sz="2000" b="1" dirty="0">
                <a:solidFill>
                  <a:srgbClr val="000000"/>
                </a:solidFill>
                <a:latin typeface="Lato"/>
                <a:ea typeface="Lato"/>
                <a:cs typeface="Lato"/>
              </a:rPr>
              <a:t>AUTORISER le Président ou tout délégataire de son choix à accomplir toute formalité et adopter tout acte nécessaire à l’exécution de la présente délibération.</a:t>
            </a:r>
            <a:endParaRPr lang="fr-FR" sz="1200" b="1" dirty="0">
              <a:solidFill>
                <a:schemeClr val="accent6"/>
              </a:solidFill>
              <a:ea typeface="+mn-lt"/>
              <a:cs typeface="+mn-lt"/>
            </a:endParaRPr>
          </a:p>
        </p:txBody>
      </p:sp>
      <p:cxnSp>
        <p:nvCxnSpPr>
          <p:cNvPr id="4" name="Connecteur droit 3">
            <a:extLst>
              <a:ext uri="{FF2B5EF4-FFF2-40B4-BE49-F238E27FC236}">
                <a16:creationId xmlns:a16="http://schemas.microsoft.com/office/drawing/2014/main" id="{D990F430-F22E-4DFD-AC13-B6FE6F28C6E6}"/>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5" name="Espace réservé de la date 1">
            <a:extLst>
              <a:ext uri="{FF2B5EF4-FFF2-40B4-BE49-F238E27FC236}">
                <a16:creationId xmlns:a16="http://schemas.microsoft.com/office/drawing/2014/main" id="{751B799A-2741-46CE-8EB5-1345CA22DF28}"/>
              </a:ext>
            </a:extLst>
          </p:cNvPr>
          <p:cNvSpPr>
            <a:spLocks noGrp="1"/>
          </p:cNvSpPr>
          <p:nvPr>
            <p:ph type="dt" sz="half" idx="10"/>
          </p:nvPr>
        </p:nvSpPr>
        <p:spPr>
          <a:xfrm>
            <a:off x="457201" y="4767264"/>
            <a:ext cx="3322712" cy="273844"/>
          </a:xfrm>
        </p:spPr>
        <p:txBody>
          <a:bodyPr/>
          <a:lstStyle/>
          <a:p>
            <a:r>
              <a:rPr lang="fr-FR" i="1">
                <a:latin typeface="Lato"/>
              </a:rPr>
              <a:t>Conseil communautaire – 17 novembre 2022</a:t>
            </a:r>
            <a:endParaRPr lang="fr-FR" i="1" dirty="0">
              <a:latin typeface="Lato"/>
            </a:endParaRPr>
          </a:p>
        </p:txBody>
      </p:sp>
      <p:sp>
        <p:nvSpPr>
          <p:cNvPr id="11" name="Titre 8">
            <a:extLst>
              <a:ext uri="{FF2B5EF4-FFF2-40B4-BE49-F238E27FC236}">
                <a16:creationId xmlns:a16="http://schemas.microsoft.com/office/drawing/2014/main" id="{3B392CE7-D947-F620-18AB-5C4E8E7EDFAF}"/>
              </a:ext>
            </a:extLst>
          </p:cNvPr>
          <p:cNvSpPr txBox="1">
            <a:spLocks/>
          </p:cNvSpPr>
          <p:nvPr/>
        </p:nvSpPr>
        <p:spPr>
          <a:xfrm>
            <a:off x="302734" y="-12621"/>
            <a:ext cx="8860408" cy="777713"/>
          </a:xfrm>
          <a:prstGeom prst="rect">
            <a:avLst/>
          </a:prstGeom>
        </p:spPr>
        <p:txBody>
          <a:bodyPr vert="horz" lIns="68580" tIns="34290" rIns="68580" bIns="34290" rtlCol="0" anchor="t">
            <a:normAutofit fontScale="90000"/>
          </a:bodyPr>
          <a:lstStyle>
            <a:lvl1pPr algn="ctr" defTabSz="1219170" rtl="0" eaLnBrk="1" latinLnBrk="0" hangingPunct="1">
              <a:spcBef>
                <a:spcPct val="0"/>
              </a:spcBef>
              <a:buNone/>
              <a:defRPr sz="5867" kern="1200">
                <a:solidFill>
                  <a:schemeClr val="tx1"/>
                </a:solidFill>
                <a:latin typeface="+mj-lt"/>
                <a:ea typeface="+mj-ea"/>
                <a:cs typeface="+mj-cs"/>
              </a:defRPr>
            </a:lvl1pPr>
          </a:lstStyle>
          <a:p>
            <a:pPr algn="l"/>
            <a:r>
              <a:rPr lang="fr-FR" sz="4400" b="1" dirty="0">
                <a:solidFill>
                  <a:schemeClr val="tx2"/>
                </a:solidFill>
                <a:latin typeface="Caviar Dreams" pitchFamily="34" charset="0"/>
                <a:cs typeface="Arial" pitchFamily="34" charset="0"/>
              </a:rPr>
              <a:t>Climat – Air - Energie</a:t>
            </a:r>
            <a:r>
              <a:rPr lang="fr-FR" sz="4400" b="1" dirty="0">
                <a:solidFill>
                  <a:schemeClr val="accent6">
                    <a:lumMod val="75000"/>
                  </a:schemeClr>
                </a:solidFill>
                <a:latin typeface="Caviar Dreams" pitchFamily="34" charset="0"/>
                <a:cs typeface="Arial" pitchFamily="34" charset="0"/>
              </a:rPr>
              <a:t> </a:t>
            </a:r>
            <a:r>
              <a:rPr lang="fr-FR" sz="1400" b="1" i="1" dirty="0">
                <a:solidFill>
                  <a:schemeClr val="bg2"/>
                </a:solidFill>
                <a:latin typeface="Lato" pitchFamily="34" charset="0"/>
                <a:ea typeface="Lato" pitchFamily="34" charset="0"/>
                <a:cs typeface="Lato" pitchFamily="34" charset="0"/>
              </a:rPr>
              <a:t>-  Intervention de Monsieur Sylvain GRIFFAULT</a:t>
            </a:r>
          </a:p>
        </p:txBody>
      </p:sp>
      <p:sp>
        <p:nvSpPr>
          <p:cNvPr id="2" name="Espace réservé du numéro de diapositive 1">
            <a:extLst>
              <a:ext uri="{FF2B5EF4-FFF2-40B4-BE49-F238E27FC236}">
                <a16:creationId xmlns:a16="http://schemas.microsoft.com/office/drawing/2014/main" id="{7FA4A5C7-D1D9-F5C1-18C9-D242A555E3A1}"/>
              </a:ext>
            </a:extLst>
          </p:cNvPr>
          <p:cNvSpPr>
            <a:spLocks noGrp="1"/>
          </p:cNvSpPr>
          <p:nvPr>
            <p:ph type="sldNum" sz="quarter" idx="12"/>
          </p:nvPr>
        </p:nvSpPr>
        <p:spPr/>
        <p:txBody>
          <a:bodyPr/>
          <a:lstStyle/>
          <a:p>
            <a:fld id="{7DD352F8-E6D5-40A5-90BA-A89BD40754D9}" type="slidenum">
              <a:rPr lang="fr-FR" smtClean="0"/>
              <a:pPr/>
              <a:t>121</a:t>
            </a:fld>
            <a:endParaRPr lang="fr-FR"/>
          </a:p>
        </p:txBody>
      </p:sp>
    </p:spTree>
    <p:extLst>
      <p:ext uri="{BB962C8B-B14F-4D97-AF65-F5344CB8AC3E}">
        <p14:creationId xmlns:p14="http://schemas.microsoft.com/office/powerpoint/2010/main" val="1411598047"/>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457200" y="195486"/>
            <a:ext cx="8229600" cy="1069627"/>
          </a:xfrm>
        </p:spPr>
        <p:txBody>
          <a:bodyPr anchor="t">
            <a:normAutofit fontScale="90000"/>
          </a:bodyPr>
          <a:lstStyle/>
          <a:p>
            <a:pPr algn="l"/>
            <a:r>
              <a:rPr lang="fr-FR" b="1">
                <a:solidFill>
                  <a:schemeClr val="bg2"/>
                </a:solidFill>
                <a:latin typeface="Caviar Dreams" pitchFamily="34" charset="0"/>
                <a:cs typeface="Arial" pitchFamily="34" charset="0"/>
              </a:rPr>
              <a:t>Conseil communautaire</a:t>
            </a:r>
            <a:br>
              <a:rPr lang="fr-FR" b="1">
                <a:solidFill>
                  <a:schemeClr val="bg2"/>
                </a:solidFill>
                <a:latin typeface="Caviar Dreams" pitchFamily="34" charset="0"/>
              </a:rPr>
            </a:br>
            <a:br>
              <a:rPr lang="fr-FR" b="1" i="1">
                <a:solidFill>
                  <a:schemeClr val="bg2"/>
                </a:solidFill>
                <a:latin typeface="Lato" pitchFamily="34" charset="0"/>
                <a:ea typeface="Lato" pitchFamily="34" charset="0"/>
                <a:cs typeface="Lato" pitchFamily="34" charset="0"/>
              </a:rPr>
            </a:br>
            <a:endParaRPr lang="fr-FR" b="1">
              <a:solidFill>
                <a:srgbClr val="432918"/>
              </a:solidFill>
              <a:latin typeface="Caviar Dreams" pitchFamily="34" charset="0"/>
            </a:endParaRPr>
          </a:p>
        </p:txBody>
      </p:sp>
      <p:sp>
        <p:nvSpPr>
          <p:cNvPr id="10" name="Espace réservé du contenu 9"/>
          <p:cNvSpPr>
            <a:spLocks noGrp="1"/>
          </p:cNvSpPr>
          <p:nvPr>
            <p:ph idx="1"/>
          </p:nvPr>
        </p:nvSpPr>
        <p:spPr>
          <a:xfrm>
            <a:off x="457200" y="1200150"/>
            <a:ext cx="8229600" cy="3531835"/>
          </a:xfrm>
        </p:spPr>
        <p:txBody>
          <a:bodyPr>
            <a:normAutofit/>
          </a:bodyPr>
          <a:lstStyle/>
          <a:p>
            <a:pPr marL="0" indent="0" algn="ctr">
              <a:buNone/>
            </a:pPr>
            <a:endParaRPr lang="fr-FR" sz="2400" b="1" dirty="0">
              <a:solidFill>
                <a:schemeClr val="tx2"/>
              </a:solidFill>
              <a:latin typeface="Lato" pitchFamily="34" charset="0"/>
              <a:ea typeface="Lato" pitchFamily="34" charset="0"/>
              <a:cs typeface="Lato" pitchFamily="34" charset="0"/>
            </a:endParaRPr>
          </a:p>
          <a:p>
            <a:pPr marL="0" indent="0" algn="ctr">
              <a:buNone/>
            </a:pPr>
            <a:endParaRPr lang="fr-FR" sz="4400" b="1" dirty="0">
              <a:solidFill>
                <a:schemeClr val="tx2"/>
              </a:solidFill>
              <a:latin typeface="Lato" pitchFamily="34" charset="0"/>
              <a:ea typeface="Lato" pitchFamily="34" charset="0"/>
              <a:cs typeface="Lato" pitchFamily="34" charset="0"/>
            </a:endParaRPr>
          </a:p>
          <a:p>
            <a:pPr marL="0" indent="0" algn="ctr">
              <a:buNone/>
            </a:pPr>
            <a:r>
              <a:rPr lang="fr-FR" sz="4400" b="1" dirty="0">
                <a:solidFill>
                  <a:schemeClr val="accent6"/>
                </a:solidFill>
                <a:latin typeface="Lato" pitchFamily="34" charset="0"/>
                <a:ea typeface="Lato" pitchFamily="34" charset="0"/>
                <a:cs typeface="Lato" pitchFamily="34" charset="0"/>
              </a:rPr>
              <a:t>AMENAGEMENT</a:t>
            </a:r>
          </a:p>
        </p:txBody>
      </p:sp>
      <p:cxnSp>
        <p:nvCxnSpPr>
          <p:cNvPr id="12" name="Connecteur droit 11">
            <a:extLst>
              <a:ext uri="{FF2B5EF4-FFF2-40B4-BE49-F238E27FC236}">
                <a16:creationId xmlns:a16="http://schemas.microsoft.com/office/drawing/2014/main" id="{D92DE92B-1BFB-49DE-9959-2B46908FFC4F}"/>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Espace réservé de la date 2">
            <a:extLst>
              <a:ext uri="{FF2B5EF4-FFF2-40B4-BE49-F238E27FC236}">
                <a16:creationId xmlns:a16="http://schemas.microsoft.com/office/drawing/2014/main" id="{14C66AA9-F841-4C04-8BDD-823382C82382}"/>
              </a:ext>
            </a:extLst>
          </p:cNvPr>
          <p:cNvSpPr>
            <a:spLocks noGrp="1"/>
          </p:cNvSpPr>
          <p:nvPr>
            <p:ph type="dt" sz="half" idx="10"/>
          </p:nvPr>
        </p:nvSpPr>
        <p:spPr>
          <a:xfrm>
            <a:off x="457200" y="4767264"/>
            <a:ext cx="3322712"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1" u="none" strike="noStrike" kern="1200" cap="none" spc="0" normalizeH="0" baseline="0" noProof="0">
                <a:ln>
                  <a:noFill/>
                </a:ln>
                <a:solidFill>
                  <a:srgbClr val="C00000"/>
                </a:solidFill>
                <a:effectLst/>
                <a:uLnTx/>
                <a:uFillTx/>
                <a:latin typeface="Lato"/>
                <a:ea typeface="+mn-ea"/>
                <a:cs typeface="+mn-cs"/>
              </a:rPr>
              <a:t>Conseil communautaire – 17 novembre 2022</a:t>
            </a:r>
            <a:endParaRPr kumimoji="0" lang="fr-FR" sz="1200" b="0" i="1" u="none" strike="noStrike" kern="1200" cap="none" spc="0" normalizeH="0" baseline="0" noProof="0" dirty="0">
              <a:ln>
                <a:noFill/>
              </a:ln>
              <a:solidFill>
                <a:srgbClr val="C00000"/>
              </a:solidFill>
              <a:effectLst/>
              <a:uLnTx/>
              <a:uFillTx/>
              <a:latin typeface="Lato"/>
              <a:ea typeface="+mn-ea"/>
              <a:cs typeface="+mn-cs"/>
            </a:endParaRPr>
          </a:p>
        </p:txBody>
      </p:sp>
      <p:sp>
        <p:nvSpPr>
          <p:cNvPr id="2" name="Espace réservé du numéro de diapositive 1">
            <a:extLst>
              <a:ext uri="{FF2B5EF4-FFF2-40B4-BE49-F238E27FC236}">
                <a16:creationId xmlns:a16="http://schemas.microsoft.com/office/drawing/2014/main" id="{5960DDED-CF82-DE00-B1F9-8D6C2090CFF8}"/>
              </a:ext>
            </a:extLst>
          </p:cNvPr>
          <p:cNvSpPr>
            <a:spLocks noGrp="1"/>
          </p:cNvSpPr>
          <p:nvPr>
            <p:ph type="sldNum" sz="quarter" idx="12"/>
          </p:nvPr>
        </p:nvSpPr>
        <p:spPr/>
        <p:txBody>
          <a:bodyPr/>
          <a:lstStyle/>
          <a:p>
            <a:fld id="{7DD352F8-E6D5-40A5-90BA-A89BD40754D9}" type="slidenum">
              <a:rPr lang="fr-FR" smtClean="0"/>
              <a:pPr/>
              <a:t>122</a:t>
            </a:fld>
            <a:endParaRPr lang="fr-FR"/>
          </a:p>
        </p:txBody>
      </p:sp>
    </p:spTree>
    <p:extLst>
      <p:ext uri="{BB962C8B-B14F-4D97-AF65-F5344CB8AC3E}">
        <p14:creationId xmlns:p14="http://schemas.microsoft.com/office/powerpoint/2010/main" val="2900026824"/>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451920" y="-114904"/>
            <a:ext cx="8506047" cy="777713"/>
          </a:xfrm>
        </p:spPr>
        <p:txBody>
          <a:bodyPr anchor="t">
            <a:normAutofit/>
          </a:bodyPr>
          <a:lstStyle/>
          <a:p>
            <a:pPr algn="l"/>
            <a:r>
              <a:rPr lang="fr-FR" sz="4000" b="1" dirty="0">
                <a:solidFill>
                  <a:schemeClr val="accent6"/>
                </a:solidFill>
                <a:latin typeface="Lato" pitchFamily="34" charset="0"/>
                <a:ea typeface="Lato" pitchFamily="34" charset="0"/>
                <a:cs typeface="Lato" pitchFamily="34" charset="0"/>
              </a:rPr>
              <a:t>Aménagement</a:t>
            </a:r>
            <a:r>
              <a:rPr lang="fr-FR" b="1" dirty="0">
                <a:solidFill>
                  <a:srgbClr val="F99707"/>
                </a:solidFill>
                <a:latin typeface="Lato" pitchFamily="34" charset="0"/>
                <a:ea typeface="Lato" pitchFamily="34" charset="0"/>
                <a:cs typeface="Lato" pitchFamily="34" charset="0"/>
              </a:rPr>
              <a:t> </a:t>
            </a:r>
            <a:r>
              <a:rPr lang="fr-FR" sz="1600" b="1" i="1" dirty="0">
                <a:solidFill>
                  <a:srgbClr val="5E3B27"/>
                </a:solidFill>
                <a:latin typeface="Lato" pitchFamily="34" charset="0"/>
                <a:ea typeface="Lato" pitchFamily="34" charset="0"/>
                <a:cs typeface="Lato" pitchFamily="34" charset="0"/>
              </a:rPr>
              <a:t>- </a:t>
            </a:r>
            <a:r>
              <a:rPr lang="fr-FR" sz="1400" b="1" i="1" dirty="0">
                <a:solidFill>
                  <a:srgbClr val="5E3B27"/>
                </a:solidFill>
                <a:latin typeface="Lato" pitchFamily="34" charset="0"/>
                <a:ea typeface="Lato" pitchFamily="34" charset="0"/>
                <a:cs typeface="Lato" pitchFamily="34" charset="0"/>
              </a:rPr>
              <a:t>Intervention de Monsieur Sylvain GRIFFAULT</a:t>
            </a:r>
          </a:p>
        </p:txBody>
      </p:sp>
      <p:sp>
        <p:nvSpPr>
          <p:cNvPr id="10" name="Espace réservé du contenu 9"/>
          <p:cNvSpPr>
            <a:spLocks noGrp="1"/>
          </p:cNvSpPr>
          <p:nvPr>
            <p:ph idx="1"/>
          </p:nvPr>
        </p:nvSpPr>
        <p:spPr>
          <a:xfrm>
            <a:off x="451920" y="532265"/>
            <a:ext cx="8388881" cy="4234995"/>
          </a:xfrm>
        </p:spPr>
        <p:txBody>
          <a:bodyPr vert="horz" lIns="91440" tIns="45720" rIns="91440" bIns="45720" rtlCol="0" anchor="t">
            <a:normAutofit fontScale="92500" lnSpcReduction="20000"/>
          </a:bodyPr>
          <a:lstStyle/>
          <a:p>
            <a:pPr marL="0" indent="0" algn="just">
              <a:spcBef>
                <a:spcPts val="0"/>
              </a:spcBef>
              <a:spcAft>
                <a:spcPts val="600"/>
              </a:spcAft>
              <a:buNone/>
              <a:tabLst>
                <a:tab pos="457200" algn="l"/>
              </a:tabLst>
            </a:pPr>
            <a:r>
              <a:rPr lang="fr-FR" sz="2000" b="1" dirty="0">
                <a:solidFill>
                  <a:schemeClr val="accent6"/>
                </a:solidFill>
                <a:latin typeface="Lato" panose="020F0502020204030203" pitchFamily="34" charset="0"/>
                <a:cs typeface="Arial" panose="020B0604020202020204" pitchFamily="34" charset="0"/>
              </a:rPr>
              <a:t>16. Plan local d'urbanisme (PLU) de Mougon (Aigondigné) - Modification n°1 – Approbation</a:t>
            </a:r>
          </a:p>
          <a:p>
            <a:pPr marL="0" indent="0" algn="just">
              <a:spcBef>
                <a:spcPts val="0"/>
              </a:spcBef>
              <a:spcAft>
                <a:spcPts val="600"/>
              </a:spcAft>
              <a:buNone/>
              <a:tabLst>
                <a:tab pos="457200" algn="l"/>
              </a:tabLst>
            </a:pPr>
            <a:r>
              <a:rPr lang="fr-FR" sz="2000" b="1" u="sng" dirty="0">
                <a:solidFill>
                  <a:schemeClr val="tx2"/>
                </a:solidFill>
                <a:latin typeface="Lato" panose="020F0502020204030203" pitchFamily="34" charset="0"/>
                <a:cs typeface="Arial" panose="020B0604020202020204" pitchFamily="34" charset="0"/>
              </a:rPr>
              <a:t>Objectifs de la modification du PLU</a:t>
            </a:r>
          </a:p>
          <a:p>
            <a:pPr algn="just">
              <a:spcBef>
                <a:spcPts val="0"/>
              </a:spcBef>
              <a:spcAft>
                <a:spcPts val="600"/>
              </a:spcAft>
              <a:tabLst>
                <a:tab pos="457200" algn="l"/>
              </a:tabLst>
            </a:pPr>
            <a:r>
              <a:rPr lang="fr-FR" sz="2000" dirty="0">
                <a:solidFill>
                  <a:schemeClr val="bg1"/>
                </a:solidFill>
                <a:latin typeface="Lato" panose="020F0502020204030203" pitchFamily="34" charset="0"/>
                <a:cs typeface="Arial" panose="020B0604020202020204" pitchFamily="34" charset="0"/>
              </a:rPr>
              <a:t>Répondre aux besoins de développement de l’urbanisation sur le bourg de Mougon</a:t>
            </a:r>
          </a:p>
          <a:p>
            <a:pPr algn="just">
              <a:spcBef>
                <a:spcPts val="0"/>
              </a:spcBef>
              <a:spcAft>
                <a:spcPts val="600"/>
              </a:spcAft>
              <a:tabLst>
                <a:tab pos="457200" algn="l"/>
              </a:tabLst>
            </a:pPr>
            <a:r>
              <a:rPr lang="fr-FR" sz="2000" dirty="0">
                <a:solidFill>
                  <a:schemeClr val="bg1"/>
                </a:solidFill>
                <a:latin typeface="Lato" panose="020F0502020204030203" pitchFamily="34" charset="0"/>
                <a:cs typeface="Arial" panose="020B0604020202020204" pitchFamily="34" charset="0"/>
              </a:rPr>
              <a:t>Assurer un aménagement cohérent</a:t>
            </a:r>
          </a:p>
          <a:p>
            <a:pPr algn="just">
              <a:spcBef>
                <a:spcPts val="0"/>
              </a:spcBef>
              <a:spcAft>
                <a:spcPts val="600"/>
              </a:spcAft>
              <a:tabLst>
                <a:tab pos="457200" algn="l"/>
              </a:tabLst>
            </a:pPr>
            <a:r>
              <a:rPr lang="fr-FR" sz="2000" dirty="0">
                <a:solidFill>
                  <a:schemeClr val="bg1"/>
                </a:solidFill>
                <a:latin typeface="Lato" panose="020F0502020204030203" pitchFamily="34" charset="0"/>
                <a:cs typeface="Arial" panose="020B0604020202020204" pitchFamily="34" charset="0"/>
              </a:rPr>
              <a:t>Modifier le règlement écrit des zones </a:t>
            </a:r>
            <a:r>
              <a:rPr lang="fr-FR" sz="2000" dirty="0" err="1">
                <a:solidFill>
                  <a:schemeClr val="bg1"/>
                </a:solidFill>
                <a:latin typeface="Lato" panose="020F0502020204030203" pitchFamily="34" charset="0"/>
                <a:cs typeface="Arial" panose="020B0604020202020204" pitchFamily="34" charset="0"/>
              </a:rPr>
              <a:t>Ue</a:t>
            </a:r>
            <a:r>
              <a:rPr lang="fr-FR" sz="2000" dirty="0">
                <a:solidFill>
                  <a:schemeClr val="bg1"/>
                </a:solidFill>
                <a:latin typeface="Lato" panose="020F0502020204030203" pitchFamily="34" charset="0"/>
                <a:cs typeface="Arial" panose="020B0604020202020204" pitchFamily="34" charset="0"/>
              </a:rPr>
              <a:t> et </a:t>
            </a:r>
            <a:r>
              <a:rPr lang="fr-FR" sz="2000" dirty="0" err="1">
                <a:solidFill>
                  <a:schemeClr val="bg1"/>
                </a:solidFill>
                <a:latin typeface="Lato" panose="020F0502020204030203" pitchFamily="34" charset="0"/>
                <a:cs typeface="Arial" panose="020B0604020202020204" pitchFamily="34" charset="0"/>
              </a:rPr>
              <a:t>Aue</a:t>
            </a:r>
            <a:endParaRPr lang="fr-FR" sz="2000" dirty="0">
              <a:solidFill>
                <a:schemeClr val="bg1"/>
              </a:solidFill>
              <a:latin typeface="Lato" panose="020F0502020204030203" pitchFamily="34" charset="0"/>
              <a:cs typeface="Arial" panose="020B0604020202020204" pitchFamily="34" charset="0"/>
            </a:endParaRPr>
          </a:p>
          <a:p>
            <a:pPr algn="just">
              <a:spcBef>
                <a:spcPts val="0"/>
              </a:spcBef>
              <a:spcAft>
                <a:spcPts val="600"/>
              </a:spcAft>
              <a:tabLst>
                <a:tab pos="457200" algn="l"/>
              </a:tabLst>
            </a:pPr>
            <a:r>
              <a:rPr lang="fr-FR" sz="2000" dirty="0">
                <a:solidFill>
                  <a:schemeClr val="bg1"/>
                </a:solidFill>
                <a:latin typeface="Lato" panose="020F0502020204030203" pitchFamily="34" charset="0"/>
                <a:cs typeface="Arial" panose="020B0604020202020204" pitchFamily="34" charset="0"/>
              </a:rPr>
              <a:t>Toiletter la liste des emplacements réservés</a:t>
            </a:r>
          </a:p>
          <a:p>
            <a:pPr algn="just">
              <a:spcBef>
                <a:spcPts val="0"/>
              </a:spcBef>
              <a:spcAft>
                <a:spcPts val="600"/>
              </a:spcAft>
              <a:tabLst>
                <a:tab pos="457200" algn="l"/>
              </a:tabLst>
            </a:pPr>
            <a:endParaRPr lang="fr-FR" sz="2000" dirty="0">
              <a:solidFill>
                <a:schemeClr val="bg1"/>
              </a:solidFill>
              <a:latin typeface="Lato" panose="020F0502020204030203" pitchFamily="34" charset="0"/>
              <a:cs typeface="Arial" panose="020B0604020202020204" pitchFamily="34" charset="0"/>
            </a:endParaRPr>
          </a:p>
          <a:p>
            <a:pPr marL="0" indent="0" algn="just">
              <a:spcBef>
                <a:spcPts val="0"/>
              </a:spcBef>
              <a:spcAft>
                <a:spcPts val="600"/>
              </a:spcAft>
              <a:buNone/>
              <a:tabLst>
                <a:tab pos="457200" algn="l"/>
              </a:tabLst>
            </a:pPr>
            <a:r>
              <a:rPr lang="fr-FR" sz="2000" b="1" u="sng" dirty="0">
                <a:solidFill>
                  <a:schemeClr val="tx2"/>
                </a:solidFill>
                <a:latin typeface="Lato" panose="020F0502020204030203" pitchFamily="34" charset="0"/>
                <a:cs typeface="Arial" panose="020B0604020202020204" pitchFamily="34" charset="0"/>
              </a:rPr>
              <a:t>Procédure</a:t>
            </a:r>
          </a:p>
          <a:p>
            <a:pPr algn="just">
              <a:spcBef>
                <a:spcPts val="0"/>
              </a:spcBef>
              <a:spcAft>
                <a:spcPts val="600"/>
              </a:spcAft>
              <a:tabLst>
                <a:tab pos="457200" algn="l"/>
              </a:tabLst>
            </a:pPr>
            <a:r>
              <a:rPr lang="fr-FR" sz="2000" dirty="0">
                <a:solidFill>
                  <a:schemeClr val="bg1"/>
                </a:solidFill>
                <a:latin typeface="Lato" panose="020F0502020204030203" pitchFamily="34" charset="0"/>
                <a:cs typeface="Arial" panose="020B0604020202020204" pitchFamily="34" charset="0"/>
              </a:rPr>
              <a:t>Un affichage de la délibération pendant 1 mois aux en mairie et au siège de l’EPCI,</a:t>
            </a:r>
          </a:p>
          <a:p>
            <a:pPr algn="just">
              <a:spcBef>
                <a:spcPts val="0"/>
              </a:spcBef>
              <a:spcAft>
                <a:spcPts val="600"/>
              </a:spcAft>
              <a:tabLst>
                <a:tab pos="457200" algn="l"/>
              </a:tabLst>
            </a:pPr>
            <a:r>
              <a:rPr lang="fr-FR" sz="2000" dirty="0">
                <a:solidFill>
                  <a:schemeClr val="bg1"/>
                </a:solidFill>
                <a:latin typeface="Lato" panose="020F0502020204030203" pitchFamily="34" charset="0"/>
                <a:cs typeface="Arial" panose="020B0604020202020204" pitchFamily="34" charset="0"/>
              </a:rPr>
              <a:t>Mention de cet affichage sera effectuée dans un journal du département,</a:t>
            </a:r>
          </a:p>
          <a:p>
            <a:pPr algn="just">
              <a:spcBef>
                <a:spcPts val="0"/>
              </a:spcBef>
              <a:spcAft>
                <a:spcPts val="600"/>
              </a:spcAft>
              <a:tabLst>
                <a:tab pos="457200" algn="l"/>
              </a:tabLst>
            </a:pPr>
            <a:r>
              <a:rPr lang="fr-FR" sz="2000" dirty="0">
                <a:solidFill>
                  <a:schemeClr val="bg1"/>
                </a:solidFill>
                <a:latin typeface="Lato" panose="020F0502020204030203" pitchFamily="34" charset="0"/>
                <a:cs typeface="Arial" panose="020B0604020202020204" pitchFamily="34" charset="0"/>
              </a:rPr>
              <a:t>Publication sur le Géoportail de l'urbanisme.</a:t>
            </a:r>
          </a:p>
          <a:p>
            <a:pPr marL="0" indent="0" algn="just">
              <a:spcBef>
                <a:spcPts val="0"/>
              </a:spcBef>
              <a:spcAft>
                <a:spcPts val="600"/>
              </a:spcAft>
              <a:buNone/>
              <a:tabLst>
                <a:tab pos="457200" algn="l"/>
              </a:tabLst>
            </a:pPr>
            <a:endParaRPr lang="fr-FR" sz="2000" dirty="0">
              <a:solidFill>
                <a:schemeClr val="bg1"/>
              </a:solidFill>
              <a:latin typeface="Lato" panose="020F0502020204030203" pitchFamily="34" charset="0"/>
              <a:cs typeface="Arial" panose="020B0604020202020204" pitchFamily="34" charset="0"/>
            </a:endParaRPr>
          </a:p>
          <a:p>
            <a:pPr marL="0" indent="0" algn="just">
              <a:spcBef>
                <a:spcPts val="0"/>
              </a:spcBef>
              <a:spcAft>
                <a:spcPts val="600"/>
              </a:spcAft>
              <a:buNone/>
              <a:tabLst>
                <a:tab pos="457200" algn="l"/>
              </a:tabLst>
            </a:pPr>
            <a:endParaRPr lang="fr-FR" sz="2000" b="1" dirty="0">
              <a:solidFill>
                <a:schemeClr val="accent6"/>
              </a:solidFill>
              <a:latin typeface="Lato" panose="020F0502020204030203" pitchFamily="34" charset="0"/>
              <a:cs typeface="Arial" panose="020B0604020202020204" pitchFamily="34" charset="0"/>
            </a:endParaRPr>
          </a:p>
        </p:txBody>
      </p:sp>
      <p:cxnSp>
        <p:nvCxnSpPr>
          <p:cNvPr id="6" name="Connecteur droit 5">
            <a:extLst>
              <a:ext uri="{FF2B5EF4-FFF2-40B4-BE49-F238E27FC236}">
                <a16:creationId xmlns:a16="http://schemas.microsoft.com/office/drawing/2014/main" id="{D02FCFA7-D3AC-4A77-82E3-D7EF5D2B3393}"/>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Espace réservé de la date 1">
            <a:extLst>
              <a:ext uri="{FF2B5EF4-FFF2-40B4-BE49-F238E27FC236}">
                <a16:creationId xmlns:a16="http://schemas.microsoft.com/office/drawing/2014/main" id="{0992E0AA-B545-4228-B64A-17D1753692A3}"/>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1" u="none" strike="noStrike" kern="1200" cap="none" spc="0" normalizeH="0" baseline="0" noProof="0">
                <a:ln>
                  <a:noFill/>
                </a:ln>
                <a:solidFill>
                  <a:srgbClr val="C00000"/>
                </a:solidFill>
                <a:effectLst/>
                <a:uLnTx/>
                <a:uFillTx/>
                <a:latin typeface="Lato"/>
                <a:ea typeface="+mn-ea"/>
                <a:cs typeface="+mn-cs"/>
              </a:rPr>
              <a:t>Conseil communautaire – 17 novembre 2022</a:t>
            </a:r>
            <a:endParaRPr kumimoji="0" lang="fr-FR" sz="1200" b="0" i="1" u="none" strike="noStrike" kern="1200" cap="none" spc="0" normalizeH="0" baseline="0" noProof="0" dirty="0">
              <a:ln>
                <a:noFill/>
              </a:ln>
              <a:solidFill>
                <a:srgbClr val="C00000"/>
              </a:solidFill>
              <a:effectLst/>
              <a:uLnTx/>
              <a:uFillTx/>
              <a:latin typeface="Lato"/>
              <a:ea typeface="+mn-ea"/>
              <a:cs typeface="+mn-cs"/>
            </a:endParaRPr>
          </a:p>
        </p:txBody>
      </p:sp>
      <p:sp>
        <p:nvSpPr>
          <p:cNvPr id="4" name="Espace réservé du numéro de diapositive 3">
            <a:extLst>
              <a:ext uri="{FF2B5EF4-FFF2-40B4-BE49-F238E27FC236}">
                <a16:creationId xmlns:a16="http://schemas.microsoft.com/office/drawing/2014/main" id="{9423B278-3584-B7BC-86C7-3389BBEF2232}"/>
              </a:ext>
            </a:extLst>
          </p:cNvPr>
          <p:cNvSpPr>
            <a:spLocks noGrp="1"/>
          </p:cNvSpPr>
          <p:nvPr>
            <p:ph type="sldNum" sz="quarter" idx="12"/>
          </p:nvPr>
        </p:nvSpPr>
        <p:spPr/>
        <p:txBody>
          <a:bodyPr/>
          <a:lstStyle/>
          <a:p>
            <a:fld id="{7DD352F8-E6D5-40A5-90BA-A89BD40754D9}" type="slidenum">
              <a:rPr lang="fr-FR" smtClean="0"/>
              <a:pPr/>
              <a:t>123</a:t>
            </a:fld>
            <a:endParaRPr lang="fr-FR"/>
          </a:p>
        </p:txBody>
      </p:sp>
    </p:spTree>
    <p:extLst>
      <p:ext uri="{BB962C8B-B14F-4D97-AF65-F5344CB8AC3E}">
        <p14:creationId xmlns:p14="http://schemas.microsoft.com/office/powerpoint/2010/main" val="3381393816"/>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457199" y="65845"/>
            <a:ext cx="8506047" cy="777713"/>
          </a:xfrm>
        </p:spPr>
        <p:txBody>
          <a:bodyPr anchor="t">
            <a:normAutofit/>
          </a:bodyPr>
          <a:lstStyle/>
          <a:p>
            <a:pPr algn="l"/>
            <a:r>
              <a:rPr lang="fr-FR" sz="4000" b="1" dirty="0">
                <a:solidFill>
                  <a:schemeClr val="accent6"/>
                </a:solidFill>
                <a:latin typeface="Lato" pitchFamily="34" charset="0"/>
                <a:ea typeface="Lato" pitchFamily="34" charset="0"/>
                <a:cs typeface="Lato" pitchFamily="34" charset="0"/>
              </a:rPr>
              <a:t>Aménagement</a:t>
            </a:r>
            <a:r>
              <a:rPr lang="fr-FR" b="1" dirty="0">
                <a:solidFill>
                  <a:srgbClr val="F99707"/>
                </a:solidFill>
                <a:latin typeface="Lato" pitchFamily="34" charset="0"/>
                <a:ea typeface="Lato" pitchFamily="34" charset="0"/>
                <a:cs typeface="Lato" pitchFamily="34" charset="0"/>
              </a:rPr>
              <a:t> </a:t>
            </a:r>
            <a:r>
              <a:rPr lang="fr-FR" sz="1600" b="1" i="1" dirty="0">
                <a:solidFill>
                  <a:srgbClr val="5E3B27"/>
                </a:solidFill>
                <a:latin typeface="Lato" pitchFamily="34" charset="0"/>
                <a:ea typeface="Lato" pitchFamily="34" charset="0"/>
                <a:cs typeface="Lato" pitchFamily="34" charset="0"/>
              </a:rPr>
              <a:t>- </a:t>
            </a:r>
            <a:r>
              <a:rPr lang="fr-FR" sz="1400" b="1" i="1" dirty="0">
                <a:solidFill>
                  <a:srgbClr val="5E3B27"/>
                </a:solidFill>
                <a:latin typeface="Lato" pitchFamily="34" charset="0"/>
                <a:ea typeface="Lato" pitchFamily="34" charset="0"/>
                <a:cs typeface="Lato" pitchFamily="34" charset="0"/>
              </a:rPr>
              <a:t>Intervention de Monsieur Sylvain GRIFFAULT</a:t>
            </a:r>
          </a:p>
        </p:txBody>
      </p:sp>
      <p:sp>
        <p:nvSpPr>
          <p:cNvPr id="10" name="Espace réservé du contenu 9"/>
          <p:cNvSpPr>
            <a:spLocks noGrp="1"/>
          </p:cNvSpPr>
          <p:nvPr>
            <p:ph idx="1"/>
          </p:nvPr>
        </p:nvSpPr>
        <p:spPr>
          <a:xfrm>
            <a:off x="457199" y="765868"/>
            <a:ext cx="8388881" cy="4065731"/>
          </a:xfrm>
        </p:spPr>
        <p:txBody>
          <a:bodyPr vert="horz" lIns="91440" tIns="45720" rIns="91440" bIns="45720" rtlCol="0" anchor="t">
            <a:normAutofit/>
          </a:bodyPr>
          <a:lstStyle/>
          <a:p>
            <a:pPr marL="0" indent="0" algn="just">
              <a:spcBef>
                <a:spcPts val="0"/>
              </a:spcBef>
              <a:spcAft>
                <a:spcPts val="600"/>
              </a:spcAft>
              <a:buNone/>
              <a:tabLst>
                <a:tab pos="457200" algn="l"/>
              </a:tabLst>
            </a:pPr>
            <a:r>
              <a:rPr lang="fr-FR" sz="2000" b="1" dirty="0">
                <a:solidFill>
                  <a:schemeClr val="accent6"/>
                </a:solidFill>
                <a:latin typeface="Lato" panose="020F0502020204030203" pitchFamily="34" charset="0"/>
                <a:cs typeface="Arial" panose="020B0604020202020204" pitchFamily="34" charset="0"/>
              </a:rPr>
              <a:t>16. Plan local d'urbanisme (PLU) de Mougon (Aigondigné) - Modification n°1 – Approbation</a:t>
            </a:r>
          </a:p>
          <a:p>
            <a:pPr marL="0" indent="0" algn="just">
              <a:spcBef>
                <a:spcPts val="0"/>
              </a:spcBef>
              <a:spcAft>
                <a:spcPts val="600"/>
              </a:spcAft>
              <a:buNone/>
              <a:tabLst>
                <a:tab pos="457200" algn="l"/>
              </a:tabLst>
            </a:pPr>
            <a:endParaRPr lang="fr-FR" sz="2000" b="1" dirty="0">
              <a:solidFill>
                <a:schemeClr val="bg1"/>
              </a:solidFill>
              <a:cs typeface="Arial" panose="020B0604020202020204" pitchFamily="34" charset="0"/>
            </a:endParaRPr>
          </a:p>
          <a:p>
            <a:pPr marL="0" indent="0" algn="just">
              <a:spcBef>
                <a:spcPts val="0"/>
              </a:spcBef>
              <a:spcAft>
                <a:spcPts val="600"/>
              </a:spcAft>
              <a:buNone/>
              <a:tabLst>
                <a:tab pos="457200" algn="l"/>
              </a:tabLst>
            </a:pPr>
            <a:r>
              <a:rPr lang="fr-FR" sz="2000" b="1" dirty="0">
                <a:solidFill>
                  <a:schemeClr val="bg1"/>
                </a:solidFill>
                <a:cs typeface="Arial" panose="020B0604020202020204" pitchFamily="34" charset="0"/>
              </a:rPr>
              <a:t>Le conseil communautaire est invité à :</a:t>
            </a:r>
          </a:p>
          <a:p>
            <a:pPr algn="just">
              <a:spcBef>
                <a:spcPts val="0"/>
              </a:spcBef>
              <a:spcAft>
                <a:spcPts val="600"/>
              </a:spcAft>
              <a:tabLst>
                <a:tab pos="457200" algn="l"/>
              </a:tabLst>
            </a:pPr>
            <a:r>
              <a:rPr lang="fr-FR" sz="2000" b="1" dirty="0">
                <a:solidFill>
                  <a:schemeClr val="bg1"/>
                </a:solidFill>
                <a:cs typeface="Arial" panose="020B0604020202020204" pitchFamily="34" charset="0"/>
              </a:rPr>
              <a:t>APPROUVER la modification n°1 du PLU de Mougon telle qu’elle est annexée à la présente délibération,</a:t>
            </a:r>
          </a:p>
          <a:p>
            <a:pPr algn="just">
              <a:spcBef>
                <a:spcPts val="0"/>
              </a:spcBef>
              <a:spcAft>
                <a:spcPts val="600"/>
              </a:spcAft>
              <a:tabLst>
                <a:tab pos="457200" algn="l"/>
              </a:tabLst>
            </a:pPr>
            <a:r>
              <a:rPr lang="fr-FR" sz="2000" b="1" dirty="0">
                <a:solidFill>
                  <a:schemeClr val="bg1"/>
                </a:solidFill>
                <a:cs typeface="Arial" panose="020B0604020202020204" pitchFamily="34" charset="0"/>
              </a:rPr>
              <a:t>RENDRE EXÉCUTOIRE, conformément à l’article L.153-23 du code de l’urbanisme, la modification n°1 du PLU de Mougon.</a:t>
            </a:r>
          </a:p>
        </p:txBody>
      </p:sp>
      <p:cxnSp>
        <p:nvCxnSpPr>
          <p:cNvPr id="6" name="Connecteur droit 5">
            <a:extLst>
              <a:ext uri="{FF2B5EF4-FFF2-40B4-BE49-F238E27FC236}">
                <a16:creationId xmlns:a16="http://schemas.microsoft.com/office/drawing/2014/main" id="{D02FCFA7-D3AC-4A77-82E3-D7EF5D2B3393}"/>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Espace réservé de la date 1">
            <a:extLst>
              <a:ext uri="{FF2B5EF4-FFF2-40B4-BE49-F238E27FC236}">
                <a16:creationId xmlns:a16="http://schemas.microsoft.com/office/drawing/2014/main" id="{0992E0AA-B545-4228-B64A-17D1753692A3}"/>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1" u="none" strike="noStrike" kern="1200" cap="none" spc="0" normalizeH="0" baseline="0" noProof="0">
                <a:ln>
                  <a:noFill/>
                </a:ln>
                <a:solidFill>
                  <a:srgbClr val="C00000"/>
                </a:solidFill>
                <a:effectLst/>
                <a:uLnTx/>
                <a:uFillTx/>
                <a:latin typeface="Lato"/>
                <a:ea typeface="+mn-ea"/>
                <a:cs typeface="+mn-cs"/>
              </a:rPr>
              <a:t>Conseil communautaire – 17 novembre 2022</a:t>
            </a:r>
            <a:endParaRPr kumimoji="0" lang="fr-FR" sz="1200" b="0" i="1" u="none" strike="noStrike" kern="1200" cap="none" spc="0" normalizeH="0" baseline="0" noProof="0" dirty="0">
              <a:ln>
                <a:noFill/>
              </a:ln>
              <a:solidFill>
                <a:srgbClr val="C00000"/>
              </a:solidFill>
              <a:effectLst/>
              <a:uLnTx/>
              <a:uFillTx/>
              <a:latin typeface="Lato"/>
              <a:ea typeface="+mn-ea"/>
              <a:cs typeface="+mn-cs"/>
            </a:endParaRPr>
          </a:p>
        </p:txBody>
      </p:sp>
      <p:sp>
        <p:nvSpPr>
          <p:cNvPr id="4" name="Espace réservé du numéro de diapositive 3">
            <a:extLst>
              <a:ext uri="{FF2B5EF4-FFF2-40B4-BE49-F238E27FC236}">
                <a16:creationId xmlns:a16="http://schemas.microsoft.com/office/drawing/2014/main" id="{E5E12081-2D75-CE58-4F25-EB5589D082B2}"/>
              </a:ext>
            </a:extLst>
          </p:cNvPr>
          <p:cNvSpPr>
            <a:spLocks noGrp="1"/>
          </p:cNvSpPr>
          <p:nvPr>
            <p:ph type="sldNum" sz="quarter" idx="12"/>
          </p:nvPr>
        </p:nvSpPr>
        <p:spPr/>
        <p:txBody>
          <a:bodyPr/>
          <a:lstStyle/>
          <a:p>
            <a:fld id="{7DD352F8-E6D5-40A5-90BA-A89BD40754D9}" type="slidenum">
              <a:rPr lang="fr-FR" smtClean="0"/>
              <a:pPr/>
              <a:t>124</a:t>
            </a:fld>
            <a:endParaRPr lang="fr-FR"/>
          </a:p>
        </p:txBody>
      </p:sp>
    </p:spTree>
    <p:extLst>
      <p:ext uri="{BB962C8B-B14F-4D97-AF65-F5344CB8AC3E}">
        <p14:creationId xmlns:p14="http://schemas.microsoft.com/office/powerpoint/2010/main" val="1696284541"/>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457199" y="65845"/>
            <a:ext cx="8506047" cy="777713"/>
          </a:xfrm>
        </p:spPr>
        <p:txBody>
          <a:bodyPr anchor="t">
            <a:normAutofit/>
          </a:bodyPr>
          <a:lstStyle/>
          <a:p>
            <a:pPr algn="l"/>
            <a:r>
              <a:rPr lang="fr-FR" sz="4000" b="1" dirty="0">
                <a:solidFill>
                  <a:schemeClr val="accent6"/>
                </a:solidFill>
                <a:latin typeface="Lato" pitchFamily="34" charset="0"/>
                <a:ea typeface="Lato" pitchFamily="34" charset="0"/>
                <a:cs typeface="Lato" pitchFamily="34" charset="0"/>
              </a:rPr>
              <a:t>Aménagement</a:t>
            </a:r>
            <a:r>
              <a:rPr lang="fr-FR" b="1" dirty="0">
                <a:solidFill>
                  <a:srgbClr val="F99707"/>
                </a:solidFill>
                <a:latin typeface="Lato" pitchFamily="34" charset="0"/>
                <a:ea typeface="Lato" pitchFamily="34" charset="0"/>
                <a:cs typeface="Lato" pitchFamily="34" charset="0"/>
              </a:rPr>
              <a:t> </a:t>
            </a:r>
            <a:r>
              <a:rPr lang="fr-FR" sz="1600" b="1" i="1" dirty="0">
                <a:solidFill>
                  <a:srgbClr val="5E3B27"/>
                </a:solidFill>
                <a:latin typeface="Lato" pitchFamily="34" charset="0"/>
                <a:ea typeface="Lato" pitchFamily="34" charset="0"/>
                <a:cs typeface="Lato" pitchFamily="34" charset="0"/>
              </a:rPr>
              <a:t>- </a:t>
            </a:r>
            <a:r>
              <a:rPr lang="fr-FR" sz="1400" b="1" i="1" dirty="0">
                <a:solidFill>
                  <a:srgbClr val="5E3B27"/>
                </a:solidFill>
                <a:latin typeface="Lato" pitchFamily="34" charset="0"/>
                <a:ea typeface="Lato" pitchFamily="34" charset="0"/>
                <a:cs typeface="Lato" pitchFamily="34" charset="0"/>
              </a:rPr>
              <a:t>Intervention de Monsieur Sylvain GRIFFAULT</a:t>
            </a:r>
          </a:p>
        </p:txBody>
      </p:sp>
      <p:sp>
        <p:nvSpPr>
          <p:cNvPr id="10" name="Espace réservé du contenu 9"/>
          <p:cNvSpPr>
            <a:spLocks noGrp="1"/>
          </p:cNvSpPr>
          <p:nvPr>
            <p:ph idx="1"/>
          </p:nvPr>
        </p:nvSpPr>
        <p:spPr>
          <a:xfrm>
            <a:off x="451920" y="789188"/>
            <a:ext cx="8388881" cy="3851697"/>
          </a:xfrm>
        </p:spPr>
        <p:txBody>
          <a:bodyPr vert="horz" lIns="91440" tIns="45720" rIns="91440" bIns="45720" rtlCol="0" anchor="t">
            <a:normAutofit/>
          </a:bodyPr>
          <a:lstStyle/>
          <a:p>
            <a:pPr marL="0" indent="0" algn="just">
              <a:spcBef>
                <a:spcPts val="0"/>
              </a:spcBef>
              <a:spcAft>
                <a:spcPts val="600"/>
              </a:spcAft>
              <a:buNone/>
              <a:tabLst>
                <a:tab pos="457200" algn="l"/>
              </a:tabLst>
            </a:pPr>
            <a:r>
              <a:rPr lang="fr-FR" sz="2000" b="1" dirty="0">
                <a:solidFill>
                  <a:schemeClr val="accent6"/>
                </a:solidFill>
                <a:latin typeface="Lato" panose="020F0502020204030203" pitchFamily="34" charset="0"/>
                <a:cs typeface="Arial" panose="020B0604020202020204" pitchFamily="34" charset="0"/>
              </a:rPr>
              <a:t>17. Plan local d'urbanisme (PLU) de Fressines - Modification simplifiée n° 2 – Approbation</a:t>
            </a:r>
          </a:p>
          <a:p>
            <a:pPr marL="0" indent="0" algn="just">
              <a:spcBef>
                <a:spcPts val="0"/>
              </a:spcBef>
              <a:spcAft>
                <a:spcPts val="600"/>
              </a:spcAft>
              <a:buNone/>
              <a:tabLst>
                <a:tab pos="457200" algn="l"/>
              </a:tabLst>
            </a:pPr>
            <a:r>
              <a:rPr lang="fr-FR" sz="2000" b="1" u="sng" dirty="0">
                <a:solidFill>
                  <a:schemeClr val="tx2"/>
                </a:solidFill>
                <a:latin typeface="Lato" panose="020F0502020204030203" pitchFamily="34" charset="0"/>
                <a:cs typeface="Arial" panose="020B0604020202020204" pitchFamily="34" charset="0"/>
              </a:rPr>
              <a:t>Objectifs de la modification du PLU</a:t>
            </a:r>
          </a:p>
          <a:p>
            <a:pPr algn="just">
              <a:spcBef>
                <a:spcPts val="0"/>
              </a:spcBef>
              <a:spcAft>
                <a:spcPts val="600"/>
              </a:spcAft>
              <a:tabLst>
                <a:tab pos="457200" algn="l"/>
              </a:tabLst>
            </a:pPr>
            <a:r>
              <a:rPr lang="fr-FR" sz="2000" dirty="0">
                <a:solidFill>
                  <a:schemeClr val="bg1"/>
                </a:solidFill>
                <a:latin typeface="Lato" panose="020F0502020204030203" pitchFamily="34" charset="0"/>
                <a:cs typeface="Arial" panose="020B0604020202020204" pitchFamily="34" charset="0"/>
              </a:rPr>
              <a:t> Admettre les activités à vocation industrielle</a:t>
            </a:r>
          </a:p>
          <a:p>
            <a:pPr algn="just">
              <a:spcBef>
                <a:spcPts val="0"/>
              </a:spcBef>
              <a:spcAft>
                <a:spcPts val="600"/>
              </a:spcAft>
              <a:tabLst>
                <a:tab pos="457200" algn="l"/>
              </a:tabLst>
            </a:pPr>
            <a:r>
              <a:rPr lang="fr-FR" sz="2000" dirty="0">
                <a:solidFill>
                  <a:schemeClr val="bg1"/>
                </a:solidFill>
                <a:latin typeface="Lato" panose="020F0502020204030203" pitchFamily="34" charset="0"/>
                <a:cs typeface="Arial" panose="020B0604020202020204" pitchFamily="34" charset="0"/>
              </a:rPr>
              <a:t>Permettre aux habitations existantes de s’étendre et de construire des annexes </a:t>
            </a:r>
          </a:p>
          <a:p>
            <a:pPr algn="just">
              <a:spcBef>
                <a:spcPts val="0"/>
              </a:spcBef>
              <a:spcAft>
                <a:spcPts val="600"/>
              </a:spcAft>
              <a:tabLst>
                <a:tab pos="457200" algn="l"/>
              </a:tabLst>
            </a:pPr>
            <a:endParaRPr lang="fr-FR" sz="2000" b="1" dirty="0">
              <a:solidFill>
                <a:schemeClr val="bg1"/>
              </a:solidFill>
              <a:latin typeface="Lato" panose="020F0502020204030203" pitchFamily="34" charset="0"/>
              <a:cs typeface="Arial" panose="020B0604020202020204" pitchFamily="34" charset="0"/>
            </a:endParaRPr>
          </a:p>
          <a:p>
            <a:pPr marL="0" indent="0" algn="just">
              <a:spcBef>
                <a:spcPts val="0"/>
              </a:spcBef>
              <a:spcAft>
                <a:spcPts val="600"/>
              </a:spcAft>
              <a:buNone/>
              <a:tabLst>
                <a:tab pos="457200" algn="l"/>
              </a:tabLst>
            </a:pPr>
            <a:r>
              <a:rPr lang="fr-FR" sz="2000" b="1" u="sng" dirty="0">
                <a:solidFill>
                  <a:schemeClr val="tx2"/>
                </a:solidFill>
                <a:latin typeface="Lato" panose="020F0502020204030203" pitchFamily="34" charset="0"/>
                <a:cs typeface="Arial" panose="020B0604020202020204" pitchFamily="34" charset="0"/>
              </a:rPr>
              <a:t>Consultation :</a:t>
            </a:r>
          </a:p>
          <a:p>
            <a:pPr algn="just">
              <a:spcBef>
                <a:spcPts val="0"/>
              </a:spcBef>
              <a:spcAft>
                <a:spcPts val="600"/>
              </a:spcAft>
              <a:tabLst>
                <a:tab pos="457200" algn="l"/>
              </a:tabLst>
            </a:pPr>
            <a:r>
              <a:rPr lang="fr-FR" sz="2000" dirty="0">
                <a:solidFill>
                  <a:schemeClr val="bg1"/>
                </a:solidFill>
                <a:latin typeface="Lato" panose="020F0502020204030203" pitchFamily="34" charset="0"/>
                <a:cs typeface="Arial" panose="020B0604020202020204" pitchFamily="34" charset="0"/>
              </a:rPr>
              <a:t>Absence de remarques des personnes publiques associées,</a:t>
            </a:r>
          </a:p>
          <a:p>
            <a:pPr algn="just">
              <a:spcBef>
                <a:spcPts val="0"/>
              </a:spcBef>
              <a:spcAft>
                <a:spcPts val="600"/>
              </a:spcAft>
              <a:tabLst>
                <a:tab pos="457200" algn="l"/>
              </a:tabLst>
            </a:pPr>
            <a:r>
              <a:rPr lang="fr-FR" sz="2000" dirty="0">
                <a:solidFill>
                  <a:schemeClr val="bg1"/>
                </a:solidFill>
                <a:latin typeface="Lato" panose="020F0502020204030203" pitchFamily="34" charset="0"/>
                <a:cs typeface="Arial" panose="020B0604020202020204" pitchFamily="34" charset="0"/>
              </a:rPr>
              <a:t>Absence de remarques dans le cadre de la mise à disposition du public.</a:t>
            </a:r>
          </a:p>
        </p:txBody>
      </p:sp>
      <p:cxnSp>
        <p:nvCxnSpPr>
          <p:cNvPr id="6" name="Connecteur droit 5">
            <a:extLst>
              <a:ext uri="{FF2B5EF4-FFF2-40B4-BE49-F238E27FC236}">
                <a16:creationId xmlns:a16="http://schemas.microsoft.com/office/drawing/2014/main" id="{D02FCFA7-D3AC-4A77-82E3-D7EF5D2B3393}"/>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Espace réservé de la date 1">
            <a:extLst>
              <a:ext uri="{FF2B5EF4-FFF2-40B4-BE49-F238E27FC236}">
                <a16:creationId xmlns:a16="http://schemas.microsoft.com/office/drawing/2014/main" id="{0992E0AA-B545-4228-B64A-17D1753692A3}"/>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1" u="none" strike="noStrike" kern="1200" cap="none" spc="0" normalizeH="0" baseline="0" noProof="0">
                <a:ln>
                  <a:noFill/>
                </a:ln>
                <a:solidFill>
                  <a:srgbClr val="C00000"/>
                </a:solidFill>
                <a:effectLst/>
                <a:uLnTx/>
                <a:uFillTx/>
                <a:latin typeface="Lato"/>
                <a:ea typeface="+mn-ea"/>
                <a:cs typeface="+mn-cs"/>
              </a:rPr>
              <a:t>Conseil communautaire – 17 novembre 2022</a:t>
            </a:r>
            <a:endParaRPr kumimoji="0" lang="fr-FR" sz="1200" b="0" i="1" u="none" strike="noStrike" kern="1200" cap="none" spc="0" normalizeH="0" baseline="0" noProof="0" dirty="0">
              <a:ln>
                <a:noFill/>
              </a:ln>
              <a:solidFill>
                <a:srgbClr val="C00000"/>
              </a:solidFill>
              <a:effectLst/>
              <a:uLnTx/>
              <a:uFillTx/>
              <a:latin typeface="Lato"/>
              <a:ea typeface="+mn-ea"/>
              <a:cs typeface="+mn-cs"/>
            </a:endParaRPr>
          </a:p>
        </p:txBody>
      </p:sp>
      <p:sp>
        <p:nvSpPr>
          <p:cNvPr id="4" name="Espace réservé du numéro de diapositive 3">
            <a:extLst>
              <a:ext uri="{FF2B5EF4-FFF2-40B4-BE49-F238E27FC236}">
                <a16:creationId xmlns:a16="http://schemas.microsoft.com/office/drawing/2014/main" id="{D00F47E8-8AAF-7C99-F988-4586E132B15E}"/>
              </a:ext>
            </a:extLst>
          </p:cNvPr>
          <p:cNvSpPr>
            <a:spLocks noGrp="1"/>
          </p:cNvSpPr>
          <p:nvPr>
            <p:ph type="sldNum" sz="quarter" idx="12"/>
          </p:nvPr>
        </p:nvSpPr>
        <p:spPr/>
        <p:txBody>
          <a:bodyPr/>
          <a:lstStyle/>
          <a:p>
            <a:fld id="{7DD352F8-E6D5-40A5-90BA-A89BD40754D9}" type="slidenum">
              <a:rPr lang="fr-FR" smtClean="0"/>
              <a:pPr/>
              <a:t>125</a:t>
            </a:fld>
            <a:endParaRPr lang="fr-FR"/>
          </a:p>
        </p:txBody>
      </p:sp>
    </p:spTree>
    <p:extLst>
      <p:ext uri="{BB962C8B-B14F-4D97-AF65-F5344CB8AC3E}">
        <p14:creationId xmlns:p14="http://schemas.microsoft.com/office/powerpoint/2010/main" val="676142147"/>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457199" y="65845"/>
            <a:ext cx="8506047" cy="777713"/>
          </a:xfrm>
        </p:spPr>
        <p:txBody>
          <a:bodyPr anchor="t">
            <a:normAutofit/>
          </a:bodyPr>
          <a:lstStyle/>
          <a:p>
            <a:pPr algn="l"/>
            <a:r>
              <a:rPr lang="fr-FR" sz="4000" b="1" dirty="0">
                <a:solidFill>
                  <a:schemeClr val="accent6"/>
                </a:solidFill>
                <a:latin typeface="Lato" pitchFamily="34" charset="0"/>
                <a:ea typeface="Lato" pitchFamily="34" charset="0"/>
                <a:cs typeface="Lato" pitchFamily="34" charset="0"/>
              </a:rPr>
              <a:t>Aménagement</a:t>
            </a:r>
            <a:r>
              <a:rPr lang="fr-FR" b="1" dirty="0">
                <a:solidFill>
                  <a:srgbClr val="F99707"/>
                </a:solidFill>
                <a:latin typeface="Lato" pitchFamily="34" charset="0"/>
                <a:ea typeface="Lato" pitchFamily="34" charset="0"/>
                <a:cs typeface="Lato" pitchFamily="34" charset="0"/>
              </a:rPr>
              <a:t> </a:t>
            </a:r>
            <a:r>
              <a:rPr lang="fr-FR" sz="1600" b="1" i="1" dirty="0">
                <a:solidFill>
                  <a:srgbClr val="5E3B27"/>
                </a:solidFill>
                <a:latin typeface="Lato" pitchFamily="34" charset="0"/>
                <a:ea typeface="Lato" pitchFamily="34" charset="0"/>
                <a:cs typeface="Lato" pitchFamily="34" charset="0"/>
              </a:rPr>
              <a:t>- </a:t>
            </a:r>
            <a:r>
              <a:rPr lang="fr-FR" sz="1400" b="1" i="1" dirty="0">
                <a:solidFill>
                  <a:srgbClr val="5E3B27"/>
                </a:solidFill>
                <a:latin typeface="Lato" pitchFamily="34" charset="0"/>
                <a:ea typeface="Lato" pitchFamily="34" charset="0"/>
                <a:cs typeface="Lato" pitchFamily="34" charset="0"/>
              </a:rPr>
              <a:t>Intervention de Monsieur Sylvain GRIFFAULT</a:t>
            </a:r>
          </a:p>
        </p:txBody>
      </p:sp>
      <p:sp>
        <p:nvSpPr>
          <p:cNvPr id="10" name="Espace réservé du contenu 9"/>
          <p:cNvSpPr>
            <a:spLocks noGrp="1"/>
          </p:cNvSpPr>
          <p:nvPr>
            <p:ph idx="1"/>
          </p:nvPr>
        </p:nvSpPr>
        <p:spPr>
          <a:xfrm>
            <a:off x="451920" y="789188"/>
            <a:ext cx="8388881" cy="3851697"/>
          </a:xfrm>
        </p:spPr>
        <p:txBody>
          <a:bodyPr vert="horz" lIns="91440" tIns="45720" rIns="91440" bIns="45720" rtlCol="0" anchor="t">
            <a:normAutofit/>
          </a:bodyPr>
          <a:lstStyle/>
          <a:p>
            <a:pPr marL="0" indent="0" algn="just">
              <a:spcBef>
                <a:spcPts val="0"/>
              </a:spcBef>
              <a:spcAft>
                <a:spcPts val="600"/>
              </a:spcAft>
              <a:buNone/>
              <a:tabLst>
                <a:tab pos="457200" algn="l"/>
              </a:tabLst>
            </a:pPr>
            <a:r>
              <a:rPr lang="fr-FR" sz="2000" b="1" dirty="0">
                <a:solidFill>
                  <a:schemeClr val="accent6"/>
                </a:solidFill>
                <a:latin typeface="Lato" panose="020F0502020204030203" pitchFamily="34" charset="0"/>
                <a:cs typeface="Arial" panose="020B0604020202020204" pitchFamily="34" charset="0"/>
              </a:rPr>
              <a:t>17. Plan local d'urbanisme (PLU) de Fressines - Modification simplifiée n° 2 – Approbation</a:t>
            </a:r>
          </a:p>
          <a:p>
            <a:pPr marL="0" indent="0" algn="just">
              <a:spcBef>
                <a:spcPts val="0"/>
              </a:spcBef>
              <a:spcAft>
                <a:spcPts val="600"/>
              </a:spcAft>
              <a:buNone/>
              <a:tabLst>
                <a:tab pos="457200" algn="l"/>
              </a:tabLst>
            </a:pPr>
            <a:r>
              <a:rPr lang="fr-FR" sz="2000" b="1" u="sng" dirty="0">
                <a:solidFill>
                  <a:schemeClr val="tx2"/>
                </a:solidFill>
                <a:latin typeface="Lato" panose="020F0502020204030203" pitchFamily="34" charset="0"/>
                <a:cs typeface="Arial" panose="020B0604020202020204" pitchFamily="34" charset="0"/>
              </a:rPr>
              <a:t>Procédure</a:t>
            </a:r>
          </a:p>
          <a:p>
            <a:pPr algn="just">
              <a:spcBef>
                <a:spcPts val="0"/>
              </a:spcBef>
              <a:spcAft>
                <a:spcPts val="600"/>
              </a:spcAft>
              <a:tabLst>
                <a:tab pos="457200" algn="l"/>
              </a:tabLst>
            </a:pPr>
            <a:r>
              <a:rPr lang="fr-FR" sz="2000" dirty="0">
                <a:solidFill>
                  <a:schemeClr val="bg1"/>
                </a:solidFill>
                <a:latin typeface="Lato" panose="020F0502020204030203" pitchFamily="34" charset="0"/>
                <a:cs typeface="Arial" panose="020B0604020202020204" pitchFamily="34" charset="0"/>
              </a:rPr>
              <a:t>Un affichage de la délibération pendant 1 mois aux en mairie et au siège de l’EPCI,</a:t>
            </a:r>
          </a:p>
          <a:p>
            <a:pPr algn="just">
              <a:spcBef>
                <a:spcPts val="0"/>
              </a:spcBef>
              <a:spcAft>
                <a:spcPts val="600"/>
              </a:spcAft>
              <a:tabLst>
                <a:tab pos="457200" algn="l"/>
              </a:tabLst>
            </a:pPr>
            <a:r>
              <a:rPr lang="fr-FR" sz="2000" dirty="0">
                <a:solidFill>
                  <a:schemeClr val="bg1"/>
                </a:solidFill>
                <a:latin typeface="Lato" panose="020F0502020204030203" pitchFamily="34" charset="0"/>
                <a:cs typeface="Arial" panose="020B0604020202020204" pitchFamily="34" charset="0"/>
              </a:rPr>
              <a:t>Mention de cet affichage sera effectuée dans un journal du département,</a:t>
            </a:r>
          </a:p>
          <a:p>
            <a:pPr algn="just">
              <a:spcBef>
                <a:spcPts val="0"/>
              </a:spcBef>
              <a:spcAft>
                <a:spcPts val="600"/>
              </a:spcAft>
              <a:tabLst>
                <a:tab pos="457200" algn="l"/>
              </a:tabLst>
            </a:pPr>
            <a:r>
              <a:rPr lang="fr-FR" sz="2000" dirty="0">
                <a:solidFill>
                  <a:schemeClr val="bg1"/>
                </a:solidFill>
                <a:latin typeface="Lato" panose="020F0502020204030203" pitchFamily="34" charset="0"/>
                <a:cs typeface="Arial" panose="020B0604020202020204" pitchFamily="34" charset="0"/>
              </a:rPr>
              <a:t>Publication sur le Géoportail de l'urbanisme.</a:t>
            </a:r>
          </a:p>
          <a:p>
            <a:pPr marL="0" indent="0" algn="just">
              <a:spcBef>
                <a:spcPts val="0"/>
              </a:spcBef>
              <a:spcAft>
                <a:spcPts val="600"/>
              </a:spcAft>
              <a:buNone/>
              <a:tabLst>
                <a:tab pos="457200" algn="l"/>
              </a:tabLst>
            </a:pPr>
            <a:endParaRPr lang="fr-FR" sz="2000" b="1" dirty="0">
              <a:solidFill>
                <a:schemeClr val="accent6"/>
              </a:solidFill>
              <a:latin typeface="Lato" panose="020F0502020204030203" pitchFamily="34" charset="0"/>
              <a:cs typeface="Arial" panose="020B0604020202020204" pitchFamily="34" charset="0"/>
            </a:endParaRPr>
          </a:p>
        </p:txBody>
      </p:sp>
      <p:cxnSp>
        <p:nvCxnSpPr>
          <p:cNvPr id="6" name="Connecteur droit 5">
            <a:extLst>
              <a:ext uri="{FF2B5EF4-FFF2-40B4-BE49-F238E27FC236}">
                <a16:creationId xmlns:a16="http://schemas.microsoft.com/office/drawing/2014/main" id="{D02FCFA7-D3AC-4A77-82E3-D7EF5D2B3393}"/>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Espace réservé de la date 1">
            <a:extLst>
              <a:ext uri="{FF2B5EF4-FFF2-40B4-BE49-F238E27FC236}">
                <a16:creationId xmlns:a16="http://schemas.microsoft.com/office/drawing/2014/main" id="{0992E0AA-B545-4228-B64A-17D1753692A3}"/>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1" u="none" strike="noStrike" kern="1200" cap="none" spc="0" normalizeH="0" baseline="0" noProof="0">
                <a:ln>
                  <a:noFill/>
                </a:ln>
                <a:solidFill>
                  <a:srgbClr val="C00000"/>
                </a:solidFill>
                <a:effectLst/>
                <a:uLnTx/>
                <a:uFillTx/>
                <a:latin typeface="Lato"/>
                <a:ea typeface="+mn-ea"/>
                <a:cs typeface="+mn-cs"/>
              </a:rPr>
              <a:t>Conseil communautaire – 17 novembre 2022</a:t>
            </a:r>
            <a:endParaRPr kumimoji="0" lang="fr-FR" sz="1200" b="0" i="1" u="none" strike="noStrike" kern="1200" cap="none" spc="0" normalizeH="0" baseline="0" noProof="0" dirty="0">
              <a:ln>
                <a:noFill/>
              </a:ln>
              <a:solidFill>
                <a:srgbClr val="C00000"/>
              </a:solidFill>
              <a:effectLst/>
              <a:uLnTx/>
              <a:uFillTx/>
              <a:latin typeface="Lato"/>
              <a:ea typeface="+mn-ea"/>
              <a:cs typeface="+mn-cs"/>
            </a:endParaRPr>
          </a:p>
        </p:txBody>
      </p:sp>
      <p:sp>
        <p:nvSpPr>
          <p:cNvPr id="4" name="Espace réservé du numéro de diapositive 3">
            <a:extLst>
              <a:ext uri="{FF2B5EF4-FFF2-40B4-BE49-F238E27FC236}">
                <a16:creationId xmlns:a16="http://schemas.microsoft.com/office/drawing/2014/main" id="{A518D181-D2A6-AFA2-11A7-E751A8253FA2}"/>
              </a:ext>
            </a:extLst>
          </p:cNvPr>
          <p:cNvSpPr>
            <a:spLocks noGrp="1"/>
          </p:cNvSpPr>
          <p:nvPr>
            <p:ph type="sldNum" sz="quarter" idx="12"/>
          </p:nvPr>
        </p:nvSpPr>
        <p:spPr/>
        <p:txBody>
          <a:bodyPr/>
          <a:lstStyle/>
          <a:p>
            <a:fld id="{7DD352F8-E6D5-40A5-90BA-A89BD40754D9}" type="slidenum">
              <a:rPr lang="fr-FR" smtClean="0"/>
              <a:pPr/>
              <a:t>126</a:t>
            </a:fld>
            <a:endParaRPr lang="fr-FR"/>
          </a:p>
        </p:txBody>
      </p:sp>
    </p:spTree>
    <p:extLst>
      <p:ext uri="{BB962C8B-B14F-4D97-AF65-F5344CB8AC3E}">
        <p14:creationId xmlns:p14="http://schemas.microsoft.com/office/powerpoint/2010/main" val="3445209138"/>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457199" y="65845"/>
            <a:ext cx="8506047" cy="777713"/>
          </a:xfrm>
        </p:spPr>
        <p:txBody>
          <a:bodyPr anchor="t">
            <a:normAutofit/>
          </a:bodyPr>
          <a:lstStyle/>
          <a:p>
            <a:pPr algn="l"/>
            <a:r>
              <a:rPr lang="fr-FR" sz="4000" b="1" dirty="0">
                <a:solidFill>
                  <a:schemeClr val="accent6"/>
                </a:solidFill>
                <a:latin typeface="Lato" pitchFamily="34" charset="0"/>
                <a:ea typeface="Lato" pitchFamily="34" charset="0"/>
                <a:cs typeface="Lato" pitchFamily="34" charset="0"/>
              </a:rPr>
              <a:t>Aménagement</a:t>
            </a:r>
            <a:r>
              <a:rPr lang="fr-FR" b="1" dirty="0">
                <a:solidFill>
                  <a:srgbClr val="F99707"/>
                </a:solidFill>
                <a:latin typeface="Lato" pitchFamily="34" charset="0"/>
                <a:ea typeface="Lato" pitchFamily="34" charset="0"/>
                <a:cs typeface="Lato" pitchFamily="34" charset="0"/>
              </a:rPr>
              <a:t> </a:t>
            </a:r>
            <a:r>
              <a:rPr lang="fr-FR" sz="1600" b="1" i="1" dirty="0">
                <a:solidFill>
                  <a:srgbClr val="5E3B27"/>
                </a:solidFill>
                <a:latin typeface="Lato" pitchFamily="34" charset="0"/>
                <a:ea typeface="Lato" pitchFamily="34" charset="0"/>
                <a:cs typeface="Lato" pitchFamily="34" charset="0"/>
              </a:rPr>
              <a:t>- </a:t>
            </a:r>
            <a:r>
              <a:rPr lang="fr-FR" sz="1400" b="1" i="1" dirty="0">
                <a:solidFill>
                  <a:srgbClr val="5E3B27"/>
                </a:solidFill>
                <a:latin typeface="Lato" pitchFamily="34" charset="0"/>
                <a:ea typeface="Lato" pitchFamily="34" charset="0"/>
                <a:cs typeface="Lato" pitchFamily="34" charset="0"/>
              </a:rPr>
              <a:t>Intervention de Monsieur Sylvain GRIFFAULT</a:t>
            </a:r>
          </a:p>
        </p:txBody>
      </p:sp>
      <p:sp>
        <p:nvSpPr>
          <p:cNvPr id="10" name="Espace réservé du contenu 9"/>
          <p:cNvSpPr>
            <a:spLocks noGrp="1"/>
          </p:cNvSpPr>
          <p:nvPr>
            <p:ph idx="1"/>
          </p:nvPr>
        </p:nvSpPr>
        <p:spPr>
          <a:xfrm>
            <a:off x="457199" y="765868"/>
            <a:ext cx="8388881" cy="4065731"/>
          </a:xfrm>
        </p:spPr>
        <p:txBody>
          <a:bodyPr vert="horz" lIns="91440" tIns="45720" rIns="91440" bIns="45720" rtlCol="0" anchor="t">
            <a:normAutofit/>
          </a:bodyPr>
          <a:lstStyle/>
          <a:p>
            <a:pPr marL="0" indent="0" algn="just">
              <a:spcBef>
                <a:spcPts val="0"/>
              </a:spcBef>
              <a:spcAft>
                <a:spcPts val="600"/>
              </a:spcAft>
              <a:buNone/>
              <a:tabLst>
                <a:tab pos="457200" algn="l"/>
              </a:tabLst>
            </a:pPr>
            <a:r>
              <a:rPr lang="fr-FR" sz="2000" b="1" dirty="0">
                <a:solidFill>
                  <a:schemeClr val="accent6"/>
                </a:solidFill>
                <a:latin typeface="Lato" panose="020F0502020204030203" pitchFamily="34" charset="0"/>
                <a:cs typeface="Arial" panose="020B0604020202020204" pitchFamily="34" charset="0"/>
              </a:rPr>
              <a:t>17. Plan local d'urbanisme (PLU) de Fressines - Modification simplifiée n° 2 – Approbation</a:t>
            </a:r>
          </a:p>
          <a:p>
            <a:pPr marL="0" indent="0" algn="just">
              <a:spcBef>
                <a:spcPts val="0"/>
              </a:spcBef>
              <a:spcAft>
                <a:spcPts val="600"/>
              </a:spcAft>
              <a:buNone/>
              <a:tabLst>
                <a:tab pos="457200" algn="l"/>
              </a:tabLst>
            </a:pPr>
            <a:endParaRPr lang="fr-FR" sz="2000" b="1" dirty="0">
              <a:solidFill>
                <a:schemeClr val="bg1"/>
              </a:solidFill>
              <a:cs typeface="Arial" panose="020B0604020202020204" pitchFamily="34" charset="0"/>
            </a:endParaRPr>
          </a:p>
          <a:p>
            <a:pPr marL="0" indent="0" algn="just">
              <a:spcBef>
                <a:spcPts val="0"/>
              </a:spcBef>
              <a:spcAft>
                <a:spcPts val="600"/>
              </a:spcAft>
              <a:buNone/>
              <a:tabLst>
                <a:tab pos="457200" algn="l"/>
              </a:tabLst>
            </a:pPr>
            <a:r>
              <a:rPr lang="fr-FR" sz="2000" b="1" dirty="0">
                <a:solidFill>
                  <a:schemeClr val="bg1"/>
                </a:solidFill>
                <a:cs typeface="Arial" panose="020B0604020202020204" pitchFamily="34" charset="0"/>
              </a:rPr>
              <a:t>Le conseil communautaire est invité à :</a:t>
            </a:r>
          </a:p>
          <a:p>
            <a:pPr algn="just">
              <a:spcBef>
                <a:spcPts val="0"/>
              </a:spcBef>
              <a:spcAft>
                <a:spcPts val="600"/>
              </a:spcAft>
              <a:tabLst>
                <a:tab pos="457200" algn="l"/>
              </a:tabLst>
            </a:pPr>
            <a:r>
              <a:rPr lang="fr-FR" sz="2000" b="1" dirty="0">
                <a:solidFill>
                  <a:schemeClr val="bg1"/>
                </a:solidFill>
                <a:cs typeface="Arial" panose="020B0604020202020204" pitchFamily="34" charset="0"/>
              </a:rPr>
              <a:t>APPROUVER la modification simplifiée n° 2 du plan local d'urbanisme de Fressines, conformément au dossier joint à la présente délibération,</a:t>
            </a:r>
          </a:p>
          <a:p>
            <a:pPr algn="just">
              <a:spcBef>
                <a:spcPts val="0"/>
              </a:spcBef>
              <a:spcAft>
                <a:spcPts val="600"/>
              </a:spcAft>
              <a:tabLst>
                <a:tab pos="457200" algn="l"/>
              </a:tabLst>
            </a:pPr>
            <a:r>
              <a:rPr lang="fr-FR" sz="2000" b="1" dirty="0">
                <a:solidFill>
                  <a:schemeClr val="bg1"/>
                </a:solidFill>
                <a:cs typeface="Arial" panose="020B0604020202020204" pitchFamily="34" charset="0"/>
              </a:rPr>
              <a:t>RENDRE EXECUTOIRE la modification simplifiée n° 2, conformément à l’article L.153-48 du code de l’urbanisme.</a:t>
            </a:r>
          </a:p>
        </p:txBody>
      </p:sp>
      <p:cxnSp>
        <p:nvCxnSpPr>
          <p:cNvPr id="6" name="Connecteur droit 5">
            <a:extLst>
              <a:ext uri="{FF2B5EF4-FFF2-40B4-BE49-F238E27FC236}">
                <a16:creationId xmlns:a16="http://schemas.microsoft.com/office/drawing/2014/main" id="{D02FCFA7-D3AC-4A77-82E3-D7EF5D2B3393}"/>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Espace réservé de la date 1">
            <a:extLst>
              <a:ext uri="{FF2B5EF4-FFF2-40B4-BE49-F238E27FC236}">
                <a16:creationId xmlns:a16="http://schemas.microsoft.com/office/drawing/2014/main" id="{0992E0AA-B545-4228-B64A-17D1753692A3}"/>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1" u="none" strike="noStrike" kern="1200" cap="none" spc="0" normalizeH="0" baseline="0" noProof="0">
                <a:ln>
                  <a:noFill/>
                </a:ln>
                <a:solidFill>
                  <a:srgbClr val="C00000"/>
                </a:solidFill>
                <a:effectLst/>
                <a:uLnTx/>
                <a:uFillTx/>
                <a:latin typeface="Lato"/>
                <a:ea typeface="+mn-ea"/>
                <a:cs typeface="+mn-cs"/>
              </a:rPr>
              <a:t>Conseil communautaire – 17 novembre 2022</a:t>
            </a:r>
            <a:endParaRPr kumimoji="0" lang="fr-FR" sz="1200" b="0" i="1" u="none" strike="noStrike" kern="1200" cap="none" spc="0" normalizeH="0" baseline="0" noProof="0" dirty="0">
              <a:ln>
                <a:noFill/>
              </a:ln>
              <a:solidFill>
                <a:srgbClr val="C00000"/>
              </a:solidFill>
              <a:effectLst/>
              <a:uLnTx/>
              <a:uFillTx/>
              <a:latin typeface="Lato"/>
              <a:ea typeface="+mn-ea"/>
              <a:cs typeface="+mn-cs"/>
            </a:endParaRPr>
          </a:p>
        </p:txBody>
      </p:sp>
      <p:sp>
        <p:nvSpPr>
          <p:cNvPr id="4" name="Espace réservé du numéro de diapositive 3">
            <a:extLst>
              <a:ext uri="{FF2B5EF4-FFF2-40B4-BE49-F238E27FC236}">
                <a16:creationId xmlns:a16="http://schemas.microsoft.com/office/drawing/2014/main" id="{0EF666C9-11AD-E9F2-0D7E-18A2C5E98EB1}"/>
              </a:ext>
            </a:extLst>
          </p:cNvPr>
          <p:cNvSpPr>
            <a:spLocks noGrp="1"/>
          </p:cNvSpPr>
          <p:nvPr>
            <p:ph type="sldNum" sz="quarter" idx="12"/>
          </p:nvPr>
        </p:nvSpPr>
        <p:spPr/>
        <p:txBody>
          <a:bodyPr/>
          <a:lstStyle/>
          <a:p>
            <a:fld id="{7DD352F8-E6D5-40A5-90BA-A89BD40754D9}" type="slidenum">
              <a:rPr lang="fr-FR" smtClean="0"/>
              <a:pPr/>
              <a:t>127</a:t>
            </a:fld>
            <a:endParaRPr lang="fr-FR"/>
          </a:p>
        </p:txBody>
      </p:sp>
    </p:spTree>
    <p:extLst>
      <p:ext uri="{BB962C8B-B14F-4D97-AF65-F5344CB8AC3E}">
        <p14:creationId xmlns:p14="http://schemas.microsoft.com/office/powerpoint/2010/main" val="980917932"/>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451920" y="-200200"/>
            <a:ext cx="8506047" cy="777713"/>
          </a:xfrm>
        </p:spPr>
        <p:txBody>
          <a:bodyPr anchor="t">
            <a:normAutofit/>
          </a:bodyPr>
          <a:lstStyle/>
          <a:p>
            <a:pPr algn="l"/>
            <a:r>
              <a:rPr lang="fr-FR" sz="4000" b="1" dirty="0">
                <a:solidFill>
                  <a:schemeClr val="accent6"/>
                </a:solidFill>
                <a:latin typeface="Lato" pitchFamily="34" charset="0"/>
                <a:ea typeface="Lato" pitchFamily="34" charset="0"/>
                <a:cs typeface="Lato" pitchFamily="34" charset="0"/>
              </a:rPr>
              <a:t>Aménagement</a:t>
            </a:r>
            <a:r>
              <a:rPr lang="fr-FR" b="1" dirty="0">
                <a:solidFill>
                  <a:srgbClr val="F99707"/>
                </a:solidFill>
                <a:latin typeface="Lato" pitchFamily="34" charset="0"/>
                <a:ea typeface="Lato" pitchFamily="34" charset="0"/>
                <a:cs typeface="Lato" pitchFamily="34" charset="0"/>
              </a:rPr>
              <a:t> </a:t>
            </a:r>
            <a:r>
              <a:rPr lang="fr-FR" sz="1600" b="1" i="1" dirty="0">
                <a:solidFill>
                  <a:srgbClr val="5E3B27"/>
                </a:solidFill>
                <a:latin typeface="Lato" pitchFamily="34" charset="0"/>
                <a:ea typeface="Lato" pitchFamily="34" charset="0"/>
                <a:cs typeface="Lato" pitchFamily="34" charset="0"/>
              </a:rPr>
              <a:t>- </a:t>
            </a:r>
            <a:r>
              <a:rPr lang="fr-FR" sz="1400" b="1" i="1" dirty="0">
                <a:solidFill>
                  <a:srgbClr val="5E3B27"/>
                </a:solidFill>
                <a:latin typeface="Lato" pitchFamily="34" charset="0"/>
                <a:ea typeface="Lato" pitchFamily="34" charset="0"/>
                <a:cs typeface="Lato" pitchFamily="34" charset="0"/>
              </a:rPr>
              <a:t>Intervention de Monsieur Sylvain GRIFFAULT</a:t>
            </a:r>
          </a:p>
        </p:txBody>
      </p:sp>
      <p:sp>
        <p:nvSpPr>
          <p:cNvPr id="10" name="Espace réservé du contenu 9"/>
          <p:cNvSpPr>
            <a:spLocks noGrp="1"/>
          </p:cNvSpPr>
          <p:nvPr>
            <p:ph idx="1"/>
          </p:nvPr>
        </p:nvSpPr>
        <p:spPr>
          <a:xfrm>
            <a:off x="451920" y="407776"/>
            <a:ext cx="8388881" cy="4269113"/>
          </a:xfrm>
        </p:spPr>
        <p:txBody>
          <a:bodyPr vert="horz" lIns="91440" tIns="45720" rIns="91440" bIns="45720" rtlCol="0" anchor="t">
            <a:normAutofit/>
          </a:bodyPr>
          <a:lstStyle/>
          <a:p>
            <a:pPr marL="0" indent="0" algn="just">
              <a:spcBef>
                <a:spcPts val="0"/>
              </a:spcBef>
              <a:spcAft>
                <a:spcPts val="600"/>
              </a:spcAft>
              <a:buNone/>
              <a:tabLst>
                <a:tab pos="457200" algn="l"/>
              </a:tabLst>
            </a:pPr>
            <a:r>
              <a:rPr lang="fr-FR" sz="2200" b="1" dirty="0">
                <a:solidFill>
                  <a:schemeClr val="accent6"/>
                </a:solidFill>
                <a:latin typeface="Lato" panose="020F0502020204030203" pitchFamily="34" charset="0"/>
                <a:cs typeface="Arial" panose="020B0604020202020204" pitchFamily="34" charset="0"/>
              </a:rPr>
              <a:t>18. Avis sur un projet de centrale photovoltaïque au sol porté par l'opérateur URBA 399 sur la commune de Sauzé-Vaussais</a:t>
            </a:r>
          </a:p>
          <a:p>
            <a:pPr algn="just">
              <a:spcBef>
                <a:spcPts val="0"/>
              </a:spcBef>
              <a:spcAft>
                <a:spcPts val="600"/>
              </a:spcAft>
              <a:tabLst>
                <a:tab pos="457200" algn="l"/>
              </a:tabLst>
            </a:pPr>
            <a:endParaRPr lang="fr-FR" sz="2000" dirty="0">
              <a:solidFill>
                <a:schemeClr val="bg1"/>
              </a:solidFill>
              <a:latin typeface="Lato" panose="020F0502020204030203" pitchFamily="34" charset="0"/>
              <a:cs typeface="Arial" panose="020B0604020202020204" pitchFamily="34" charset="0"/>
            </a:endParaRPr>
          </a:p>
          <a:p>
            <a:pPr marL="0" indent="0" algn="just">
              <a:spcBef>
                <a:spcPts val="0"/>
              </a:spcBef>
              <a:spcAft>
                <a:spcPts val="600"/>
              </a:spcAft>
              <a:buNone/>
              <a:tabLst>
                <a:tab pos="457200" algn="l"/>
              </a:tabLst>
            </a:pPr>
            <a:endParaRPr lang="fr-FR" sz="2000" dirty="0">
              <a:solidFill>
                <a:schemeClr val="bg1"/>
              </a:solidFill>
              <a:latin typeface="Lato" panose="020F0502020204030203" pitchFamily="34" charset="0"/>
              <a:cs typeface="Arial" panose="020B0604020202020204" pitchFamily="34" charset="0"/>
            </a:endParaRPr>
          </a:p>
        </p:txBody>
      </p:sp>
      <p:cxnSp>
        <p:nvCxnSpPr>
          <p:cNvPr id="6" name="Connecteur droit 5">
            <a:extLst>
              <a:ext uri="{FF2B5EF4-FFF2-40B4-BE49-F238E27FC236}">
                <a16:creationId xmlns:a16="http://schemas.microsoft.com/office/drawing/2014/main" id="{D02FCFA7-D3AC-4A77-82E3-D7EF5D2B3393}"/>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Espace réservé de la date 1">
            <a:extLst>
              <a:ext uri="{FF2B5EF4-FFF2-40B4-BE49-F238E27FC236}">
                <a16:creationId xmlns:a16="http://schemas.microsoft.com/office/drawing/2014/main" id="{0992E0AA-B545-4228-B64A-17D1753692A3}"/>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1" u="none" strike="noStrike" kern="1200" cap="none" spc="0" normalizeH="0" baseline="0" noProof="0">
                <a:ln>
                  <a:noFill/>
                </a:ln>
                <a:solidFill>
                  <a:srgbClr val="C00000"/>
                </a:solidFill>
                <a:effectLst/>
                <a:uLnTx/>
                <a:uFillTx/>
                <a:latin typeface="Lato"/>
                <a:ea typeface="+mn-ea"/>
                <a:cs typeface="+mn-cs"/>
              </a:rPr>
              <a:t>Conseil communautaire – 17 novembre 2022</a:t>
            </a:r>
            <a:endParaRPr kumimoji="0" lang="fr-FR" sz="1200" b="0" i="1" u="none" strike="noStrike" kern="1200" cap="none" spc="0" normalizeH="0" baseline="0" noProof="0" dirty="0">
              <a:ln>
                <a:noFill/>
              </a:ln>
              <a:solidFill>
                <a:srgbClr val="C00000"/>
              </a:solidFill>
              <a:effectLst/>
              <a:uLnTx/>
              <a:uFillTx/>
              <a:latin typeface="Lato"/>
              <a:ea typeface="+mn-ea"/>
              <a:cs typeface="+mn-cs"/>
            </a:endParaRPr>
          </a:p>
        </p:txBody>
      </p:sp>
      <p:sp>
        <p:nvSpPr>
          <p:cNvPr id="4" name="Espace réservé du numéro de diapositive 3">
            <a:extLst>
              <a:ext uri="{FF2B5EF4-FFF2-40B4-BE49-F238E27FC236}">
                <a16:creationId xmlns:a16="http://schemas.microsoft.com/office/drawing/2014/main" id="{F2BA14A0-5B03-CDE1-5B1D-6FCB538D1DB1}"/>
              </a:ext>
            </a:extLst>
          </p:cNvPr>
          <p:cNvSpPr>
            <a:spLocks noGrp="1"/>
          </p:cNvSpPr>
          <p:nvPr>
            <p:ph type="sldNum" sz="quarter" idx="12"/>
          </p:nvPr>
        </p:nvSpPr>
        <p:spPr/>
        <p:txBody>
          <a:bodyPr/>
          <a:lstStyle/>
          <a:p>
            <a:fld id="{7DD352F8-E6D5-40A5-90BA-A89BD40754D9}" type="slidenum">
              <a:rPr lang="fr-FR" smtClean="0"/>
              <a:pPr/>
              <a:t>128</a:t>
            </a:fld>
            <a:endParaRPr lang="fr-FR"/>
          </a:p>
        </p:txBody>
      </p:sp>
      <p:sp>
        <p:nvSpPr>
          <p:cNvPr id="3" name="ZoneTexte 2">
            <a:extLst>
              <a:ext uri="{FF2B5EF4-FFF2-40B4-BE49-F238E27FC236}">
                <a16:creationId xmlns:a16="http://schemas.microsoft.com/office/drawing/2014/main" id="{92381863-B0FB-00CF-2DD0-45099C72235E}"/>
              </a:ext>
            </a:extLst>
          </p:cNvPr>
          <p:cNvSpPr txBox="1"/>
          <p:nvPr/>
        </p:nvSpPr>
        <p:spPr>
          <a:xfrm>
            <a:off x="153290" y="1091113"/>
            <a:ext cx="3593879" cy="3770263"/>
          </a:xfrm>
          <a:prstGeom prst="rect">
            <a:avLst/>
          </a:prstGeom>
          <a:noFill/>
        </p:spPr>
        <p:txBody>
          <a:bodyPr wrap="square" rtlCol="0">
            <a:spAutoFit/>
          </a:bodyPr>
          <a:lstStyle/>
          <a:p>
            <a:pPr marL="0" indent="0" algn="just">
              <a:spcBef>
                <a:spcPts val="0"/>
              </a:spcBef>
              <a:spcAft>
                <a:spcPts val="600"/>
              </a:spcAft>
              <a:buNone/>
              <a:tabLst>
                <a:tab pos="457200" algn="l"/>
              </a:tabLst>
            </a:pPr>
            <a:r>
              <a:rPr lang="fr-FR" sz="1600" b="1" u="sng" dirty="0">
                <a:solidFill>
                  <a:schemeClr val="tx2"/>
                </a:solidFill>
                <a:latin typeface="Lato" panose="020F0502020204030203" pitchFamily="34" charset="0"/>
                <a:cs typeface="Arial" panose="020B0604020202020204" pitchFamily="34" charset="0"/>
              </a:rPr>
              <a:t>Le site</a:t>
            </a:r>
            <a:endParaRPr lang="fr-FR" sz="1600" b="1" dirty="0">
              <a:solidFill>
                <a:schemeClr val="accent6"/>
              </a:solidFill>
              <a:latin typeface="Lato" panose="020F0502020204030203" pitchFamily="34" charset="0"/>
              <a:cs typeface="Arial" panose="020B0604020202020204" pitchFamily="34" charset="0"/>
            </a:endParaRPr>
          </a:p>
          <a:p>
            <a:pPr marL="285750" indent="-285750" algn="just">
              <a:spcBef>
                <a:spcPts val="0"/>
              </a:spcBef>
              <a:spcAft>
                <a:spcPts val="600"/>
              </a:spcAft>
              <a:buFont typeface="Arial" panose="020B0604020202020204" pitchFamily="34" charset="0"/>
              <a:buChar char="•"/>
              <a:tabLst>
                <a:tab pos="457200" algn="l"/>
              </a:tabLst>
            </a:pPr>
            <a:r>
              <a:rPr lang="fr-FR" sz="1600" dirty="0">
                <a:solidFill>
                  <a:schemeClr val="bg1"/>
                </a:solidFill>
                <a:latin typeface="Lato" panose="020F0502020204030203" pitchFamily="34" charset="0"/>
                <a:cs typeface="Arial" panose="020B0604020202020204" pitchFamily="34" charset="0"/>
              </a:rPr>
              <a:t>Parcelle située en quasi-totalité en zone agricole A du PLU de Sauzé-Vaussais,</a:t>
            </a:r>
          </a:p>
          <a:p>
            <a:pPr marL="285750" indent="-285750" algn="just">
              <a:spcBef>
                <a:spcPts val="0"/>
              </a:spcBef>
              <a:spcAft>
                <a:spcPts val="600"/>
              </a:spcAft>
              <a:buFont typeface="Arial" panose="020B0604020202020204" pitchFamily="34" charset="0"/>
              <a:buChar char="•"/>
              <a:tabLst>
                <a:tab pos="457200" algn="l"/>
              </a:tabLst>
            </a:pPr>
            <a:r>
              <a:rPr lang="fr-FR" sz="1600" dirty="0">
                <a:solidFill>
                  <a:schemeClr val="bg1"/>
                </a:solidFill>
                <a:latin typeface="Lato" panose="020F0502020204030203" pitchFamily="34" charset="0"/>
                <a:cs typeface="Arial" panose="020B0604020202020204" pitchFamily="34" charset="0"/>
              </a:rPr>
              <a:t>L’extrémité nord-est de la parcelle est située en zone naturelle N,</a:t>
            </a:r>
          </a:p>
          <a:p>
            <a:pPr marL="285750" indent="-285750" algn="just">
              <a:spcBef>
                <a:spcPts val="0"/>
              </a:spcBef>
              <a:spcAft>
                <a:spcPts val="600"/>
              </a:spcAft>
              <a:buFont typeface="Arial" panose="020B0604020202020204" pitchFamily="34" charset="0"/>
              <a:buChar char="•"/>
              <a:tabLst>
                <a:tab pos="457200" algn="l"/>
              </a:tabLst>
            </a:pPr>
            <a:r>
              <a:rPr lang="fr-FR" sz="1600" dirty="0">
                <a:solidFill>
                  <a:schemeClr val="bg1"/>
                </a:solidFill>
                <a:latin typeface="Lato" panose="020F0502020204030203" pitchFamily="34" charset="0"/>
                <a:cs typeface="Arial" panose="020B0604020202020204" pitchFamily="34" charset="0"/>
              </a:rPr>
              <a:t>Localisé, en majeure partie, à l’emplacement d’une zone de mise en dépôt définitif de matériaux excédentaire et/ou inutilisables issus du chantier de la Ligne à Grande Vitesse Sud Europe Atlantique (LGV SEA) Tours/Bordeaux.</a:t>
            </a:r>
          </a:p>
        </p:txBody>
      </p:sp>
      <p:pic>
        <p:nvPicPr>
          <p:cNvPr id="17" name="Image 16">
            <a:extLst>
              <a:ext uri="{FF2B5EF4-FFF2-40B4-BE49-F238E27FC236}">
                <a16:creationId xmlns:a16="http://schemas.microsoft.com/office/drawing/2014/main" id="{23A83E01-AFA6-7509-4960-A975C217AC6D}"/>
              </a:ext>
            </a:extLst>
          </p:cNvPr>
          <p:cNvPicPr>
            <a:picLocks noChangeAspect="1"/>
          </p:cNvPicPr>
          <p:nvPr/>
        </p:nvPicPr>
        <p:blipFill>
          <a:blip r:embed="rId3"/>
          <a:stretch>
            <a:fillRect/>
          </a:stretch>
        </p:blipFill>
        <p:spPr>
          <a:xfrm>
            <a:off x="4148918" y="1393207"/>
            <a:ext cx="4857337" cy="3423748"/>
          </a:xfrm>
          <a:prstGeom prst="rect">
            <a:avLst/>
          </a:prstGeom>
        </p:spPr>
      </p:pic>
    </p:spTree>
    <p:extLst>
      <p:ext uri="{BB962C8B-B14F-4D97-AF65-F5344CB8AC3E}">
        <p14:creationId xmlns:p14="http://schemas.microsoft.com/office/powerpoint/2010/main" val="29342482"/>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451920" y="-51715"/>
            <a:ext cx="8506047" cy="777713"/>
          </a:xfrm>
        </p:spPr>
        <p:txBody>
          <a:bodyPr anchor="t">
            <a:normAutofit/>
          </a:bodyPr>
          <a:lstStyle/>
          <a:p>
            <a:pPr algn="l"/>
            <a:r>
              <a:rPr lang="fr-FR" sz="4000" b="1" dirty="0">
                <a:solidFill>
                  <a:schemeClr val="accent6"/>
                </a:solidFill>
                <a:latin typeface="Lato" pitchFamily="34" charset="0"/>
                <a:ea typeface="Lato" pitchFamily="34" charset="0"/>
                <a:cs typeface="Lato" pitchFamily="34" charset="0"/>
              </a:rPr>
              <a:t>Aménagement</a:t>
            </a:r>
            <a:r>
              <a:rPr lang="fr-FR" b="1" dirty="0">
                <a:solidFill>
                  <a:srgbClr val="F99707"/>
                </a:solidFill>
                <a:latin typeface="Lato" pitchFamily="34" charset="0"/>
                <a:ea typeface="Lato" pitchFamily="34" charset="0"/>
                <a:cs typeface="Lato" pitchFamily="34" charset="0"/>
              </a:rPr>
              <a:t> </a:t>
            </a:r>
            <a:r>
              <a:rPr lang="fr-FR" sz="1600" b="1" i="1" dirty="0">
                <a:solidFill>
                  <a:srgbClr val="5E3B27"/>
                </a:solidFill>
                <a:latin typeface="Lato" pitchFamily="34" charset="0"/>
                <a:ea typeface="Lato" pitchFamily="34" charset="0"/>
                <a:cs typeface="Lato" pitchFamily="34" charset="0"/>
              </a:rPr>
              <a:t>- </a:t>
            </a:r>
            <a:r>
              <a:rPr lang="fr-FR" sz="1400" b="1" i="1" dirty="0">
                <a:solidFill>
                  <a:srgbClr val="5E3B27"/>
                </a:solidFill>
                <a:latin typeface="Lato" pitchFamily="34" charset="0"/>
                <a:ea typeface="Lato" pitchFamily="34" charset="0"/>
                <a:cs typeface="Lato" pitchFamily="34" charset="0"/>
              </a:rPr>
              <a:t>Intervention de Monsieur Sylvain GRIFFAULT</a:t>
            </a:r>
          </a:p>
        </p:txBody>
      </p:sp>
      <p:sp>
        <p:nvSpPr>
          <p:cNvPr id="10" name="Espace réservé du contenu 9"/>
          <p:cNvSpPr>
            <a:spLocks noGrp="1"/>
          </p:cNvSpPr>
          <p:nvPr>
            <p:ph idx="1"/>
          </p:nvPr>
        </p:nvSpPr>
        <p:spPr>
          <a:xfrm>
            <a:off x="451920" y="566382"/>
            <a:ext cx="8388881" cy="4288539"/>
          </a:xfrm>
        </p:spPr>
        <p:txBody>
          <a:bodyPr vert="horz" lIns="91440" tIns="45720" rIns="91440" bIns="45720" rtlCol="0" anchor="t">
            <a:normAutofit fontScale="92500" lnSpcReduction="10000"/>
          </a:bodyPr>
          <a:lstStyle/>
          <a:p>
            <a:pPr marL="0" indent="0" algn="just">
              <a:spcBef>
                <a:spcPts val="0"/>
              </a:spcBef>
              <a:spcAft>
                <a:spcPts val="600"/>
              </a:spcAft>
              <a:buNone/>
              <a:tabLst>
                <a:tab pos="457200" algn="l"/>
              </a:tabLst>
            </a:pPr>
            <a:r>
              <a:rPr lang="fr-FR" sz="1900" b="1" dirty="0">
                <a:solidFill>
                  <a:schemeClr val="accent6"/>
                </a:solidFill>
                <a:latin typeface="Lato" panose="020F0502020204030203" pitchFamily="34" charset="0"/>
                <a:cs typeface="Arial" panose="020B0604020202020204" pitchFamily="34" charset="0"/>
              </a:rPr>
              <a:t>18. Avis sur un projet de centrale photovoltaïque au sol porté par l'opérateur URBA 399 sur la commune de Sauzé-Vaussais</a:t>
            </a:r>
            <a:endParaRPr lang="fr-FR" sz="1900" dirty="0">
              <a:solidFill>
                <a:schemeClr val="bg1"/>
              </a:solidFill>
              <a:latin typeface="Lato" panose="020F0502020204030203" pitchFamily="34" charset="0"/>
              <a:cs typeface="Arial" panose="020B0604020202020204" pitchFamily="34" charset="0"/>
            </a:endParaRPr>
          </a:p>
          <a:p>
            <a:pPr marL="0" indent="0" algn="just">
              <a:spcBef>
                <a:spcPts val="0"/>
              </a:spcBef>
              <a:spcAft>
                <a:spcPts val="600"/>
              </a:spcAft>
              <a:buNone/>
              <a:tabLst>
                <a:tab pos="457200" algn="l"/>
              </a:tabLst>
            </a:pPr>
            <a:r>
              <a:rPr lang="fr-FR" sz="1600" b="1" u="sng" dirty="0">
                <a:solidFill>
                  <a:schemeClr val="tx2"/>
                </a:solidFill>
                <a:latin typeface="Lato" panose="020F0502020204030203" pitchFamily="34" charset="0"/>
                <a:cs typeface="Arial" panose="020B0604020202020204" pitchFamily="34" charset="0"/>
              </a:rPr>
              <a:t>Le projet :</a:t>
            </a:r>
          </a:p>
          <a:p>
            <a:pPr algn="just">
              <a:spcBef>
                <a:spcPts val="0"/>
              </a:spcBef>
              <a:spcAft>
                <a:spcPts val="600"/>
              </a:spcAft>
              <a:tabLst>
                <a:tab pos="457200" algn="l"/>
              </a:tabLst>
            </a:pPr>
            <a:r>
              <a:rPr lang="fr-FR" sz="1600" dirty="0">
                <a:solidFill>
                  <a:schemeClr val="bg1"/>
                </a:solidFill>
                <a:latin typeface="Lato" panose="020F0502020204030203" pitchFamily="34" charset="0"/>
                <a:cs typeface="Arial" panose="020B0604020202020204" pitchFamily="34" charset="0"/>
              </a:rPr>
              <a:t>Centrale solaire photovoltaïque au sol d'une surface de 23 619 m² sur un terrain de 51 325 m², </a:t>
            </a:r>
          </a:p>
          <a:p>
            <a:pPr algn="just">
              <a:spcBef>
                <a:spcPts val="0"/>
              </a:spcBef>
              <a:spcAft>
                <a:spcPts val="600"/>
              </a:spcAft>
              <a:tabLst>
                <a:tab pos="457200" algn="l"/>
              </a:tabLst>
            </a:pPr>
            <a:r>
              <a:rPr lang="fr-FR" sz="1600" dirty="0">
                <a:solidFill>
                  <a:schemeClr val="bg1"/>
                </a:solidFill>
                <a:latin typeface="Lato" panose="020F0502020204030203" pitchFamily="34" charset="0"/>
                <a:cs typeface="Arial" panose="020B0604020202020204" pitchFamily="34" charset="0"/>
              </a:rPr>
              <a:t>Mise en place d’un atelier ovin, d’une prairie naturelle, </a:t>
            </a:r>
          </a:p>
          <a:p>
            <a:pPr algn="just">
              <a:spcBef>
                <a:spcPts val="0"/>
              </a:spcBef>
              <a:spcAft>
                <a:spcPts val="600"/>
              </a:spcAft>
              <a:tabLst>
                <a:tab pos="457200" algn="l"/>
              </a:tabLst>
            </a:pPr>
            <a:r>
              <a:rPr lang="fr-FR" sz="1600" dirty="0">
                <a:solidFill>
                  <a:schemeClr val="bg1"/>
                </a:solidFill>
                <a:latin typeface="Lato" panose="020F0502020204030203" pitchFamily="34" charset="0"/>
                <a:cs typeface="Arial" panose="020B0604020202020204" pitchFamily="34" charset="0"/>
              </a:rPr>
              <a:t>Plantation d’un verger dont la production de fruits serait directement et localement valorisée</a:t>
            </a:r>
          </a:p>
          <a:p>
            <a:pPr algn="just">
              <a:spcBef>
                <a:spcPts val="0"/>
              </a:spcBef>
              <a:spcAft>
                <a:spcPts val="600"/>
              </a:spcAft>
              <a:tabLst>
                <a:tab pos="457200" algn="l"/>
              </a:tabLst>
            </a:pPr>
            <a:endParaRPr lang="fr-FR" sz="900" dirty="0">
              <a:solidFill>
                <a:schemeClr val="bg1"/>
              </a:solidFill>
              <a:latin typeface="Lato" panose="020F0502020204030203" pitchFamily="34" charset="0"/>
              <a:cs typeface="Arial" panose="020B0604020202020204" pitchFamily="34" charset="0"/>
            </a:endParaRPr>
          </a:p>
          <a:p>
            <a:pPr marL="0" indent="0" algn="just">
              <a:spcBef>
                <a:spcPts val="0"/>
              </a:spcBef>
              <a:spcAft>
                <a:spcPts val="600"/>
              </a:spcAft>
              <a:buNone/>
              <a:tabLst>
                <a:tab pos="457200" algn="l"/>
              </a:tabLst>
            </a:pPr>
            <a:r>
              <a:rPr lang="fr-FR" sz="1600" b="1" u="sng" dirty="0">
                <a:solidFill>
                  <a:schemeClr val="tx2"/>
                </a:solidFill>
                <a:latin typeface="Lato" panose="020F0502020204030203" pitchFamily="34" charset="0"/>
                <a:cs typeface="Arial" panose="020B0604020202020204" pitchFamily="34" charset="0"/>
              </a:rPr>
              <a:t>Le porteur du projet : URBA 399</a:t>
            </a:r>
          </a:p>
          <a:p>
            <a:pPr algn="just">
              <a:spcBef>
                <a:spcPts val="0"/>
              </a:spcBef>
              <a:spcAft>
                <a:spcPts val="600"/>
              </a:spcAft>
              <a:tabLst>
                <a:tab pos="457200" algn="l"/>
              </a:tabLst>
            </a:pPr>
            <a:r>
              <a:rPr lang="fr-FR" sz="1600" dirty="0">
                <a:solidFill>
                  <a:schemeClr val="bg1"/>
                </a:solidFill>
                <a:latin typeface="Lato" panose="020F0502020204030203" pitchFamily="34" charset="0"/>
                <a:cs typeface="Arial" panose="020B0604020202020204" pitchFamily="34" charset="0"/>
              </a:rPr>
              <a:t>Une société de projet créée par URBASOLAR</a:t>
            </a:r>
          </a:p>
          <a:p>
            <a:pPr algn="just">
              <a:spcBef>
                <a:spcPts val="0"/>
              </a:spcBef>
              <a:spcAft>
                <a:spcPts val="600"/>
              </a:spcAft>
              <a:tabLst>
                <a:tab pos="457200" algn="l"/>
              </a:tabLst>
            </a:pPr>
            <a:r>
              <a:rPr lang="fr-FR" sz="1600" dirty="0">
                <a:solidFill>
                  <a:schemeClr val="bg1"/>
                </a:solidFill>
                <a:latin typeface="Lato" panose="020F0502020204030203" pitchFamily="34" charset="0"/>
                <a:cs typeface="Arial" panose="020B0604020202020204" pitchFamily="34" charset="0"/>
              </a:rPr>
              <a:t>Probable entrée au capital de SEOLIS</a:t>
            </a:r>
          </a:p>
          <a:p>
            <a:pPr marL="0" indent="0" algn="just">
              <a:spcBef>
                <a:spcPts val="0"/>
              </a:spcBef>
              <a:spcAft>
                <a:spcPts val="600"/>
              </a:spcAft>
              <a:buNone/>
              <a:tabLst>
                <a:tab pos="457200" algn="l"/>
              </a:tabLst>
            </a:pPr>
            <a:endParaRPr lang="fr-FR" sz="900" dirty="0">
              <a:solidFill>
                <a:schemeClr val="bg1"/>
              </a:solidFill>
              <a:latin typeface="Lato" panose="020F0502020204030203" pitchFamily="34" charset="0"/>
              <a:cs typeface="Arial" panose="020B0604020202020204" pitchFamily="34" charset="0"/>
            </a:endParaRPr>
          </a:p>
          <a:p>
            <a:pPr marL="0" indent="0" algn="just">
              <a:spcBef>
                <a:spcPts val="0"/>
              </a:spcBef>
              <a:spcAft>
                <a:spcPts val="600"/>
              </a:spcAft>
              <a:buNone/>
              <a:tabLst>
                <a:tab pos="457200" algn="l"/>
              </a:tabLst>
            </a:pPr>
            <a:r>
              <a:rPr lang="fr-FR" sz="1600" b="1" u="sng" dirty="0">
                <a:solidFill>
                  <a:schemeClr val="tx2"/>
                </a:solidFill>
                <a:latin typeface="Lato" panose="020F0502020204030203" pitchFamily="34" charset="0"/>
                <a:cs typeface="Arial" panose="020B0604020202020204" pitchFamily="34" charset="0"/>
              </a:rPr>
              <a:t>Impact du projet</a:t>
            </a:r>
          </a:p>
          <a:p>
            <a:pPr algn="just">
              <a:spcBef>
                <a:spcPts val="0"/>
              </a:spcBef>
              <a:spcAft>
                <a:spcPts val="600"/>
              </a:spcAft>
              <a:tabLst>
                <a:tab pos="457200" algn="l"/>
              </a:tabLst>
            </a:pPr>
            <a:r>
              <a:rPr lang="fr-FR" sz="1600" dirty="0">
                <a:solidFill>
                  <a:schemeClr val="bg1"/>
                </a:solidFill>
                <a:latin typeface="Lato" panose="020F0502020204030203" pitchFamily="34" charset="0"/>
                <a:cs typeface="Arial" panose="020B0604020202020204" pitchFamily="34" charset="0"/>
              </a:rPr>
              <a:t>Sur le paysage et le patrimoine : faible</a:t>
            </a:r>
          </a:p>
          <a:p>
            <a:pPr algn="just">
              <a:spcBef>
                <a:spcPts val="0"/>
              </a:spcBef>
              <a:spcAft>
                <a:spcPts val="600"/>
              </a:spcAft>
              <a:tabLst>
                <a:tab pos="457200" algn="l"/>
              </a:tabLst>
            </a:pPr>
            <a:r>
              <a:rPr lang="fr-FR" sz="1600" dirty="0">
                <a:solidFill>
                  <a:schemeClr val="bg1"/>
                </a:solidFill>
                <a:latin typeface="Lato" panose="020F0502020204030203" pitchFamily="34" charset="0"/>
                <a:cs typeface="Arial" panose="020B0604020202020204" pitchFamily="34" charset="0"/>
              </a:rPr>
              <a:t>Enjeu agricole de la zone : faible</a:t>
            </a:r>
          </a:p>
          <a:p>
            <a:pPr algn="just">
              <a:spcBef>
                <a:spcPts val="0"/>
              </a:spcBef>
              <a:spcAft>
                <a:spcPts val="600"/>
              </a:spcAft>
              <a:tabLst>
                <a:tab pos="457200" algn="l"/>
              </a:tabLst>
            </a:pPr>
            <a:r>
              <a:rPr lang="fr-FR" sz="1600" dirty="0">
                <a:solidFill>
                  <a:schemeClr val="bg1"/>
                </a:solidFill>
                <a:latin typeface="Lato" panose="020F0502020204030203" pitchFamily="34" charset="0"/>
                <a:cs typeface="Arial" panose="020B0604020202020204" pitchFamily="34" charset="0"/>
              </a:rPr>
              <a:t>Effets du projet sur l’agriculture en phase d’exploitation : modérés </a:t>
            </a:r>
          </a:p>
        </p:txBody>
      </p:sp>
      <p:cxnSp>
        <p:nvCxnSpPr>
          <p:cNvPr id="6" name="Connecteur droit 5">
            <a:extLst>
              <a:ext uri="{FF2B5EF4-FFF2-40B4-BE49-F238E27FC236}">
                <a16:creationId xmlns:a16="http://schemas.microsoft.com/office/drawing/2014/main" id="{D02FCFA7-D3AC-4A77-82E3-D7EF5D2B3393}"/>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Espace réservé de la date 1">
            <a:extLst>
              <a:ext uri="{FF2B5EF4-FFF2-40B4-BE49-F238E27FC236}">
                <a16:creationId xmlns:a16="http://schemas.microsoft.com/office/drawing/2014/main" id="{0992E0AA-B545-4228-B64A-17D1753692A3}"/>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1" u="none" strike="noStrike" kern="1200" cap="none" spc="0" normalizeH="0" baseline="0" noProof="0">
                <a:ln>
                  <a:noFill/>
                </a:ln>
                <a:solidFill>
                  <a:srgbClr val="C00000"/>
                </a:solidFill>
                <a:effectLst/>
                <a:uLnTx/>
                <a:uFillTx/>
                <a:latin typeface="Lato"/>
                <a:ea typeface="+mn-ea"/>
                <a:cs typeface="+mn-cs"/>
              </a:rPr>
              <a:t>Conseil communautaire – 17 novembre 2022</a:t>
            </a:r>
            <a:endParaRPr kumimoji="0" lang="fr-FR" sz="1200" b="0" i="1" u="none" strike="noStrike" kern="1200" cap="none" spc="0" normalizeH="0" baseline="0" noProof="0" dirty="0">
              <a:ln>
                <a:noFill/>
              </a:ln>
              <a:solidFill>
                <a:srgbClr val="C00000"/>
              </a:solidFill>
              <a:effectLst/>
              <a:uLnTx/>
              <a:uFillTx/>
              <a:latin typeface="Lato"/>
              <a:ea typeface="+mn-ea"/>
              <a:cs typeface="+mn-cs"/>
            </a:endParaRPr>
          </a:p>
        </p:txBody>
      </p:sp>
      <p:sp>
        <p:nvSpPr>
          <p:cNvPr id="4" name="Espace réservé du numéro de diapositive 3">
            <a:extLst>
              <a:ext uri="{FF2B5EF4-FFF2-40B4-BE49-F238E27FC236}">
                <a16:creationId xmlns:a16="http://schemas.microsoft.com/office/drawing/2014/main" id="{F2BA14A0-5B03-CDE1-5B1D-6FCB538D1DB1}"/>
              </a:ext>
            </a:extLst>
          </p:cNvPr>
          <p:cNvSpPr>
            <a:spLocks noGrp="1"/>
          </p:cNvSpPr>
          <p:nvPr>
            <p:ph type="sldNum" sz="quarter" idx="12"/>
          </p:nvPr>
        </p:nvSpPr>
        <p:spPr/>
        <p:txBody>
          <a:bodyPr/>
          <a:lstStyle/>
          <a:p>
            <a:fld id="{7DD352F8-E6D5-40A5-90BA-A89BD40754D9}" type="slidenum">
              <a:rPr lang="fr-FR" smtClean="0"/>
              <a:pPr/>
              <a:t>129</a:t>
            </a:fld>
            <a:endParaRPr lang="fr-FR"/>
          </a:p>
        </p:txBody>
      </p:sp>
    </p:spTree>
    <p:extLst>
      <p:ext uri="{BB962C8B-B14F-4D97-AF65-F5344CB8AC3E}">
        <p14:creationId xmlns:p14="http://schemas.microsoft.com/office/powerpoint/2010/main" val="32012554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146BF85-FB20-49EA-97A9-E43515D7C9E7}"/>
              </a:ext>
            </a:extLst>
          </p:cNvPr>
          <p:cNvSpPr/>
          <p:nvPr/>
        </p:nvSpPr>
        <p:spPr>
          <a:xfrm>
            <a:off x="611560" y="817096"/>
            <a:ext cx="7992888" cy="3600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fr-FR"/>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defTabSz="914378"/>
            <a:r>
              <a:rPr lang="fr-FR" sz="1600" dirty="0">
                <a:latin typeface="Lato"/>
              </a:rPr>
              <a:t>Enjeux équilibre du budget principal 2023</a:t>
            </a:r>
          </a:p>
        </p:txBody>
      </p:sp>
      <p:sp>
        <p:nvSpPr>
          <p:cNvPr id="6" name="Rectangle 5">
            <a:extLst>
              <a:ext uri="{FF2B5EF4-FFF2-40B4-BE49-F238E27FC236}">
                <a16:creationId xmlns:a16="http://schemas.microsoft.com/office/drawing/2014/main" id="{29A39094-1163-4A3F-A90D-748FBA6D8BF3}"/>
              </a:ext>
            </a:extLst>
          </p:cNvPr>
          <p:cNvSpPr/>
          <p:nvPr/>
        </p:nvSpPr>
        <p:spPr>
          <a:xfrm>
            <a:off x="611560" y="1177136"/>
            <a:ext cx="7463730" cy="370193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defPPr>
              <a:defRPr lang="fr-FR"/>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defTabSz="914378"/>
            <a:r>
              <a:rPr lang="fr-FR" sz="1400" dirty="0">
                <a:solidFill>
                  <a:srgbClr val="000000"/>
                </a:solidFill>
                <a:latin typeface="Lato"/>
              </a:rPr>
              <a:t>DEPENSES DE FONCTIONNEMENT : - 34 200 000 €</a:t>
            </a:r>
          </a:p>
          <a:p>
            <a:pPr defTabSz="914378"/>
            <a:r>
              <a:rPr lang="fr-FR" sz="1400" dirty="0">
                <a:solidFill>
                  <a:srgbClr val="000000"/>
                </a:solidFill>
                <a:latin typeface="Lato"/>
              </a:rPr>
              <a:t>RECETTES DE FONCTIONNEMENT : 33 200 000 €</a:t>
            </a:r>
          </a:p>
          <a:p>
            <a:pPr defTabSz="914378"/>
            <a:endParaRPr lang="fr-FR" sz="800" dirty="0">
              <a:solidFill>
                <a:srgbClr val="000000"/>
              </a:solidFill>
              <a:latin typeface="Lato"/>
            </a:endParaRPr>
          </a:p>
          <a:p>
            <a:pPr defTabSz="914378"/>
            <a:r>
              <a:rPr lang="fr-FR" sz="1400" dirty="0">
                <a:solidFill>
                  <a:srgbClr val="000000"/>
                </a:solidFill>
                <a:latin typeface="Lato"/>
              </a:rPr>
              <a:t>Manque pour équilibrer la section fonctionnement :  - 1 000 000 €</a:t>
            </a:r>
          </a:p>
          <a:p>
            <a:pPr defTabSz="914378"/>
            <a:endParaRPr lang="fr-FR" sz="800" dirty="0">
              <a:solidFill>
                <a:srgbClr val="000000"/>
              </a:solidFill>
              <a:latin typeface="Lato"/>
            </a:endParaRPr>
          </a:p>
          <a:p>
            <a:pPr defTabSz="914378"/>
            <a:r>
              <a:rPr lang="fr-FR" sz="1400" dirty="0">
                <a:solidFill>
                  <a:srgbClr val="000000"/>
                </a:solidFill>
                <a:latin typeface="Lato"/>
              </a:rPr>
              <a:t>Manque pour l’investissement : - 400 000 €</a:t>
            </a:r>
          </a:p>
          <a:p>
            <a:pPr defTabSz="914378"/>
            <a:endParaRPr lang="fr-FR" sz="800" dirty="0">
              <a:solidFill>
                <a:srgbClr val="000000"/>
              </a:solidFill>
              <a:latin typeface="Lato"/>
            </a:endParaRPr>
          </a:p>
          <a:p>
            <a:pPr defTabSz="914378"/>
            <a:r>
              <a:rPr lang="fr-FR" sz="1400" b="1" dirty="0">
                <a:solidFill>
                  <a:srgbClr val="000000"/>
                </a:solidFill>
                <a:latin typeface="Lato"/>
              </a:rPr>
              <a:t>Marge de manœuvre à dégager : 1 400 000 €</a:t>
            </a:r>
          </a:p>
          <a:p>
            <a:pPr defTabSz="914378"/>
            <a:endParaRPr lang="fr-FR" sz="800" b="1" dirty="0">
              <a:solidFill>
                <a:srgbClr val="000000"/>
              </a:solidFill>
              <a:latin typeface="Lato"/>
            </a:endParaRPr>
          </a:p>
          <a:p>
            <a:pPr defTabSz="914378"/>
            <a:r>
              <a:rPr lang="fr-FR" sz="1400" b="1" dirty="0">
                <a:solidFill>
                  <a:srgbClr val="000000"/>
                </a:solidFill>
                <a:highlight>
                  <a:srgbClr val="C0C0C0"/>
                </a:highlight>
                <a:latin typeface="Lato"/>
              </a:rPr>
              <a:t>Effet ciseau :</a:t>
            </a:r>
          </a:p>
          <a:p>
            <a:pPr defTabSz="914378"/>
            <a:r>
              <a:rPr lang="fr-FR" sz="1400" b="1" dirty="0">
                <a:solidFill>
                  <a:srgbClr val="000000"/>
                </a:solidFill>
                <a:latin typeface="Lato"/>
              </a:rPr>
              <a:t>Hausse de la dépense :</a:t>
            </a:r>
          </a:p>
          <a:p>
            <a:pPr marL="285743" indent="-285743" defTabSz="914378">
              <a:buFont typeface="Arial" panose="020B0604020202020204" pitchFamily="34" charset="0"/>
              <a:buChar char="•"/>
            </a:pPr>
            <a:r>
              <a:rPr lang="fr-FR" sz="1400" dirty="0">
                <a:solidFill>
                  <a:srgbClr val="000000"/>
                </a:solidFill>
                <a:latin typeface="Lato"/>
              </a:rPr>
              <a:t>dépenses énergie</a:t>
            </a:r>
          </a:p>
          <a:p>
            <a:pPr marL="285743" indent="-285743" defTabSz="914378">
              <a:buFont typeface="Arial" panose="020B0604020202020204" pitchFamily="34" charset="0"/>
              <a:buChar char="•"/>
            </a:pPr>
            <a:r>
              <a:rPr lang="fr-FR" sz="1400" dirty="0">
                <a:solidFill>
                  <a:srgbClr val="000000"/>
                </a:solidFill>
                <a:latin typeface="Lato"/>
              </a:rPr>
              <a:t>Inflation</a:t>
            </a:r>
          </a:p>
          <a:p>
            <a:pPr marL="285743" indent="-285743" defTabSz="914378">
              <a:buFont typeface="Arial" panose="020B0604020202020204" pitchFamily="34" charset="0"/>
              <a:buChar char="•"/>
            </a:pPr>
            <a:r>
              <a:rPr lang="fr-FR" sz="1400" dirty="0">
                <a:solidFill>
                  <a:srgbClr val="000000"/>
                </a:solidFill>
                <a:latin typeface="Lato"/>
              </a:rPr>
              <a:t>impact créations de postes en année pleine</a:t>
            </a:r>
          </a:p>
          <a:p>
            <a:pPr marL="457189" lvl="1" defTabSz="914378"/>
            <a:endParaRPr lang="fr-FR" sz="800" b="1" dirty="0">
              <a:solidFill>
                <a:srgbClr val="000000"/>
              </a:solidFill>
              <a:latin typeface="Lato"/>
            </a:endParaRPr>
          </a:p>
          <a:p>
            <a:pPr defTabSz="914378"/>
            <a:r>
              <a:rPr lang="fr-FR" sz="1400" b="1" dirty="0">
                <a:solidFill>
                  <a:srgbClr val="000000"/>
                </a:solidFill>
                <a:latin typeface="Lato"/>
              </a:rPr>
              <a:t>Baisse de la recette :</a:t>
            </a:r>
          </a:p>
          <a:p>
            <a:pPr marL="285743" indent="-285743" defTabSz="914378">
              <a:buFont typeface="Arial" panose="020B0604020202020204" pitchFamily="34" charset="0"/>
              <a:buChar char="•"/>
            </a:pPr>
            <a:r>
              <a:rPr lang="fr-FR" sz="1400" dirty="0">
                <a:solidFill>
                  <a:srgbClr val="000000"/>
                </a:solidFill>
                <a:latin typeface="Lato"/>
              </a:rPr>
              <a:t>perte 1,3 M€ de TH</a:t>
            </a:r>
          </a:p>
          <a:p>
            <a:pPr marL="285743" indent="-285743" defTabSz="914378">
              <a:buFont typeface="Arial" panose="020B0604020202020204" pitchFamily="34" charset="0"/>
              <a:buChar char="•"/>
            </a:pPr>
            <a:r>
              <a:rPr lang="fr-FR" sz="1400" dirty="0">
                <a:solidFill>
                  <a:srgbClr val="000000"/>
                </a:solidFill>
                <a:latin typeface="Lato"/>
              </a:rPr>
              <a:t>gel voire diminution subventions financeurs</a:t>
            </a:r>
          </a:p>
          <a:p>
            <a:pPr marL="285743" indent="-285743" defTabSz="914378">
              <a:buFont typeface="Arial" panose="020B0604020202020204" pitchFamily="34" charset="0"/>
              <a:buChar char="•"/>
            </a:pPr>
            <a:r>
              <a:rPr lang="fr-FR" sz="1400" dirty="0">
                <a:solidFill>
                  <a:srgbClr val="000000"/>
                </a:solidFill>
                <a:latin typeface="Lato"/>
              </a:rPr>
              <a:t>pas de hausse des taux d’imposition</a:t>
            </a:r>
          </a:p>
          <a:p>
            <a:pPr defTabSz="914378"/>
            <a:r>
              <a:rPr lang="fr-FR" sz="1400" b="1" dirty="0">
                <a:solidFill>
                  <a:schemeClr val="tx2"/>
                </a:solidFill>
                <a:latin typeface="Lato"/>
              </a:rPr>
              <a:t>	</a:t>
            </a:r>
          </a:p>
        </p:txBody>
      </p:sp>
      <p:sp>
        <p:nvSpPr>
          <p:cNvPr id="2" name="Espace réservé du contenu 9">
            <a:extLst>
              <a:ext uri="{FF2B5EF4-FFF2-40B4-BE49-F238E27FC236}">
                <a16:creationId xmlns:a16="http://schemas.microsoft.com/office/drawing/2014/main" id="{A8AFBA15-D694-3BE0-C1DC-B60FFB2AF11B}"/>
              </a:ext>
            </a:extLst>
          </p:cNvPr>
          <p:cNvSpPr txBox="1">
            <a:spLocks/>
          </p:cNvSpPr>
          <p:nvPr/>
        </p:nvSpPr>
        <p:spPr>
          <a:xfrm>
            <a:off x="539552" y="457334"/>
            <a:ext cx="8388881" cy="3065462"/>
          </a:xfrm>
          <a:prstGeom prst="rect">
            <a:avLst/>
          </a:prstGeom>
        </p:spPr>
        <p:txBody>
          <a:bodyPr vert="horz" lIns="91440" tIns="45720" rIns="91440" bIns="45720" rtlCol="0" anchor="t">
            <a:normAutofit/>
          </a:bodyPr>
          <a:lst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marL="0" indent="0" algn="just">
              <a:spcBef>
                <a:spcPts val="0"/>
              </a:spcBef>
              <a:spcAft>
                <a:spcPts val="600"/>
              </a:spcAft>
              <a:buFont typeface="Arial" pitchFamily="34" charset="0"/>
              <a:buNone/>
              <a:tabLst>
                <a:tab pos="457200" algn="l"/>
              </a:tabLst>
            </a:pPr>
            <a:r>
              <a:rPr lang="fr-FR" sz="2000" b="1" dirty="0">
                <a:solidFill>
                  <a:schemeClr val="accent4">
                    <a:lumMod val="75000"/>
                  </a:schemeClr>
                </a:solidFill>
                <a:latin typeface="Lato" panose="020F0502020204030203" pitchFamily="34" charset="0"/>
                <a:cs typeface="Arial" panose="020B0604020202020204" pitchFamily="34" charset="0"/>
              </a:rPr>
              <a:t>3. Débat d’orientations budgétaires 2023</a:t>
            </a:r>
          </a:p>
          <a:p>
            <a:pPr marL="0" indent="0" algn="just">
              <a:spcBef>
                <a:spcPts val="0"/>
              </a:spcBef>
              <a:spcAft>
                <a:spcPts val="600"/>
              </a:spcAft>
              <a:buFont typeface="Arial" pitchFamily="34" charset="0"/>
              <a:buNone/>
              <a:tabLst>
                <a:tab pos="457200" algn="l"/>
              </a:tabLst>
            </a:pPr>
            <a:endParaRPr lang="fr-FR" sz="2000" b="1" dirty="0">
              <a:solidFill>
                <a:schemeClr val="accent4">
                  <a:lumMod val="75000"/>
                </a:schemeClr>
              </a:solidFill>
              <a:latin typeface="Lato" panose="020F0502020204030203" pitchFamily="34" charset="0"/>
              <a:ea typeface="Calibri" panose="020F0502020204030204" pitchFamily="34" charset="0"/>
              <a:cs typeface="Arial" panose="020B0604020202020204" pitchFamily="34" charset="0"/>
            </a:endParaRPr>
          </a:p>
        </p:txBody>
      </p:sp>
      <p:sp>
        <p:nvSpPr>
          <p:cNvPr id="3" name="Titre 8">
            <a:extLst>
              <a:ext uri="{FF2B5EF4-FFF2-40B4-BE49-F238E27FC236}">
                <a16:creationId xmlns:a16="http://schemas.microsoft.com/office/drawing/2014/main" id="{D67FA122-954E-37E1-0114-665C770906EB}"/>
              </a:ext>
            </a:extLst>
          </p:cNvPr>
          <p:cNvSpPr>
            <a:spLocks noGrp="1"/>
          </p:cNvSpPr>
          <p:nvPr>
            <p:ph type="title"/>
          </p:nvPr>
        </p:nvSpPr>
        <p:spPr>
          <a:xfrm>
            <a:off x="493204" y="-40251"/>
            <a:ext cx="8229600" cy="777713"/>
          </a:xfrm>
        </p:spPr>
        <p:txBody>
          <a:bodyPr anchor="t">
            <a:normAutofit/>
          </a:bodyPr>
          <a:lstStyle/>
          <a:p>
            <a:pPr algn="l"/>
            <a:r>
              <a:rPr lang="fr-FR" sz="4000" b="1" dirty="0">
                <a:solidFill>
                  <a:schemeClr val="accent4">
                    <a:lumMod val="75000"/>
                  </a:schemeClr>
                </a:solidFill>
                <a:latin typeface="Lato" pitchFamily="34" charset="0"/>
                <a:ea typeface="Lato" pitchFamily="34" charset="0"/>
                <a:cs typeface="Lato" pitchFamily="34" charset="0"/>
              </a:rPr>
              <a:t>Finances</a:t>
            </a:r>
            <a:r>
              <a:rPr lang="fr-FR" sz="1300" b="1" i="1" dirty="0">
                <a:solidFill>
                  <a:srgbClr val="5E3B27"/>
                </a:solidFill>
                <a:latin typeface="Lato" pitchFamily="34" charset="0"/>
                <a:ea typeface="Lato" pitchFamily="34" charset="0"/>
                <a:cs typeface="Lato" pitchFamily="34" charset="0"/>
              </a:rPr>
              <a:t> </a:t>
            </a:r>
            <a:r>
              <a:rPr lang="fr-FR" sz="1400" b="1" i="1" dirty="0">
                <a:solidFill>
                  <a:srgbClr val="5E3B27"/>
                </a:solidFill>
                <a:latin typeface="Lato" pitchFamily="34" charset="0"/>
                <a:ea typeface="Lato" pitchFamily="34" charset="0"/>
                <a:cs typeface="Lato" pitchFamily="34" charset="0"/>
              </a:rPr>
              <a:t>- Intervention de Monsieur Jérôme PELTIER</a:t>
            </a:r>
            <a:endParaRPr lang="fr-FR" sz="1300" b="1" i="1" dirty="0">
              <a:solidFill>
                <a:srgbClr val="5E3B27"/>
              </a:solidFill>
              <a:latin typeface="Lato" pitchFamily="34" charset="0"/>
              <a:ea typeface="Lato" pitchFamily="34" charset="0"/>
              <a:cs typeface="Lato" pitchFamily="34" charset="0"/>
            </a:endParaRPr>
          </a:p>
        </p:txBody>
      </p:sp>
      <p:cxnSp>
        <p:nvCxnSpPr>
          <p:cNvPr id="8" name="Connecteur droit 7">
            <a:extLst>
              <a:ext uri="{FF2B5EF4-FFF2-40B4-BE49-F238E27FC236}">
                <a16:creationId xmlns:a16="http://schemas.microsoft.com/office/drawing/2014/main" id="{2D531B4A-EA67-D34F-702D-9CD6A32C1501}"/>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9" name="Espace réservé du numéro de diapositive 3">
            <a:extLst>
              <a:ext uri="{FF2B5EF4-FFF2-40B4-BE49-F238E27FC236}">
                <a16:creationId xmlns:a16="http://schemas.microsoft.com/office/drawing/2014/main" id="{A540E9ED-D5C0-3CCB-D62A-DFB5BF23DF25}"/>
              </a:ext>
            </a:extLst>
          </p:cNvPr>
          <p:cNvSpPr>
            <a:spLocks noGrp="1"/>
          </p:cNvSpPr>
          <p:nvPr>
            <p:ph type="sldNum" sz="quarter" idx="12"/>
          </p:nvPr>
        </p:nvSpPr>
        <p:spPr>
          <a:xfrm>
            <a:off x="7236296" y="4767264"/>
            <a:ext cx="648072" cy="273844"/>
          </a:xfrm>
        </p:spPr>
        <p:txBody>
          <a:bodyPr/>
          <a:lstStyle/>
          <a:p>
            <a:fld id="{7DD352F8-E6D5-40A5-90BA-A89BD40754D9}" type="slidenum">
              <a:rPr lang="fr-FR" smtClean="0">
                <a:solidFill>
                  <a:schemeClr val="accent1"/>
                </a:solidFill>
              </a:rPr>
              <a:pPr/>
              <a:t>13</a:t>
            </a:fld>
            <a:endParaRPr lang="fr-FR" dirty="0">
              <a:solidFill>
                <a:schemeClr val="accent1"/>
              </a:solidFill>
            </a:endParaRPr>
          </a:p>
        </p:txBody>
      </p:sp>
    </p:spTree>
    <p:extLst>
      <p:ext uri="{BB962C8B-B14F-4D97-AF65-F5344CB8AC3E}">
        <p14:creationId xmlns:p14="http://schemas.microsoft.com/office/powerpoint/2010/main" val="3716082875"/>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457199" y="65845"/>
            <a:ext cx="8506047" cy="777713"/>
          </a:xfrm>
        </p:spPr>
        <p:txBody>
          <a:bodyPr anchor="t">
            <a:normAutofit/>
          </a:bodyPr>
          <a:lstStyle/>
          <a:p>
            <a:pPr algn="l"/>
            <a:r>
              <a:rPr lang="fr-FR" sz="4000" b="1" dirty="0">
                <a:solidFill>
                  <a:schemeClr val="accent6"/>
                </a:solidFill>
                <a:latin typeface="Lato" pitchFamily="34" charset="0"/>
                <a:ea typeface="Lato" pitchFamily="34" charset="0"/>
                <a:cs typeface="Lato" pitchFamily="34" charset="0"/>
              </a:rPr>
              <a:t>Aménagement</a:t>
            </a:r>
            <a:r>
              <a:rPr lang="fr-FR" b="1" dirty="0">
                <a:solidFill>
                  <a:srgbClr val="F99707"/>
                </a:solidFill>
                <a:latin typeface="Lato" pitchFamily="34" charset="0"/>
                <a:ea typeface="Lato" pitchFamily="34" charset="0"/>
                <a:cs typeface="Lato" pitchFamily="34" charset="0"/>
              </a:rPr>
              <a:t> </a:t>
            </a:r>
            <a:r>
              <a:rPr lang="fr-FR" sz="1600" b="1" i="1" dirty="0">
                <a:solidFill>
                  <a:srgbClr val="5E3B27"/>
                </a:solidFill>
                <a:latin typeface="Lato" pitchFamily="34" charset="0"/>
                <a:ea typeface="Lato" pitchFamily="34" charset="0"/>
                <a:cs typeface="Lato" pitchFamily="34" charset="0"/>
              </a:rPr>
              <a:t>- </a:t>
            </a:r>
            <a:r>
              <a:rPr lang="fr-FR" sz="1400" b="1" i="1" dirty="0">
                <a:solidFill>
                  <a:srgbClr val="5E3B27"/>
                </a:solidFill>
                <a:latin typeface="Lato" pitchFamily="34" charset="0"/>
                <a:ea typeface="Lato" pitchFamily="34" charset="0"/>
                <a:cs typeface="Lato" pitchFamily="34" charset="0"/>
              </a:rPr>
              <a:t>Intervention de Monsieur Sylvain GRIFFAULT</a:t>
            </a:r>
          </a:p>
        </p:txBody>
      </p:sp>
      <p:sp>
        <p:nvSpPr>
          <p:cNvPr id="10" name="Espace réservé du contenu 9"/>
          <p:cNvSpPr>
            <a:spLocks noGrp="1"/>
          </p:cNvSpPr>
          <p:nvPr>
            <p:ph idx="1"/>
          </p:nvPr>
        </p:nvSpPr>
        <p:spPr>
          <a:xfrm>
            <a:off x="457199" y="765868"/>
            <a:ext cx="8388881" cy="4065731"/>
          </a:xfrm>
        </p:spPr>
        <p:txBody>
          <a:bodyPr vert="horz" lIns="91440" tIns="45720" rIns="91440" bIns="45720" rtlCol="0" anchor="t">
            <a:normAutofit/>
          </a:bodyPr>
          <a:lstStyle/>
          <a:p>
            <a:pPr marL="0" indent="0" algn="just">
              <a:spcBef>
                <a:spcPts val="0"/>
              </a:spcBef>
              <a:spcAft>
                <a:spcPts val="600"/>
              </a:spcAft>
              <a:buNone/>
              <a:tabLst>
                <a:tab pos="457200" algn="l"/>
              </a:tabLst>
            </a:pPr>
            <a:r>
              <a:rPr lang="fr-FR" sz="2000" b="1" dirty="0">
                <a:solidFill>
                  <a:schemeClr val="accent6"/>
                </a:solidFill>
                <a:latin typeface="Lato" panose="020F0502020204030203" pitchFamily="34" charset="0"/>
                <a:cs typeface="Arial" panose="020B0604020202020204" pitchFamily="34" charset="0"/>
              </a:rPr>
              <a:t>18. Avis sur un projet de centrale photovoltaïque au sol porté par l'opérateur URBA 399 sur la commune de Sauzé-Vaussais</a:t>
            </a:r>
            <a:endParaRPr lang="fr-FR" sz="2000" b="1" dirty="0">
              <a:solidFill>
                <a:schemeClr val="bg1"/>
              </a:solidFill>
              <a:cs typeface="Arial" panose="020B0604020202020204" pitchFamily="34" charset="0"/>
            </a:endParaRPr>
          </a:p>
          <a:p>
            <a:pPr marL="0" indent="0" algn="just">
              <a:spcBef>
                <a:spcPts val="0"/>
              </a:spcBef>
              <a:spcAft>
                <a:spcPts val="600"/>
              </a:spcAft>
              <a:buNone/>
              <a:tabLst>
                <a:tab pos="457200" algn="l"/>
              </a:tabLst>
            </a:pPr>
            <a:endParaRPr lang="fr-FR" sz="2000" b="1" dirty="0">
              <a:solidFill>
                <a:schemeClr val="bg1"/>
              </a:solidFill>
              <a:cs typeface="Arial" panose="020B0604020202020204" pitchFamily="34" charset="0"/>
            </a:endParaRPr>
          </a:p>
          <a:p>
            <a:pPr marL="0" indent="0" algn="just">
              <a:spcBef>
                <a:spcPts val="0"/>
              </a:spcBef>
              <a:spcAft>
                <a:spcPts val="600"/>
              </a:spcAft>
              <a:buNone/>
              <a:tabLst>
                <a:tab pos="457200" algn="l"/>
              </a:tabLst>
            </a:pPr>
            <a:r>
              <a:rPr lang="fr-FR" sz="2000" b="1" dirty="0">
                <a:solidFill>
                  <a:schemeClr val="bg1"/>
                </a:solidFill>
                <a:cs typeface="Arial" panose="020B0604020202020204" pitchFamily="34" charset="0"/>
              </a:rPr>
              <a:t>Le conseil communautaire est invité à :</a:t>
            </a:r>
          </a:p>
          <a:p>
            <a:pPr algn="just">
              <a:spcBef>
                <a:spcPts val="0"/>
              </a:spcBef>
              <a:spcAft>
                <a:spcPts val="600"/>
              </a:spcAft>
              <a:tabLst>
                <a:tab pos="457200" algn="l"/>
              </a:tabLst>
            </a:pPr>
            <a:r>
              <a:rPr lang="fr-FR" sz="2000" b="1" dirty="0">
                <a:solidFill>
                  <a:schemeClr val="bg1"/>
                </a:solidFill>
                <a:cs typeface="Arial" panose="020B0604020202020204" pitchFamily="34" charset="0"/>
              </a:rPr>
              <a:t>EMETTRE un avis sur le projet de centrale photovoltaïque au sol porté par l'opérateur Urba 399 sur la commune de Sauzé-Vaussais.</a:t>
            </a:r>
          </a:p>
        </p:txBody>
      </p:sp>
      <p:cxnSp>
        <p:nvCxnSpPr>
          <p:cNvPr id="6" name="Connecteur droit 5">
            <a:extLst>
              <a:ext uri="{FF2B5EF4-FFF2-40B4-BE49-F238E27FC236}">
                <a16:creationId xmlns:a16="http://schemas.microsoft.com/office/drawing/2014/main" id="{D02FCFA7-D3AC-4A77-82E3-D7EF5D2B3393}"/>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Espace réservé de la date 1">
            <a:extLst>
              <a:ext uri="{FF2B5EF4-FFF2-40B4-BE49-F238E27FC236}">
                <a16:creationId xmlns:a16="http://schemas.microsoft.com/office/drawing/2014/main" id="{0992E0AA-B545-4228-B64A-17D1753692A3}"/>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1" u="none" strike="noStrike" kern="1200" cap="none" spc="0" normalizeH="0" baseline="0" noProof="0">
                <a:ln>
                  <a:noFill/>
                </a:ln>
                <a:solidFill>
                  <a:srgbClr val="C00000"/>
                </a:solidFill>
                <a:effectLst/>
                <a:uLnTx/>
                <a:uFillTx/>
                <a:latin typeface="Lato"/>
                <a:ea typeface="+mn-ea"/>
                <a:cs typeface="+mn-cs"/>
              </a:rPr>
              <a:t>Conseil communautaire – 17 novembre 2022</a:t>
            </a:r>
            <a:endParaRPr kumimoji="0" lang="fr-FR" sz="1200" b="0" i="1" u="none" strike="noStrike" kern="1200" cap="none" spc="0" normalizeH="0" baseline="0" noProof="0" dirty="0">
              <a:ln>
                <a:noFill/>
              </a:ln>
              <a:solidFill>
                <a:srgbClr val="C00000"/>
              </a:solidFill>
              <a:effectLst/>
              <a:uLnTx/>
              <a:uFillTx/>
              <a:latin typeface="Lato"/>
              <a:ea typeface="+mn-ea"/>
              <a:cs typeface="+mn-cs"/>
            </a:endParaRPr>
          </a:p>
        </p:txBody>
      </p:sp>
      <p:sp>
        <p:nvSpPr>
          <p:cNvPr id="4" name="Espace réservé du numéro de diapositive 3">
            <a:extLst>
              <a:ext uri="{FF2B5EF4-FFF2-40B4-BE49-F238E27FC236}">
                <a16:creationId xmlns:a16="http://schemas.microsoft.com/office/drawing/2014/main" id="{592F9238-F54F-2209-C551-0AFBCC601C3A}"/>
              </a:ext>
            </a:extLst>
          </p:cNvPr>
          <p:cNvSpPr>
            <a:spLocks noGrp="1"/>
          </p:cNvSpPr>
          <p:nvPr>
            <p:ph type="sldNum" sz="quarter" idx="12"/>
          </p:nvPr>
        </p:nvSpPr>
        <p:spPr/>
        <p:txBody>
          <a:bodyPr/>
          <a:lstStyle/>
          <a:p>
            <a:fld id="{7DD352F8-E6D5-40A5-90BA-A89BD40754D9}" type="slidenum">
              <a:rPr lang="fr-FR" smtClean="0"/>
              <a:pPr/>
              <a:t>130</a:t>
            </a:fld>
            <a:endParaRPr lang="fr-FR"/>
          </a:p>
        </p:txBody>
      </p:sp>
    </p:spTree>
    <p:extLst>
      <p:ext uri="{BB962C8B-B14F-4D97-AF65-F5344CB8AC3E}">
        <p14:creationId xmlns:p14="http://schemas.microsoft.com/office/powerpoint/2010/main" val="3159567766"/>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457200" y="195486"/>
            <a:ext cx="8229600" cy="1069627"/>
          </a:xfrm>
        </p:spPr>
        <p:txBody>
          <a:bodyPr anchor="t">
            <a:normAutofit fontScale="90000"/>
          </a:bodyPr>
          <a:lstStyle/>
          <a:p>
            <a:pPr algn="l"/>
            <a:r>
              <a:rPr lang="fr-FR" b="1">
                <a:solidFill>
                  <a:schemeClr val="bg2"/>
                </a:solidFill>
                <a:latin typeface="Caviar Dreams" pitchFamily="34" charset="0"/>
                <a:cs typeface="Arial" pitchFamily="34" charset="0"/>
              </a:rPr>
              <a:t>Conseil communautaire</a:t>
            </a:r>
            <a:br>
              <a:rPr lang="fr-FR" b="1">
                <a:solidFill>
                  <a:schemeClr val="bg2"/>
                </a:solidFill>
                <a:latin typeface="Caviar Dreams" pitchFamily="34" charset="0"/>
              </a:rPr>
            </a:br>
            <a:br>
              <a:rPr lang="fr-FR" b="1" i="1">
                <a:solidFill>
                  <a:schemeClr val="bg2"/>
                </a:solidFill>
                <a:latin typeface="Lato" pitchFamily="34" charset="0"/>
                <a:ea typeface="Lato" pitchFamily="34" charset="0"/>
                <a:cs typeface="Lato" pitchFamily="34" charset="0"/>
              </a:rPr>
            </a:br>
            <a:endParaRPr lang="fr-FR" b="1">
              <a:solidFill>
                <a:srgbClr val="432918"/>
              </a:solidFill>
              <a:latin typeface="Caviar Dreams" pitchFamily="34" charset="0"/>
            </a:endParaRPr>
          </a:p>
        </p:txBody>
      </p:sp>
      <p:sp>
        <p:nvSpPr>
          <p:cNvPr id="10" name="Espace réservé du contenu 9"/>
          <p:cNvSpPr>
            <a:spLocks noGrp="1"/>
          </p:cNvSpPr>
          <p:nvPr>
            <p:ph idx="1"/>
          </p:nvPr>
        </p:nvSpPr>
        <p:spPr>
          <a:xfrm>
            <a:off x="457199" y="1200150"/>
            <a:ext cx="8288867" cy="3531835"/>
          </a:xfrm>
        </p:spPr>
        <p:txBody>
          <a:bodyPr>
            <a:normAutofit/>
          </a:bodyPr>
          <a:lstStyle/>
          <a:p>
            <a:pPr marL="0" indent="0" algn="ctr">
              <a:buNone/>
            </a:pPr>
            <a:endParaRPr lang="fr-FR" sz="4400" b="1" dirty="0">
              <a:solidFill>
                <a:schemeClr val="tx2"/>
              </a:solidFill>
              <a:latin typeface="Lato" pitchFamily="34" charset="0"/>
              <a:ea typeface="Lato" pitchFamily="34" charset="0"/>
              <a:cs typeface="Lato" pitchFamily="34" charset="0"/>
            </a:endParaRPr>
          </a:p>
          <a:p>
            <a:pPr marL="0" indent="0" algn="ctr">
              <a:buNone/>
            </a:pPr>
            <a:endParaRPr lang="fr-FR" sz="4400" b="1" dirty="0">
              <a:solidFill>
                <a:schemeClr val="accent6"/>
              </a:solidFill>
              <a:latin typeface="Lato" pitchFamily="34" charset="0"/>
              <a:ea typeface="Lato" pitchFamily="34" charset="0"/>
              <a:cs typeface="Lato" pitchFamily="34" charset="0"/>
            </a:endParaRPr>
          </a:p>
          <a:p>
            <a:pPr marL="0" indent="0" algn="ctr">
              <a:buNone/>
            </a:pPr>
            <a:r>
              <a:rPr lang="fr-FR" sz="4400" b="1" dirty="0">
                <a:solidFill>
                  <a:schemeClr val="accent6"/>
                </a:solidFill>
                <a:latin typeface="Lato" pitchFamily="34" charset="0"/>
                <a:ea typeface="Lato" pitchFamily="34" charset="0"/>
                <a:cs typeface="Lato" pitchFamily="34" charset="0"/>
              </a:rPr>
              <a:t>CYCLE DE L’EAU</a:t>
            </a:r>
          </a:p>
        </p:txBody>
      </p:sp>
      <p:cxnSp>
        <p:nvCxnSpPr>
          <p:cNvPr id="12" name="Connecteur droit 11">
            <a:extLst>
              <a:ext uri="{FF2B5EF4-FFF2-40B4-BE49-F238E27FC236}">
                <a16:creationId xmlns:a16="http://schemas.microsoft.com/office/drawing/2014/main" id="{D92DE92B-1BFB-49DE-9959-2B46908FFC4F}"/>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Espace réservé de la date 2">
            <a:extLst>
              <a:ext uri="{FF2B5EF4-FFF2-40B4-BE49-F238E27FC236}">
                <a16:creationId xmlns:a16="http://schemas.microsoft.com/office/drawing/2014/main" id="{14C66AA9-F841-4C04-8BDD-823382C82382}"/>
              </a:ext>
            </a:extLst>
          </p:cNvPr>
          <p:cNvSpPr>
            <a:spLocks noGrp="1"/>
          </p:cNvSpPr>
          <p:nvPr>
            <p:ph type="dt" sz="half" idx="10"/>
          </p:nvPr>
        </p:nvSpPr>
        <p:spPr>
          <a:xfrm>
            <a:off x="457200" y="4767264"/>
            <a:ext cx="3322712" cy="273844"/>
          </a:xfrm>
        </p:spPr>
        <p:txBody>
          <a:bodyPr/>
          <a:lstStyle/>
          <a:p>
            <a:r>
              <a:rPr lang="fr-FR" i="1"/>
              <a:t>Conseil communautaire – 17 novembre 2022</a:t>
            </a:r>
          </a:p>
        </p:txBody>
      </p:sp>
      <p:sp>
        <p:nvSpPr>
          <p:cNvPr id="2" name="Espace réservé du numéro de diapositive 1">
            <a:extLst>
              <a:ext uri="{FF2B5EF4-FFF2-40B4-BE49-F238E27FC236}">
                <a16:creationId xmlns:a16="http://schemas.microsoft.com/office/drawing/2014/main" id="{37B6BF32-5DB4-FCFA-D884-06EE07F5D450}"/>
              </a:ext>
            </a:extLst>
          </p:cNvPr>
          <p:cNvSpPr>
            <a:spLocks noGrp="1"/>
          </p:cNvSpPr>
          <p:nvPr>
            <p:ph type="sldNum" sz="quarter" idx="12"/>
          </p:nvPr>
        </p:nvSpPr>
        <p:spPr/>
        <p:txBody>
          <a:bodyPr/>
          <a:lstStyle/>
          <a:p>
            <a:fld id="{7DD352F8-E6D5-40A5-90BA-A89BD40754D9}" type="slidenum">
              <a:rPr lang="fr-FR" smtClean="0"/>
              <a:pPr/>
              <a:t>131</a:t>
            </a:fld>
            <a:endParaRPr lang="fr-FR"/>
          </a:p>
        </p:txBody>
      </p:sp>
    </p:spTree>
    <p:extLst>
      <p:ext uri="{BB962C8B-B14F-4D97-AF65-F5344CB8AC3E}">
        <p14:creationId xmlns:p14="http://schemas.microsoft.com/office/powerpoint/2010/main" val="2531984804"/>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2" name="Connecteur droit 11">
            <a:extLst>
              <a:ext uri="{FF2B5EF4-FFF2-40B4-BE49-F238E27FC236}">
                <a16:creationId xmlns:a16="http://schemas.microsoft.com/office/drawing/2014/main" id="{D92DE92B-1BFB-49DE-9959-2B46908FFC4F}"/>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11" name="ZoneTexte 10">
            <a:extLst>
              <a:ext uri="{FF2B5EF4-FFF2-40B4-BE49-F238E27FC236}">
                <a16:creationId xmlns:a16="http://schemas.microsoft.com/office/drawing/2014/main" id="{146966BC-F0C2-9210-BE25-06370B5092BA}"/>
              </a:ext>
            </a:extLst>
          </p:cNvPr>
          <p:cNvSpPr txBox="1"/>
          <p:nvPr/>
        </p:nvSpPr>
        <p:spPr>
          <a:xfrm>
            <a:off x="456943" y="-30292"/>
            <a:ext cx="8516786"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4000" b="1" i="0" u="none" strike="noStrike" kern="1200" cap="none" spc="0" normalizeH="0" baseline="0" noProof="0" dirty="0">
                <a:ln>
                  <a:noFill/>
                </a:ln>
                <a:solidFill>
                  <a:srgbClr val="AFCA0B"/>
                </a:solidFill>
                <a:effectLst/>
                <a:uLnTx/>
                <a:uFillTx/>
                <a:latin typeface="Caviar Dreams" pitchFamily="34" charset="0"/>
                <a:ea typeface="+mn-ea"/>
                <a:cs typeface="Arial" pitchFamily="34" charset="0"/>
              </a:rPr>
              <a:t>Cycle de l’eau </a:t>
            </a:r>
            <a:r>
              <a:rPr kumimoji="0" lang="fr-FR" sz="1400" b="1" i="1" u="none" strike="noStrike" kern="1200" cap="none" spc="0" normalizeH="0" baseline="0" noProof="0" dirty="0">
                <a:ln>
                  <a:noFill/>
                </a:ln>
                <a:solidFill>
                  <a:srgbClr val="5E3B27"/>
                </a:solidFill>
                <a:effectLst/>
                <a:uLnTx/>
                <a:uFillTx/>
                <a:latin typeface="Lato" pitchFamily="34" charset="0"/>
                <a:ea typeface="Lato" pitchFamily="34" charset="0"/>
                <a:cs typeface="Lato" pitchFamily="34" charset="0"/>
              </a:rPr>
              <a:t>- Intervention de Monsieur Philippe CACLIN</a:t>
            </a:r>
            <a:endParaRPr kumimoji="0" lang="fr-FR" sz="1350" b="1" i="0" u="none" strike="noStrike" kern="1200" cap="none" spc="0" normalizeH="0" baseline="0" noProof="0" dirty="0">
              <a:ln>
                <a:noFill/>
              </a:ln>
              <a:solidFill>
                <a:srgbClr val="5E3B27"/>
              </a:solidFill>
              <a:effectLst/>
              <a:uLnTx/>
              <a:uFillTx/>
              <a:latin typeface="Caviar Dreams" pitchFamily="34" charset="0"/>
              <a:ea typeface="+mn-ea"/>
              <a:cs typeface="Arial" pitchFamily="34" charset="0"/>
            </a:endParaRPr>
          </a:p>
        </p:txBody>
      </p:sp>
      <p:sp>
        <p:nvSpPr>
          <p:cNvPr id="14" name="Espace réservé du contenu 13">
            <a:extLst>
              <a:ext uri="{FF2B5EF4-FFF2-40B4-BE49-F238E27FC236}">
                <a16:creationId xmlns:a16="http://schemas.microsoft.com/office/drawing/2014/main" id="{70A01204-1C49-FCC0-81EB-629ACB27E2B4}"/>
              </a:ext>
            </a:extLst>
          </p:cNvPr>
          <p:cNvSpPr>
            <a:spLocks noGrp="1"/>
          </p:cNvSpPr>
          <p:nvPr>
            <p:ph idx="1"/>
          </p:nvPr>
        </p:nvSpPr>
        <p:spPr>
          <a:xfrm>
            <a:off x="456943" y="1078706"/>
            <a:ext cx="3889869" cy="3651066"/>
          </a:xfrm>
        </p:spPr>
        <p:txBody>
          <a:bodyPr>
            <a:normAutofit fontScale="85000" lnSpcReduction="20000"/>
          </a:bodyPr>
          <a:lstStyle/>
          <a:p>
            <a:pPr marL="0" indent="0">
              <a:buNone/>
            </a:pPr>
            <a:endParaRPr lang="fr-FR" sz="2000" b="1" u="sng" dirty="0">
              <a:solidFill>
                <a:schemeClr val="tx2"/>
              </a:solidFill>
            </a:endParaRPr>
          </a:p>
          <a:p>
            <a:pPr marL="0" indent="0">
              <a:buNone/>
            </a:pPr>
            <a:r>
              <a:rPr lang="fr-FR" sz="2000" b="1" u="sng" dirty="0">
                <a:solidFill>
                  <a:schemeClr val="tx2"/>
                </a:solidFill>
              </a:rPr>
              <a:t>Nouveau périmètre et changement de siège social</a:t>
            </a:r>
          </a:p>
          <a:p>
            <a:r>
              <a:rPr lang="fr-FR" sz="2000" dirty="0">
                <a:solidFill>
                  <a:schemeClr val="bg1"/>
                </a:solidFill>
              </a:rPr>
              <a:t>Intégration de plusieurs communes de la Communauté de communes Aunis Atlantique</a:t>
            </a:r>
          </a:p>
          <a:p>
            <a:r>
              <a:rPr lang="fr-FR" sz="2000" dirty="0">
                <a:solidFill>
                  <a:schemeClr val="bg1"/>
                </a:solidFill>
              </a:rPr>
              <a:t>Intégration de zones blanches du Bassin du Clain sur la Communauté de Communes Val de Gâtine </a:t>
            </a:r>
          </a:p>
          <a:p>
            <a:r>
              <a:rPr lang="fr-FR" sz="2000" dirty="0">
                <a:solidFill>
                  <a:schemeClr val="bg1"/>
                </a:solidFill>
              </a:rPr>
              <a:t>Transfert de l’adresse du siège social de la CAN au siège administratif, Résidence du Cèdre à Niort, 95 Boulevard de l’Atlantique à NIORT </a:t>
            </a:r>
          </a:p>
          <a:p>
            <a:pPr marL="0" indent="0">
              <a:buNone/>
            </a:pPr>
            <a:r>
              <a:rPr lang="fr-FR" sz="2100" dirty="0">
                <a:solidFill>
                  <a:schemeClr val="bg2"/>
                </a:solidFill>
              </a:rPr>
              <a:t>	</a:t>
            </a:r>
          </a:p>
          <a:p>
            <a:endParaRPr lang="fr-FR" dirty="0">
              <a:solidFill>
                <a:schemeClr val="bg2"/>
              </a:solidFill>
            </a:endParaRPr>
          </a:p>
          <a:p>
            <a:endParaRPr lang="fr-FR" dirty="0">
              <a:solidFill>
                <a:schemeClr val="bg2"/>
              </a:solidFill>
            </a:endParaRPr>
          </a:p>
        </p:txBody>
      </p:sp>
      <p:sp>
        <p:nvSpPr>
          <p:cNvPr id="2" name="Espace réservé du contenu 9">
            <a:extLst>
              <a:ext uri="{FF2B5EF4-FFF2-40B4-BE49-F238E27FC236}">
                <a16:creationId xmlns:a16="http://schemas.microsoft.com/office/drawing/2014/main" id="{3B6A6A18-3B77-E8C8-130B-1CF957A35321}"/>
              </a:ext>
            </a:extLst>
          </p:cNvPr>
          <p:cNvSpPr txBox="1">
            <a:spLocks/>
          </p:cNvSpPr>
          <p:nvPr/>
        </p:nvSpPr>
        <p:spPr>
          <a:xfrm>
            <a:off x="456943" y="538162"/>
            <a:ext cx="8435280" cy="4067175"/>
          </a:xfrm>
          <a:prstGeom prst="rect">
            <a:avLst/>
          </a:prstGeom>
        </p:spPr>
        <p:txBody>
          <a:bodyPr vert="horz" lIns="91440" tIns="45720" rIns="91440" bIns="45720" rtlCol="0" anchor="t">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just" defTabSz="914400" rtl="0" eaLnBrk="1" fontAlgn="auto" latinLnBrk="0" hangingPunct="1">
              <a:lnSpc>
                <a:spcPct val="105000"/>
              </a:lnSpc>
              <a:spcBef>
                <a:spcPct val="20000"/>
              </a:spcBef>
              <a:spcAft>
                <a:spcPts val="800"/>
              </a:spcAft>
              <a:buClrTx/>
              <a:buSzTx/>
              <a:buFont typeface="Arial" pitchFamily="34" charset="0"/>
              <a:buNone/>
              <a:tabLst/>
              <a:defRPr/>
            </a:pPr>
            <a:r>
              <a:rPr kumimoji="0" lang="fr-FR" sz="2000" b="1" i="0" u="none" strike="noStrike" kern="1200" cap="none" spc="0" normalizeH="0" baseline="0" noProof="0" dirty="0">
                <a:ln>
                  <a:noFill/>
                </a:ln>
                <a:solidFill>
                  <a:srgbClr val="AFCA0B"/>
                </a:solidFill>
                <a:effectLst/>
                <a:uLnTx/>
                <a:uFillTx/>
                <a:latin typeface="Lato"/>
                <a:ea typeface="SimSun;宋体"/>
                <a:cs typeface="Arial" panose="020B0604020202020204" pitchFamily="34" charset="0"/>
              </a:rPr>
              <a:t>19. Changement de périmètre du syndicat mixte du bassin versant de la sèvre niortaise - SMBVSN</a:t>
            </a:r>
            <a:endParaRPr kumimoji="0" lang="fr-FR" sz="2000" b="1" i="0" u="none" strike="noStrike" kern="1200" cap="none" spc="0" normalizeH="0" baseline="0" noProof="0" dirty="0">
              <a:ln>
                <a:noFill/>
              </a:ln>
              <a:solidFill>
                <a:srgbClr val="000000"/>
              </a:solidFill>
              <a:effectLst/>
              <a:uLnTx/>
              <a:uFillTx/>
              <a:latin typeface="Lato"/>
              <a:ea typeface="Lato"/>
              <a:cs typeface="Lato"/>
            </a:endParaRPr>
          </a:p>
        </p:txBody>
      </p:sp>
      <p:sp>
        <p:nvSpPr>
          <p:cNvPr id="4" name="Espace réservé de la date 1">
            <a:extLst>
              <a:ext uri="{FF2B5EF4-FFF2-40B4-BE49-F238E27FC236}">
                <a16:creationId xmlns:a16="http://schemas.microsoft.com/office/drawing/2014/main" id="{A1A7B763-39E7-363A-C1E0-7A87363D126E}"/>
              </a:ext>
            </a:extLst>
          </p:cNvPr>
          <p:cNvSpPr>
            <a:spLocks noGrp="1"/>
          </p:cNvSpPr>
          <p:nvPr>
            <p:ph type="dt" sz="half" idx="10"/>
          </p:nvPr>
        </p:nvSpPr>
        <p:spPr>
          <a:xfrm>
            <a:off x="457200" y="4767264"/>
            <a:ext cx="3322712"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1" u="none" strike="noStrike" kern="1200" cap="none" spc="0" normalizeH="0" baseline="0" noProof="0">
                <a:ln>
                  <a:noFill/>
                </a:ln>
                <a:solidFill>
                  <a:srgbClr val="C00000"/>
                </a:solidFill>
                <a:effectLst/>
                <a:uLnTx/>
                <a:uFillTx/>
                <a:latin typeface="Lato"/>
                <a:ea typeface="+mn-ea"/>
                <a:cs typeface="+mn-cs"/>
              </a:rPr>
              <a:t>Conseil communautaire – 17 novembre 2022</a:t>
            </a:r>
            <a:endParaRPr kumimoji="0" lang="fr-FR" sz="1200" b="0" i="1" u="none" strike="noStrike" kern="1200" cap="none" spc="0" normalizeH="0" baseline="0" noProof="0" dirty="0">
              <a:ln>
                <a:noFill/>
              </a:ln>
              <a:solidFill>
                <a:srgbClr val="C00000"/>
              </a:solidFill>
              <a:effectLst/>
              <a:uLnTx/>
              <a:uFillTx/>
              <a:latin typeface="Lato"/>
              <a:ea typeface="+mn-ea"/>
              <a:cs typeface="+mn-cs"/>
            </a:endParaRPr>
          </a:p>
        </p:txBody>
      </p:sp>
      <p:sp>
        <p:nvSpPr>
          <p:cNvPr id="5" name="Espace réservé du numéro de diapositive 4">
            <a:extLst>
              <a:ext uri="{FF2B5EF4-FFF2-40B4-BE49-F238E27FC236}">
                <a16:creationId xmlns:a16="http://schemas.microsoft.com/office/drawing/2014/main" id="{0B6D18E0-CB01-1EA2-964C-38642588BCB7}"/>
              </a:ext>
            </a:extLst>
          </p:cNvPr>
          <p:cNvSpPr>
            <a:spLocks noGrp="1"/>
          </p:cNvSpPr>
          <p:nvPr>
            <p:ph type="sldNum" sz="quarter" idx="12"/>
          </p:nvPr>
        </p:nvSpPr>
        <p:spPr/>
        <p:txBody>
          <a:bodyPr/>
          <a:lstStyle/>
          <a:p>
            <a:fld id="{7DD352F8-E6D5-40A5-90BA-A89BD40754D9}" type="slidenum">
              <a:rPr lang="fr-FR" smtClean="0"/>
              <a:pPr/>
              <a:t>132</a:t>
            </a:fld>
            <a:endParaRPr lang="fr-FR"/>
          </a:p>
        </p:txBody>
      </p:sp>
      <p:pic>
        <p:nvPicPr>
          <p:cNvPr id="3" name="Image 2">
            <a:extLst>
              <a:ext uri="{FF2B5EF4-FFF2-40B4-BE49-F238E27FC236}">
                <a16:creationId xmlns:a16="http://schemas.microsoft.com/office/drawing/2014/main" id="{FFF7A035-0FCD-2558-7688-E1504EDC8EFF}"/>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48266" y="870863"/>
            <a:ext cx="2818856" cy="3984058"/>
          </a:xfrm>
          <a:prstGeom prst="rect">
            <a:avLst/>
          </a:prstGeom>
          <a:noFill/>
          <a:ln>
            <a:noFill/>
          </a:ln>
        </p:spPr>
      </p:pic>
    </p:spTree>
    <p:extLst>
      <p:ext uri="{BB962C8B-B14F-4D97-AF65-F5344CB8AC3E}">
        <p14:creationId xmlns:p14="http://schemas.microsoft.com/office/powerpoint/2010/main" val="3506755215"/>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457200" y="-12620"/>
            <a:ext cx="8579295" cy="777713"/>
          </a:xfrm>
        </p:spPr>
        <p:txBody>
          <a:bodyPr anchor="t">
            <a:normAutofit/>
          </a:bodyPr>
          <a:lstStyle/>
          <a:p>
            <a:pPr algn="l"/>
            <a:r>
              <a:rPr lang="fr-FR" sz="4000" b="1" dirty="0">
                <a:solidFill>
                  <a:schemeClr val="accent6"/>
                </a:solidFill>
                <a:latin typeface="Caviar Dreams" pitchFamily="34" charset="0"/>
                <a:cs typeface="Arial" pitchFamily="34" charset="0"/>
              </a:rPr>
              <a:t>Cycle de l’eau</a:t>
            </a:r>
            <a:r>
              <a:rPr lang="fr-FR" sz="4000" b="1" dirty="0">
                <a:solidFill>
                  <a:schemeClr val="accent6">
                    <a:lumMod val="75000"/>
                  </a:schemeClr>
                </a:solidFill>
                <a:latin typeface="Caviar Dreams" pitchFamily="34" charset="0"/>
                <a:cs typeface="Arial" pitchFamily="34" charset="0"/>
              </a:rPr>
              <a:t> </a:t>
            </a:r>
            <a:r>
              <a:rPr lang="fr-FR" sz="1400" b="1" i="1" dirty="0">
                <a:solidFill>
                  <a:schemeClr val="bg2"/>
                </a:solidFill>
                <a:latin typeface="Lato" pitchFamily="34" charset="0"/>
                <a:ea typeface="Lato" pitchFamily="34" charset="0"/>
                <a:cs typeface="Lato" pitchFamily="34" charset="0"/>
              </a:rPr>
              <a:t>-  Intervention de Monsieur Philippe CACLIN</a:t>
            </a:r>
          </a:p>
        </p:txBody>
      </p:sp>
      <p:sp>
        <p:nvSpPr>
          <p:cNvPr id="10" name="Espace réservé du contenu 9"/>
          <p:cNvSpPr>
            <a:spLocks noGrp="1"/>
          </p:cNvSpPr>
          <p:nvPr>
            <p:ph idx="1"/>
          </p:nvPr>
        </p:nvSpPr>
        <p:spPr>
          <a:xfrm>
            <a:off x="457200" y="700088"/>
            <a:ext cx="8435280" cy="4067175"/>
          </a:xfrm>
        </p:spPr>
        <p:txBody>
          <a:bodyPr vert="horz" lIns="91440" tIns="45720" rIns="91440" bIns="45720" rtlCol="0" anchor="t">
            <a:normAutofit/>
          </a:bodyPr>
          <a:lstStyle/>
          <a:p>
            <a:pPr marL="0" lvl="0" indent="0" algn="just">
              <a:lnSpc>
                <a:spcPct val="105000"/>
              </a:lnSpc>
              <a:spcAft>
                <a:spcPts val="800"/>
              </a:spcAft>
              <a:buNone/>
            </a:pPr>
            <a:r>
              <a:rPr lang="fr-FR" sz="2000" b="1" dirty="0">
                <a:solidFill>
                  <a:schemeClr val="accent6"/>
                </a:solidFill>
                <a:ea typeface="SimSun;宋体"/>
                <a:cs typeface="Arial" panose="020B0604020202020204" pitchFamily="34" charset="0"/>
              </a:rPr>
              <a:t>19. Changement de périmètre du syndicat mixte du bassin versant de la sèvre niortaise - SMBVSN</a:t>
            </a:r>
          </a:p>
          <a:p>
            <a:pPr marL="0" lvl="0" indent="0" algn="just">
              <a:lnSpc>
                <a:spcPct val="105000"/>
              </a:lnSpc>
              <a:spcAft>
                <a:spcPts val="800"/>
              </a:spcAft>
              <a:buNone/>
            </a:pPr>
            <a:r>
              <a:rPr lang="fr-FR" sz="2000" b="1" dirty="0">
                <a:solidFill>
                  <a:schemeClr val="bg1"/>
                </a:solidFill>
                <a:ea typeface="+mn-lt"/>
                <a:cs typeface="+mn-lt"/>
              </a:rPr>
              <a:t>Le conseil communautaire est invité à :</a:t>
            </a:r>
          </a:p>
          <a:p>
            <a:pPr lvl="0" algn="just">
              <a:lnSpc>
                <a:spcPct val="105000"/>
              </a:lnSpc>
              <a:spcAft>
                <a:spcPts val="800"/>
              </a:spcAft>
            </a:pPr>
            <a:r>
              <a:rPr lang="fr-FR" sz="2000" b="1" dirty="0">
                <a:solidFill>
                  <a:schemeClr val="bg1"/>
                </a:solidFill>
                <a:ea typeface="+mn-lt"/>
                <a:cs typeface="+mn-lt"/>
              </a:rPr>
              <a:t>APPROUVER les nouveaux statuts du Syndicat Mixte du Bassin de la Sèvre Niortaise tels que décrits </a:t>
            </a:r>
            <a:r>
              <a:rPr lang="fr-FR" sz="2000" b="1" dirty="0">
                <a:solidFill>
                  <a:schemeClr val="bg1"/>
                </a:solidFill>
                <a:highlight>
                  <a:srgbClr val="FFFFFF"/>
                </a:highlight>
                <a:ea typeface="+mn-lt"/>
                <a:cs typeface="+mn-lt"/>
              </a:rPr>
              <a:t>sur la délibération annexée, ainsi que le projet de périmètre qui en ressort ;</a:t>
            </a:r>
          </a:p>
          <a:p>
            <a:pPr lvl="0" algn="just">
              <a:lnSpc>
                <a:spcPct val="105000"/>
              </a:lnSpc>
              <a:spcAft>
                <a:spcPts val="800"/>
              </a:spcAft>
            </a:pPr>
            <a:r>
              <a:rPr lang="fr-FR" sz="2000" b="1" dirty="0">
                <a:solidFill>
                  <a:schemeClr val="bg1"/>
                </a:solidFill>
                <a:ea typeface="+mn-lt"/>
                <a:cs typeface="+mn-lt"/>
              </a:rPr>
              <a:t>AUTORISER Monsieur le président ou le vice-Président délégué à accomplir toutes formalités et adopter tout acte nécessaire à l’exécution de la présente délibération.</a:t>
            </a:r>
          </a:p>
        </p:txBody>
      </p:sp>
      <p:cxnSp>
        <p:nvCxnSpPr>
          <p:cNvPr id="4" name="Connecteur droit 3">
            <a:extLst>
              <a:ext uri="{FF2B5EF4-FFF2-40B4-BE49-F238E27FC236}">
                <a16:creationId xmlns:a16="http://schemas.microsoft.com/office/drawing/2014/main" id="{D990F430-F22E-4DFD-AC13-B6FE6F28C6E6}"/>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5" name="Espace réservé de la date 1">
            <a:extLst>
              <a:ext uri="{FF2B5EF4-FFF2-40B4-BE49-F238E27FC236}">
                <a16:creationId xmlns:a16="http://schemas.microsoft.com/office/drawing/2014/main" id="{751B799A-2741-46CE-8EB5-1345CA22DF28}"/>
              </a:ext>
            </a:extLst>
          </p:cNvPr>
          <p:cNvSpPr>
            <a:spLocks noGrp="1"/>
          </p:cNvSpPr>
          <p:nvPr>
            <p:ph type="dt" sz="half" idx="10"/>
          </p:nvPr>
        </p:nvSpPr>
        <p:spPr>
          <a:xfrm>
            <a:off x="457200" y="4767264"/>
            <a:ext cx="3322712"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1" u="none" strike="noStrike" kern="1200" cap="none" spc="0" normalizeH="0" baseline="0" noProof="0">
                <a:ln>
                  <a:noFill/>
                </a:ln>
                <a:solidFill>
                  <a:srgbClr val="C00000"/>
                </a:solidFill>
                <a:effectLst/>
                <a:uLnTx/>
                <a:uFillTx/>
                <a:latin typeface="Lato"/>
                <a:ea typeface="+mn-ea"/>
                <a:cs typeface="+mn-cs"/>
              </a:rPr>
              <a:t>Conseil communautaire – 17 novembre 2022</a:t>
            </a:r>
            <a:endParaRPr kumimoji="0" lang="fr-FR" sz="1200" b="0" i="1" u="none" strike="noStrike" kern="1200" cap="none" spc="0" normalizeH="0" baseline="0" noProof="0" dirty="0">
              <a:ln>
                <a:noFill/>
              </a:ln>
              <a:solidFill>
                <a:srgbClr val="C00000"/>
              </a:solidFill>
              <a:effectLst/>
              <a:uLnTx/>
              <a:uFillTx/>
              <a:latin typeface="Lato"/>
              <a:ea typeface="+mn-ea"/>
              <a:cs typeface="+mn-cs"/>
            </a:endParaRPr>
          </a:p>
        </p:txBody>
      </p:sp>
      <p:sp>
        <p:nvSpPr>
          <p:cNvPr id="2" name="Espace réservé du numéro de diapositive 1">
            <a:extLst>
              <a:ext uri="{FF2B5EF4-FFF2-40B4-BE49-F238E27FC236}">
                <a16:creationId xmlns:a16="http://schemas.microsoft.com/office/drawing/2014/main" id="{8612E92F-A19F-A40A-0F20-C4D0749ADE6A}"/>
              </a:ext>
            </a:extLst>
          </p:cNvPr>
          <p:cNvSpPr>
            <a:spLocks noGrp="1"/>
          </p:cNvSpPr>
          <p:nvPr>
            <p:ph type="sldNum" sz="quarter" idx="12"/>
          </p:nvPr>
        </p:nvSpPr>
        <p:spPr/>
        <p:txBody>
          <a:bodyPr/>
          <a:lstStyle/>
          <a:p>
            <a:fld id="{7DD352F8-E6D5-40A5-90BA-A89BD40754D9}" type="slidenum">
              <a:rPr lang="fr-FR" smtClean="0"/>
              <a:pPr/>
              <a:t>133</a:t>
            </a:fld>
            <a:endParaRPr lang="fr-FR"/>
          </a:p>
        </p:txBody>
      </p:sp>
    </p:spTree>
    <p:extLst>
      <p:ext uri="{BB962C8B-B14F-4D97-AF65-F5344CB8AC3E}">
        <p14:creationId xmlns:p14="http://schemas.microsoft.com/office/powerpoint/2010/main" val="578399989"/>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457200" y="205978"/>
            <a:ext cx="8229600" cy="1069627"/>
          </a:xfrm>
        </p:spPr>
        <p:txBody>
          <a:bodyPr anchor="t">
            <a:normAutofit fontScale="90000"/>
          </a:bodyPr>
          <a:lstStyle/>
          <a:p>
            <a:pPr algn="l"/>
            <a:r>
              <a:rPr lang="fr-FR" b="1">
                <a:solidFill>
                  <a:schemeClr val="bg2"/>
                </a:solidFill>
                <a:latin typeface="Caviar Dreams" pitchFamily="34" charset="0"/>
                <a:cs typeface="Arial" pitchFamily="34" charset="0"/>
              </a:rPr>
              <a:t>Conseil communautaire</a:t>
            </a:r>
            <a:br>
              <a:rPr lang="fr-FR" b="1">
                <a:solidFill>
                  <a:schemeClr val="bg2"/>
                </a:solidFill>
                <a:latin typeface="Caviar Dreams" pitchFamily="34" charset="0"/>
              </a:rPr>
            </a:br>
            <a:br>
              <a:rPr lang="fr-FR" b="1" i="1">
                <a:solidFill>
                  <a:schemeClr val="bg2"/>
                </a:solidFill>
                <a:latin typeface="Lato" pitchFamily="34" charset="0"/>
                <a:ea typeface="Lato" pitchFamily="34" charset="0"/>
                <a:cs typeface="Lato" pitchFamily="34" charset="0"/>
              </a:rPr>
            </a:br>
            <a:endParaRPr lang="fr-FR" b="1">
              <a:solidFill>
                <a:srgbClr val="432918"/>
              </a:solidFill>
              <a:latin typeface="Caviar Dreams" pitchFamily="34" charset="0"/>
            </a:endParaRPr>
          </a:p>
        </p:txBody>
      </p:sp>
      <p:sp>
        <p:nvSpPr>
          <p:cNvPr id="10" name="Espace réservé du contenu 9"/>
          <p:cNvSpPr>
            <a:spLocks noGrp="1"/>
          </p:cNvSpPr>
          <p:nvPr>
            <p:ph idx="1"/>
          </p:nvPr>
        </p:nvSpPr>
        <p:spPr>
          <a:xfrm>
            <a:off x="457200" y="1200150"/>
            <a:ext cx="8229600" cy="3531835"/>
          </a:xfrm>
        </p:spPr>
        <p:txBody>
          <a:bodyPr>
            <a:normAutofit/>
          </a:bodyPr>
          <a:lstStyle/>
          <a:p>
            <a:pPr marL="0" indent="0" algn="ctr">
              <a:buNone/>
            </a:pPr>
            <a:endParaRPr lang="fr-FR" sz="1200" b="1" dirty="0">
              <a:solidFill>
                <a:schemeClr val="tx2"/>
              </a:solidFill>
              <a:latin typeface="Lato" pitchFamily="34" charset="0"/>
              <a:ea typeface="Lato" pitchFamily="34" charset="0"/>
              <a:cs typeface="Lato" pitchFamily="34" charset="0"/>
            </a:endParaRPr>
          </a:p>
          <a:p>
            <a:pPr marL="0" indent="0" algn="ctr">
              <a:buNone/>
            </a:pPr>
            <a:endParaRPr lang="fr-FR" sz="4400" b="1" dirty="0">
              <a:solidFill>
                <a:srgbClr val="EF6905"/>
              </a:solidFill>
              <a:latin typeface="Lato" pitchFamily="34" charset="0"/>
              <a:ea typeface="Lato" pitchFamily="34" charset="0"/>
              <a:cs typeface="Lato" pitchFamily="34" charset="0"/>
            </a:endParaRPr>
          </a:p>
          <a:p>
            <a:pPr marL="0" indent="0" algn="ctr">
              <a:buNone/>
            </a:pPr>
            <a:r>
              <a:rPr lang="fr-FR" sz="4400" b="1" dirty="0">
                <a:solidFill>
                  <a:schemeClr val="tx2"/>
                </a:solidFill>
                <a:latin typeface="Lato" pitchFamily="34" charset="0"/>
                <a:ea typeface="Lato" pitchFamily="34" charset="0"/>
                <a:cs typeface="Lato" pitchFamily="34" charset="0"/>
              </a:rPr>
              <a:t>QUESTIONS DIVERSES</a:t>
            </a:r>
          </a:p>
        </p:txBody>
      </p:sp>
      <p:cxnSp>
        <p:nvCxnSpPr>
          <p:cNvPr id="6" name="Connecteur droit 5">
            <a:extLst>
              <a:ext uri="{FF2B5EF4-FFF2-40B4-BE49-F238E27FC236}">
                <a16:creationId xmlns:a16="http://schemas.microsoft.com/office/drawing/2014/main" id="{1F7A3A2F-E626-496F-9682-6BEE18E95802}"/>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Espace réservé de la date 1">
            <a:extLst>
              <a:ext uri="{FF2B5EF4-FFF2-40B4-BE49-F238E27FC236}">
                <a16:creationId xmlns:a16="http://schemas.microsoft.com/office/drawing/2014/main" id="{C9F7CCC2-8A02-4854-B1C1-5450C6A5E43A}"/>
              </a:ext>
            </a:extLst>
          </p:cNvPr>
          <p:cNvSpPr>
            <a:spLocks noGrp="1"/>
          </p:cNvSpPr>
          <p:nvPr>
            <p:ph type="dt" sz="half" idx="10"/>
          </p:nvPr>
        </p:nvSpPr>
        <p:spPr/>
        <p:txBody>
          <a:bodyPr/>
          <a:lstStyle/>
          <a:p>
            <a:r>
              <a:rPr lang="fr-FR" i="1"/>
              <a:t>Conseil communautaire – 17 novembre 2022</a:t>
            </a:r>
          </a:p>
        </p:txBody>
      </p:sp>
      <p:sp>
        <p:nvSpPr>
          <p:cNvPr id="4" name="Espace réservé du numéro de diapositive 3">
            <a:extLst>
              <a:ext uri="{FF2B5EF4-FFF2-40B4-BE49-F238E27FC236}">
                <a16:creationId xmlns:a16="http://schemas.microsoft.com/office/drawing/2014/main" id="{D211017B-9AEA-4879-89B9-81325C39DA99}"/>
              </a:ext>
            </a:extLst>
          </p:cNvPr>
          <p:cNvSpPr>
            <a:spLocks noGrp="1"/>
          </p:cNvSpPr>
          <p:nvPr>
            <p:ph type="sldNum" sz="quarter" idx="12"/>
          </p:nvPr>
        </p:nvSpPr>
        <p:spPr/>
        <p:txBody>
          <a:bodyPr/>
          <a:lstStyle/>
          <a:p>
            <a:fld id="{7DD352F8-E6D5-40A5-90BA-A89BD40754D9}" type="slidenum">
              <a:rPr lang="fr-FR" smtClean="0"/>
              <a:pPr/>
              <a:t>134</a:t>
            </a:fld>
            <a:endParaRPr lang="fr-FR"/>
          </a:p>
        </p:txBody>
      </p:sp>
    </p:spTree>
    <p:extLst>
      <p:ext uri="{BB962C8B-B14F-4D97-AF65-F5344CB8AC3E}">
        <p14:creationId xmlns:p14="http://schemas.microsoft.com/office/powerpoint/2010/main" val="2674434535"/>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457200" y="0"/>
            <a:ext cx="8651304" cy="705705"/>
          </a:xfrm>
        </p:spPr>
        <p:txBody>
          <a:bodyPr anchor="t">
            <a:normAutofit fontScale="90000"/>
          </a:bodyPr>
          <a:lstStyle/>
          <a:p>
            <a:pPr algn="l"/>
            <a:r>
              <a:rPr lang="fr-FR" b="1" dirty="0">
                <a:solidFill>
                  <a:schemeClr val="tx2"/>
                </a:solidFill>
                <a:latin typeface="Caviar Dreams" pitchFamily="34" charset="0"/>
                <a:cs typeface="Arial" pitchFamily="34" charset="0"/>
              </a:rPr>
              <a:t>Questions diverses</a:t>
            </a:r>
            <a:r>
              <a:rPr lang="fr-FR" sz="1600" b="1" dirty="0">
                <a:solidFill>
                  <a:schemeClr val="tx2"/>
                </a:solidFill>
                <a:latin typeface="Caviar Dreams" pitchFamily="34" charset="0"/>
                <a:cs typeface="Arial" pitchFamily="34" charset="0"/>
              </a:rPr>
              <a:t> </a:t>
            </a:r>
            <a:r>
              <a:rPr lang="fr-FR" sz="1600" b="1" dirty="0">
                <a:solidFill>
                  <a:schemeClr val="accent1">
                    <a:lumMod val="50000"/>
                  </a:schemeClr>
                </a:solidFill>
                <a:latin typeface="Caviar Dreams" pitchFamily="34" charset="0"/>
                <a:cs typeface="Arial" pitchFamily="34" charset="0"/>
              </a:rPr>
              <a:t>- </a:t>
            </a:r>
            <a:r>
              <a:rPr lang="fr-FR" sz="1600" b="1" i="1" dirty="0">
                <a:solidFill>
                  <a:schemeClr val="bg2"/>
                </a:solidFill>
                <a:latin typeface="Lato" pitchFamily="34" charset="0"/>
                <a:ea typeface="Lato" pitchFamily="34" charset="0"/>
                <a:cs typeface="Lato" pitchFamily="34" charset="0"/>
              </a:rPr>
              <a:t>Intervention de Monsieur Fabrice MICHELET</a:t>
            </a:r>
            <a:endParaRPr lang="fr-FR" sz="1600" b="1" dirty="0">
              <a:solidFill>
                <a:srgbClr val="432918"/>
              </a:solidFill>
              <a:latin typeface="Caviar Dreams" pitchFamily="34" charset="0"/>
            </a:endParaRPr>
          </a:p>
        </p:txBody>
      </p:sp>
      <p:sp>
        <p:nvSpPr>
          <p:cNvPr id="10" name="Espace réservé du contenu 9"/>
          <p:cNvSpPr>
            <a:spLocks noGrp="1"/>
          </p:cNvSpPr>
          <p:nvPr>
            <p:ph idx="1"/>
          </p:nvPr>
        </p:nvSpPr>
        <p:spPr>
          <a:xfrm>
            <a:off x="457200" y="559559"/>
            <a:ext cx="8147248" cy="4281972"/>
          </a:xfrm>
        </p:spPr>
        <p:txBody>
          <a:bodyPr vert="horz" lIns="91440" tIns="45720" rIns="91440" bIns="45720" rtlCol="0" anchor="t">
            <a:normAutofit/>
          </a:bodyPr>
          <a:lstStyle/>
          <a:p>
            <a:pPr marL="0" indent="0" algn="just">
              <a:spcBef>
                <a:spcPts val="0"/>
              </a:spcBef>
              <a:spcAft>
                <a:spcPts val="600"/>
              </a:spcAft>
              <a:buNone/>
              <a:tabLst>
                <a:tab pos="457200" algn="l"/>
              </a:tabLst>
            </a:pPr>
            <a:r>
              <a:rPr lang="fr-FR" sz="1600" b="1" dirty="0">
                <a:solidFill>
                  <a:schemeClr val="tx2"/>
                </a:solidFill>
                <a:cs typeface="Arial"/>
              </a:rPr>
              <a:t>20.	Information - Réponse à la question posée lors du conseil communautaire du 22 septembre 2022</a:t>
            </a:r>
            <a:endParaRPr lang="fr-FR" sz="1600" b="1" dirty="0">
              <a:solidFill>
                <a:schemeClr val="tx2"/>
              </a:solidFill>
              <a:latin typeface="Lato" panose="020F0502020204030203" pitchFamily="34" charset="0"/>
              <a:cs typeface="Arial" panose="020B0604020202020204" pitchFamily="34" charset="0"/>
            </a:endParaRPr>
          </a:p>
          <a:p>
            <a:pPr marL="0" indent="0" algn="just">
              <a:spcBef>
                <a:spcPts val="0"/>
              </a:spcBef>
              <a:spcAft>
                <a:spcPts val="600"/>
              </a:spcAft>
              <a:buNone/>
              <a:tabLst>
                <a:tab pos="457200" algn="l"/>
              </a:tabLst>
            </a:pPr>
            <a:endParaRPr lang="fr-FR" sz="2400" b="1" dirty="0">
              <a:solidFill>
                <a:srgbClr val="F5800B"/>
              </a:solidFill>
              <a:latin typeface="Lato" panose="020F0502020204030203" pitchFamily="34" charset="0"/>
              <a:cs typeface="Arial" panose="020B0604020202020204" pitchFamily="34" charset="0"/>
            </a:endParaRPr>
          </a:p>
          <a:p>
            <a:pPr marL="0" indent="0" algn="just">
              <a:spcBef>
                <a:spcPts val="0"/>
              </a:spcBef>
              <a:spcAft>
                <a:spcPts val="600"/>
              </a:spcAft>
              <a:buNone/>
              <a:tabLst>
                <a:tab pos="457200" algn="l"/>
              </a:tabLst>
            </a:pPr>
            <a:endParaRPr lang="fr-FR" sz="2400" b="1" dirty="0">
              <a:solidFill>
                <a:srgbClr val="F5800B"/>
              </a:solidFill>
              <a:latin typeface="Lato" panose="020F0502020204030203" pitchFamily="34" charset="0"/>
              <a:cs typeface="Arial" panose="020B0604020202020204" pitchFamily="34" charset="0"/>
            </a:endParaRPr>
          </a:p>
          <a:p>
            <a:pPr marL="0" indent="0" algn="just">
              <a:spcBef>
                <a:spcPts val="0"/>
              </a:spcBef>
              <a:spcAft>
                <a:spcPts val="600"/>
              </a:spcAft>
              <a:buNone/>
              <a:tabLst>
                <a:tab pos="457200" algn="l"/>
              </a:tabLst>
            </a:pPr>
            <a:endParaRPr lang="fr-FR" sz="2000" dirty="0">
              <a:solidFill>
                <a:srgbClr val="00000A"/>
              </a:solidFill>
              <a:latin typeface="Lato" panose="020F0502020204030203" pitchFamily="34" charset="0"/>
              <a:cs typeface="Arial" panose="020B0604020202020204" pitchFamily="34" charset="0"/>
            </a:endParaRPr>
          </a:p>
          <a:p>
            <a:pPr marL="0" lvl="0" indent="0" algn="just">
              <a:spcBef>
                <a:spcPts val="0"/>
              </a:spcBef>
              <a:spcAft>
                <a:spcPts val="600"/>
              </a:spcAft>
              <a:buNone/>
              <a:tabLst>
                <a:tab pos="457200" algn="l"/>
              </a:tabLst>
            </a:pPr>
            <a:endParaRPr lang="fr-FR" sz="2000" b="1" dirty="0">
              <a:solidFill>
                <a:schemeClr val="bg1"/>
              </a:solidFill>
              <a:latin typeface="Lato" panose="020F0502020204030203" pitchFamily="34" charset="0"/>
              <a:ea typeface="SimSun;宋体"/>
              <a:cs typeface="Arial" panose="020B0604020202020204" pitchFamily="34" charset="0"/>
            </a:endParaRPr>
          </a:p>
          <a:p>
            <a:pPr marL="0" lvl="0" indent="0" algn="just">
              <a:spcBef>
                <a:spcPts val="0"/>
              </a:spcBef>
              <a:spcAft>
                <a:spcPts val="600"/>
              </a:spcAft>
              <a:buNone/>
              <a:tabLst>
                <a:tab pos="457200" algn="l"/>
              </a:tabLst>
            </a:pPr>
            <a:endParaRPr lang="fr-FR" sz="2000" b="1" dirty="0">
              <a:solidFill>
                <a:schemeClr val="bg1"/>
              </a:solidFill>
              <a:latin typeface="Lato" panose="020F0502020204030203" pitchFamily="34" charset="0"/>
              <a:ea typeface="SimSun;宋体"/>
              <a:cs typeface="Arial" panose="020B0604020202020204" pitchFamily="34" charset="0"/>
            </a:endParaRPr>
          </a:p>
        </p:txBody>
      </p:sp>
      <p:cxnSp>
        <p:nvCxnSpPr>
          <p:cNvPr id="6" name="Connecteur droit 5">
            <a:extLst>
              <a:ext uri="{FF2B5EF4-FFF2-40B4-BE49-F238E27FC236}">
                <a16:creationId xmlns:a16="http://schemas.microsoft.com/office/drawing/2014/main" id="{E5269895-4388-4D54-91DA-B45B209E5BDA}"/>
              </a:ext>
            </a:extLst>
          </p:cNvPr>
          <p:cNvCxnSpPr>
            <a:cxnSpLocks/>
          </p:cNvCxnSpPr>
          <p:nvPr/>
        </p:nvCxnSpPr>
        <p:spPr>
          <a:xfrm>
            <a:off x="3779912"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Espace réservé de la date 1">
            <a:extLst>
              <a:ext uri="{FF2B5EF4-FFF2-40B4-BE49-F238E27FC236}">
                <a16:creationId xmlns:a16="http://schemas.microsoft.com/office/drawing/2014/main" id="{BB8FA69B-802A-453C-9854-0AC34781B74B}"/>
              </a:ext>
            </a:extLst>
          </p:cNvPr>
          <p:cNvSpPr>
            <a:spLocks noGrp="1"/>
          </p:cNvSpPr>
          <p:nvPr>
            <p:ph type="dt" sz="half" idx="10"/>
          </p:nvPr>
        </p:nvSpPr>
        <p:spPr/>
        <p:txBody>
          <a:bodyPr/>
          <a:lstStyle/>
          <a:p>
            <a:r>
              <a:rPr lang="fr-FR" i="1"/>
              <a:t>Conseil communautaire – 17 novembre 2022</a:t>
            </a:r>
            <a:endParaRPr lang="fr-FR" i="1" dirty="0"/>
          </a:p>
        </p:txBody>
      </p:sp>
      <p:sp>
        <p:nvSpPr>
          <p:cNvPr id="4" name="Espace réservé du numéro de diapositive 3">
            <a:extLst>
              <a:ext uri="{FF2B5EF4-FFF2-40B4-BE49-F238E27FC236}">
                <a16:creationId xmlns:a16="http://schemas.microsoft.com/office/drawing/2014/main" id="{9209656F-D497-1932-BC88-122AE1497250}"/>
              </a:ext>
            </a:extLst>
          </p:cNvPr>
          <p:cNvSpPr>
            <a:spLocks noGrp="1"/>
          </p:cNvSpPr>
          <p:nvPr>
            <p:ph type="sldNum" sz="quarter" idx="12"/>
          </p:nvPr>
        </p:nvSpPr>
        <p:spPr/>
        <p:txBody>
          <a:bodyPr/>
          <a:lstStyle/>
          <a:p>
            <a:fld id="{7DD352F8-E6D5-40A5-90BA-A89BD40754D9}" type="slidenum">
              <a:rPr lang="fr-FR" smtClean="0"/>
              <a:pPr/>
              <a:t>135</a:t>
            </a:fld>
            <a:endParaRPr lang="fr-FR"/>
          </a:p>
        </p:txBody>
      </p:sp>
      <p:pic>
        <p:nvPicPr>
          <p:cNvPr id="3" name="Image 2">
            <a:extLst>
              <a:ext uri="{FF2B5EF4-FFF2-40B4-BE49-F238E27FC236}">
                <a16:creationId xmlns:a16="http://schemas.microsoft.com/office/drawing/2014/main" id="{48E0887C-E4E0-EFE4-D1FD-D0982876DAC9}"/>
              </a:ext>
            </a:extLst>
          </p:cNvPr>
          <p:cNvPicPr>
            <a:picLocks noChangeAspect="1"/>
          </p:cNvPicPr>
          <p:nvPr/>
        </p:nvPicPr>
        <p:blipFill rotWithShape="1">
          <a:blip r:embed="rId3"/>
          <a:srcRect l="58801" t="21121" r="10448" b="14117"/>
          <a:stretch/>
        </p:blipFill>
        <p:spPr bwMode="auto">
          <a:xfrm>
            <a:off x="2624180" y="996443"/>
            <a:ext cx="6484324" cy="3841584"/>
          </a:xfrm>
          <a:prstGeom prst="rect">
            <a:avLst/>
          </a:prstGeom>
          <a:ln>
            <a:noFill/>
          </a:ln>
          <a:extLst>
            <a:ext uri="{53640926-AAD7-44D8-BBD7-CCE9431645EC}">
              <a14:shadowObscured xmlns:a14="http://schemas.microsoft.com/office/drawing/2010/main"/>
            </a:ext>
          </a:extLst>
        </p:spPr>
      </p:pic>
      <p:sp>
        <p:nvSpPr>
          <p:cNvPr id="7" name="ZoneTexte 6">
            <a:extLst>
              <a:ext uri="{FF2B5EF4-FFF2-40B4-BE49-F238E27FC236}">
                <a16:creationId xmlns:a16="http://schemas.microsoft.com/office/drawing/2014/main" id="{FE4E128E-2808-A2D3-6F37-5FA8F4FC9045}"/>
              </a:ext>
            </a:extLst>
          </p:cNvPr>
          <p:cNvSpPr txBox="1"/>
          <p:nvPr/>
        </p:nvSpPr>
        <p:spPr>
          <a:xfrm>
            <a:off x="35496" y="1583141"/>
            <a:ext cx="2734999" cy="1077218"/>
          </a:xfrm>
          <a:prstGeom prst="rect">
            <a:avLst/>
          </a:prstGeom>
          <a:noFill/>
        </p:spPr>
        <p:txBody>
          <a:bodyPr wrap="square" rtlCol="0">
            <a:spAutoFit/>
          </a:bodyPr>
          <a:lstStyle/>
          <a:p>
            <a:r>
              <a:rPr lang="fr-FR" sz="1600" dirty="0">
                <a:solidFill>
                  <a:schemeClr val="bg1"/>
                </a:solidFill>
                <a:cs typeface="Arial"/>
              </a:rPr>
              <a:t>BP 2022 – Budget principal</a:t>
            </a:r>
          </a:p>
          <a:p>
            <a:r>
              <a:rPr lang="fr-FR" sz="1600" dirty="0">
                <a:solidFill>
                  <a:schemeClr val="bg1"/>
                </a:solidFill>
                <a:cs typeface="Arial"/>
              </a:rPr>
              <a:t>Liste des organismes dans lesquels a été pris un engagement financier</a:t>
            </a:r>
            <a:endParaRPr lang="fr-FR" sz="1600" dirty="0">
              <a:solidFill>
                <a:schemeClr val="bg1"/>
              </a:solidFill>
            </a:endParaRPr>
          </a:p>
        </p:txBody>
      </p:sp>
    </p:spTree>
    <p:extLst>
      <p:ext uri="{BB962C8B-B14F-4D97-AF65-F5344CB8AC3E}">
        <p14:creationId xmlns:p14="http://schemas.microsoft.com/office/powerpoint/2010/main" val="1139057471"/>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457200" y="0"/>
            <a:ext cx="8651304" cy="705705"/>
          </a:xfrm>
        </p:spPr>
        <p:txBody>
          <a:bodyPr anchor="t">
            <a:normAutofit fontScale="90000"/>
          </a:bodyPr>
          <a:lstStyle/>
          <a:p>
            <a:pPr algn="l"/>
            <a:r>
              <a:rPr lang="fr-FR" b="1" dirty="0">
                <a:solidFill>
                  <a:schemeClr val="tx2"/>
                </a:solidFill>
                <a:latin typeface="Caviar Dreams" pitchFamily="34" charset="0"/>
                <a:cs typeface="Arial" pitchFamily="34" charset="0"/>
              </a:rPr>
              <a:t>Questions diverses</a:t>
            </a:r>
            <a:r>
              <a:rPr lang="fr-FR" sz="1600" b="1" dirty="0">
                <a:solidFill>
                  <a:schemeClr val="tx2"/>
                </a:solidFill>
                <a:latin typeface="Caviar Dreams" pitchFamily="34" charset="0"/>
                <a:cs typeface="Arial" pitchFamily="34" charset="0"/>
              </a:rPr>
              <a:t> </a:t>
            </a:r>
            <a:r>
              <a:rPr lang="fr-FR" sz="1600" b="1" dirty="0">
                <a:solidFill>
                  <a:schemeClr val="accent1">
                    <a:lumMod val="50000"/>
                  </a:schemeClr>
                </a:solidFill>
                <a:latin typeface="Caviar Dreams" pitchFamily="34" charset="0"/>
                <a:cs typeface="Arial" pitchFamily="34" charset="0"/>
              </a:rPr>
              <a:t>- </a:t>
            </a:r>
            <a:r>
              <a:rPr lang="fr-FR" sz="1600" b="1" i="1" dirty="0">
                <a:solidFill>
                  <a:schemeClr val="bg2"/>
                </a:solidFill>
                <a:latin typeface="Lato" pitchFamily="34" charset="0"/>
                <a:ea typeface="Lato" pitchFamily="34" charset="0"/>
                <a:cs typeface="Lato" pitchFamily="34" charset="0"/>
              </a:rPr>
              <a:t>Intervention de Monsieur Fabrice MICHELET</a:t>
            </a:r>
            <a:endParaRPr lang="fr-FR" sz="1600" b="1" dirty="0">
              <a:solidFill>
                <a:srgbClr val="432918"/>
              </a:solidFill>
              <a:latin typeface="Caviar Dreams" pitchFamily="34" charset="0"/>
            </a:endParaRPr>
          </a:p>
        </p:txBody>
      </p:sp>
      <p:sp>
        <p:nvSpPr>
          <p:cNvPr id="10" name="Espace réservé du contenu 9"/>
          <p:cNvSpPr>
            <a:spLocks noGrp="1"/>
          </p:cNvSpPr>
          <p:nvPr>
            <p:ph idx="1"/>
          </p:nvPr>
        </p:nvSpPr>
        <p:spPr>
          <a:xfrm>
            <a:off x="457200" y="559559"/>
            <a:ext cx="8147248" cy="4281972"/>
          </a:xfrm>
        </p:spPr>
        <p:txBody>
          <a:bodyPr vert="horz" lIns="91440" tIns="45720" rIns="91440" bIns="45720" rtlCol="0" anchor="t">
            <a:normAutofit/>
          </a:bodyPr>
          <a:lstStyle/>
          <a:p>
            <a:pPr marL="0" indent="0" algn="just">
              <a:spcBef>
                <a:spcPts val="0"/>
              </a:spcBef>
              <a:spcAft>
                <a:spcPts val="600"/>
              </a:spcAft>
              <a:buNone/>
              <a:tabLst>
                <a:tab pos="457200" algn="l"/>
              </a:tabLst>
            </a:pPr>
            <a:r>
              <a:rPr lang="fr-FR" sz="1600" b="1" dirty="0">
                <a:solidFill>
                  <a:schemeClr val="tx2"/>
                </a:solidFill>
                <a:cs typeface="Arial"/>
              </a:rPr>
              <a:t>20.	Information - Réponse à la question posée lors du conseil communautaire du 22 septembre 2022</a:t>
            </a:r>
            <a:endParaRPr lang="fr-FR" sz="1600" b="1" dirty="0">
              <a:solidFill>
                <a:schemeClr val="tx2"/>
              </a:solidFill>
              <a:latin typeface="Lato" panose="020F0502020204030203" pitchFamily="34" charset="0"/>
              <a:cs typeface="Arial" panose="020B0604020202020204" pitchFamily="34" charset="0"/>
            </a:endParaRPr>
          </a:p>
          <a:p>
            <a:pPr marL="0" indent="0" algn="just">
              <a:spcBef>
                <a:spcPts val="0"/>
              </a:spcBef>
              <a:spcAft>
                <a:spcPts val="600"/>
              </a:spcAft>
              <a:buNone/>
              <a:tabLst>
                <a:tab pos="457200" algn="l"/>
              </a:tabLst>
            </a:pPr>
            <a:endParaRPr lang="fr-FR" sz="2400" b="1" dirty="0">
              <a:solidFill>
                <a:srgbClr val="F5800B"/>
              </a:solidFill>
              <a:latin typeface="Lato" panose="020F0502020204030203" pitchFamily="34" charset="0"/>
              <a:cs typeface="Arial" panose="020B0604020202020204" pitchFamily="34" charset="0"/>
            </a:endParaRPr>
          </a:p>
          <a:p>
            <a:pPr marL="0" indent="0" algn="just">
              <a:spcBef>
                <a:spcPts val="0"/>
              </a:spcBef>
              <a:spcAft>
                <a:spcPts val="600"/>
              </a:spcAft>
              <a:buNone/>
              <a:tabLst>
                <a:tab pos="457200" algn="l"/>
              </a:tabLst>
            </a:pPr>
            <a:endParaRPr lang="fr-FR" sz="2400" b="1" dirty="0">
              <a:solidFill>
                <a:srgbClr val="F5800B"/>
              </a:solidFill>
              <a:latin typeface="Lato" panose="020F0502020204030203" pitchFamily="34" charset="0"/>
              <a:cs typeface="Arial" panose="020B0604020202020204" pitchFamily="34" charset="0"/>
            </a:endParaRPr>
          </a:p>
          <a:p>
            <a:pPr marL="0" indent="0" algn="just">
              <a:spcBef>
                <a:spcPts val="0"/>
              </a:spcBef>
              <a:spcAft>
                <a:spcPts val="600"/>
              </a:spcAft>
              <a:buNone/>
              <a:tabLst>
                <a:tab pos="457200" algn="l"/>
              </a:tabLst>
            </a:pPr>
            <a:endParaRPr lang="fr-FR" sz="2000" dirty="0">
              <a:solidFill>
                <a:srgbClr val="00000A"/>
              </a:solidFill>
              <a:latin typeface="Lato" panose="020F0502020204030203" pitchFamily="34" charset="0"/>
              <a:cs typeface="Arial" panose="020B0604020202020204" pitchFamily="34" charset="0"/>
            </a:endParaRPr>
          </a:p>
          <a:p>
            <a:pPr marL="0" lvl="0" indent="0" algn="just">
              <a:spcBef>
                <a:spcPts val="0"/>
              </a:spcBef>
              <a:spcAft>
                <a:spcPts val="600"/>
              </a:spcAft>
              <a:buNone/>
              <a:tabLst>
                <a:tab pos="457200" algn="l"/>
              </a:tabLst>
            </a:pPr>
            <a:endParaRPr lang="fr-FR" sz="2000" b="1" dirty="0">
              <a:solidFill>
                <a:schemeClr val="bg1"/>
              </a:solidFill>
              <a:latin typeface="Lato" panose="020F0502020204030203" pitchFamily="34" charset="0"/>
              <a:ea typeface="SimSun;宋体"/>
              <a:cs typeface="Arial" panose="020B0604020202020204" pitchFamily="34" charset="0"/>
            </a:endParaRPr>
          </a:p>
          <a:p>
            <a:pPr marL="0" lvl="0" indent="0" algn="just">
              <a:spcBef>
                <a:spcPts val="0"/>
              </a:spcBef>
              <a:spcAft>
                <a:spcPts val="600"/>
              </a:spcAft>
              <a:buNone/>
              <a:tabLst>
                <a:tab pos="457200" algn="l"/>
              </a:tabLst>
            </a:pPr>
            <a:endParaRPr lang="fr-FR" sz="2000" b="1" dirty="0">
              <a:solidFill>
                <a:schemeClr val="bg1"/>
              </a:solidFill>
              <a:latin typeface="Lato" panose="020F0502020204030203" pitchFamily="34" charset="0"/>
              <a:ea typeface="SimSun;宋体"/>
              <a:cs typeface="Arial" panose="020B0604020202020204" pitchFamily="34" charset="0"/>
            </a:endParaRPr>
          </a:p>
        </p:txBody>
      </p:sp>
      <p:cxnSp>
        <p:nvCxnSpPr>
          <p:cNvPr id="6" name="Connecteur droit 5">
            <a:extLst>
              <a:ext uri="{FF2B5EF4-FFF2-40B4-BE49-F238E27FC236}">
                <a16:creationId xmlns:a16="http://schemas.microsoft.com/office/drawing/2014/main" id="{E5269895-4388-4D54-91DA-B45B209E5BDA}"/>
              </a:ext>
            </a:extLst>
          </p:cNvPr>
          <p:cNvCxnSpPr>
            <a:cxnSpLocks/>
          </p:cNvCxnSpPr>
          <p:nvPr/>
        </p:nvCxnSpPr>
        <p:spPr>
          <a:xfrm>
            <a:off x="3779912"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Espace réservé de la date 1">
            <a:extLst>
              <a:ext uri="{FF2B5EF4-FFF2-40B4-BE49-F238E27FC236}">
                <a16:creationId xmlns:a16="http://schemas.microsoft.com/office/drawing/2014/main" id="{BB8FA69B-802A-453C-9854-0AC34781B74B}"/>
              </a:ext>
            </a:extLst>
          </p:cNvPr>
          <p:cNvSpPr>
            <a:spLocks noGrp="1"/>
          </p:cNvSpPr>
          <p:nvPr>
            <p:ph type="dt" sz="half" idx="10"/>
          </p:nvPr>
        </p:nvSpPr>
        <p:spPr/>
        <p:txBody>
          <a:bodyPr/>
          <a:lstStyle/>
          <a:p>
            <a:r>
              <a:rPr lang="fr-FR" i="1"/>
              <a:t>Conseil communautaire – 17 novembre 2022</a:t>
            </a:r>
            <a:endParaRPr lang="fr-FR" i="1" dirty="0"/>
          </a:p>
        </p:txBody>
      </p:sp>
      <p:sp>
        <p:nvSpPr>
          <p:cNvPr id="4" name="Espace réservé du numéro de diapositive 3">
            <a:extLst>
              <a:ext uri="{FF2B5EF4-FFF2-40B4-BE49-F238E27FC236}">
                <a16:creationId xmlns:a16="http://schemas.microsoft.com/office/drawing/2014/main" id="{9209656F-D497-1932-BC88-122AE1497250}"/>
              </a:ext>
            </a:extLst>
          </p:cNvPr>
          <p:cNvSpPr>
            <a:spLocks noGrp="1"/>
          </p:cNvSpPr>
          <p:nvPr>
            <p:ph type="sldNum" sz="quarter" idx="12"/>
          </p:nvPr>
        </p:nvSpPr>
        <p:spPr/>
        <p:txBody>
          <a:bodyPr/>
          <a:lstStyle/>
          <a:p>
            <a:fld id="{7DD352F8-E6D5-40A5-90BA-A89BD40754D9}" type="slidenum">
              <a:rPr lang="fr-FR" smtClean="0"/>
              <a:pPr/>
              <a:t>136</a:t>
            </a:fld>
            <a:endParaRPr lang="fr-FR"/>
          </a:p>
        </p:txBody>
      </p:sp>
      <p:sp>
        <p:nvSpPr>
          <p:cNvPr id="7" name="ZoneTexte 6">
            <a:extLst>
              <a:ext uri="{FF2B5EF4-FFF2-40B4-BE49-F238E27FC236}">
                <a16:creationId xmlns:a16="http://schemas.microsoft.com/office/drawing/2014/main" id="{FE4E128E-2808-A2D3-6F37-5FA8F4FC9045}"/>
              </a:ext>
            </a:extLst>
          </p:cNvPr>
          <p:cNvSpPr txBox="1"/>
          <p:nvPr/>
        </p:nvSpPr>
        <p:spPr>
          <a:xfrm>
            <a:off x="35496" y="1737435"/>
            <a:ext cx="2735465" cy="1077218"/>
          </a:xfrm>
          <a:prstGeom prst="rect">
            <a:avLst/>
          </a:prstGeom>
          <a:noFill/>
        </p:spPr>
        <p:txBody>
          <a:bodyPr wrap="square" rtlCol="0">
            <a:spAutoFit/>
          </a:bodyPr>
          <a:lstStyle/>
          <a:p>
            <a:r>
              <a:rPr lang="fr-FR" sz="1600" dirty="0">
                <a:solidFill>
                  <a:schemeClr val="bg1"/>
                </a:solidFill>
                <a:cs typeface="Arial"/>
              </a:rPr>
              <a:t>CA 2022 – Budget principal</a:t>
            </a:r>
          </a:p>
          <a:p>
            <a:r>
              <a:rPr lang="fr-FR" sz="1600" dirty="0">
                <a:solidFill>
                  <a:schemeClr val="bg1"/>
                </a:solidFill>
                <a:cs typeface="Arial"/>
              </a:rPr>
              <a:t>Liste des organismes dans lesquels a été pris un engagement financier</a:t>
            </a:r>
            <a:endParaRPr lang="fr-FR" sz="1600" dirty="0">
              <a:solidFill>
                <a:schemeClr val="bg1"/>
              </a:solidFill>
            </a:endParaRPr>
          </a:p>
        </p:txBody>
      </p:sp>
      <p:pic>
        <p:nvPicPr>
          <p:cNvPr id="5" name="Image 4">
            <a:extLst>
              <a:ext uri="{FF2B5EF4-FFF2-40B4-BE49-F238E27FC236}">
                <a16:creationId xmlns:a16="http://schemas.microsoft.com/office/drawing/2014/main" id="{2040CF11-E1DC-14C0-B137-AA7C970D392E}"/>
              </a:ext>
            </a:extLst>
          </p:cNvPr>
          <p:cNvPicPr>
            <a:picLocks noChangeAspect="1"/>
          </p:cNvPicPr>
          <p:nvPr/>
        </p:nvPicPr>
        <p:blipFill rotWithShape="1">
          <a:blip r:embed="rId3"/>
          <a:srcRect l="58812" t="22981" r="10347" b="8207"/>
          <a:stretch/>
        </p:blipFill>
        <p:spPr bwMode="auto">
          <a:xfrm>
            <a:off x="2745804" y="862041"/>
            <a:ext cx="6362700" cy="399288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71129366"/>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457200" y="0"/>
            <a:ext cx="8651304" cy="705705"/>
          </a:xfrm>
        </p:spPr>
        <p:txBody>
          <a:bodyPr anchor="t">
            <a:normAutofit fontScale="90000"/>
          </a:bodyPr>
          <a:lstStyle/>
          <a:p>
            <a:pPr algn="l"/>
            <a:r>
              <a:rPr lang="fr-FR" b="1" dirty="0">
                <a:solidFill>
                  <a:schemeClr val="tx2"/>
                </a:solidFill>
                <a:latin typeface="Caviar Dreams" pitchFamily="34" charset="0"/>
                <a:cs typeface="Arial" pitchFamily="34" charset="0"/>
              </a:rPr>
              <a:t>Questions diverses</a:t>
            </a:r>
            <a:r>
              <a:rPr lang="fr-FR" sz="1600" b="1" dirty="0">
                <a:solidFill>
                  <a:schemeClr val="tx2"/>
                </a:solidFill>
                <a:latin typeface="Caviar Dreams" pitchFamily="34" charset="0"/>
                <a:cs typeface="Arial" pitchFamily="34" charset="0"/>
              </a:rPr>
              <a:t> </a:t>
            </a:r>
            <a:r>
              <a:rPr lang="fr-FR" sz="1600" b="1" dirty="0">
                <a:solidFill>
                  <a:schemeClr val="accent1">
                    <a:lumMod val="50000"/>
                  </a:schemeClr>
                </a:solidFill>
                <a:latin typeface="Caviar Dreams" pitchFamily="34" charset="0"/>
                <a:cs typeface="Arial" pitchFamily="34" charset="0"/>
              </a:rPr>
              <a:t>- </a:t>
            </a:r>
            <a:r>
              <a:rPr lang="fr-FR" sz="1600" b="1" i="1" dirty="0">
                <a:solidFill>
                  <a:schemeClr val="bg2"/>
                </a:solidFill>
                <a:latin typeface="Lato" pitchFamily="34" charset="0"/>
                <a:ea typeface="Lato" pitchFamily="34" charset="0"/>
                <a:cs typeface="Lato" pitchFamily="34" charset="0"/>
              </a:rPr>
              <a:t>Intervention de Monsieur Fabrice MICHELET</a:t>
            </a:r>
            <a:endParaRPr lang="fr-FR" sz="1600" b="1" dirty="0">
              <a:solidFill>
                <a:srgbClr val="432918"/>
              </a:solidFill>
              <a:latin typeface="Caviar Dreams" pitchFamily="34" charset="0"/>
            </a:endParaRPr>
          </a:p>
        </p:txBody>
      </p:sp>
      <p:sp>
        <p:nvSpPr>
          <p:cNvPr id="10" name="Espace réservé du contenu 9"/>
          <p:cNvSpPr>
            <a:spLocks noGrp="1"/>
          </p:cNvSpPr>
          <p:nvPr>
            <p:ph idx="1"/>
          </p:nvPr>
        </p:nvSpPr>
        <p:spPr>
          <a:xfrm>
            <a:off x="457200" y="559559"/>
            <a:ext cx="8147248" cy="4281972"/>
          </a:xfrm>
        </p:spPr>
        <p:txBody>
          <a:bodyPr vert="horz" lIns="91440" tIns="45720" rIns="91440" bIns="45720" rtlCol="0" anchor="t">
            <a:normAutofit/>
          </a:bodyPr>
          <a:lstStyle/>
          <a:p>
            <a:pPr marL="0" indent="0" algn="just">
              <a:spcBef>
                <a:spcPts val="0"/>
              </a:spcBef>
              <a:spcAft>
                <a:spcPts val="600"/>
              </a:spcAft>
              <a:buNone/>
              <a:tabLst>
                <a:tab pos="457200" algn="l"/>
              </a:tabLst>
            </a:pPr>
            <a:r>
              <a:rPr lang="fr-FR" sz="2000" b="1" dirty="0">
                <a:solidFill>
                  <a:schemeClr val="tx2"/>
                </a:solidFill>
                <a:cs typeface="Arial"/>
              </a:rPr>
              <a:t>20.	Information - Réponse à la question posée lors du conseil communautaire du 22 septembre 2022</a:t>
            </a:r>
            <a:endParaRPr lang="fr-FR" sz="2000" b="1" dirty="0">
              <a:solidFill>
                <a:schemeClr val="tx2"/>
              </a:solidFill>
              <a:latin typeface="Lato" panose="020F0502020204030203" pitchFamily="34" charset="0"/>
              <a:cs typeface="Arial" panose="020B0604020202020204" pitchFamily="34" charset="0"/>
            </a:endParaRPr>
          </a:p>
          <a:p>
            <a:pPr marL="0" indent="0" algn="just">
              <a:spcBef>
                <a:spcPts val="0"/>
              </a:spcBef>
              <a:spcAft>
                <a:spcPts val="600"/>
              </a:spcAft>
              <a:buNone/>
              <a:tabLst>
                <a:tab pos="457200" algn="l"/>
              </a:tabLst>
            </a:pPr>
            <a:endParaRPr lang="fr-FR" sz="2400" b="1" dirty="0">
              <a:solidFill>
                <a:srgbClr val="F5800B"/>
              </a:solidFill>
              <a:latin typeface="Lato" panose="020F0502020204030203" pitchFamily="34" charset="0"/>
              <a:cs typeface="Arial" panose="020B0604020202020204" pitchFamily="34" charset="0"/>
            </a:endParaRPr>
          </a:p>
          <a:p>
            <a:pPr marL="0" indent="0" algn="just">
              <a:spcBef>
                <a:spcPts val="0"/>
              </a:spcBef>
              <a:spcAft>
                <a:spcPts val="600"/>
              </a:spcAft>
              <a:buNone/>
              <a:tabLst>
                <a:tab pos="457200" algn="l"/>
              </a:tabLst>
            </a:pPr>
            <a:endParaRPr lang="fr-FR" sz="2400" b="1" dirty="0">
              <a:solidFill>
                <a:srgbClr val="F5800B"/>
              </a:solidFill>
              <a:latin typeface="Lato" panose="020F0502020204030203" pitchFamily="34" charset="0"/>
              <a:cs typeface="Arial" panose="020B0604020202020204" pitchFamily="34" charset="0"/>
            </a:endParaRPr>
          </a:p>
          <a:p>
            <a:pPr marL="0" indent="0" algn="just">
              <a:spcBef>
                <a:spcPts val="0"/>
              </a:spcBef>
              <a:spcAft>
                <a:spcPts val="600"/>
              </a:spcAft>
              <a:buNone/>
              <a:tabLst>
                <a:tab pos="457200" algn="l"/>
              </a:tabLst>
            </a:pPr>
            <a:endParaRPr lang="fr-FR" sz="2000" dirty="0">
              <a:solidFill>
                <a:srgbClr val="00000A"/>
              </a:solidFill>
              <a:latin typeface="Lato" panose="020F0502020204030203" pitchFamily="34" charset="0"/>
              <a:cs typeface="Arial" panose="020B0604020202020204" pitchFamily="34" charset="0"/>
            </a:endParaRPr>
          </a:p>
          <a:p>
            <a:pPr marL="0" lvl="0" indent="0" algn="just">
              <a:spcBef>
                <a:spcPts val="0"/>
              </a:spcBef>
              <a:spcAft>
                <a:spcPts val="600"/>
              </a:spcAft>
              <a:buNone/>
              <a:tabLst>
                <a:tab pos="457200" algn="l"/>
              </a:tabLst>
            </a:pPr>
            <a:endParaRPr lang="fr-FR" sz="2000" b="1" dirty="0">
              <a:solidFill>
                <a:schemeClr val="bg1"/>
              </a:solidFill>
              <a:latin typeface="Lato" panose="020F0502020204030203" pitchFamily="34" charset="0"/>
              <a:ea typeface="SimSun;宋体"/>
              <a:cs typeface="Arial" panose="020B0604020202020204" pitchFamily="34" charset="0"/>
            </a:endParaRPr>
          </a:p>
          <a:p>
            <a:pPr marL="0" lvl="0" indent="0" algn="just">
              <a:spcBef>
                <a:spcPts val="0"/>
              </a:spcBef>
              <a:spcAft>
                <a:spcPts val="600"/>
              </a:spcAft>
              <a:buNone/>
              <a:tabLst>
                <a:tab pos="457200" algn="l"/>
              </a:tabLst>
            </a:pPr>
            <a:endParaRPr lang="fr-FR" sz="2000" b="1" dirty="0">
              <a:solidFill>
                <a:schemeClr val="bg1"/>
              </a:solidFill>
              <a:latin typeface="Lato" panose="020F0502020204030203" pitchFamily="34" charset="0"/>
              <a:ea typeface="SimSun;宋体"/>
              <a:cs typeface="Arial" panose="020B0604020202020204" pitchFamily="34" charset="0"/>
            </a:endParaRPr>
          </a:p>
        </p:txBody>
      </p:sp>
      <p:cxnSp>
        <p:nvCxnSpPr>
          <p:cNvPr id="6" name="Connecteur droit 5">
            <a:extLst>
              <a:ext uri="{FF2B5EF4-FFF2-40B4-BE49-F238E27FC236}">
                <a16:creationId xmlns:a16="http://schemas.microsoft.com/office/drawing/2014/main" id="{E5269895-4388-4D54-91DA-B45B209E5BDA}"/>
              </a:ext>
            </a:extLst>
          </p:cNvPr>
          <p:cNvCxnSpPr>
            <a:cxnSpLocks/>
          </p:cNvCxnSpPr>
          <p:nvPr/>
        </p:nvCxnSpPr>
        <p:spPr>
          <a:xfrm>
            <a:off x="3779912"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Espace réservé de la date 1">
            <a:extLst>
              <a:ext uri="{FF2B5EF4-FFF2-40B4-BE49-F238E27FC236}">
                <a16:creationId xmlns:a16="http://schemas.microsoft.com/office/drawing/2014/main" id="{BB8FA69B-802A-453C-9854-0AC34781B74B}"/>
              </a:ext>
            </a:extLst>
          </p:cNvPr>
          <p:cNvSpPr>
            <a:spLocks noGrp="1"/>
          </p:cNvSpPr>
          <p:nvPr>
            <p:ph type="dt" sz="half" idx="10"/>
          </p:nvPr>
        </p:nvSpPr>
        <p:spPr/>
        <p:txBody>
          <a:bodyPr/>
          <a:lstStyle/>
          <a:p>
            <a:r>
              <a:rPr lang="fr-FR" i="1"/>
              <a:t>Conseil communautaire – 17 novembre 2022</a:t>
            </a:r>
            <a:endParaRPr lang="fr-FR" i="1" dirty="0"/>
          </a:p>
        </p:txBody>
      </p:sp>
      <p:sp>
        <p:nvSpPr>
          <p:cNvPr id="4" name="Espace réservé du numéro de diapositive 3">
            <a:extLst>
              <a:ext uri="{FF2B5EF4-FFF2-40B4-BE49-F238E27FC236}">
                <a16:creationId xmlns:a16="http://schemas.microsoft.com/office/drawing/2014/main" id="{9209656F-D497-1932-BC88-122AE1497250}"/>
              </a:ext>
            </a:extLst>
          </p:cNvPr>
          <p:cNvSpPr>
            <a:spLocks noGrp="1"/>
          </p:cNvSpPr>
          <p:nvPr>
            <p:ph type="sldNum" sz="quarter" idx="12"/>
          </p:nvPr>
        </p:nvSpPr>
        <p:spPr/>
        <p:txBody>
          <a:bodyPr/>
          <a:lstStyle/>
          <a:p>
            <a:fld id="{7DD352F8-E6D5-40A5-90BA-A89BD40754D9}" type="slidenum">
              <a:rPr lang="fr-FR" smtClean="0"/>
              <a:pPr/>
              <a:t>137</a:t>
            </a:fld>
            <a:endParaRPr lang="fr-FR"/>
          </a:p>
        </p:txBody>
      </p:sp>
      <p:sp>
        <p:nvSpPr>
          <p:cNvPr id="7" name="ZoneTexte 6">
            <a:extLst>
              <a:ext uri="{FF2B5EF4-FFF2-40B4-BE49-F238E27FC236}">
                <a16:creationId xmlns:a16="http://schemas.microsoft.com/office/drawing/2014/main" id="{FE4E128E-2808-A2D3-6F37-5FA8F4FC9045}"/>
              </a:ext>
            </a:extLst>
          </p:cNvPr>
          <p:cNvSpPr txBox="1"/>
          <p:nvPr/>
        </p:nvSpPr>
        <p:spPr>
          <a:xfrm>
            <a:off x="457200" y="1265264"/>
            <a:ext cx="8432940" cy="584775"/>
          </a:xfrm>
          <a:prstGeom prst="rect">
            <a:avLst/>
          </a:prstGeom>
          <a:noFill/>
        </p:spPr>
        <p:txBody>
          <a:bodyPr wrap="square" rtlCol="0">
            <a:spAutoFit/>
          </a:bodyPr>
          <a:lstStyle/>
          <a:p>
            <a:r>
              <a:rPr lang="fr-FR" sz="1600" dirty="0">
                <a:solidFill>
                  <a:schemeClr val="bg1"/>
                </a:solidFill>
                <a:cs typeface="Arial"/>
              </a:rPr>
              <a:t>BP 2022 – Budget TEOM</a:t>
            </a:r>
          </a:p>
          <a:p>
            <a:r>
              <a:rPr lang="fr-FR" sz="1600" dirty="0">
                <a:solidFill>
                  <a:schemeClr val="bg1"/>
                </a:solidFill>
                <a:cs typeface="Arial"/>
              </a:rPr>
              <a:t>Liste des organismes dans lesquels a été pris un engagement financier</a:t>
            </a:r>
            <a:endParaRPr lang="fr-FR" sz="1600" dirty="0">
              <a:solidFill>
                <a:schemeClr val="bg1"/>
              </a:solidFill>
            </a:endParaRPr>
          </a:p>
        </p:txBody>
      </p:sp>
      <p:pic>
        <p:nvPicPr>
          <p:cNvPr id="5" name="Image 4">
            <a:extLst>
              <a:ext uri="{FF2B5EF4-FFF2-40B4-BE49-F238E27FC236}">
                <a16:creationId xmlns:a16="http://schemas.microsoft.com/office/drawing/2014/main" id="{3B4F91BF-C972-C02B-F155-41B325AEC4BA}"/>
              </a:ext>
            </a:extLst>
          </p:cNvPr>
          <p:cNvPicPr>
            <a:picLocks noChangeAspect="1"/>
          </p:cNvPicPr>
          <p:nvPr/>
        </p:nvPicPr>
        <p:blipFill rotWithShape="1">
          <a:blip r:embed="rId3"/>
          <a:srcRect l="53663" t="44174" r="5098" b="23077"/>
          <a:stretch/>
        </p:blipFill>
        <p:spPr bwMode="auto">
          <a:xfrm>
            <a:off x="540752" y="2171670"/>
            <a:ext cx="8265836" cy="1846433"/>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087847783"/>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457200" y="0"/>
            <a:ext cx="8651304" cy="705705"/>
          </a:xfrm>
        </p:spPr>
        <p:txBody>
          <a:bodyPr anchor="t">
            <a:normAutofit fontScale="90000"/>
          </a:bodyPr>
          <a:lstStyle/>
          <a:p>
            <a:pPr algn="l"/>
            <a:r>
              <a:rPr lang="fr-FR" b="1" dirty="0">
                <a:solidFill>
                  <a:schemeClr val="tx2"/>
                </a:solidFill>
                <a:latin typeface="Caviar Dreams" pitchFamily="34" charset="0"/>
                <a:cs typeface="Arial" pitchFamily="34" charset="0"/>
              </a:rPr>
              <a:t>Questions diverses</a:t>
            </a:r>
            <a:r>
              <a:rPr lang="fr-FR" sz="1600" b="1" dirty="0">
                <a:solidFill>
                  <a:schemeClr val="tx2"/>
                </a:solidFill>
                <a:latin typeface="Caviar Dreams" pitchFamily="34" charset="0"/>
                <a:cs typeface="Arial" pitchFamily="34" charset="0"/>
              </a:rPr>
              <a:t> </a:t>
            </a:r>
            <a:r>
              <a:rPr lang="fr-FR" sz="1600" b="1" dirty="0">
                <a:solidFill>
                  <a:schemeClr val="accent1">
                    <a:lumMod val="50000"/>
                  </a:schemeClr>
                </a:solidFill>
                <a:latin typeface="Caviar Dreams" pitchFamily="34" charset="0"/>
                <a:cs typeface="Arial" pitchFamily="34" charset="0"/>
              </a:rPr>
              <a:t>- </a:t>
            </a:r>
            <a:r>
              <a:rPr lang="fr-FR" sz="1600" b="1" i="1" dirty="0">
                <a:solidFill>
                  <a:schemeClr val="bg2"/>
                </a:solidFill>
                <a:latin typeface="Lato" pitchFamily="34" charset="0"/>
                <a:ea typeface="Lato" pitchFamily="34" charset="0"/>
                <a:cs typeface="Lato" pitchFamily="34" charset="0"/>
              </a:rPr>
              <a:t>Intervention de Monsieur Fabrice MICHELET</a:t>
            </a:r>
            <a:endParaRPr lang="fr-FR" sz="1600" b="1" dirty="0">
              <a:solidFill>
                <a:srgbClr val="432918"/>
              </a:solidFill>
              <a:latin typeface="Caviar Dreams" pitchFamily="34" charset="0"/>
            </a:endParaRPr>
          </a:p>
        </p:txBody>
      </p:sp>
      <p:sp>
        <p:nvSpPr>
          <p:cNvPr id="10" name="Espace réservé du contenu 9"/>
          <p:cNvSpPr>
            <a:spLocks noGrp="1"/>
          </p:cNvSpPr>
          <p:nvPr>
            <p:ph idx="1"/>
          </p:nvPr>
        </p:nvSpPr>
        <p:spPr>
          <a:xfrm>
            <a:off x="457200" y="559559"/>
            <a:ext cx="8147248" cy="4281972"/>
          </a:xfrm>
        </p:spPr>
        <p:txBody>
          <a:bodyPr vert="horz" lIns="91440" tIns="45720" rIns="91440" bIns="45720" rtlCol="0" anchor="t">
            <a:normAutofit/>
          </a:bodyPr>
          <a:lstStyle/>
          <a:p>
            <a:pPr marL="0" indent="0" algn="just">
              <a:spcBef>
                <a:spcPts val="0"/>
              </a:spcBef>
              <a:spcAft>
                <a:spcPts val="600"/>
              </a:spcAft>
              <a:buNone/>
              <a:tabLst>
                <a:tab pos="457200" algn="l"/>
              </a:tabLst>
            </a:pPr>
            <a:r>
              <a:rPr lang="fr-FR" sz="2000" b="1" dirty="0">
                <a:solidFill>
                  <a:schemeClr val="tx2"/>
                </a:solidFill>
                <a:cs typeface="Arial"/>
              </a:rPr>
              <a:t>20.	Information - Réponse à la question posée lors du conseil communautaire du 22 septembre 2022</a:t>
            </a:r>
            <a:endParaRPr lang="fr-FR" sz="2000" b="1" dirty="0">
              <a:solidFill>
                <a:schemeClr val="tx2"/>
              </a:solidFill>
              <a:latin typeface="Lato" panose="020F0502020204030203" pitchFamily="34" charset="0"/>
              <a:cs typeface="Arial" panose="020B0604020202020204" pitchFamily="34" charset="0"/>
            </a:endParaRPr>
          </a:p>
          <a:p>
            <a:pPr marL="0" indent="0" algn="just">
              <a:spcBef>
                <a:spcPts val="0"/>
              </a:spcBef>
              <a:spcAft>
                <a:spcPts val="600"/>
              </a:spcAft>
              <a:buNone/>
              <a:tabLst>
                <a:tab pos="457200" algn="l"/>
              </a:tabLst>
            </a:pPr>
            <a:endParaRPr lang="fr-FR" sz="2400" b="1" dirty="0">
              <a:solidFill>
                <a:srgbClr val="F5800B"/>
              </a:solidFill>
              <a:latin typeface="Lato" panose="020F0502020204030203" pitchFamily="34" charset="0"/>
              <a:cs typeface="Arial" panose="020B0604020202020204" pitchFamily="34" charset="0"/>
            </a:endParaRPr>
          </a:p>
          <a:p>
            <a:pPr marL="0" indent="0" algn="just">
              <a:spcBef>
                <a:spcPts val="0"/>
              </a:spcBef>
              <a:spcAft>
                <a:spcPts val="600"/>
              </a:spcAft>
              <a:buNone/>
              <a:tabLst>
                <a:tab pos="457200" algn="l"/>
              </a:tabLst>
            </a:pPr>
            <a:endParaRPr lang="fr-FR" sz="2400" b="1" dirty="0">
              <a:solidFill>
                <a:srgbClr val="F5800B"/>
              </a:solidFill>
              <a:latin typeface="Lato" panose="020F0502020204030203" pitchFamily="34" charset="0"/>
              <a:cs typeface="Arial" panose="020B0604020202020204" pitchFamily="34" charset="0"/>
            </a:endParaRPr>
          </a:p>
          <a:p>
            <a:pPr marL="0" indent="0" algn="just">
              <a:spcBef>
                <a:spcPts val="0"/>
              </a:spcBef>
              <a:spcAft>
                <a:spcPts val="600"/>
              </a:spcAft>
              <a:buNone/>
              <a:tabLst>
                <a:tab pos="457200" algn="l"/>
              </a:tabLst>
            </a:pPr>
            <a:endParaRPr lang="fr-FR" sz="2000" dirty="0">
              <a:solidFill>
                <a:srgbClr val="00000A"/>
              </a:solidFill>
              <a:latin typeface="Lato" panose="020F0502020204030203" pitchFamily="34" charset="0"/>
              <a:cs typeface="Arial" panose="020B0604020202020204" pitchFamily="34" charset="0"/>
            </a:endParaRPr>
          </a:p>
          <a:p>
            <a:pPr marL="0" lvl="0" indent="0" algn="just">
              <a:spcBef>
                <a:spcPts val="0"/>
              </a:spcBef>
              <a:spcAft>
                <a:spcPts val="600"/>
              </a:spcAft>
              <a:buNone/>
              <a:tabLst>
                <a:tab pos="457200" algn="l"/>
              </a:tabLst>
            </a:pPr>
            <a:endParaRPr lang="fr-FR" sz="2000" b="1" dirty="0">
              <a:solidFill>
                <a:schemeClr val="bg1"/>
              </a:solidFill>
              <a:latin typeface="Lato" panose="020F0502020204030203" pitchFamily="34" charset="0"/>
              <a:ea typeface="SimSun;宋体"/>
              <a:cs typeface="Arial" panose="020B0604020202020204" pitchFamily="34" charset="0"/>
            </a:endParaRPr>
          </a:p>
          <a:p>
            <a:pPr marL="0" lvl="0" indent="0" algn="just">
              <a:spcBef>
                <a:spcPts val="0"/>
              </a:spcBef>
              <a:spcAft>
                <a:spcPts val="600"/>
              </a:spcAft>
              <a:buNone/>
              <a:tabLst>
                <a:tab pos="457200" algn="l"/>
              </a:tabLst>
            </a:pPr>
            <a:endParaRPr lang="fr-FR" sz="2000" b="1" dirty="0">
              <a:solidFill>
                <a:schemeClr val="bg1"/>
              </a:solidFill>
              <a:latin typeface="Lato" panose="020F0502020204030203" pitchFamily="34" charset="0"/>
              <a:ea typeface="SimSun;宋体"/>
              <a:cs typeface="Arial" panose="020B0604020202020204" pitchFamily="34" charset="0"/>
            </a:endParaRPr>
          </a:p>
        </p:txBody>
      </p:sp>
      <p:cxnSp>
        <p:nvCxnSpPr>
          <p:cNvPr id="6" name="Connecteur droit 5">
            <a:extLst>
              <a:ext uri="{FF2B5EF4-FFF2-40B4-BE49-F238E27FC236}">
                <a16:creationId xmlns:a16="http://schemas.microsoft.com/office/drawing/2014/main" id="{E5269895-4388-4D54-91DA-B45B209E5BDA}"/>
              </a:ext>
            </a:extLst>
          </p:cNvPr>
          <p:cNvCxnSpPr>
            <a:cxnSpLocks/>
          </p:cNvCxnSpPr>
          <p:nvPr/>
        </p:nvCxnSpPr>
        <p:spPr>
          <a:xfrm>
            <a:off x="3779912"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Espace réservé de la date 1">
            <a:extLst>
              <a:ext uri="{FF2B5EF4-FFF2-40B4-BE49-F238E27FC236}">
                <a16:creationId xmlns:a16="http://schemas.microsoft.com/office/drawing/2014/main" id="{BB8FA69B-802A-453C-9854-0AC34781B74B}"/>
              </a:ext>
            </a:extLst>
          </p:cNvPr>
          <p:cNvSpPr>
            <a:spLocks noGrp="1"/>
          </p:cNvSpPr>
          <p:nvPr>
            <p:ph type="dt" sz="half" idx="10"/>
          </p:nvPr>
        </p:nvSpPr>
        <p:spPr/>
        <p:txBody>
          <a:bodyPr/>
          <a:lstStyle/>
          <a:p>
            <a:r>
              <a:rPr lang="fr-FR" i="1"/>
              <a:t>Conseil communautaire – 17 novembre 2022</a:t>
            </a:r>
            <a:endParaRPr lang="fr-FR" i="1" dirty="0"/>
          </a:p>
        </p:txBody>
      </p:sp>
      <p:sp>
        <p:nvSpPr>
          <p:cNvPr id="4" name="Espace réservé du numéro de diapositive 3">
            <a:extLst>
              <a:ext uri="{FF2B5EF4-FFF2-40B4-BE49-F238E27FC236}">
                <a16:creationId xmlns:a16="http://schemas.microsoft.com/office/drawing/2014/main" id="{9209656F-D497-1932-BC88-122AE1497250}"/>
              </a:ext>
            </a:extLst>
          </p:cNvPr>
          <p:cNvSpPr>
            <a:spLocks noGrp="1"/>
          </p:cNvSpPr>
          <p:nvPr>
            <p:ph type="sldNum" sz="quarter" idx="12"/>
          </p:nvPr>
        </p:nvSpPr>
        <p:spPr/>
        <p:txBody>
          <a:bodyPr/>
          <a:lstStyle/>
          <a:p>
            <a:fld id="{7DD352F8-E6D5-40A5-90BA-A89BD40754D9}" type="slidenum">
              <a:rPr lang="fr-FR" smtClean="0"/>
              <a:pPr/>
              <a:t>138</a:t>
            </a:fld>
            <a:endParaRPr lang="fr-FR"/>
          </a:p>
        </p:txBody>
      </p:sp>
      <p:sp>
        <p:nvSpPr>
          <p:cNvPr id="7" name="ZoneTexte 6">
            <a:extLst>
              <a:ext uri="{FF2B5EF4-FFF2-40B4-BE49-F238E27FC236}">
                <a16:creationId xmlns:a16="http://schemas.microsoft.com/office/drawing/2014/main" id="{FE4E128E-2808-A2D3-6F37-5FA8F4FC9045}"/>
              </a:ext>
            </a:extLst>
          </p:cNvPr>
          <p:cNvSpPr txBox="1"/>
          <p:nvPr/>
        </p:nvSpPr>
        <p:spPr>
          <a:xfrm>
            <a:off x="457200" y="1265264"/>
            <a:ext cx="8432940" cy="584775"/>
          </a:xfrm>
          <a:prstGeom prst="rect">
            <a:avLst/>
          </a:prstGeom>
          <a:noFill/>
        </p:spPr>
        <p:txBody>
          <a:bodyPr wrap="square" rtlCol="0">
            <a:spAutoFit/>
          </a:bodyPr>
          <a:lstStyle/>
          <a:p>
            <a:r>
              <a:rPr lang="fr-FR" sz="1600" dirty="0">
                <a:solidFill>
                  <a:schemeClr val="bg1"/>
                </a:solidFill>
                <a:cs typeface="Arial"/>
              </a:rPr>
              <a:t>CA 2022 – Budget TEOM</a:t>
            </a:r>
          </a:p>
          <a:p>
            <a:r>
              <a:rPr lang="fr-FR" sz="1600" dirty="0">
                <a:solidFill>
                  <a:schemeClr val="bg1"/>
                </a:solidFill>
                <a:cs typeface="Arial"/>
              </a:rPr>
              <a:t>Liste des organismes dans lesquels a été pris un engagement financier</a:t>
            </a:r>
            <a:endParaRPr lang="fr-FR" sz="1600" dirty="0">
              <a:solidFill>
                <a:schemeClr val="bg1"/>
              </a:solidFill>
            </a:endParaRPr>
          </a:p>
        </p:txBody>
      </p:sp>
      <p:pic>
        <p:nvPicPr>
          <p:cNvPr id="3" name="Image 2">
            <a:extLst>
              <a:ext uri="{FF2B5EF4-FFF2-40B4-BE49-F238E27FC236}">
                <a16:creationId xmlns:a16="http://schemas.microsoft.com/office/drawing/2014/main" id="{E3D01824-2B91-982C-0531-825F5472CB77}"/>
              </a:ext>
            </a:extLst>
          </p:cNvPr>
          <p:cNvPicPr>
            <a:picLocks noChangeAspect="1"/>
          </p:cNvPicPr>
          <p:nvPr/>
        </p:nvPicPr>
        <p:blipFill rotWithShape="1">
          <a:blip r:embed="rId3"/>
          <a:srcRect l="53663" t="44174" r="5205" b="23077"/>
          <a:stretch/>
        </p:blipFill>
        <p:spPr bwMode="auto">
          <a:xfrm>
            <a:off x="457200" y="2097497"/>
            <a:ext cx="8432940" cy="193764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084569012"/>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457200" y="65845"/>
            <a:ext cx="8651304" cy="705705"/>
          </a:xfrm>
        </p:spPr>
        <p:txBody>
          <a:bodyPr anchor="t">
            <a:normAutofit fontScale="90000"/>
          </a:bodyPr>
          <a:lstStyle/>
          <a:p>
            <a:pPr algn="l"/>
            <a:r>
              <a:rPr lang="fr-FR" b="1" dirty="0">
                <a:solidFill>
                  <a:schemeClr val="tx2"/>
                </a:solidFill>
                <a:latin typeface="Caviar Dreams" pitchFamily="34" charset="0"/>
                <a:cs typeface="Arial" pitchFamily="34" charset="0"/>
              </a:rPr>
              <a:t>Questions diverses</a:t>
            </a:r>
            <a:r>
              <a:rPr lang="fr-FR" sz="1600" b="1" dirty="0">
                <a:solidFill>
                  <a:schemeClr val="tx2"/>
                </a:solidFill>
                <a:latin typeface="Caviar Dreams" pitchFamily="34" charset="0"/>
                <a:cs typeface="Arial" pitchFamily="34" charset="0"/>
              </a:rPr>
              <a:t> </a:t>
            </a:r>
            <a:r>
              <a:rPr lang="fr-FR" sz="1600" b="1" dirty="0">
                <a:solidFill>
                  <a:schemeClr val="accent1">
                    <a:lumMod val="50000"/>
                  </a:schemeClr>
                </a:solidFill>
                <a:latin typeface="Caviar Dreams" pitchFamily="34" charset="0"/>
                <a:cs typeface="Arial" pitchFamily="34" charset="0"/>
              </a:rPr>
              <a:t>- </a:t>
            </a:r>
            <a:r>
              <a:rPr lang="fr-FR" sz="1600" b="1" i="1" dirty="0">
                <a:solidFill>
                  <a:schemeClr val="bg2"/>
                </a:solidFill>
                <a:latin typeface="Lato" pitchFamily="34" charset="0"/>
                <a:ea typeface="Lato" pitchFamily="34" charset="0"/>
                <a:cs typeface="Lato" pitchFamily="34" charset="0"/>
              </a:rPr>
              <a:t>Intervention de Monsieur Fabrice MICHELET</a:t>
            </a:r>
            <a:endParaRPr lang="fr-FR" sz="1600" b="1" dirty="0">
              <a:solidFill>
                <a:srgbClr val="432918"/>
              </a:solidFill>
              <a:latin typeface="Caviar Dreams" pitchFamily="34" charset="0"/>
            </a:endParaRPr>
          </a:p>
        </p:txBody>
      </p:sp>
      <p:sp>
        <p:nvSpPr>
          <p:cNvPr id="10" name="Espace réservé du contenu 9"/>
          <p:cNvSpPr>
            <a:spLocks noGrp="1"/>
          </p:cNvSpPr>
          <p:nvPr>
            <p:ph idx="1"/>
          </p:nvPr>
        </p:nvSpPr>
        <p:spPr>
          <a:xfrm>
            <a:off x="457200" y="881095"/>
            <a:ext cx="8147248" cy="3960435"/>
          </a:xfrm>
        </p:spPr>
        <p:txBody>
          <a:bodyPr vert="horz" lIns="91440" tIns="45720" rIns="91440" bIns="45720" rtlCol="0" anchor="t">
            <a:normAutofit/>
          </a:bodyPr>
          <a:lstStyle/>
          <a:p>
            <a:pPr marL="0" indent="0" algn="just">
              <a:spcBef>
                <a:spcPts val="0"/>
              </a:spcBef>
              <a:spcAft>
                <a:spcPts val="600"/>
              </a:spcAft>
              <a:buNone/>
              <a:tabLst>
                <a:tab pos="457200" algn="l"/>
              </a:tabLst>
            </a:pPr>
            <a:r>
              <a:rPr lang="fr-FR" sz="2000" b="1" dirty="0">
                <a:solidFill>
                  <a:schemeClr val="tx2"/>
                </a:solidFill>
                <a:cs typeface="Arial"/>
              </a:rPr>
              <a:t>21.	Compte-rendu des délibérations du bureau et des décisions du président dans le cadre de l’article L. 5211-10 du CGCT </a:t>
            </a:r>
            <a:endParaRPr lang="fr-FR" sz="2400" b="1" dirty="0">
              <a:solidFill>
                <a:schemeClr val="tx2"/>
              </a:solidFill>
              <a:latin typeface="Lato" panose="020F0502020204030203" pitchFamily="34" charset="0"/>
              <a:cs typeface="Arial" panose="020B0604020202020204" pitchFamily="34" charset="0"/>
            </a:endParaRPr>
          </a:p>
          <a:p>
            <a:pPr marL="0" indent="0" algn="just">
              <a:spcBef>
                <a:spcPts val="0"/>
              </a:spcBef>
              <a:spcAft>
                <a:spcPts val="600"/>
              </a:spcAft>
              <a:buNone/>
              <a:tabLst>
                <a:tab pos="457200" algn="l"/>
              </a:tabLst>
            </a:pPr>
            <a:endParaRPr lang="fr-FR" sz="2400" b="1" dirty="0">
              <a:solidFill>
                <a:srgbClr val="F5800B"/>
              </a:solidFill>
              <a:latin typeface="Lato" panose="020F0502020204030203" pitchFamily="34" charset="0"/>
              <a:cs typeface="Arial" panose="020B0604020202020204" pitchFamily="34" charset="0"/>
            </a:endParaRPr>
          </a:p>
          <a:p>
            <a:pPr marL="0" indent="0" algn="just">
              <a:spcBef>
                <a:spcPts val="0"/>
              </a:spcBef>
              <a:spcAft>
                <a:spcPts val="600"/>
              </a:spcAft>
              <a:buNone/>
              <a:tabLst>
                <a:tab pos="457200" algn="l"/>
              </a:tabLst>
            </a:pPr>
            <a:endParaRPr lang="fr-FR" sz="2400" b="1" dirty="0">
              <a:solidFill>
                <a:srgbClr val="F5800B"/>
              </a:solidFill>
              <a:latin typeface="Lato" panose="020F0502020204030203" pitchFamily="34" charset="0"/>
              <a:cs typeface="Arial" panose="020B0604020202020204" pitchFamily="34" charset="0"/>
            </a:endParaRPr>
          </a:p>
          <a:p>
            <a:pPr marL="0" indent="0" algn="just">
              <a:spcBef>
                <a:spcPts val="0"/>
              </a:spcBef>
              <a:spcAft>
                <a:spcPts val="600"/>
              </a:spcAft>
              <a:buNone/>
              <a:tabLst>
                <a:tab pos="457200" algn="l"/>
              </a:tabLst>
            </a:pPr>
            <a:endParaRPr lang="fr-FR" sz="2000" dirty="0">
              <a:solidFill>
                <a:srgbClr val="00000A"/>
              </a:solidFill>
              <a:latin typeface="Lato" panose="020F0502020204030203" pitchFamily="34" charset="0"/>
              <a:cs typeface="Arial" panose="020B0604020202020204" pitchFamily="34" charset="0"/>
            </a:endParaRPr>
          </a:p>
          <a:p>
            <a:pPr marL="0" lvl="0" indent="0" algn="just">
              <a:spcBef>
                <a:spcPts val="0"/>
              </a:spcBef>
              <a:spcAft>
                <a:spcPts val="600"/>
              </a:spcAft>
              <a:buNone/>
              <a:tabLst>
                <a:tab pos="457200" algn="l"/>
              </a:tabLst>
            </a:pPr>
            <a:endParaRPr lang="fr-FR" sz="2000" b="1" dirty="0">
              <a:solidFill>
                <a:schemeClr val="bg1"/>
              </a:solidFill>
              <a:latin typeface="Lato" panose="020F0502020204030203" pitchFamily="34" charset="0"/>
              <a:ea typeface="SimSun;宋体"/>
              <a:cs typeface="Arial" panose="020B0604020202020204" pitchFamily="34" charset="0"/>
            </a:endParaRPr>
          </a:p>
          <a:p>
            <a:pPr marL="0" lvl="0" indent="0" algn="just">
              <a:spcBef>
                <a:spcPts val="0"/>
              </a:spcBef>
              <a:spcAft>
                <a:spcPts val="600"/>
              </a:spcAft>
              <a:buNone/>
              <a:tabLst>
                <a:tab pos="457200" algn="l"/>
              </a:tabLst>
            </a:pPr>
            <a:endParaRPr lang="fr-FR" sz="2000" b="1" dirty="0">
              <a:solidFill>
                <a:schemeClr val="bg1"/>
              </a:solidFill>
              <a:latin typeface="Lato" panose="020F0502020204030203" pitchFamily="34" charset="0"/>
              <a:ea typeface="SimSun;宋体"/>
              <a:cs typeface="Arial" panose="020B0604020202020204" pitchFamily="34" charset="0"/>
            </a:endParaRPr>
          </a:p>
        </p:txBody>
      </p:sp>
      <p:cxnSp>
        <p:nvCxnSpPr>
          <p:cNvPr id="6" name="Connecteur droit 5">
            <a:extLst>
              <a:ext uri="{FF2B5EF4-FFF2-40B4-BE49-F238E27FC236}">
                <a16:creationId xmlns:a16="http://schemas.microsoft.com/office/drawing/2014/main" id="{E5269895-4388-4D54-91DA-B45B209E5BDA}"/>
              </a:ext>
            </a:extLst>
          </p:cNvPr>
          <p:cNvCxnSpPr>
            <a:cxnSpLocks/>
          </p:cNvCxnSpPr>
          <p:nvPr/>
        </p:nvCxnSpPr>
        <p:spPr>
          <a:xfrm>
            <a:off x="3779912"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Espace réservé de la date 1">
            <a:extLst>
              <a:ext uri="{FF2B5EF4-FFF2-40B4-BE49-F238E27FC236}">
                <a16:creationId xmlns:a16="http://schemas.microsoft.com/office/drawing/2014/main" id="{BB8FA69B-802A-453C-9854-0AC34781B74B}"/>
              </a:ext>
            </a:extLst>
          </p:cNvPr>
          <p:cNvSpPr>
            <a:spLocks noGrp="1"/>
          </p:cNvSpPr>
          <p:nvPr>
            <p:ph type="dt" sz="half" idx="10"/>
          </p:nvPr>
        </p:nvSpPr>
        <p:spPr/>
        <p:txBody>
          <a:bodyPr/>
          <a:lstStyle/>
          <a:p>
            <a:r>
              <a:rPr lang="fr-FR" i="1"/>
              <a:t>Conseil communautaire – 17 novembre 2022</a:t>
            </a:r>
            <a:endParaRPr lang="fr-FR" i="1" dirty="0"/>
          </a:p>
        </p:txBody>
      </p:sp>
      <p:sp>
        <p:nvSpPr>
          <p:cNvPr id="4" name="Espace réservé du numéro de diapositive 3">
            <a:extLst>
              <a:ext uri="{FF2B5EF4-FFF2-40B4-BE49-F238E27FC236}">
                <a16:creationId xmlns:a16="http://schemas.microsoft.com/office/drawing/2014/main" id="{9209656F-D497-1932-BC88-122AE1497250}"/>
              </a:ext>
            </a:extLst>
          </p:cNvPr>
          <p:cNvSpPr>
            <a:spLocks noGrp="1"/>
          </p:cNvSpPr>
          <p:nvPr>
            <p:ph type="sldNum" sz="quarter" idx="12"/>
          </p:nvPr>
        </p:nvSpPr>
        <p:spPr/>
        <p:txBody>
          <a:bodyPr/>
          <a:lstStyle/>
          <a:p>
            <a:fld id="{7DD352F8-E6D5-40A5-90BA-A89BD40754D9}" type="slidenum">
              <a:rPr lang="fr-FR" smtClean="0"/>
              <a:pPr/>
              <a:t>139</a:t>
            </a:fld>
            <a:endParaRPr lang="fr-FR"/>
          </a:p>
        </p:txBody>
      </p:sp>
    </p:spTree>
    <p:extLst>
      <p:ext uri="{BB962C8B-B14F-4D97-AF65-F5344CB8AC3E}">
        <p14:creationId xmlns:p14="http://schemas.microsoft.com/office/powerpoint/2010/main" val="42840041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1B8C03A3-64F5-05BC-515B-81BD7EA784CB}"/>
              </a:ext>
            </a:extLst>
          </p:cNvPr>
          <p:cNvPicPr>
            <a:picLocks noChangeAspect="1"/>
          </p:cNvPicPr>
          <p:nvPr/>
        </p:nvPicPr>
        <p:blipFill>
          <a:blip r:embed="rId2"/>
          <a:stretch>
            <a:fillRect/>
          </a:stretch>
        </p:blipFill>
        <p:spPr>
          <a:xfrm>
            <a:off x="-20171" y="911902"/>
            <a:ext cx="4576463" cy="2508005"/>
          </a:xfrm>
          <a:prstGeom prst="rect">
            <a:avLst/>
          </a:prstGeom>
        </p:spPr>
      </p:pic>
      <p:pic>
        <p:nvPicPr>
          <p:cNvPr id="11" name="Image 10">
            <a:extLst>
              <a:ext uri="{FF2B5EF4-FFF2-40B4-BE49-F238E27FC236}">
                <a16:creationId xmlns:a16="http://schemas.microsoft.com/office/drawing/2014/main" id="{7082A01F-2699-FFD5-5A24-08503B00EADF}"/>
              </a:ext>
            </a:extLst>
          </p:cNvPr>
          <p:cNvPicPr>
            <a:picLocks noChangeAspect="1"/>
          </p:cNvPicPr>
          <p:nvPr/>
        </p:nvPicPr>
        <p:blipFill>
          <a:blip r:embed="rId3"/>
          <a:stretch>
            <a:fillRect/>
          </a:stretch>
        </p:blipFill>
        <p:spPr>
          <a:xfrm>
            <a:off x="4556292" y="2270314"/>
            <a:ext cx="4572001" cy="2496950"/>
          </a:xfrm>
          <a:prstGeom prst="rect">
            <a:avLst/>
          </a:prstGeom>
        </p:spPr>
      </p:pic>
      <p:sp>
        <p:nvSpPr>
          <p:cNvPr id="12" name="Rectangle 11">
            <a:extLst>
              <a:ext uri="{FF2B5EF4-FFF2-40B4-BE49-F238E27FC236}">
                <a16:creationId xmlns:a16="http://schemas.microsoft.com/office/drawing/2014/main" id="{4731BE59-2ABD-CE70-62CC-C2AF8C8F88EE}"/>
              </a:ext>
            </a:extLst>
          </p:cNvPr>
          <p:cNvSpPr/>
          <p:nvPr/>
        </p:nvSpPr>
        <p:spPr>
          <a:xfrm>
            <a:off x="39210" y="3518789"/>
            <a:ext cx="4457700" cy="1243441"/>
          </a:xfrm>
          <a:prstGeom prst="rect">
            <a:avLst/>
          </a:prstGeom>
          <a:solidFill>
            <a:schemeClr val="accent1">
              <a:lumMod val="20000"/>
              <a:lumOff val="8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defTabSz="685800"/>
            <a:r>
              <a:rPr lang="fr-FR" sz="1500" b="1" dirty="0">
                <a:solidFill>
                  <a:srgbClr val="000000"/>
                </a:solidFill>
                <a:latin typeface="Lato"/>
              </a:rPr>
              <a:t>Diminution de la part des recettes fiscales </a:t>
            </a:r>
            <a:r>
              <a:rPr lang="fr-FR" sz="1500" dirty="0">
                <a:solidFill>
                  <a:srgbClr val="000000"/>
                </a:solidFill>
                <a:latin typeface="Lato"/>
              </a:rPr>
              <a:t>/ Augmentation de la part de participations/subventions =&gt; les réformes fiscales successives diminuent le pouvoir de taux de la CCMP au profit de </a:t>
            </a:r>
            <a:r>
              <a:rPr lang="fr-FR" sz="1500" b="1" dirty="0">
                <a:solidFill>
                  <a:srgbClr val="000000"/>
                </a:solidFill>
                <a:latin typeface="Lato"/>
              </a:rPr>
              <a:t>compensations</a:t>
            </a:r>
            <a:r>
              <a:rPr lang="fr-FR" sz="1500" dirty="0">
                <a:solidFill>
                  <a:srgbClr val="000000"/>
                </a:solidFill>
                <a:latin typeface="Lato"/>
              </a:rPr>
              <a:t> fixées par l’Etat</a:t>
            </a:r>
          </a:p>
        </p:txBody>
      </p:sp>
      <p:sp>
        <p:nvSpPr>
          <p:cNvPr id="2" name="Titre 8">
            <a:extLst>
              <a:ext uri="{FF2B5EF4-FFF2-40B4-BE49-F238E27FC236}">
                <a16:creationId xmlns:a16="http://schemas.microsoft.com/office/drawing/2014/main" id="{348FF8A0-D382-4067-E519-3A669703AD58}"/>
              </a:ext>
            </a:extLst>
          </p:cNvPr>
          <p:cNvSpPr txBox="1">
            <a:spLocks/>
          </p:cNvSpPr>
          <p:nvPr/>
        </p:nvSpPr>
        <p:spPr>
          <a:xfrm>
            <a:off x="457200" y="-67678"/>
            <a:ext cx="8229600" cy="777713"/>
          </a:xfrm>
          <a:prstGeom prst="rect">
            <a:avLst/>
          </a:prstGeom>
        </p:spPr>
        <p:txBody>
          <a:bodyPr vert="horz" lIns="91440" tIns="45720" rIns="91440" bIns="45720" rtlCol="0" anchor="t">
            <a:normAutofit/>
          </a:bodyPr>
          <a:lstStyle>
            <a:lvl1pPr algn="ctr" defTabSz="685800" rtl="0" eaLnBrk="1" latinLnBrk="0" hangingPunct="1">
              <a:spcBef>
                <a:spcPct val="0"/>
              </a:spcBef>
              <a:buNone/>
              <a:defRPr sz="3300" kern="1200">
                <a:solidFill>
                  <a:schemeClr val="tx1"/>
                </a:solidFill>
                <a:latin typeface="+mj-lt"/>
                <a:ea typeface="+mj-ea"/>
                <a:cs typeface="+mj-cs"/>
              </a:defRPr>
            </a:lvl1pPr>
          </a:lstStyle>
          <a:p>
            <a:pPr algn="l"/>
            <a:r>
              <a:rPr lang="fr-FR" sz="4000" b="1" dirty="0">
                <a:solidFill>
                  <a:schemeClr val="accent4">
                    <a:lumMod val="75000"/>
                  </a:schemeClr>
                </a:solidFill>
                <a:latin typeface="Lato" pitchFamily="34" charset="0"/>
                <a:ea typeface="Lato" pitchFamily="34" charset="0"/>
                <a:cs typeface="Lato" pitchFamily="34" charset="0"/>
              </a:rPr>
              <a:t>Finances</a:t>
            </a:r>
            <a:r>
              <a:rPr lang="fr-FR" sz="1300" b="1" i="1" dirty="0">
                <a:solidFill>
                  <a:srgbClr val="5E3B27"/>
                </a:solidFill>
                <a:latin typeface="Lato" pitchFamily="34" charset="0"/>
                <a:ea typeface="Lato" pitchFamily="34" charset="0"/>
                <a:cs typeface="Lato" pitchFamily="34" charset="0"/>
              </a:rPr>
              <a:t> </a:t>
            </a:r>
            <a:r>
              <a:rPr lang="fr-FR" sz="1400" b="1" i="1" dirty="0">
                <a:solidFill>
                  <a:srgbClr val="5E3B27"/>
                </a:solidFill>
                <a:latin typeface="Lato" pitchFamily="34" charset="0"/>
                <a:ea typeface="Lato" pitchFamily="34" charset="0"/>
                <a:cs typeface="Lato" pitchFamily="34" charset="0"/>
              </a:rPr>
              <a:t>- Intervention de Monsieur Jérôme PELTIER</a:t>
            </a:r>
            <a:endParaRPr lang="fr-FR" sz="1300" b="1" i="1" dirty="0">
              <a:solidFill>
                <a:srgbClr val="5E3B27"/>
              </a:solidFill>
              <a:latin typeface="Lato" pitchFamily="34" charset="0"/>
              <a:ea typeface="Lato" pitchFamily="34" charset="0"/>
              <a:cs typeface="Lato" pitchFamily="34" charset="0"/>
            </a:endParaRPr>
          </a:p>
        </p:txBody>
      </p:sp>
      <p:sp>
        <p:nvSpPr>
          <p:cNvPr id="3" name="Espace réservé du contenu 9">
            <a:extLst>
              <a:ext uri="{FF2B5EF4-FFF2-40B4-BE49-F238E27FC236}">
                <a16:creationId xmlns:a16="http://schemas.microsoft.com/office/drawing/2014/main" id="{4416CA2D-1B84-F5E4-C0C3-E76DFEEE2508}"/>
              </a:ext>
            </a:extLst>
          </p:cNvPr>
          <p:cNvSpPr txBox="1">
            <a:spLocks/>
          </p:cNvSpPr>
          <p:nvPr/>
        </p:nvSpPr>
        <p:spPr>
          <a:xfrm>
            <a:off x="457200" y="479825"/>
            <a:ext cx="8388881" cy="4424361"/>
          </a:xfrm>
          <a:prstGeom prst="rect">
            <a:avLst/>
          </a:prstGeom>
        </p:spPr>
        <p:txBody>
          <a:bodyPr vert="horz" lIns="91440" tIns="45720" rIns="91440" bIns="45720" rtlCol="0" anchor="t">
            <a:normAutofit/>
          </a:bodyPr>
          <a:lstStyle>
            <a:lvl1pPr marL="0" indent="0" algn="l" defTabSz="685800" rtl="0" eaLnBrk="1" latinLnBrk="0" hangingPunct="1">
              <a:spcBef>
                <a:spcPct val="20000"/>
              </a:spcBef>
              <a:buFont typeface="Arial" pitchFamily="34" charset="0"/>
              <a:buNone/>
              <a:defRPr sz="2400" b="1" kern="1200">
                <a:solidFill>
                  <a:schemeClr val="tx1"/>
                </a:solidFill>
                <a:latin typeface="+mn-lt"/>
                <a:ea typeface="+mn-ea"/>
                <a:cs typeface="+mn-cs"/>
              </a:defRPr>
            </a:lvl1pPr>
            <a:lvl2pPr marL="457189" indent="0" algn="l" defTabSz="685800" rtl="0" eaLnBrk="1" latinLnBrk="0" hangingPunct="1">
              <a:spcBef>
                <a:spcPct val="20000"/>
              </a:spcBef>
              <a:buFont typeface="Arial" pitchFamily="34" charset="0"/>
              <a:buNone/>
              <a:defRPr sz="2000" b="1" kern="1200">
                <a:solidFill>
                  <a:schemeClr val="tx1"/>
                </a:solidFill>
                <a:latin typeface="+mn-lt"/>
                <a:ea typeface="+mn-ea"/>
                <a:cs typeface="+mn-cs"/>
              </a:defRPr>
            </a:lvl2pPr>
            <a:lvl3pPr marL="914378" indent="0" algn="l" defTabSz="685800" rtl="0" eaLnBrk="1" latinLnBrk="0" hangingPunct="1">
              <a:spcBef>
                <a:spcPct val="20000"/>
              </a:spcBef>
              <a:buFont typeface="Arial" pitchFamily="34" charset="0"/>
              <a:buNone/>
              <a:defRPr sz="1800" b="1" kern="1200">
                <a:solidFill>
                  <a:schemeClr val="tx1"/>
                </a:solidFill>
                <a:latin typeface="+mn-lt"/>
                <a:ea typeface="+mn-ea"/>
                <a:cs typeface="+mn-cs"/>
              </a:defRPr>
            </a:lvl3pPr>
            <a:lvl4pPr marL="1371566" indent="0" algn="l" defTabSz="685800" rtl="0" eaLnBrk="1" latinLnBrk="0" hangingPunct="1">
              <a:spcBef>
                <a:spcPct val="20000"/>
              </a:spcBef>
              <a:buFont typeface="Arial" pitchFamily="34" charset="0"/>
              <a:buNone/>
              <a:defRPr sz="1600" b="1" kern="1200">
                <a:solidFill>
                  <a:schemeClr val="tx1"/>
                </a:solidFill>
                <a:latin typeface="+mn-lt"/>
                <a:ea typeface="+mn-ea"/>
                <a:cs typeface="+mn-cs"/>
              </a:defRPr>
            </a:lvl4pPr>
            <a:lvl5pPr marL="1828754" indent="0" algn="l" defTabSz="685800" rtl="0" eaLnBrk="1" latinLnBrk="0" hangingPunct="1">
              <a:spcBef>
                <a:spcPct val="20000"/>
              </a:spcBef>
              <a:buFont typeface="Arial" pitchFamily="34" charset="0"/>
              <a:buNone/>
              <a:defRPr sz="1600" b="1" kern="1200">
                <a:solidFill>
                  <a:schemeClr val="tx1"/>
                </a:solidFill>
                <a:latin typeface="+mn-lt"/>
                <a:ea typeface="+mn-ea"/>
                <a:cs typeface="+mn-cs"/>
              </a:defRPr>
            </a:lvl5pPr>
            <a:lvl6pPr marL="2285943" indent="0" algn="l" defTabSz="685800" rtl="0" eaLnBrk="1" latinLnBrk="0" hangingPunct="1">
              <a:spcBef>
                <a:spcPct val="20000"/>
              </a:spcBef>
              <a:buFont typeface="Arial" pitchFamily="34" charset="0"/>
              <a:buNone/>
              <a:defRPr sz="1600" b="1" kern="1200">
                <a:solidFill>
                  <a:schemeClr val="tx1"/>
                </a:solidFill>
                <a:latin typeface="+mn-lt"/>
                <a:ea typeface="+mn-ea"/>
                <a:cs typeface="+mn-cs"/>
              </a:defRPr>
            </a:lvl6pPr>
            <a:lvl7pPr marL="2743132" indent="0" algn="l" defTabSz="685800" rtl="0" eaLnBrk="1" latinLnBrk="0" hangingPunct="1">
              <a:spcBef>
                <a:spcPct val="20000"/>
              </a:spcBef>
              <a:buFont typeface="Arial" pitchFamily="34" charset="0"/>
              <a:buNone/>
              <a:defRPr sz="1600" b="1" kern="1200">
                <a:solidFill>
                  <a:schemeClr val="tx1"/>
                </a:solidFill>
                <a:latin typeface="+mn-lt"/>
                <a:ea typeface="+mn-ea"/>
                <a:cs typeface="+mn-cs"/>
              </a:defRPr>
            </a:lvl7pPr>
            <a:lvl8pPr marL="3200320" indent="0" algn="l" defTabSz="685800" rtl="0" eaLnBrk="1" latinLnBrk="0" hangingPunct="1">
              <a:spcBef>
                <a:spcPct val="20000"/>
              </a:spcBef>
              <a:buFont typeface="Arial" pitchFamily="34" charset="0"/>
              <a:buNone/>
              <a:defRPr sz="1600" b="1" kern="1200">
                <a:solidFill>
                  <a:schemeClr val="tx1"/>
                </a:solidFill>
                <a:latin typeface="+mn-lt"/>
                <a:ea typeface="+mn-ea"/>
                <a:cs typeface="+mn-cs"/>
              </a:defRPr>
            </a:lvl8pPr>
            <a:lvl9pPr marL="3657509" indent="0" algn="l" defTabSz="685800" rtl="0" eaLnBrk="1" latinLnBrk="0" hangingPunct="1">
              <a:spcBef>
                <a:spcPct val="20000"/>
              </a:spcBef>
              <a:buFont typeface="Arial" pitchFamily="34" charset="0"/>
              <a:buNone/>
              <a:defRPr sz="1600" b="1" kern="1200">
                <a:solidFill>
                  <a:schemeClr val="tx1"/>
                </a:solidFill>
                <a:latin typeface="+mn-lt"/>
                <a:ea typeface="+mn-ea"/>
                <a:cs typeface="+mn-cs"/>
              </a:defRPr>
            </a:lvl9pPr>
          </a:lstStyle>
          <a:p>
            <a:pPr algn="just">
              <a:spcBef>
                <a:spcPts val="0"/>
              </a:spcBef>
              <a:spcAft>
                <a:spcPts val="600"/>
              </a:spcAft>
              <a:tabLst>
                <a:tab pos="457200" algn="l"/>
              </a:tabLst>
            </a:pPr>
            <a:r>
              <a:rPr lang="fr-FR" sz="2000" dirty="0">
                <a:solidFill>
                  <a:schemeClr val="accent4">
                    <a:lumMod val="75000"/>
                  </a:schemeClr>
                </a:solidFill>
                <a:latin typeface="Lato" panose="020F0502020204030203" pitchFamily="34" charset="0"/>
                <a:cs typeface="Arial" panose="020B0604020202020204" pitchFamily="34" charset="0"/>
              </a:rPr>
              <a:t>3. Débat d’orientations budgétaires 2023</a:t>
            </a:r>
          </a:p>
          <a:p>
            <a:pPr algn="just">
              <a:spcBef>
                <a:spcPts val="0"/>
              </a:spcBef>
              <a:spcAft>
                <a:spcPts val="600"/>
              </a:spcAft>
              <a:tabLst>
                <a:tab pos="457200" algn="l"/>
              </a:tabLst>
            </a:pPr>
            <a:endParaRPr lang="fr-FR" sz="2000" dirty="0">
              <a:solidFill>
                <a:schemeClr val="accent4">
                  <a:lumMod val="75000"/>
                </a:schemeClr>
              </a:solidFill>
              <a:latin typeface="Lato" panose="020F0502020204030203" pitchFamily="34" charset="0"/>
              <a:ea typeface="Calibri" panose="020F0502020204030204" pitchFamily="34" charset="0"/>
              <a:cs typeface="Arial" panose="020B0604020202020204" pitchFamily="34" charset="0"/>
            </a:endParaRPr>
          </a:p>
        </p:txBody>
      </p:sp>
      <p:sp>
        <p:nvSpPr>
          <p:cNvPr id="5" name="Espace réservé de la date 1">
            <a:extLst>
              <a:ext uri="{FF2B5EF4-FFF2-40B4-BE49-F238E27FC236}">
                <a16:creationId xmlns:a16="http://schemas.microsoft.com/office/drawing/2014/main" id="{AB48FCE3-63F6-03BF-6926-94F9C9D42D10}"/>
              </a:ext>
            </a:extLst>
          </p:cNvPr>
          <p:cNvSpPr>
            <a:spLocks noGrp="1"/>
          </p:cNvSpPr>
          <p:nvPr>
            <p:ph type="dt" sz="half" idx="10"/>
          </p:nvPr>
        </p:nvSpPr>
        <p:spPr>
          <a:xfrm>
            <a:off x="457200" y="4767264"/>
            <a:ext cx="3322712"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1" u="none" strike="noStrike" kern="1200" cap="none" spc="0" normalizeH="0" baseline="0" noProof="0">
                <a:ln>
                  <a:noFill/>
                </a:ln>
                <a:solidFill>
                  <a:srgbClr val="C00000"/>
                </a:solidFill>
                <a:effectLst/>
                <a:uLnTx/>
                <a:uFillTx/>
                <a:latin typeface="Lato"/>
                <a:ea typeface="+mn-ea"/>
                <a:cs typeface="+mn-cs"/>
              </a:rPr>
              <a:t>Conseil communautaire – 17 novembre 2022</a:t>
            </a:r>
            <a:endParaRPr kumimoji="0" lang="fr-FR" sz="1200" b="0" i="1" u="none" strike="noStrike" kern="1200" cap="none" spc="0" normalizeH="0" baseline="0" noProof="0" dirty="0">
              <a:ln>
                <a:noFill/>
              </a:ln>
              <a:solidFill>
                <a:srgbClr val="C00000"/>
              </a:solidFill>
              <a:effectLst/>
              <a:uLnTx/>
              <a:uFillTx/>
              <a:latin typeface="Lato"/>
              <a:ea typeface="+mn-ea"/>
              <a:cs typeface="+mn-cs"/>
            </a:endParaRPr>
          </a:p>
        </p:txBody>
      </p:sp>
      <p:cxnSp>
        <p:nvCxnSpPr>
          <p:cNvPr id="6" name="Connecteur droit 5">
            <a:extLst>
              <a:ext uri="{FF2B5EF4-FFF2-40B4-BE49-F238E27FC236}">
                <a16:creationId xmlns:a16="http://schemas.microsoft.com/office/drawing/2014/main" id="{2429300A-DCCC-6E40-A995-4CBBD8540EB2}"/>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8" name="Espace réservé du numéro de diapositive 3">
            <a:extLst>
              <a:ext uri="{FF2B5EF4-FFF2-40B4-BE49-F238E27FC236}">
                <a16:creationId xmlns:a16="http://schemas.microsoft.com/office/drawing/2014/main" id="{D66BB9BE-FE47-B065-72B7-DCDD84A7774C}"/>
              </a:ext>
            </a:extLst>
          </p:cNvPr>
          <p:cNvSpPr>
            <a:spLocks noGrp="1"/>
          </p:cNvSpPr>
          <p:nvPr>
            <p:ph type="sldNum" sz="quarter" idx="12"/>
          </p:nvPr>
        </p:nvSpPr>
        <p:spPr>
          <a:xfrm>
            <a:off x="7236296" y="4767264"/>
            <a:ext cx="648072" cy="273844"/>
          </a:xfrm>
        </p:spPr>
        <p:txBody>
          <a:bodyPr/>
          <a:lstStyle/>
          <a:p>
            <a:fld id="{7DD352F8-E6D5-40A5-90BA-A89BD40754D9}" type="slidenum">
              <a:rPr lang="fr-FR" smtClean="0">
                <a:solidFill>
                  <a:schemeClr val="accent1"/>
                </a:solidFill>
              </a:rPr>
              <a:pPr/>
              <a:t>14</a:t>
            </a:fld>
            <a:endParaRPr lang="fr-FR" dirty="0">
              <a:solidFill>
                <a:schemeClr val="accent1"/>
              </a:solidFill>
            </a:endParaRPr>
          </a:p>
        </p:txBody>
      </p:sp>
    </p:spTree>
    <p:extLst>
      <p:ext uri="{BB962C8B-B14F-4D97-AF65-F5344CB8AC3E}">
        <p14:creationId xmlns:p14="http://schemas.microsoft.com/office/powerpoint/2010/main" val="3767670984"/>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457200" y="65845"/>
            <a:ext cx="8651304" cy="705705"/>
          </a:xfrm>
        </p:spPr>
        <p:txBody>
          <a:bodyPr anchor="t">
            <a:normAutofit fontScale="90000"/>
          </a:bodyPr>
          <a:lstStyle/>
          <a:p>
            <a:pPr algn="l"/>
            <a:r>
              <a:rPr lang="fr-FR" b="1" dirty="0">
                <a:solidFill>
                  <a:schemeClr val="tx2"/>
                </a:solidFill>
                <a:latin typeface="Caviar Dreams" pitchFamily="34" charset="0"/>
                <a:cs typeface="Arial" pitchFamily="34" charset="0"/>
              </a:rPr>
              <a:t>Questions diverses</a:t>
            </a:r>
            <a:r>
              <a:rPr lang="fr-FR" sz="1600" b="1" dirty="0">
                <a:solidFill>
                  <a:schemeClr val="tx2"/>
                </a:solidFill>
                <a:latin typeface="Caviar Dreams" pitchFamily="34" charset="0"/>
                <a:cs typeface="Arial" pitchFamily="34" charset="0"/>
              </a:rPr>
              <a:t> </a:t>
            </a:r>
            <a:r>
              <a:rPr lang="fr-FR" sz="1600" b="1" dirty="0">
                <a:solidFill>
                  <a:schemeClr val="accent1">
                    <a:lumMod val="50000"/>
                  </a:schemeClr>
                </a:solidFill>
                <a:latin typeface="Caviar Dreams" pitchFamily="34" charset="0"/>
                <a:cs typeface="Arial" pitchFamily="34" charset="0"/>
              </a:rPr>
              <a:t>- </a:t>
            </a:r>
            <a:r>
              <a:rPr lang="fr-FR" sz="1600" b="1" i="1" dirty="0">
                <a:solidFill>
                  <a:schemeClr val="bg2"/>
                </a:solidFill>
                <a:latin typeface="Lato" pitchFamily="34" charset="0"/>
                <a:ea typeface="Lato" pitchFamily="34" charset="0"/>
                <a:cs typeface="Lato" pitchFamily="34" charset="0"/>
              </a:rPr>
              <a:t>Intervention de Monsieur Fabrice MICHELET</a:t>
            </a:r>
            <a:endParaRPr lang="fr-FR" sz="1600" b="1" dirty="0">
              <a:solidFill>
                <a:srgbClr val="432918"/>
              </a:solidFill>
              <a:latin typeface="Caviar Dreams" pitchFamily="34" charset="0"/>
            </a:endParaRPr>
          </a:p>
        </p:txBody>
      </p:sp>
      <p:sp>
        <p:nvSpPr>
          <p:cNvPr id="10" name="Espace réservé du contenu 9"/>
          <p:cNvSpPr>
            <a:spLocks noGrp="1"/>
          </p:cNvSpPr>
          <p:nvPr>
            <p:ph idx="1"/>
          </p:nvPr>
        </p:nvSpPr>
        <p:spPr>
          <a:xfrm>
            <a:off x="457200" y="678466"/>
            <a:ext cx="8147248" cy="4176455"/>
          </a:xfrm>
        </p:spPr>
        <p:txBody>
          <a:bodyPr vert="horz" lIns="91440" tIns="45720" rIns="91440" bIns="45720" rtlCol="0" anchor="t">
            <a:normAutofit/>
          </a:bodyPr>
          <a:lstStyle/>
          <a:p>
            <a:pPr marL="0" indent="0" algn="just">
              <a:spcBef>
                <a:spcPts val="0"/>
              </a:spcBef>
              <a:spcAft>
                <a:spcPts val="600"/>
              </a:spcAft>
              <a:buNone/>
              <a:tabLst>
                <a:tab pos="457200" algn="l"/>
              </a:tabLst>
            </a:pPr>
            <a:r>
              <a:rPr lang="fr-FR" sz="2000" b="1" dirty="0">
                <a:solidFill>
                  <a:schemeClr val="tx2"/>
                </a:solidFill>
                <a:cs typeface="Arial"/>
              </a:rPr>
              <a:t>22. Information sur les points à l’ordre du jour de la Conférence des Maires du 3 novembre 2022</a:t>
            </a:r>
          </a:p>
          <a:p>
            <a:pPr marL="0" indent="0" algn="just">
              <a:spcBef>
                <a:spcPts val="0"/>
              </a:spcBef>
              <a:spcAft>
                <a:spcPts val="600"/>
              </a:spcAft>
              <a:buNone/>
              <a:tabLst>
                <a:tab pos="457200" algn="l"/>
              </a:tabLst>
            </a:pPr>
            <a:endParaRPr lang="fr-FR" sz="900" b="1" dirty="0">
              <a:solidFill>
                <a:srgbClr val="F5800B"/>
              </a:solidFill>
              <a:cs typeface="Arial"/>
            </a:endParaRPr>
          </a:p>
          <a:p>
            <a:pPr algn="just">
              <a:spcBef>
                <a:spcPts val="0"/>
              </a:spcBef>
              <a:spcAft>
                <a:spcPts val="600"/>
              </a:spcAft>
              <a:tabLst>
                <a:tab pos="457200" algn="l"/>
              </a:tabLst>
            </a:pPr>
            <a:r>
              <a:rPr lang="fr-FR" sz="2000" dirty="0">
                <a:solidFill>
                  <a:schemeClr val="bg1"/>
                </a:solidFill>
                <a:cs typeface="Arial"/>
              </a:rPr>
              <a:t>Présentation de la commune de Loubigné, </a:t>
            </a:r>
          </a:p>
          <a:p>
            <a:pPr algn="just">
              <a:spcBef>
                <a:spcPts val="0"/>
              </a:spcBef>
              <a:spcAft>
                <a:spcPts val="600"/>
              </a:spcAft>
              <a:tabLst>
                <a:tab pos="457200" algn="l"/>
              </a:tabLst>
            </a:pPr>
            <a:r>
              <a:rPr lang="fr-FR" sz="2000" dirty="0">
                <a:solidFill>
                  <a:schemeClr val="bg1"/>
                </a:solidFill>
                <a:cs typeface="Arial"/>
              </a:rPr>
              <a:t>Contrat régional, </a:t>
            </a:r>
          </a:p>
          <a:p>
            <a:pPr algn="just">
              <a:spcBef>
                <a:spcPts val="0"/>
              </a:spcBef>
              <a:spcAft>
                <a:spcPts val="600"/>
              </a:spcAft>
              <a:tabLst>
                <a:tab pos="457200" algn="l"/>
              </a:tabLst>
            </a:pPr>
            <a:r>
              <a:rPr lang="fr-FR" sz="2000" dirty="0">
                <a:solidFill>
                  <a:schemeClr val="bg1"/>
                </a:solidFill>
                <a:cs typeface="Arial"/>
              </a:rPr>
              <a:t>Point d'information en prévention des risques, </a:t>
            </a:r>
          </a:p>
          <a:p>
            <a:pPr algn="just">
              <a:spcBef>
                <a:spcPts val="0"/>
              </a:spcBef>
              <a:spcAft>
                <a:spcPts val="600"/>
              </a:spcAft>
              <a:tabLst>
                <a:tab pos="457200" algn="l"/>
              </a:tabLst>
            </a:pPr>
            <a:r>
              <a:rPr lang="fr-FR" sz="2000" dirty="0">
                <a:solidFill>
                  <a:schemeClr val="bg1"/>
                </a:solidFill>
                <a:cs typeface="Arial"/>
              </a:rPr>
              <a:t>Présentation du plan de sobriété énergétique,</a:t>
            </a:r>
          </a:p>
          <a:p>
            <a:pPr algn="just">
              <a:spcBef>
                <a:spcPts val="0"/>
              </a:spcBef>
              <a:spcAft>
                <a:spcPts val="600"/>
              </a:spcAft>
              <a:tabLst>
                <a:tab pos="457200" algn="l"/>
              </a:tabLst>
            </a:pPr>
            <a:r>
              <a:rPr lang="fr-FR" sz="2000" dirty="0">
                <a:solidFill>
                  <a:schemeClr val="bg1"/>
                </a:solidFill>
                <a:cs typeface="Arial"/>
              </a:rPr>
              <a:t>Questions diverses. </a:t>
            </a:r>
            <a:endParaRPr lang="fr-FR" sz="2000" b="1" dirty="0">
              <a:solidFill>
                <a:srgbClr val="F5800B"/>
              </a:solidFill>
              <a:cs typeface="Arial"/>
            </a:endParaRPr>
          </a:p>
        </p:txBody>
      </p:sp>
      <p:cxnSp>
        <p:nvCxnSpPr>
          <p:cNvPr id="6" name="Connecteur droit 5">
            <a:extLst>
              <a:ext uri="{FF2B5EF4-FFF2-40B4-BE49-F238E27FC236}">
                <a16:creationId xmlns:a16="http://schemas.microsoft.com/office/drawing/2014/main" id="{E5269895-4388-4D54-91DA-B45B209E5BDA}"/>
              </a:ext>
            </a:extLst>
          </p:cNvPr>
          <p:cNvCxnSpPr>
            <a:cxnSpLocks/>
          </p:cNvCxnSpPr>
          <p:nvPr/>
        </p:nvCxnSpPr>
        <p:spPr>
          <a:xfrm>
            <a:off x="3779912"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Espace réservé de la date 1">
            <a:extLst>
              <a:ext uri="{FF2B5EF4-FFF2-40B4-BE49-F238E27FC236}">
                <a16:creationId xmlns:a16="http://schemas.microsoft.com/office/drawing/2014/main" id="{BB8FA69B-802A-453C-9854-0AC34781B74B}"/>
              </a:ext>
            </a:extLst>
          </p:cNvPr>
          <p:cNvSpPr>
            <a:spLocks noGrp="1"/>
          </p:cNvSpPr>
          <p:nvPr>
            <p:ph type="dt" sz="half" idx="10"/>
          </p:nvPr>
        </p:nvSpPr>
        <p:spPr/>
        <p:txBody>
          <a:bodyPr/>
          <a:lstStyle/>
          <a:p>
            <a:r>
              <a:rPr lang="fr-FR" i="1"/>
              <a:t>Conseil communautaire – 17 novembre 2022</a:t>
            </a:r>
            <a:endParaRPr lang="fr-FR" i="1" dirty="0"/>
          </a:p>
        </p:txBody>
      </p:sp>
      <p:sp>
        <p:nvSpPr>
          <p:cNvPr id="4" name="Espace réservé du numéro de diapositive 3">
            <a:extLst>
              <a:ext uri="{FF2B5EF4-FFF2-40B4-BE49-F238E27FC236}">
                <a16:creationId xmlns:a16="http://schemas.microsoft.com/office/drawing/2014/main" id="{72EB40E9-545B-6C1D-CC4D-EEFB54FB09B9}"/>
              </a:ext>
            </a:extLst>
          </p:cNvPr>
          <p:cNvSpPr>
            <a:spLocks noGrp="1"/>
          </p:cNvSpPr>
          <p:nvPr>
            <p:ph type="sldNum" sz="quarter" idx="12"/>
          </p:nvPr>
        </p:nvSpPr>
        <p:spPr/>
        <p:txBody>
          <a:bodyPr/>
          <a:lstStyle/>
          <a:p>
            <a:fld id="{7DD352F8-E6D5-40A5-90BA-A89BD40754D9}" type="slidenum">
              <a:rPr lang="fr-FR" smtClean="0"/>
              <a:pPr/>
              <a:t>140</a:t>
            </a:fld>
            <a:endParaRPr lang="fr-FR"/>
          </a:p>
        </p:txBody>
      </p:sp>
    </p:spTree>
    <p:extLst>
      <p:ext uri="{BB962C8B-B14F-4D97-AF65-F5344CB8AC3E}">
        <p14:creationId xmlns:p14="http://schemas.microsoft.com/office/powerpoint/2010/main" val="4089714545"/>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457200" y="65845"/>
            <a:ext cx="8651304" cy="705705"/>
          </a:xfrm>
        </p:spPr>
        <p:txBody>
          <a:bodyPr anchor="t">
            <a:normAutofit fontScale="90000"/>
          </a:bodyPr>
          <a:lstStyle/>
          <a:p>
            <a:pPr algn="l"/>
            <a:r>
              <a:rPr lang="fr-FR" b="1" dirty="0">
                <a:solidFill>
                  <a:schemeClr val="tx2"/>
                </a:solidFill>
                <a:latin typeface="Caviar Dreams" pitchFamily="34" charset="0"/>
                <a:cs typeface="Arial" pitchFamily="34" charset="0"/>
              </a:rPr>
              <a:t>Questions diverses</a:t>
            </a:r>
            <a:r>
              <a:rPr lang="fr-FR" sz="1600" b="1" dirty="0">
                <a:solidFill>
                  <a:schemeClr val="tx2"/>
                </a:solidFill>
                <a:latin typeface="Caviar Dreams" pitchFamily="34" charset="0"/>
                <a:cs typeface="Arial" pitchFamily="34" charset="0"/>
              </a:rPr>
              <a:t> </a:t>
            </a:r>
            <a:r>
              <a:rPr lang="fr-FR" sz="1600" b="1" dirty="0">
                <a:solidFill>
                  <a:schemeClr val="accent1">
                    <a:lumMod val="50000"/>
                  </a:schemeClr>
                </a:solidFill>
                <a:latin typeface="Caviar Dreams" pitchFamily="34" charset="0"/>
                <a:cs typeface="Arial" pitchFamily="34" charset="0"/>
              </a:rPr>
              <a:t>- </a:t>
            </a:r>
            <a:r>
              <a:rPr lang="fr-FR" sz="1600" b="1" i="1" dirty="0">
                <a:solidFill>
                  <a:schemeClr val="bg2"/>
                </a:solidFill>
                <a:latin typeface="Lato" pitchFamily="34" charset="0"/>
                <a:ea typeface="Lato" pitchFamily="34" charset="0"/>
                <a:cs typeface="Lato" pitchFamily="34" charset="0"/>
              </a:rPr>
              <a:t>Intervention de Monsieur Fabrice MICHELET</a:t>
            </a:r>
            <a:endParaRPr lang="fr-FR" sz="1600" b="1" dirty="0">
              <a:solidFill>
                <a:srgbClr val="432918"/>
              </a:solidFill>
              <a:latin typeface="Caviar Dreams" pitchFamily="34" charset="0"/>
            </a:endParaRPr>
          </a:p>
        </p:txBody>
      </p:sp>
      <p:sp>
        <p:nvSpPr>
          <p:cNvPr id="10" name="Espace réservé du contenu 9"/>
          <p:cNvSpPr>
            <a:spLocks noGrp="1"/>
          </p:cNvSpPr>
          <p:nvPr>
            <p:ph idx="1"/>
          </p:nvPr>
        </p:nvSpPr>
        <p:spPr>
          <a:xfrm>
            <a:off x="457200" y="771550"/>
            <a:ext cx="8507288" cy="3960435"/>
          </a:xfrm>
        </p:spPr>
        <p:txBody>
          <a:bodyPr vert="horz" lIns="91440" tIns="45720" rIns="91440" bIns="45720" rtlCol="0" anchor="t">
            <a:normAutofit/>
          </a:bodyPr>
          <a:lstStyle/>
          <a:p>
            <a:pPr marL="0" indent="0" algn="just">
              <a:spcBef>
                <a:spcPts val="0"/>
              </a:spcBef>
              <a:spcAft>
                <a:spcPts val="600"/>
              </a:spcAft>
              <a:buNone/>
              <a:tabLst>
                <a:tab pos="457200" algn="l"/>
              </a:tabLst>
            </a:pPr>
            <a:r>
              <a:rPr lang="fr-FR" sz="2000" b="1" dirty="0">
                <a:solidFill>
                  <a:schemeClr val="tx2"/>
                </a:solidFill>
                <a:latin typeface="Lato"/>
                <a:cs typeface="Arial"/>
              </a:rPr>
              <a:t>23. Agenda des réunions</a:t>
            </a:r>
          </a:p>
          <a:p>
            <a:pPr marL="0" indent="0" algn="just">
              <a:spcBef>
                <a:spcPts val="0"/>
              </a:spcBef>
              <a:spcAft>
                <a:spcPts val="600"/>
              </a:spcAft>
              <a:buNone/>
              <a:tabLst>
                <a:tab pos="457200" algn="l"/>
              </a:tabLst>
            </a:pPr>
            <a:endParaRPr lang="fr-FR" sz="2400" b="1" dirty="0">
              <a:solidFill>
                <a:srgbClr val="F5800B"/>
              </a:solidFill>
              <a:latin typeface="Lato"/>
              <a:cs typeface="Arial"/>
            </a:endParaRPr>
          </a:p>
          <a:p>
            <a:pPr algn="just">
              <a:spcBef>
                <a:spcPts val="0"/>
              </a:spcBef>
              <a:spcAft>
                <a:spcPts val="600"/>
              </a:spcAft>
              <a:tabLst>
                <a:tab pos="457200" algn="l"/>
              </a:tabLst>
            </a:pPr>
            <a:r>
              <a:rPr lang="fr-FR" sz="2000" dirty="0">
                <a:solidFill>
                  <a:srgbClr val="00000A"/>
                </a:solidFill>
                <a:latin typeface="Lato" panose="020F0502020204030203" pitchFamily="34" charset="0"/>
                <a:cs typeface="Arial" panose="020B0604020202020204" pitchFamily="34" charset="0"/>
              </a:rPr>
              <a:t>Jeudi 1</a:t>
            </a:r>
            <a:r>
              <a:rPr lang="fr-FR" sz="2000" baseline="30000" dirty="0">
                <a:solidFill>
                  <a:srgbClr val="00000A"/>
                </a:solidFill>
                <a:latin typeface="Lato" panose="020F0502020204030203" pitchFamily="34" charset="0"/>
                <a:cs typeface="Arial" panose="020B0604020202020204" pitchFamily="34" charset="0"/>
              </a:rPr>
              <a:t>er</a:t>
            </a:r>
            <a:r>
              <a:rPr lang="fr-FR" sz="2000" dirty="0">
                <a:solidFill>
                  <a:srgbClr val="00000A"/>
                </a:solidFill>
                <a:latin typeface="Lato" panose="020F0502020204030203" pitchFamily="34" charset="0"/>
                <a:cs typeface="Arial" panose="020B0604020202020204" pitchFamily="34" charset="0"/>
              </a:rPr>
              <a:t> décembre 2022 - Bureau communautaire - Salle de la Béronne (les Arcades) à Melle</a:t>
            </a:r>
          </a:p>
          <a:p>
            <a:pPr algn="just">
              <a:spcBef>
                <a:spcPts val="0"/>
              </a:spcBef>
              <a:spcAft>
                <a:spcPts val="600"/>
              </a:spcAft>
              <a:tabLst>
                <a:tab pos="457200" algn="l"/>
              </a:tabLst>
            </a:pPr>
            <a:r>
              <a:rPr lang="fr-FR" sz="2000" dirty="0">
                <a:solidFill>
                  <a:srgbClr val="00000A"/>
                </a:solidFill>
                <a:latin typeface="Lato" panose="020F0502020204030203" pitchFamily="34" charset="0"/>
                <a:cs typeface="Arial" panose="020B0604020202020204" pitchFamily="34" charset="0"/>
              </a:rPr>
              <a:t>Jeudi 8 décembre 2022 - Conférence des maires - Lieu à définir</a:t>
            </a:r>
          </a:p>
          <a:p>
            <a:pPr algn="just">
              <a:spcBef>
                <a:spcPts val="0"/>
              </a:spcBef>
              <a:spcAft>
                <a:spcPts val="600"/>
              </a:spcAft>
              <a:tabLst>
                <a:tab pos="457200" algn="l"/>
              </a:tabLst>
            </a:pPr>
            <a:r>
              <a:rPr lang="fr-FR" sz="2000" dirty="0">
                <a:solidFill>
                  <a:srgbClr val="00000A"/>
                </a:solidFill>
                <a:latin typeface="Lato" panose="020F0502020204030203" pitchFamily="34" charset="0"/>
                <a:cs typeface="Arial" panose="020B0604020202020204" pitchFamily="34" charset="0"/>
              </a:rPr>
              <a:t>Jeudi 15 décembre 2022 – Conseil communautaire – Salle des fêtes à Celles-sur-Belle</a:t>
            </a:r>
          </a:p>
        </p:txBody>
      </p:sp>
      <p:cxnSp>
        <p:nvCxnSpPr>
          <p:cNvPr id="6" name="Connecteur droit 5">
            <a:extLst>
              <a:ext uri="{FF2B5EF4-FFF2-40B4-BE49-F238E27FC236}">
                <a16:creationId xmlns:a16="http://schemas.microsoft.com/office/drawing/2014/main" id="{E5269895-4388-4D54-91DA-B45B209E5BDA}"/>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Espace réservé de la date 1">
            <a:extLst>
              <a:ext uri="{FF2B5EF4-FFF2-40B4-BE49-F238E27FC236}">
                <a16:creationId xmlns:a16="http://schemas.microsoft.com/office/drawing/2014/main" id="{811C7AA3-0433-4F1C-995C-EABE59BE72E3}"/>
              </a:ext>
            </a:extLst>
          </p:cNvPr>
          <p:cNvSpPr>
            <a:spLocks noGrp="1"/>
          </p:cNvSpPr>
          <p:nvPr>
            <p:ph type="dt" sz="half" idx="10"/>
          </p:nvPr>
        </p:nvSpPr>
        <p:spPr/>
        <p:txBody>
          <a:bodyPr/>
          <a:lstStyle/>
          <a:p>
            <a:r>
              <a:rPr lang="fr-FR" i="1"/>
              <a:t>Conseil communautaire – 17 novembre 2022</a:t>
            </a:r>
            <a:endParaRPr lang="fr-FR" i="1" dirty="0"/>
          </a:p>
        </p:txBody>
      </p:sp>
      <p:sp>
        <p:nvSpPr>
          <p:cNvPr id="4" name="Espace réservé du numéro de diapositive 3">
            <a:extLst>
              <a:ext uri="{FF2B5EF4-FFF2-40B4-BE49-F238E27FC236}">
                <a16:creationId xmlns:a16="http://schemas.microsoft.com/office/drawing/2014/main" id="{535B4D32-E350-F577-2B59-60602F726B3D}"/>
              </a:ext>
            </a:extLst>
          </p:cNvPr>
          <p:cNvSpPr>
            <a:spLocks noGrp="1"/>
          </p:cNvSpPr>
          <p:nvPr>
            <p:ph type="sldNum" sz="quarter" idx="12"/>
          </p:nvPr>
        </p:nvSpPr>
        <p:spPr/>
        <p:txBody>
          <a:bodyPr/>
          <a:lstStyle/>
          <a:p>
            <a:fld id="{7DD352F8-E6D5-40A5-90BA-A89BD40754D9}" type="slidenum">
              <a:rPr lang="fr-FR" smtClean="0"/>
              <a:pPr/>
              <a:t>141</a:t>
            </a:fld>
            <a:endParaRPr lang="fr-FR"/>
          </a:p>
        </p:txBody>
      </p:sp>
    </p:spTree>
    <p:extLst>
      <p:ext uri="{BB962C8B-B14F-4D97-AF65-F5344CB8AC3E}">
        <p14:creationId xmlns:p14="http://schemas.microsoft.com/office/powerpoint/2010/main" val="1128282971"/>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p:cNvSpPr txBox="1"/>
          <p:nvPr/>
        </p:nvSpPr>
        <p:spPr>
          <a:xfrm>
            <a:off x="5652120" y="3435846"/>
            <a:ext cx="2448272" cy="120032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r-FR" sz="1200" b="0" i="1" u="none" strike="noStrike" kern="1200" cap="none" spc="0" normalizeH="0" baseline="0" noProof="0">
                <a:ln>
                  <a:noFill/>
                </a:ln>
                <a:solidFill>
                  <a:srgbClr val="5E3B27"/>
                </a:solidFill>
                <a:effectLst/>
                <a:uLnTx/>
                <a:uFillTx/>
                <a:latin typeface="Lato" pitchFamily="34" charset="0"/>
                <a:ea typeface="Lato" pitchFamily="34" charset="0"/>
                <a:cs typeface="Lato" pitchFamily="34" charset="0"/>
              </a:rPr>
              <a:t>2 place de Strasbourg</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r-FR" sz="1200" b="0" i="1" u="none" strike="noStrike" kern="1200" cap="none" spc="0" normalizeH="0" baseline="0" noProof="0">
                <a:ln>
                  <a:noFill/>
                </a:ln>
                <a:solidFill>
                  <a:srgbClr val="5E3B27"/>
                </a:solidFill>
                <a:effectLst/>
                <a:uLnTx/>
                <a:uFillTx/>
                <a:latin typeface="Lato" pitchFamily="34" charset="0"/>
                <a:ea typeface="Lato" pitchFamily="34" charset="0"/>
                <a:cs typeface="Lato" pitchFamily="34" charset="0"/>
              </a:rPr>
              <a:t>79500 MELLE</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a:ln>
                  <a:noFill/>
                </a:ln>
                <a:solidFill>
                  <a:srgbClr val="5E3B27"/>
                </a:solidFill>
                <a:effectLst/>
                <a:uLnTx/>
                <a:uFillTx/>
                <a:latin typeface="Lato" pitchFamily="34" charset="0"/>
                <a:ea typeface="Lato" pitchFamily="34" charset="0"/>
                <a:cs typeface="Lato" pitchFamily="34" charset="0"/>
              </a:rPr>
              <a:t>T 05 49 290 290</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r-FR" sz="1200" b="0" i="1" u="none" strike="noStrike" kern="1200" cap="none" spc="0" normalizeH="0" baseline="0" noProof="0">
                <a:ln>
                  <a:noFill/>
                </a:ln>
                <a:solidFill>
                  <a:srgbClr val="5E3B27"/>
                </a:solidFill>
                <a:effectLst/>
                <a:uLnTx/>
                <a:uFillTx/>
                <a:latin typeface="Lato" pitchFamily="34" charset="0"/>
                <a:ea typeface="Lato" pitchFamily="34" charset="0"/>
                <a:cs typeface="Lato" pitchFamily="34" charset="0"/>
              </a:rPr>
              <a:t>accueil@melloisenpoitou.fr</a:t>
            </a: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r-FR" sz="1200" b="0" i="0" u="none" strike="noStrike" kern="1200" cap="none" spc="0" normalizeH="0" baseline="0" noProof="0">
              <a:ln>
                <a:noFill/>
              </a:ln>
              <a:solidFill>
                <a:srgbClr val="FFFFFF"/>
              </a:solidFill>
              <a:effectLst/>
              <a:uLnTx/>
              <a:uFillTx/>
              <a:latin typeface="Lato" pitchFamily="34" charset="0"/>
              <a:ea typeface="Lato" pitchFamily="34" charset="0"/>
              <a:cs typeface="Lato"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a:ln>
                  <a:noFill/>
                </a:ln>
                <a:solidFill>
                  <a:srgbClr val="CD1719"/>
                </a:solidFill>
                <a:effectLst/>
                <a:uLnTx/>
                <a:uFillTx/>
                <a:latin typeface="Lato" pitchFamily="34" charset="0"/>
                <a:ea typeface="Lato" pitchFamily="34" charset="0"/>
                <a:cs typeface="Lato" pitchFamily="34" charset="0"/>
              </a:rPr>
              <a:t>www.melloisenpoitou.fr</a:t>
            </a:r>
          </a:p>
        </p:txBody>
      </p:sp>
      <p:cxnSp>
        <p:nvCxnSpPr>
          <p:cNvPr id="8" name="Connecteur droit 7"/>
          <p:cNvCxnSpPr/>
          <p:nvPr/>
        </p:nvCxnSpPr>
        <p:spPr>
          <a:xfrm>
            <a:off x="7452320" y="3219822"/>
            <a:ext cx="576064"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2" name="ZoneTexte 1">
            <a:extLst>
              <a:ext uri="{FF2B5EF4-FFF2-40B4-BE49-F238E27FC236}">
                <a16:creationId xmlns:a16="http://schemas.microsoft.com/office/drawing/2014/main" id="{94B933C5-C61E-4D5A-AD10-4090579A2A5B}"/>
              </a:ext>
            </a:extLst>
          </p:cNvPr>
          <p:cNvSpPr txBox="1"/>
          <p:nvPr/>
        </p:nvSpPr>
        <p:spPr>
          <a:xfrm>
            <a:off x="1698244" y="1563638"/>
            <a:ext cx="5754076" cy="646331"/>
          </a:xfrm>
          <a:prstGeom prst="rect">
            <a:avLst/>
          </a:prstGeom>
          <a:noFill/>
        </p:spPr>
        <p:txBody>
          <a:bodyPr wrap="none" rtlCol="0">
            <a:spAutoFit/>
          </a:bodyPr>
          <a:lstStyle/>
          <a:p>
            <a:pPr marL="343082" marR="0" lvl="0" indent="-343082" algn="ctr" defTabSz="914400" rtl="0" eaLnBrk="1" fontAlgn="auto" latinLnBrk="0" hangingPunct="1">
              <a:lnSpc>
                <a:spcPct val="100000"/>
              </a:lnSpc>
              <a:spcBef>
                <a:spcPts val="500"/>
              </a:spcBef>
              <a:spcAft>
                <a:spcPts val="0"/>
              </a:spcAft>
              <a:buClrTx/>
              <a:buSzPct val="100000"/>
              <a:buFontTx/>
              <a:buNone/>
              <a:tabLst/>
              <a:defRPr/>
            </a:pPr>
            <a:r>
              <a:rPr kumimoji="0" lang="fr-FR" sz="3600" b="0" i="0" u="none" strike="noStrike" kern="1200" cap="none" spc="0" normalizeH="0" baseline="0" noProof="0">
                <a:ln>
                  <a:noFill/>
                </a:ln>
                <a:solidFill>
                  <a:srgbClr val="432918"/>
                </a:solidFill>
                <a:effectLst/>
                <a:uLnTx/>
                <a:uFillTx/>
                <a:latin typeface="Caviar Dreams" panose="020B0402020204020504" pitchFamily="34" charset="0"/>
                <a:ea typeface="Microsoft YaHei" pitchFamily="2"/>
                <a:cs typeface="Arial" pitchFamily="34"/>
              </a:rPr>
              <a:t>Merci pour votre attention</a:t>
            </a:r>
            <a:endParaRPr kumimoji="0" lang="fr-FR" sz="3600" b="0" i="0" u="none" strike="noStrike" kern="1200" cap="none" spc="0" normalizeH="0" baseline="0" noProof="0">
              <a:ln>
                <a:noFill/>
              </a:ln>
              <a:solidFill>
                <a:srgbClr val="FF0000"/>
              </a:solidFill>
              <a:effectLst/>
              <a:uLnTx/>
              <a:uFillTx/>
              <a:latin typeface="Caviar Dreams" panose="020B0402020204020504" pitchFamily="34" charset="0"/>
              <a:ea typeface="Microsoft YaHei" pitchFamily="2"/>
              <a:cs typeface="Mangal" pitchFamily="2"/>
            </a:endParaRPr>
          </a:p>
        </p:txBody>
      </p:sp>
      <p:sp>
        <p:nvSpPr>
          <p:cNvPr id="3" name="Espace réservé de la date 2">
            <a:extLst>
              <a:ext uri="{FF2B5EF4-FFF2-40B4-BE49-F238E27FC236}">
                <a16:creationId xmlns:a16="http://schemas.microsoft.com/office/drawing/2014/main" id="{A37BD78E-EF69-4F80-B0BA-924A2ECFF655}"/>
              </a:ext>
            </a:extLst>
          </p:cNvPr>
          <p:cNvSpPr>
            <a:spLocks noGrp="1"/>
          </p:cNvSpPr>
          <p:nvPr>
            <p:ph type="dt" sz="half" idx="10"/>
          </p:nvPr>
        </p:nvSpPr>
        <p:spPr/>
        <p:txBody>
          <a:bodyPr/>
          <a:lstStyle/>
          <a:p>
            <a:r>
              <a:rPr lang="fr-FR"/>
              <a:t>Conseil communautaire – 17 novembre 2022</a:t>
            </a:r>
          </a:p>
        </p:txBody>
      </p:sp>
      <p:sp>
        <p:nvSpPr>
          <p:cNvPr id="5" name="Espace réservé du numéro de diapositive 4">
            <a:extLst>
              <a:ext uri="{FF2B5EF4-FFF2-40B4-BE49-F238E27FC236}">
                <a16:creationId xmlns:a16="http://schemas.microsoft.com/office/drawing/2014/main" id="{83F049F3-FE1A-A89A-C6F7-742CE43A911B}"/>
              </a:ext>
            </a:extLst>
          </p:cNvPr>
          <p:cNvSpPr>
            <a:spLocks noGrp="1"/>
          </p:cNvSpPr>
          <p:nvPr>
            <p:ph type="sldNum" sz="quarter" idx="12"/>
          </p:nvPr>
        </p:nvSpPr>
        <p:spPr/>
        <p:txBody>
          <a:bodyPr/>
          <a:lstStyle/>
          <a:p>
            <a:fld id="{7DD352F8-E6D5-40A5-90BA-A89BD40754D9}" type="slidenum">
              <a:rPr lang="fr-FR" smtClean="0"/>
              <a:pPr/>
              <a:t>142</a:t>
            </a:fld>
            <a:endParaRPr lang="fr-FR"/>
          </a:p>
        </p:txBody>
      </p:sp>
    </p:spTree>
    <p:extLst>
      <p:ext uri="{BB962C8B-B14F-4D97-AF65-F5344CB8AC3E}">
        <p14:creationId xmlns:p14="http://schemas.microsoft.com/office/powerpoint/2010/main" val="9324343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0" y="1"/>
            <a:ext cx="8229600" cy="634189"/>
          </a:xfrm>
        </p:spPr>
        <p:txBody>
          <a:bodyPr anchor="t">
            <a:normAutofit fontScale="90000"/>
          </a:bodyPr>
          <a:lstStyle>
            <a:defPPr>
              <a:defRPr lang="fr-FR"/>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l"/>
            <a:br>
              <a:rPr lang="fr-FR" b="1" dirty="0">
                <a:solidFill>
                  <a:schemeClr val="bg2"/>
                </a:solidFill>
                <a:latin typeface="Caviar Dreams" pitchFamily="34" charset="0"/>
              </a:rPr>
            </a:br>
            <a:br>
              <a:rPr lang="fr-FR" b="1" i="1" dirty="0">
                <a:solidFill>
                  <a:schemeClr val="bg2"/>
                </a:solidFill>
                <a:latin typeface="Lato" pitchFamily="34" charset="0"/>
                <a:ea typeface="Lato" pitchFamily="34" charset="0"/>
                <a:cs typeface="Lato" pitchFamily="34" charset="0"/>
              </a:rPr>
            </a:br>
            <a:endParaRPr lang="fr-FR" b="1" dirty="0">
              <a:solidFill>
                <a:srgbClr val="432918"/>
              </a:solidFill>
              <a:latin typeface="Caviar Dreams" pitchFamily="34" charset="0"/>
            </a:endParaRPr>
          </a:p>
        </p:txBody>
      </p:sp>
      <p:sp>
        <p:nvSpPr>
          <p:cNvPr id="10" name="Espace réservé du contenu 9"/>
          <p:cNvSpPr>
            <a:spLocks noGrp="1"/>
          </p:cNvSpPr>
          <p:nvPr>
            <p:ph idx="1"/>
          </p:nvPr>
        </p:nvSpPr>
        <p:spPr>
          <a:xfrm>
            <a:off x="457200" y="1137203"/>
            <a:ext cx="8229600" cy="3464959"/>
          </a:xfrm>
        </p:spPr>
        <p:txBody>
          <a:bodyPr>
            <a:noAutofit/>
          </a:bodyPr>
          <a:lstStyle>
            <a:defPPr>
              <a:defRPr lang="fr-FR"/>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indent="0" defTabSz="685800">
              <a:spcBef>
                <a:spcPts val="0"/>
              </a:spcBef>
              <a:buNone/>
              <a:defRPr/>
            </a:pPr>
            <a:r>
              <a:rPr lang="fr-FR" sz="2000" b="1" dirty="0">
                <a:solidFill>
                  <a:srgbClr val="000000"/>
                </a:solidFill>
                <a:latin typeface="Lato"/>
              </a:rPr>
              <a:t>73 / Recettes fiscales :</a:t>
            </a:r>
            <a:r>
              <a:rPr lang="fr-FR" sz="2000" dirty="0">
                <a:solidFill>
                  <a:srgbClr val="000000"/>
                </a:solidFill>
                <a:latin typeface="Lato"/>
              </a:rPr>
              <a:t> </a:t>
            </a:r>
            <a:r>
              <a:rPr lang="fr-FR" sz="2000" b="1" dirty="0">
                <a:solidFill>
                  <a:srgbClr val="000000"/>
                </a:solidFill>
                <a:latin typeface="Lato"/>
              </a:rPr>
              <a:t>pas de hausse des taux </a:t>
            </a:r>
          </a:p>
          <a:p>
            <a:pPr indent="0" defTabSz="685800">
              <a:spcBef>
                <a:spcPts val="0"/>
              </a:spcBef>
              <a:buNone/>
              <a:defRPr/>
            </a:pPr>
            <a:endParaRPr lang="fr-FR" sz="800" b="1" dirty="0">
              <a:solidFill>
                <a:srgbClr val="000000"/>
              </a:solidFill>
              <a:latin typeface="Lato"/>
            </a:endParaRPr>
          </a:p>
          <a:p>
            <a:pPr indent="0" defTabSz="685800">
              <a:spcBef>
                <a:spcPts val="0"/>
              </a:spcBef>
              <a:buNone/>
              <a:defRPr/>
            </a:pPr>
            <a:r>
              <a:rPr lang="fr-FR" sz="2000" dirty="0">
                <a:solidFill>
                  <a:srgbClr val="000000"/>
                </a:solidFill>
                <a:latin typeface="Lato"/>
              </a:rPr>
              <a:t>Evolution bases fiscales de 6% - impact inflation (à voir si plafonnement à 3,5%)</a:t>
            </a:r>
          </a:p>
          <a:p>
            <a:pPr indent="0" defTabSz="685800">
              <a:spcBef>
                <a:spcPts val="0"/>
              </a:spcBef>
              <a:buNone/>
              <a:defRPr/>
            </a:pPr>
            <a:endParaRPr lang="fr-FR" sz="800" dirty="0">
              <a:solidFill>
                <a:srgbClr val="000000"/>
              </a:solidFill>
              <a:latin typeface="Lato"/>
            </a:endParaRPr>
          </a:p>
          <a:p>
            <a:pPr indent="0" defTabSz="685800">
              <a:spcBef>
                <a:spcPts val="0"/>
              </a:spcBef>
              <a:buNone/>
              <a:defRPr/>
            </a:pPr>
            <a:r>
              <a:rPr lang="fr-FR" sz="2000" dirty="0">
                <a:solidFill>
                  <a:srgbClr val="000000"/>
                </a:solidFill>
                <a:latin typeface="Lato"/>
              </a:rPr>
              <a:t>Compensation réforme de la THRP par la fraction de TVA : + 6% (rebond économique estimé à 3%)</a:t>
            </a:r>
          </a:p>
          <a:p>
            <a:pPr indent="0" defTabSz="685800">
              <a:spcBef>
                <a:spcPts val="0"/>
              </a:spcBef>
              <a:buNone/>
              <a:defRPr/>
            </a:pPr>
            <a:endParaRPr lang="fr-FR" sz="800" dirty="0">
              <a:solidFill>
                <a:srgbClr val="000000"/>
              </a:solidFill>
              <a:latin typeface="Lato"/>
            </a:endParaRPr>
          </a:p>
          <a:p>
            <a:pPr indent="0" defTabSz="685800">
              <a:spcBef>
                <a:spcPts val="0"/>
              </a:spcBef>
              <a:buNone/>
              <a:defRPr/>
            </a:pPr>
            <a:r>
              <a:rPr lang="fr-FR" sz="2000" dirty="0">
                <a:solidFill>
                  <a:srgbClr val="000000"/>
                </a:solidFill>
                <a:latin typeface="Lato"/>
              </a:rPr>
              <a:t>IFER : ajout 1% à 2022</a:t>
            </a:r>
          </a:p>
          <a:p>
            <a:pPr indent="0" defTabSz="685800">
              <a:spcBef>
                <a:spcPts val="0"/>
              </a:spcBef>
              <a:buNone/>
              <a:defRPr/>
            </a:pPr>
            <a:endParaRPr lang="fr-FR" sz="800" dirty="0">
              <a:solidFill>
                <a:srgbClr val="000000"/>
              </a:solidFill>
              <a:latin typeface="Lato"/>
            </a:endParaRPr>
          </a:p>
          <a:p>
            <a:pPr indent="0" defTabSz="685800">
              <a:spcBef>
                <a:spcPts val="0"/>
              </a:spcBef>
              <a:buNone/>
              <a:defRPr/>
            </a:pPr>
            <a:r>
              <a:rPr lang="fr-FR" sz="2000" dirty="0">
                <a:solidFill>
                  <a:srgbClr val="000000"/>
                </a:solidFill>
                <a:latin typeface="Lato"/>
              </a:rPr>
              <a:t>CVAE : Produit inscrit à l’identique. Manque de visibilité sur le montant compensé par l’Etat</a:t>
            </a:r>
          </a:p>
          <a:p>
            <a:pPr indent="0" defTabSz="685800">
              <a:spcBef>
                <a:spcPts val="0"/>
              </a:spcBef>
              <a:buNone/>
              <a:defRPr/>
            </a:pPr>
            <a:endParaRPr lang="fr-FR" sz="800" dirty="0">
              <a:solidFill>
                <a:srgbClr val="000000"/>
              </a:solidFill>
              <a:latin typeface="Lato"/>
            </a:endParaRPr>
          </a:p>
          <a:p>
            <a:pPr indent="0" defTabSz="685800">
              <a:spcBef>
                <a:spcPts val="0"/>
              </a:spcBef>
              <a:buNone/>
              <a:defRPr/>
            </a:pPr>
            <a:r>
              <a:rPr lang="fr-FR" sz="2000" dirty="0">
                <a:solidFill>
                  <a:srgbClr val="000000"/>
                </a:solidFill>
                <a:latin typeface="Lato"/>
              </a:rPr>
              <a:t>FPIC : id 2022</a:t>
            </a:r>
          </a:p>
        </p:txBody>
      </p:sp>
      <p:sp>
        <p:nvSpPr>
          <p:cNvPr id="3" name="Titre 8">
            <a:extLst>
              <a:ext uri="{FF2B5EF4-FFF2-40B4-BE49-F238E27FC236}">
                <a16:creationId xmlns:a16="http://schemas.microsoft.com/office/drawing/2014/main" id="{6F592AA6-408F-14B7-D900-C887F81506C3}"/>
              </a:ext>
            </a:extLst>
          </p:cNvPr>
          <p:cNvSpPr txBox="1">
            <a:spLocks/>
          </p:cNvSpPr>
          <p:nvPr/>
        </p:nvSpPr>
        <p:spPr>
          <a:xfrm>
            <a:off x="457200" y="65845"/>
            <a:ext cx="8229600" cy="777713"/>
          </a:xfrm>
          <a:prstGeom prst="rect">
            <a:avLst/>
          </a:prstGeom>
        </p:spPr>
        <p:txBody>
          <a:bodyPr vert="horz" lIns="91440" tIns="45720" rIns="91440" bIns="45720" rtlCol="0" anchor="t">
            <a:normAutofit/>
          </a:bodyPr>
          <a:lstStyle>
            <a:lvl1pPr algn="ctr" defTabSz="685800" rtl="0" eaLnBrk="1" latinLnBrk="0" hangingPunct="1">
              <a:spcBef>
                <a:spcPct val="0"/>
              </a:spcBef>
              <a:buNone/>
              <a:defRPr sz="3300" kern="1200">
                <a:solidFill>
                  <a:schemeClr val="tx1"/>
                </a:solidFill>
                <a:latin typeface="+mj-lt"/>
                <a:ea typeface="+mj-ea"/>
                <a:cs typeface="+mj-cs"/>
              </a:defRPr>
            </a:lvl1pPr>
          </a:lstStyle>
          <a:p>
            <a:pPr algn="l"/>
            <a:r>
              <a:rPr lang="fr-FR" sz="4000" b="1" dirty="0">
                <a:solidFill>
                  <a:schemeClr val="accent4">
                    <a:lumMod val="75000"/>
                  </a:schemeClr>
                </a:solidFill>
                <a:latin typeface="Lato" pitchFamily="34" charset="0"/>
                <a:ea typeface="Lato" pitchFamily="34" charset="0"/>
                <a:cs typeface="Lato" pitchFamily="34" charset="0"/>
              </a:rPr>
              <a:t>Finances</a:t>
            </a:r>
            <a:r>
              <a:rPr lang="fr-FR" sz="1300" b="1" i="1" dirty="0">
                <a:solidFill>
                  <a:srgbClr val="5E3B27"/>
                </a:solidFill>
                <a:latin typeface="Lato" pitchFamily="34" charset="0"/>
                <a:ea typeface="Lato" pitchFamily="34" charset="0"/>
                <a:cs typeface="Lato" pitchFamily="34" charset="0"/>
              </a:rPr>
              <a:t> </a:t>
            </a:r>
            <a:r>
              <a:rPr lang="fr-FR" sz="1400" b="1" i="1" dirty="0">
                <a:solidFill>
                  <a:srgbClr val="5E3B27"/>
                </a:solidFill>
                <a:latin typeface="Lato" pitchFamily="34" charset="0"/>
                <a:ea typeface="Lato" pitchFamily="34" charset="0"/>
                <a:cs typeface="Lato" pitchFamily="34" charset="0"/>
              </a:rPr>
              <a:t>- Intervention de Monsieur Jérôme PELTIER</a:t>
            </a:r>
            <a:endParaRPr lang="fr-FR" sz="1300" b="1" i="1" dirty="0">
              <a:solidFill>
                <a:srgbClr val="5E3B27"/>
              </a:solidFill>
              <a:latin typeface="Lato" pitchFamily="34" charset="0"/>
              <a:ea typeface="Lato" pitchFamily="34" charset="0"/>
              <a:cs typeface="Lato" pitchFamily="34" charset="0"/>
            </a:endParaRPr>
          </a:p>
        </p:txBody>
      </p:sp>
      <p:sp>
        <p:nvSpPr>
          <p:cNvPr id="4" name="Espace réservé du contenu 9">
            <a:extLst>
              <a:ext uri="{FF2B5EF4-FFF2-40B4-BE49-F238E27FC236}">
                <a16:creationId xmlns:a16="http://schemas.microsoft.com/office/drawing/2014/main" id="{5D74CF07-E7B4-7119-4DC4-965CA1F82907}"/>
              </a:ext>
            </a:extLst>
          </p:cNvPr>
          <p:cNvSpPr txBox="1">
            <a:spLocks/>
          </p:cNvSpPr>
          <p:nvPr/>
        </p:nvSpPr>
        <p:spPr>
          <a:xfrm>
            <a:off x="457200" y="771112"/>
            <a:ext cx="8388881" cy="3851697"/>
          </a:xfrm>
          <a:prstGeom prst="rect">
            <a:avLst/>
          </a:prstGeom>
        </p:spPr>
        <p:txBody>
          <a:bodyPr vert="horz" lIns="91440" tIns="45720" rIns="91440" bIns="45720" rtlCol="0" anchor="t">
            <a:normAutofit/>
          </a:bodyPr>
          <a:lst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marL="0" indent="0" algn="just">
              <a:spcBef>
                <a:spcPts val="0"/>
              </a:spcBef>
              <a:spcAft>
                <a:spcPts val="600"/>
              </a:spcAft>
              <a:buFont typeface="Arial" pitchFamily="34" charset="0"/>
              <a:buNone/>
              <a:tabLst>
                <a:tab pos="457200" algn="l"/>
              </a:tabLst>
            </a:pPr>
            <a:r>
              <a:rPr lang="fr-FR" sz="2000" b="1" dirty="0">
                <a:solidFill>
                  <a:schemeClr val="accent4">
                    <a:lumMod val="75000"/>
                  </a:schemeClr>
                </a:solidFill>
                <a:latin typeface="Lato" panose="020F0502020204030203" pitchFamily="34" charset="0"/>
                <a:cs typeface="Arial" panose="020B0604020202020204" pitchFamily="34" charset="0"/>
              </a:rPr>
              <a:t>3. Débat d’orientations budgétaires 2023</a:t>
            </a:r>
          </a:p>
          <a:p>
            <a:pPr marL="0" indent="0" algn="just">
              <a:spcBef>
                <a:spcPts val="0"/>
              </a:spcBef>
              <a:spcAft>
                <a:spcPts val="600"/>
              </a:spcAft>
              <a:buFont typeface="Arial" pitchFamily="34" charset="0"/>
              <a:buNone/>
              <a:tabLst>
                <a:tab pos="457200" algn="l"/>
              </a:tabLst>
            </a:pPr>
            <a:endParaRPr lang="fr-FR" sz="2000" b="1" dirty="0">
              <a:solidFill>
                <a:schemeClr val="accent4">
                  <a:lumMod val="75000"/>
                </a:schemeClr>
              </a:solidFill>
              <a:latin typeface="Lato" panose="020F0502020204030203" pitchFamily="34" charset="0"/>
              <a:ea typeface="Calibri" panose="020F0502020204030204" pitchFamily="34" charset="0"/>
              <a:cs typeface="Arial" panose="020B0604020202020204" pitchFamily="34" charset="0"/>
            </a:endParaRPr>
          </a:p>
        </p:txBody>
      </p:sp>
      <p:sp>
        <p:nvSpPr>
          <p:cNvPr id="6" name="Espace réservé de la date 5">
            <a:extLst>
              <a:ext uri="{FF2B5EF4-FFF2-40B4-BE49-F238E27FC236}">
                <a16:creationId xmlns:a16="http://schemas.microsoft.com/office/drawing/2014/main" id="{634D9521-BE49-44D7-35C7-A414FBCFB491}"/>
              </a:ext>
            </a:extLst>
          </p:cNvPr>
          <p:cNvSpPr>
            <a:spLocks noGrp="1"/>
          </p:cNvSpPr>
          <p:nvPr>
            <p:ph type="dt" sz="half" idx="10"/>
          </p:nvPr>
        </p:nvSpPr>
        <p:spPr>
          <a:xfrm>
            <a:off x="457200" y="4767264"/>
            <a:ext cx="3330054" cy="273844"/>
          </a:xfrm>
        </p:spPr>
        <p:txBody>
          <a:bodyPr/>
          <a:lstStyle/>
          <a:p>
            <a:r>
              <a:rPr lang="fr-FR" i="1">
                <a:solidFill>
                  <a:schemeClr val="tx2"/>
                </a:solidFill>
              </a:rPr>
              <a:t>Conseil communautaire – 17 novembre 2022</a:t>
            </a:r>
            <a:endParaRPr lang="fr-FR" i="1" dirty="0">
              <a:solidFill>
                <a:schemeClr val="tx2"/>
              </a:solidFill>
            </a:endParaRPr>
          </a:p>
        </p:txBody>
      </p:sp>
      <p:cxnSp>
        <p:nvCxnSpPr>
          <p:cNvPr id="7" name="Connecteur droit 6">
            <a:extLst>
              <a:ext uri="{FF2B5EF4-FFF2-40B4-BE49-F238E27FC236}">
                <a16:creationId xmlns:a16="http://schemas.microsoft.com/office/drawing/2014/main" id="{EE944C0A-F2C0-AF45-236A-F8ED02606E16}"/>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8" name="Espace réservé du numéro de diapositive 7">
            <a:extLst>
              <a:ext uri="{FF2B5EF4-FFF2-40B4-BE49-F238E27FC236}">
                <a16:creationId xmlns:a16="http://schemas.microsoft.com/office/drawing/2014/main" id="{4BB63A49-3617-3DEE-53E6-345749258076}"/>
              </a:ext>
            </a:extLst>
          </p:cNvPr>
          <p:cNvSpPr>
            <a:spLocks noGrp="1"/>
          </p:cNvSpPr>
          <p:nvPr>
            <p:ph type="sldNum" sz="quarter" idx="12"/>
          </p:nvPr>
        </p:nvSpPr>
        <p:spPr/>
        <p:txBody>
          <a:bodyPr/>
          <a:lstStyle/>
          <a:p>
            <a:fld id="{7DD352F8-E6D5-40A5-90BA-A89BD40754D9}" type="slidenum">
              <a:rPr lang="fr-FR" smtClean="0"/>
              <a:pPr/>
              <a:t>15</a:t>
            </a:fld>
            <a:endParaRPr lang="fr-FR"/>
          </a:p>
        </p:txBody>
      </p:sp>
      <p:sp>
        <p:nvSpPr>
          <p:cNvPr id="11" name="Espace réservé du numéro de diapositive 3">
            <a:extLst>
              <a:ext uri="{FF2B5EF4-FFF2-40B4-BE49-F238E27FC236}">
                <a16:creationId xmlns:a16="http://schemas.microsoft.com/office/drawing/2014/main" id="{A7409937-D8B7-8E14-4970-91C7751997DB}"/>
              </a:ext>
            </a:extLst>
          </p:cNvPr>
          <p:cNvSpPr txBox="1">
            <a:spLocks/>
          </p:cNvSpPr>
          <p:nvPr/>
        </p:nvSpPr>
        <p:spPr>
          <a:xfrm>
            <a:off x="7236296" y="4767264"/>
            <a:ext cx="648072" cy="273844"/>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DD352F8-E6D5-40A5-90BA-A89BD40754D9}" type="slidenum">
              <a:rPr lang="fr-FR" smtClean="0">
                <a:solidFill>
                  <a:schemeClr val="accent1"/>
                </a:solidFill>
              </a:rPr>
              <a:pPr/>
              <a:t>15</a:t>
            </a:fld>
            <a:endParaRPr lang="fr-FR" dirty="0">
              <a:solidFill>
                <a:schemeClr val="accent1"/>
              </a:solidFill>
            </a:endParaRPr>
          </a:p>
        </p:txBody>
      </p:sp>
    </p:spTree>
    <p:extLst>
      <p:ext uri="{BB962C8B-B14F-4D97-AF65-F5344CB8AC3E}">
        <p14:creationId xmlns:p14="http://schemas.microsoft.com/office/powerpoint/2010/main" val="27110191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ce réservé du contenu 9"/>
          <p:cNvSpPr>
            <a:spLocks noGrp="1"/>
          </p:cNvSpPr>
          <p:nvPr>
            <p:ph idx="1"/>
          </p:nvPr>
        </p:nvSpPr>
        <p:spPr>
          <a:xfrm>
            <a:off x="524954" y="768334"/>
            <a:ext cx="8229600" cy="4006098"/>
          </a:xfrm>
        </p:spPr>
        <p:txBody>
          <a:bodyPr>
            <a:normAutofit fontScale="85000" lnSpcReduction="10000"/>
          </a:bodyPr>
          <a:lstStyle>
            <a:defPPr>
              <a:defRPr lang="fr-FR"/>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indent="0" defTabSz="685800">
              <a:spcBef>
                <a:spcPts val="0"/>
              </a:spcBef>
              <a:buNone/>
              <a:defRPr/>
            </a:pPr>
            <a:r>
              <a:rPr lang="fr-FR" b="1" dirty="0">
                <a:solidFill>
                  <a:srgbClr val="000000"/>
                </a:solidFill>
                <a:latin typeface="Lato"/>
              </a:rPr>
              <a:t>74 / Subventions et participations 	</a:t>
            </a:r>
          </a:p>
          <a:p>
            <a:pPr indent="0" defTabSz="685800">
              <a:spcBef>
                <a:spcPts val="0"/>
              </a:spcBef>
              <a:buNone/>
              <a:defRPr/>
            </a:pPr>
            <a:r>
              <a:rPr lang="fr-FR" b="1" dirty="0">
                <a:solidFill>
                  <a:srgbClr val="000000"/>
                </a:solidFill>
                <a:latin typeface="Lato"/>
              </a:rPr>
              <a:t>Dont:</a:t>
            </a:r>
          </a:p>
          <a:p>
            <a:pPr indent="0" defTabSz="685800">
              <a:spcBef>
                <a:spcPts val="0"/>
              </a:spcBef>
              <a:buNone/>
              <a:defRPr/>
            </a:pPr>
            <a:endParaRPr lang="fr-FR" sz="525" b="1" dirty="0">
              <a:solidFill>
                <a:srgbClr val="000000"/>
              </a:solidFill>
              <a:latin typeface="Lato"/>
            </a:endParaRPr>
          </a:p>
          <a:p>
            <a:pPr marL="257175" defTabSz="685800">
              <a:lnSpc>
                <a:spcPct val="107000"/>
              </a:lnSpc>
              <a:spcBef>
                <a:spcPts val="0"/>
              </a:spcBef>
              <a:buFont typeface="Calibri" panose="020F0502020204030204" pitchFamily="34" charset="0"/>
              <a:buChar char="-"/>
              <a:defRPr/>
            </a:pPr>
            <a:r>
              <a:rPr lang="fr-FR" dirty="0">
                <a:solidFill>
                  <a:srgbClr val="000000"/>
                </a:solidFill>
                <a:latin typeface="Lato" panose="020F0502020204030203" pitchFamily="34" charset="0"/>
                <a:ea typeface="Lato" panose="020F0502020204030203" pitchFamily="34" charset="0"/>
                <a:cs typeface="Times New Roman" panose="02020603050405020304" pitchFamily="18" charset="0"/>
              </a:rPr>
              <a:t>dotations de compensation (toutes taxes)</a:t>
            </a:r>
          </a:p>
          <a:p>
            <a:pPr marL="257175" defTabSz="685800">
              <a:lnSpc>
                <a:spcPct val="107000"/>
              </a:lnSpc>
              <a:spcBef>
                <a:spcPts val="0"/>
              </a:spcBef>
              <a:buFont typeface="Calibri" panose="020F0502020204030204" pitchFamily="34" charset="0"/>
              <a:buChar char="-"/>
              <a:defRPr/>
            </a:pPr>
            <a:r>
              <a:rPr lang="fr-FR" dirty="0">
                <a:solidFill>
                  <a:srgbClr val="000000"/>
                </a:solidFill>
                <a:latin typeface="Lato" panose="020F0502020204030203" pitchFamily="34" charset="0"/>
                <a:ea typeface="Lato" panose="020F0502020204030203" pitchFamily="34" charset="0"/>
                <a:cs typeface="Times New Roman" panose="02020603050405020304" pitchFamily="18" charset="0"/>
              </a:rPr>
              <a:t>dotation d’intercommunalité</a:t>
            </a:r>
          </a:p>
          <a:p>
            <a:pPr marL="257175" defTabSz="685800">
              <a:lnSpc>
                <a:spcPct val="107000"/>
              </a:lnSpc>
              <a:spcBef>
                <a:spcPts val="0"/>
              </a:spcBef>
              <a:buFont typeface="Calibri" panose="020F0502020204030204" pitchFamily="34" charset="0"/>
              <a:buChar char="-"/>
              <a:defRPr/>
            </a:pPr>
            <a:r>
              <a:rPr lang="fr-FR" dirty="0">
                <a:solidFill>
                  <a:srgbClr val="000000"/>
                </a:solidFill>
                <a:latin typeface="Lato" panose="020F0502020204030203" pitchFamily="34" charset="0"/>
                <a:ea typeface="Lato" panose="020F0502020204030203" pitchFamily="34" charset="0"/>
                <a:cs typeface="Times New Roman" panose="02020603050405020304" pitchFamily="18" charset="0"/>
              </a:rPr>
              <a:t>financement attribué par la CAF et la MSA pour les structures PEEJ</a:t>
            </a:r>
            <a:endParaRPr lang="fr-FR" sz="1500" dirty="0">
              <a:solidFill>
                <a:srgbClr val="000000"/>
              </a:solidFill>
              <a:latin typeface="Lato" panose="020F0502020204030203" pitchFamily="34" charset="0"/>
              <a:ea typeface="Lato" panose="020F0502020204030203" pitchFamily="34" charset="0"/>
              <a:cs typeface="Times New Roman" panose="02020603050405020304" pitchFamily="18" charset="0"/>
            </a:endParaRPr>
          </a:p>
          <a:p>
            <a:pPr marL="257175" defTabSz="685800">
              <a:lnSpc>
                <a:spcPct val="107000"/>
              </a:lnSpc>
              <a:spcBef>
                <a:spcPts val="0"/>
              </a:spcBef>
              <a:buFont typeface="Calibri" panose="020F0502020204030204" pitchFamily="34" charset="0"/>
              <a:buChar char="-"/>
              <a:defRPr/>
            </a:pPr>
            <a:r>
              <a:rPr lang="fr-FR" dirty="0">
                <a:solidFill>
                  <a:srgbClr val="000000"/>
                </a:solidFill>
                <a:latin typeface="Lato" panose="020F0502020204030203" pitchFamily="34" charset="0"/>
                <a:ea typeface="Lato" panose="020F0502020204030203" pitchFamily="34" charset="0"/>
                <a:cs typeface="Times New Roman" panose="02020603050405020304" pitchFamily="18" charset="0"/>
              </a:rPr>
              <a:t>fonds d’amorçage pour les TAP   </a:t>
            </a:r>
          </a:p>
          <a:p>
            <a:pPr marL="257175" defTabSz="685800">
              <a:lnSpc>
                <a:spcPct val="107000"/>
              </a:lnSpc>
              <a:spcBef>
                <a:spcPts val="0"/>
              </a:spcBef>
              <a:buFont typeface="Calibri" panose="020F0502020204030204" pitchFamily="34" charset="0"/>
              <a:buChar char="-"/>
              <a:defRPr/>
            </a:pPr>
            <a:r>
              <a:rPr lang="fr-FR" dirty="0">
                <a:solidFill>
                  <a:srgbClr val="000000"/>
                </a:solidFill>
                <a:latin typeface="Lato" panose="020F0502020204030203" pitchFamily="34" charset="0"/>
                <a:ea typeface="Lato" panose="020F0502020204030203" pitchFamily="34" charset="0"/>
                <a:cs typeface="Times New Roman" panose="02020603050405020304" pitchFamily="18" charset="0"/>
              </a:rPr>
              <a:t>subventions de l’Etat (dont accueils France services et cybersécurité)</a:t>
            </a:r>
          </a:p>
          <a:p>
            <a:pPr marL="257175" defTabSz="685800">
              <a:lnSpc>
                <a:spcPct val="107000"/>
              </a:lnSpc>
              <a:spcBef>
                <a:spcPts val="0"/>
              </a:spcBef>
              <a:buFont typeface="Calibri" panose="020F0502020204030204" pitchFamily="34" charset="0"/>
              <a:buChar char="-"/>
              <a:defRPr/>
            </a:pPr>
            <a:r>
              <a:rPr lang="fr-FR" dirty="0">
                <a:solidFill>
                  <a:srgbClr val="000000"/>
                </a:solidFill>
                <a:latin typeface="Lato" panose="020F0502020204030203" pitchFamily="34" charset="0"/>
                <a:ea typeface="Lato" panose="020F0502020204030203" pitchFamily="34" charset="0"/>
                <a:cs typeface="Times New Roman" panose="02020603050405020304" pitchFamily="18" charset="0"/>
              </a:rPr>
              <a:t>subventions de la région (transport scolaire et études </a:t>
            </a:r>
            <a:r>
              <a:rPr lang="fr-FR" dirty="0" err="1">
                <a:solidFill>
                  <a:srgbClr val="000000"/>
                </a:solidFill>
                <a:latin typeface="Lato" panose="020F0502020204030203" pitchFamily="34" charset="0"/>
                <a:ea typeface="Lato" panose="020F0502020204030203" pitchFamily="34" charset="0"/>
                <a:cs typeface="Times New Roman" panose="02020603050405020304" pitchFamily="18" charset="0"/>
              </a:rPr>
              <a:t>dév</a:t>
            </a:r>
            <a:r>
              <a:rPr lang="fr-FR" dirty="0">
                <a:solidFill>
                  <a:srgbClr val="000000"/>
                </a:solidFill>
                <a:latin typeface="Lato" panose="020F0502020204030203" pitchFamily="34" charset="0"/>
                <a:ea typeface="Lato" panose="020F0502020204030203" pitchFamily="34" charset="0"/>
                <a:cs typeface="Times New Roman" panose="02020603050405020304" pitchFamily="18" charset="0"/>
              </a:rPr>
              <a:t> éco)</a:t>
            </a:r>
          </a:p>
          <a:p>
            <a:pPr marL="257175" defTabSz="685800">
              <a:lnSpc>
                <a:spcPct val="107000"/>
              </a:lnSpc>
              <a:spcBef>
                <a:spcPts val="0"/>
              </a:spcBef>
              <a:buFont typeface="Calibri" panose="020F0502020204030204" pitchFamily="34" charset="0"/>
              <a:buChar char="-"/>
              <a:defRPr/>
            </a:pPr>
            <a:r>
              <a:rPr lang="fr-FR" dirty="0">
                <a:solidFill>
                  <a:srgbClr val="000000"/>
                </a:solidFill>
                <a:latin typeface="Lato" panose="020F0502020204030203" pitchFamily="34" charset="0"/>
                <a:ea typeface="Lato" panose="020F0502020204030203" pitchFamily="34" charset="0"/>
                <a:cs typeface="Times New Roman" panose="02020603050405020304" pitchFamily="18" charset="0"/>
              </a:rPr>
              <a:t>FCTVA de fonctionnement</a:t>
            </a:r>
          </a:p>
          <a:p>
            <a:pPr marL="257175" defTabSz="685800">
              <a:lnSpc>
                <a:spcPct val="107000"/>
              </a:lnSpc>
              <a:spcBef>
                <a:spcPts val="0"/>
              </a:spcBef>
              <a:buFont typeface="Calibri" panose="020F0502020204030204" pitchFamily="34" charset="0"/>
              <a:buChar char="-"/>
              <a:defRPr/>
            </a:pPr>
            <a:r>
              <a:rPr lang="fr-FR" dirty="0">
                <a:solidFill>
                  <a:srgbClr val="000000"/>
                </a:solidFill>
                <a:latin typeface="Lato" panose="020F0502020204030203" pitchFamily="34" charset="0"/>
                <a:ea typeface="Lato" panose="020F0502020204030203" pitchFamily="34" charset="0"/>
                <a:cs typeface="Times New Roman" panose="02020603050405020304" pitchFamily="18" charset="0"/>
              </a:rPr>
              <a:t>LEADER</a:t>
            </a:r>
          </a:p>
          <a:p>
            <a:pPr marL="257175" defTabSz="685800">
              <a:lnSpc>
                <a:spcPct val="107000"/>
              </a:lnSpc>
              <a:spcBef>
                <a:spcPts val="0"/>
              </a:spcBef>
              <a:buFont typeface="Calibri" panose="020F0502020204030204" pitchFamily="34" charset="0"/>
              <a:buChar char="-"/>
              <a:defRPr/>
            </a:pPr>
            <a:r>
              <a:rPr lang="fr-FR" dirty="0">
                <a:solidFill>
                  <a:srgbClr val="000000"/>
                </a:solidFill>
                <a:latin typeface="Lato" panose="020F0502020204030203" pitchFamily="34" charset="0"/>
                <a:ea typeface="Lato" panose="020F0502020204030203" pitchFamily="34" charset="0"/>
                <a:cs typeface="Times New Roman" panose="02020603050405020304" pitchFamily="18" charset="0"/>
              </a:rPr>
              <a:t>subventions du département (utilisation gymnases pour les collèges)</a:t>
            </a:r>
          </a:p>
          <a:p>
            <a:pPr marL="257175" defTabSz="685800">
              <a:lnSpc>
                <a:spcPct val="107000"/>
              </a:lnSpc>
              <a:spcBef>
                <a:spcPts val="0"/>
              </a:spcBef>
              <a:spcAft>
                <a:spcPts val="600"/>
              </a:spcAft>
              <a:buFont typeface="Calibri" panose="020F0502020204030204" pitchFamily="34" charset="0"/>
              <a:buChar char="-"/>
              <a:defRPr/>
            </a:pPr>
            <a:r>
              <a:rPr lang="fr-FR" dirty="0">
                <a:solidFill>
                  <a:srgbClr val="000000"/>
                </a:solidFill>
                <a:latin typeface="Lato" panose="020F0502020204030203" pitchFamily="34" charset="0"/>
                <a:ea typeface="Lato" panose="020F0502020204030203" pitchFamily="34" charset="0"/>
                <a:cs typeface="Times New Roman" panose="02020603050405020304" pitchFamily="18" charset="0"/>
              </a:rPr>
              <a:t>participation des communes pour l’accueil d’enfants scolarisés hors territoire</a:t>
            </a:r>
          </a:p>
        </p:txBody>
      </p:sp>
      <p:sp>
        <p:nvSpPr>
          <p:cNvPr id="6" name="Espace réservé du contenu 9">
            <a:extLst>
              <a:ext uri="{FF2B5EF4-FFF2-40B4-BE49-F238E27FC236}">
                <a16:creationId xmlns:a16="http://schemas.microsoft.com/office/drawing/2014/main" id="{1A36DB2D-9A7E-3101-FAEE-39CE346BD1E5}"/>
              </a:ext>
            </a:extLst>
          </p:cNvPr>
          <p:cNvSpPr txBox="1">
            <a:spLocks/>
          </p:cNvSpPr>
          <p:nvPr/>
        </p:nvSpPr>
        <p:spPr>
          <a:xfrm>
            <a:off x="445313" y="477415"/>
            <a:ext cx="8388881" cy="3851697"/>
          </a:xfrm>
          <a:prstGeom prst="rect">
            <a:avLst/>
          </a:prstGeom>
        </p:spPr>
        <p:txBody>
          <a:bodyPr vert="horz" lIns="91440" tIns="45720" rIns="91440" bIns="45720" rtlCol="0" anchor="t">
            <a:normAutofit/>
          </a:bodyPr>
          <a:lst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marL="0" indent="0" algn="just">
              <a:spcBef>
                <a:spcPts val="0"/>
              </a:spcBef>
              <a:spcAft>
                <a:spcPts val="600"/>
              </a:spcAft>
              <a:buFont typeface="Arial" pitchFamily="34" charset="0"/>
              <a:buNone/>
              <a:tabLst>
                <a:tab pos="457200" algn="l"/>
              </a:tabLst>
            </a:pPr>
            <a:r>
              <a:rPr lang="fr-FR" sz="2000" b="1" dirty="0">
                <a:solidFill>
                  <a:schemeClr val="accent4">
                    <a:lumMod val="75000"/>
                  </a:schemeClr>
                </a:solidFill>
                <a:latin typeface="Lato" panose="020F0502020204030203" pitchFamily="34" charset="0"/>
                <a:cs typeface="Arial" panose="020B0604020202020204" pitchFamily="34" charset="0"/>
              </a:rPr>
              <a:t>3. Débat d’orientations budgétaires 2023</a:t>
            </a:r>
          </a:p>
          <a:p>
            <a:pPr marL="0" indent="0" algn="just">
              <a:spcBef>
                <a:spcPts val="0"/>
              </a:spcBef>
              <a:spcAft>
                <a:spcPts val="600"/>
              </a:spcAft>
              <a:buFont typeface="Arial" pitchFamily="34" charset="0"/>
              <a:buNone/>
              <a:tabLst>
                <a:tab pos="457200" algn="l"/>
              </a:tabLst>
            </a:pPr>
            <a:endParaRPr lang="fr-FR" sz="2000" b="1" dirty="0">
              <a:solidFill>
                <a:schemeClr val="accent4">
                  <a:lumMod val="75000"/>
                </a:schemeClr>
              </a:solidFill>
              <a:latin typeface="Lato" panose="020F0502020204030203" pitchFamily="34" charset="0"/>
              <a:ea typeface="Calibri" panose="020F0502020204030204" pitchFamily="34" charset="0"/>
              <a:cs typeface="Arial" panose="020B0604020202020204" pitchFamily="34" charset="0"/>
            </a:endParaRPr>
          </a:p>
        </p:txBody>
      </p:sp>
      <p:sp>
        <p:nvSpPr>
          <p:cNvPr id="8" name="Titre 8">
            <a:extLst>
              <a:ext uri="{FF2B5EF4-FFF2-40B4-BE49-F238E27FC236}">
                <a16:creationId xmlns:a16="http://schemas.microsoft.com/office/drawing/2014/main" id="{831D86CC-A558-B2E9-A6FE-83C1ECBABE79}"/>
              </a:ext>
            </a:extLst>
          </p:cNvPr>
          <p:cNvSpPr txBox="1">
            <a:spLocks/>
          </p:cNvSpPr>
          <p:nvPr/>
        </p:nvSpPr>
        <p:spPr>
          <a:xfrm>
            <a:off x="445313" y="-65843"/>
            <a:ext cx="8229600" cy="777713"/>
          </a:xfrm>
          <a:prstGeom prst="rect">
            <a:avLst/>
          </a:prstGeom>
        </p:spPr>
        <p:txBody>
          <a:bodyPr vert="horz" lIns="91440" tIns="45720" rIns="91440" bIns="45720" rtlCol="0" anchor="t">
            <a:normAutofit/>
          </a:bodyPr>
          <a:lstStyle>
            <a:lvl1pPr algn="ctr" defTabSz="685800" rtl="0" eaLnBrk="1" latinLnBrk="0" hangingPunct="1">
              <a:spcBef>
                <a:spcPct val="0"/>
              </a:spcBef>
              <a:buNone/>
              <a:defRPr sz="3300" kern="1200">
                <a:solidFill>
                  <a:schemeClr val="tx1"/>
                </a:solidFill>
                <a:latin typeface="+mj-lt"/>
                <a:ea typeface="+mj-ea"/>
                <a:cs typeface="+mj-cs"/>
              </a:defRPr>
            </a:lvl1pPr>
          </a:lstStyle>
          <a:p>
            <a:pPr algn="l"/>
            <a:r>
              <a:rPr lang="fr-FR" sz="4000" b="1" dirty="0">
                <a:solidFill>
                  <a:schemeClr val="accent4">
                    <a:lumMod val="75000"/>
                  </a:schemeClr>
                </a:solidFill>
                <a:latin typeface="Lato" pitchFamily="34" charset="0"/>
                <a:ea typeface="Lato" pitchFamily="34" charset="0"/>
                <a:cs typeface="Lato" pitchFamily="34" charset="0"/>
              </a:rPr>
              <a:t>Finances</a:t>
            </a:r>
            <a:r>
              <a:rPr lang="fr-FR" sz="1300" b="1" i="1" dirty="0">
                <a:solidFill>
                  <a:srgbClr val="5E3B27"/>
                </a:solidFill>
                <a:latin typeface="Lato" pitchFamily="34" charset="0"/>
                <a:ea typeface="Lato" pitchFamily="34" charset="0"/>
                <a:cs typeface="Lato" pitchFamily="34" charset="0"/>
              </a:rPr>
              <a:t> </a:t>
            </a:r>
            <a:r>
              <a:rPr lang="fr-FR" sz="1400" b="1" i="1" dirty="0">
                <a:solidFill>
                  <a:srgbClr val="5E3B27"/>
                </a:solidFill>
                <a:latin typeface="Lato" pitchFamily="34" charset="0"/>
                <a:ea typeface="Lato" pitchFamily="34" charset="0"/>
                <a:cs typeface="Lato" pitchFamily="34" charset="0"/>
              </a:rPr>
              <a:t>- Intervention de Monsieur Jérôme PELTIER</a:t>
            </a:r>
            <a:endParaRPr lang="fr-FR" sz="1300" b="1" i="1" dirty="0">
              <a:solidFill>
                <a:srgbClr val="5E3B27"/>
              </a:solidFill>
              <a:latin typeface="Lato" pitchFamily="34" charset="0"/>
              <a:ea typeface="Lato" pitchFamily="34" charset="0"/>
              <a:cs typeface="Lato" pitchFamily="34" charset="0"/>
            </a:endParaRPr>
          </a:p>
        </p:txBody>
      </p:sp>
      <p:sp>
        <p:nvSpPr>
          <p:cNvPr id="3" name="Espace réservé de la date 2">
            <a:extLst>
              <a:ext uri="{FF2B5EF4-FFF2-40B4-BE49-F238E27FC236}">
                <a16:creationId xmlns:a16="http://schemas.microsoft.com/office/drawing/2014/main" id="{AC2A6A01-A800-F2F0-906E-8FEBA22D96E2}"/>
              </a:ext>
            </a:extLst>
          </p:cNvPr>
          <p:cNvSpPr>
            <a:spLocks noGrp="1"/>
          </p:cNvSpPr>
          <p:nvPr>
            <p:ph type="dt" sz="half" idx="10"/>
          </p:nvPr>
        </p:nvSpPr>
        <p:spPr>
          <a:xfrm>
            <a:off x="457200" y="4767264"/>
            <a:ext cx="3098042" cy="273844"/>
          </a:xfrm>
        </p:spPr>
        <p:txBody>
          <a:bodyPr/>
          <a:lstStyle/>
          <a:p>
            <a:r>
              <a:rPr lang="fr-FR" i="1">
                <a:solidFill>
                  <a:schemeClr val="tx2"/>
                </a:solidFill>
              </a:rPr>
              <a:t>Conseil communautaire – 17 novembre 2022</a:t>
            </a:r>
            <a:endParaRPr lang="fr-FR" i="1" dirty="0">
              <a:solidFill>
                <a:schemeClr val="tx2"/>
              </a:solidFill>
            </a:endParaRPr>
          </a:p>
        </p:txBody>
      </p:sp>
      <p:cxnSp>
        <p:nvCxnSpPr>
          <p:cNvPr id="4" name="Connecteur droit 3">
            <a:extLst>
              <a:ext uri="{FF2B5EF4-FFF2-40B4-BE49-F238E27FC236}">
                <a16:creationId xmlns:a16="http://schemas.microsoft.com/office/drawing/2014/main" id="{272B12D9-516E-2DFD-05B6-FC05F55D1EF5}"/>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Espace réservé du numéro de diapositive 6">
            <a:extLst>
              <a:ext uri="{FF2B5EF4-FFF2-40B4-BE49-F238E27FC236}">
                <a16:creationId xmlns:a16="http://schemas.microsoft.com/office/drawing/2014/main" id="{A2347889-7986-1208-D516-7B3D047D6BA4}"/>
              </a:ext>
            </a:extLst>
          </p:cNvPr>
          <p:cNvSpPr>
            <a:spLocks noGrp="1"/>
          </p:cNvSpPr>
          <p:nvPr>
            <p:ph type="sldNum" sz="quarter" idx="12"/>
          </p:nvPr>
        </p:nvSpPr>
        <p:spPr/>
        <p:txBody>
          <a:bodyPr/>
          <a:lstStyle/>
          <a:p>
            <a:fld id="{7DD352F8-E6D5-40A5-90BA-A89BD40754D9}" type="slidenum">
              <a:rPr lang="fr-FR" smtClean="0"/>
              <a:pPr/>
              <a:t>16</a:t>
            </a:fld>
            <a:endParaRPr lang="fr-FR"/>
          </a:p>
        </p:txBody>
      </p:sp>
      <p:sp>
        <p:nvSpPr>
          <p:cNvPr id="9" name="Espace réservé du numéro de diapositive 3">
            <a:extLst>
              <a:ext uri="{FF2B5EF4-FFF2-40B4-BE49-F238E27FC236}">
                <a16:creationId xmlns:a16="http://schemas.microsoft.com/office/drawing/2014/main" id="{6E9D293C-FC5C-A072-EA2E-526E8959943A}"/>
              </a:ext>
            </a:extLst>
          </p:cNvPr>
          <p:cNvSpPr txBox="1">
            <a:spLocks/>
          </p:cNvSpPr>
          <p:nvPr/>
        </p:nvSpPr>
        <p:spPr>
          <a:xfrm>
            <a:off x="7236296" y="4767264"/>
            <a:ext cx="648072" cy="273844"/>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DD352F8-E6D5-40A5-90BA-A89BD40754D9}" type="slidenum">
              <a:rPr lang="fr-FR" smtClean="0">
                <a:solidFill>
                  <a:schemeClr val="accent1"/>
                </a:solidFill>
              </a:rPr>
              <a:pPr/>
              <a:t>16</a:t>
            </a:fld>
            <a:endParaRPr lang="fr-FR" dirty="0">
              <a:solidFill>
                <a:schemeClr val="accent1"/>
              </a:solidFill>
            </a:endParaRPr>
          </a:p>
        </p:txBody>
      </p:sp>
    </p:spTree>
    <p:extLst>
      <p:ext uri="{BB962C8B-B14F-4D97-AF65-F5344CB8AC3E}">
        <p14:creationId xmlns:p14="http://schemas.microsoft.com/office/powerpoint/2010/main" val="15723108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ce réservé du contenu 9"/>
          <p:cNvSpPr>
            <a:spLocks noGrp="1"/>
          </p:cNvSpPr>
          <p:nvPr>
            <p:ph idx="1"/>
          </p:nvPr>
        </p:nvSpPr>
        <p:spPr>
          <a:xfrm>
            <a:off x="601154" y="997325"/>
            <a:ext cx="8229600" cy="3473073"/>
          </a:xfrm>
        </p:spPr>
        <p:txBody>
          <a:bodyPr>
            <a:noAutofit/>
          </a:bodyPr>
          <a:lstStyle>
            <a:defPPr>
              <a:defRPr lang="fr-FR"/>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indent="0" defTabSz="685800">
              <a:spcBef>
                <a:spcPts val="0"/>
              </a:spcBef>
              <a:buNone/>
              <a:defRPr/>
            </a:pPr>
            <a:r>
              <a:rPr lang="fr-FR" sz="2000" b="1" dirty="0">
                <a:solidFill>
                  <a:srgbClr val="000000"/>
                </a:solidFill>
                <a:latin typeface="Lato"/>
              </a:rPr>
              <a:t>70 / Produits des services </a:t>
            </a:r>
            <a:r>
              <a:rPr lang="fr-FR" sz="2000" dirty="0">
                <a:solidFill>
                  <a:srgbClr val="000000"/>
                </a:solidFill>
                <a:latin typeface="Lato"/>
              </a:rPr>
              <a:t>			</a:t>
            </a:r>
            <a:endParaRPr lang="fr-FR" sz="2000" b="1" dirty="0">
              <a:solidFill>
                <a:srgbClr val="000000"/>
              </a:solidFill>
              <a:latin typeface="Lato"/>
            </a:endParaRPr>
          </a:p>
          <a:p>
            <a:pPr indent="0" defTabSz="685800">
              <a:spcBef>
                <a:spcPts val="0"/>
              </a:spcBef>
              <a:buNone/>
              <a:defRPr/>
            </a:pPr>
            <a:r>
              <a:rPr lang="fr-FR" sz="2000" dirty="0">
                <a:solidFill>
                  <a:srgbClr val="000000"/>
                </a:solidFill>
                <a:latin typeface="Lato"/>
              </a:rPr>
              <a:t>Hausse des tarifs en 2023 : +6% (à ajouter au BP 2023)</a:t>
            </a:r>
          </a:p>
          <a:p>
            <a:pPr indent="0" defTabSz="685800">
              <a:spcBef>
                <a:spcPts val="0"/>
              </a:spcBef>
              <a:buNone/>
              <a:defRPr/>
            </a:pPr>
            <a:r>
              <a:rPr lang="fr-FR" sz="2000" dirty="0">
                <a:solidFill>
                  <a:srgbClr val="000000"/>
                </a:solidFill>
                <a:latin typeface="Lato"/>
              </a:rPr>
              <a:t>Prévision faite sans fermeture de structure</a:t>
            </a:r>
          </a:p>
          <a:p>
            <a:pPr indent="0" defTabSz="685800">
              <a:spcBef>
                <a:spcPts val="0"/>
              </a:spcBef>
              <a:buNone/>
              <a:defRPr/>
            </a:pPr>
            <a:r>
              <a:rPr lang="fr-FR" sz="2000" dirty="0">
                <a:solidFill>
                  <a:srgbClr val="000000"/>
                </a:solidFill>
                <a:latin typeface="Lato"/>
              </a:rPr>
              <a:t>On trouve aussi dans ce chapitre les remboursements de frais par les budgets annexes comme les années antérieures</a:t>
            </a:r>
          </a:p>
          <a:p>
            <a:pPr indent="0" defTabSz="685800">
              <a:spcBef>
                <a:spcPts val="0"/>
              </a:spcBef>
              <a:buNone/>
              <a:defRPr/>
            </a:pPr>
            <a:endParaRPr lang="fr-FR" sz="2000" dirty="0">
              <a:solidFill>
                <a:srgbClr val="000000"/>
              </a:solidFill>
              <a:latin typeface="Lato"/>
            </a:endParaRPr>
          </a:p>
          <a:p>
            <a:pPr indent="0" defTabSz="685800">
              <a:spcBef>
                <a:spcPts val="0"/>
              </a:spcBef>
              <a:buNone/>
              <a:defRPr/>
            </a:pPr>
            <a:r>
              <a:rPr lang="fr-FR" sz="2000" b="1" dirty="0">
                <a:solidFill>
                  <a:srgbClr val="000000"/>
                </a:solidFill>
                <a:latin typeface="Lato"/>
              </a:rPr>
              <a:t>75 / Autres produits de gestion courante 	</a:t>
            </a:r>
            <a:endParaRPr lang="fr-FR" sz="2000" dirty="0">
              <a:solidFill>
                <a:srgbClr val="000000"/>
              </a:solidFill>
              <a:latin typeface="Lato"/>
            </a:endParaRPr>
          </a:p>
          <a:p>
            <a:pPr indent="0" defTabSz="685800">
              <a:spcBef>
                <a:spcPts val="0"/>
              </a:spcBef>
              <a:buNone/>
              <a:defRPr/>
            </a:pPr>
            <a:r>
              <a:rPr lang="fr-FR" sz="2000" dirty="0">
                <a:solidFill>
                  <a:srgbClr val="000000"/>
                </a:solidFill>
                <a:latin typeface="Lato"/>
              </a:rPr>
              <a:t>Recettes de loyer et charges</a:t>
            </a:r>
          </a:p>
          <a:p>
            <a:pPr indent="0" defTabSz="685800">
              <a:spcBef>
                <a:spcPts val="0"/>
              </a:spcBef>
              <a:buNone/>
              <a:defRPr/>
            </a:pPr>
            <a:endParaRPr lang="fr-FR" sz="2000" dirty="0">
              <a:solidFill>
                <a:srgbClr val="000000"/>
              </a:solidFill>
              <a:latin typeface="Lato"/>
            </a:endParaRPr>
          </a:p>
          <a:p>
            <a:pPr indent="0" defTabSz="685800">
              <a:spcBef>
                <a:spcPts val="0"/>
              </a:spcBef>
              <a:buNone/>
              <a:defRPr/>
            </a:pPr>
            <a:r>
              <a:rPr lang="fr-FR" sz="2000" b="1" dirty="0">
                <a:solidFill>
                  <a:srgbClr val="000000"/>
                </a:solidFill>
                <a:latin typeface="Lato"/>
              </a:rPr>
              <a:t>77/ Produits exceptionnels		</a:t>
            </a:r>
            <a:endParaRPr lang="fr-FR" sz="2000" dirty="0">
              <a:solidFill>
                <a:srgbClr val="000000"/>
              </a:solidFill>
              <a:latin typeface="Lato"/>
            </a:endParaRPr>
          </a:p>
          <a:p>
            <a:pPr indent="0" defTabSz="685800">
              <a:spcBef>
                <a:spcPts val="0"/>
              </a:spcBef>
              <a:buNone/>
              <a:defRPr/>
            </a:pPr>
            <a:r>
              <a:rPr lang="fr-FR" sz="2000" dirty="0">
                <a:solidFill>
                  <a:srgbClr val="000000"/>
                </a:solidFill>
                <a:latin typeface="Lato"/>
              </a:rPr>
              <a:t>Remboursement des sinistres par les assurances</a:t>
            </a:r>
          </a:p>
        </p:txBody>
      </p:sp>
      <p:sp>
        <p:nvSpPr>
          <p:cNvPr id="6" name="Titre 8">
            <a:extLst>
              <a:ext uri="{FF2B5EF4-FFF2-40B4-BE49-F238E27FC236}">
                <a16:creationId xmlns:a16="http://schemas.microsoft.com/office/drawing/2014/main" id="{D19882F5-D551-0F6C-AC33-0CB709063564}"/>
              </a:ext>
            </a:extLst>
          </p:cNvPr>
          <p:cNvSpPr txBox="1">
            <a:spLocks/>
          </p:cNvSpPr>
          <p:nvPr/>
        </p:nvSpPr>
        <p:spPr>
          <a:xfrm>
            <a:off x="441873" y="-53111"/>
            <a:ext cx="8229600" cy="777713"/>
          </a:xfrm>
          <a:prstGeom prst="rect">
            <a:avLst/>
          </a:prstGeom>
        </p:spPr>
        <p:txBody>
          <a:bodyPr vert="horz" lIns="91440" tIns="45720" rIns="91440" bIns="45720" rtlCol="0" anchor="t">
            <a:normAutofit/>
          </a:bodyPr>
          <a:lstStyle>
            <a:lvl1pPr algn="ctr" defTabSz="685800" rtl="0" eaLnBrk="1" latinLnBrk="0" hangingPunct="1">
              <a:spcBef>
                <a:spcPct val="0"/>
              </a:spcBef>
              <a:buNone/>
              <a:defRPr sz="3300" kern="1200">
                <a:solidFill>
                  <a:schemeClr val="tx1"/>
                </a:solidFill>
                <a:latin typeface="+mj-lt"/>
                <a:ea typeface="+mj-ea"/>
                <a:cs typeface="+mj-cs"/>
              </a:defRPr>
            </a:lvl1pPr>
          </a:lstStyle>
          <a:p>
            <a:pPr algn="l"/>
            <a:r>
              <a:rPr lang="fr-FR" sz="4000" b="1" dirty="0">
                <a:solidFill>
                  <a:schemeClr val="accent4">
                    <a:lumMod val="75000"/>
                  </a:schemeClr>
                </a:solidFill>
                <a:latin typeface="Lato" pitchFamily="34" charset="0"/>
                <a:ea typeface="Lato" pitchFamily="34" charset="0"/>
                <a:cs typeface="Lato" pitchFamily="34" charset="0"/>
              </a:rPr>
              <a:t>Finances</a:t>
            </a:r>
            <a:r>
              <a:rPr lang="fr-FR" sz="1300" b="1" i="1" dirty="0">
                <a:solidFill>
                  <a:srgbClr val="5E3B27"/>
                </a:solidFill>
                <a:latin typeface="Lato" pitchFamily="34" charset="0"/>
                <a:ea typeface="Lato" pitchFamily="34" charset="0"/>
                <a:cs typeface="Lato" pitchFamily="34" charset="0"/>
              </a:rPr>
              <a:t> </a:t>
            </a:r>
            <a:r>
              <a:rPr lang="fr-FR" sz="1400" b="1" i="1" dirty="0">
                <a:solidFill>
                  <a:srgbClr val="5E3B27"/>
                </a:solidFill>
                <a:latin typeface="Lato" pitchFamily="34" charset="0"/>
                <a:ea typeface="Lato" pitchFamily="34" charset="0"/>
                <a:cs typeface="Lato" pitchFamily="34" charset="0"/>
              </a:rPr>
              <a:t>- Intervention de Monsieur Jérôme PELTIER</a:t>
            </a:r>
            <a:endParaRPr lang="fr-FR" sz="1300" b="1" i="1" dirty="0">
              <a:solidFill>
                <a:srgbClr val="5E3B27"/>
              </a:solidFill>
              <a:latin typeface="Lato" pitchFamily="34" charset="0"/>
              <a:ea typeface="Lato" pitchFamily="34" charset="0"/>
              <a:cs typeface="Lato" pitchFamily="34" charset="0"/>
            </a:endParaRPr>
          </a:p>
        </p:txBody>
      </p:sp>
      <p:sp>
        <p:nvSpPr>
          <p:cNvPr id="8" name="Espace réservé du contenu 9">
            <a:extLst>
              <a:ext uri="{FF2B5EF4-FFF2-40B4-BE49-F238E27FC236}">
                <a16:creationId xmlns:a16="http://schemas.microsoft.com/office/drawing/2014/main" id="{71F588B4-01F5-7D71-2929-7ED13D13031F}"/>
              </a:ext>
            </a:extLst>
          </p:cNvPr>
          <p:cNvSpPr txBox="1">
            <a:spLocks/>
          </p:cNvSpPr>
          <p:nvPr/>
        </p:nvSpPr>
        <p:spPr>
          <a:xfrm>
            <a:off x="441873" y="591717"/>
            <a:ext cx="8388881" cy="3851697"/>
          </a:xfrm>
          <a:prstGeom prst="rect">
            <a:avLst/>
          </a:prstGeom>
        </p:spPr>
        <p:txBody>
          <a:bodyPr vert="horz" lIns="91440" tIns="45720" rIns="91440" bIns="45720" rtlCol="0" anchor="t">
            <a:normAutofit/>
          </a:bodyPr>
          <a:lst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marL="0" indent="0" algn="just">
              <a:spcBef>
                <a:spcPts val="0"/>
              </a:spcBef>
              <a:spcAft>
                <a:spcPts val="600"/>
              </a:spcAft>
              <a:buFont typeface="Arial" pitchFamily="34" charset="0"/>
              <a:buNone/>
              <a:tabLst>
                <a:tab pos="457200" algn="l"/>
              </a:tabLst>
            </a:pPr>
            <a:r>
              <a:rPr lang="fr-FR" sz="2000" b="1" dirty="0">
                <a:solidFill>
                  <a:schemeClr val="accent4">
                    <a:lumMod val="75000"/>
                  </a:schemeClr>
                </a:solidFill>
                <a:latin typeface="Lato" panose="020F0502020204030203" pitchFamily="34" charset="0"/>
                <a:cs typeface="Arial" panose="020B0604020202020204" pitchFamily="34" charset="0"/>
              </a:rPr>
              <a:t>3. Débat d’orientations budgétaires 2023</a:t>
            </a:r>
          </a:p>
          <a:p>
            <a:pPr marL="0" indent="0" algn="just">
              <a:spcBef>
                <a:spcPts val="0"/>
              </a:spcBef>
              <a:spcAft>
                <a:spcPts val="600"/>
              </a:spcAft>
              <a:buFont typeface="Arial" pitchFamily="34" charset="0"/>
              <a:buNone/>
              <a:tabLst>
                <a:tab pos="457200" algn="l"/>
              </a:tabLst>
            </a:pPr>
            <a:endParaRPr lang="fr-FR" sz="2000" b="1" dirty="0">
              <a:solidFill>
                <a:schemeClr val="accent4">
                  <a:lumMod val="75000"/>
                </a:schemeClr>
              </a:solidFill>
              <a:latin typeface="Lato" panose="020F0502020204030203" pitchFamily="34" charset="0"/>
              <a:ea typeface="Calibri" panose="020F0502020204030204" pitchFamily="34" charset="0"/>
              <a:cs typeface="Arial" panose="020B0604020202020204" pitchFamily="34" charset="0"/>
            </a:endParaRPr>
          </a:p>
        </p:txBody>
      </p:sp>
      <p:sp>
        <p:nvSpPr>
          <p:cNvPr id="3" name="Espace réservé de la date 2">
            <a:extLst>
              <a:ext uri="{FF2B5EF4-FFF2-40B4-BE49-F238E27FC236}">
                <a16:creationId xmlns:a16="http://schemas.microsoft.com/office/drawing/2014/main" id="{B907441F-2171-2632-FE59-A317AC790BD6}"/>
              </a:ext>
            </a:extLst>
          </p:cNvPr>
          <p:cNvSpPr>
            <a:spLocks noGrp="1"/>
          </p:cNvSpPr>
          <p:nvPr>
            <p:ph type="dt" sz="half" idx="10"/>
          </p:nvPr>
        </p:nvSpPr>
        <p:spPr>
          <a:xfrm>
            <a:off x="457199" y="4767264"/>
            <a:ext cx="3234519" cy="273844"/>
          </a:xfrm>
        </p:spPr>
        <p:txBody>
          <a:bodyPr/>
          <a:lstStyle/>
          <a:p>
            <a:r>
              <a:rPr lang="fr-FR" i="1">
                <a:solidFill>
                  <a:schemeClr val="tx2"/>
                </a:solidFill>
              </a:rPr>
              <a:t>Conseil communautaire – 17 novembre 2022</a:t>
            </a:r>
            <a:endParaRPr lang="fr-FR" i="1" dirty="0">
              <a:solidFill>
                <a:schemeClr val="tx2"/>
              </a:solidFill>
            </a:endParaRPr>
          </a:p>
        </p:txBody>
      </p:sp>
      <p:cxnSp>
        <p:nvCxnSpPr>
          <p:cNvPr id="4" name="Connecteur droit 3">
            <a:extLst>
              <a:ext uri="{FF2B5EF4-FFF2-40B4-BE49-F238E27FC236}">
                <a16:creationId xmlns:a16="http://schemas.microsoft.com/office/drawing/2014/main" id="{0B9D298F-E2AA-1316-C24E-EBD26E196AD5}"/>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9" name="Espace réservé du numéro de diapositive 8">
            <a:extLst>
              <a:ext uri="{FF2B5EF4-FFF2-40B4-BE49-F238E27FC236}">
                <a16:creationId xmlns:a16="http://schemas.microsoft.com/office/drawing/2014/main" id="{CCB615AE-A7CA-637B-99DD-EAF8A203F7AE}"/>
              </a:ext>
            </a:extLst>
          </p:cNvPr>
          <p:cNvSpPr>
            <a:spLocks noGrp="1"/>
          </p:cNvSpPr>
          <p:nvPr>
            <p:ph type="sldNum" sz="quarter" idx="12"/>
          </p:nvPr>
        </p:nvSpPr>
        <p:spPr/>
        <p:txBody>
          <a:bodyPr/>
          <a:lstStyle/>
          <a:p>
            <a:fld id="{7DD352F8-E6D5-40A5-90BA-A89BD40754D9}" type="slidenum">
              <a:rPr lang="fr-FR" smtClean="0"/>
              <a:pPr/>
              <a:t>17</a:t>
            </a:fld>
            <a:endParaRPr lang="fr-FR"/>
          </a:p>
        </p:txBody>
      </p:sp>
      <p:sp>
        <p:nvSpPr>
          <p:cNvPr id="11" name="Espace réservé du numéro de diapositive 3">
            <a:extLst>
              <a:ext uri="{FF2B5EF4-FFF2-40B4-BE49-F238E27FC236}">
                <a16:creationId xmlns:a16="http://schemas.microsoft.com/office/drawing/2014/main" id="{D542DE57-B8BF-FD45-1EC7-D68B29643F2C}"/>
              </a:ext>
            </a:extLst>
          </p:cNvPr>
          <p:cNvSpPr txBox="1">
            <a:spLocks/>
          </p:cNvSpPr>
          <p:nvPr/>
        </p:nvSpPr>
        <p:spPr>
          <a:xfrm>
            <a:off x="7236296" y="4767264"/>
            <a:ext cx="648072" cy="273844"/>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DD352F8-E6D5-40A5-90BA-A89BD40754D9}" type="slidenum">
              <a:rPr lang="fr-FR" smtClean="0">
                <a:solidFill>
                  <a:schemeClr val="accent1"/>
                </a:solidFill>
              </a:rPr>
              <a:pPr/>
              <a:t>17</a:t>
            </a:fld>
            <a:endParaRPr lang="fr-FR" dirty="0">
              <a:solidFill>
                <a:schemeClr val="accent1"/>
              </a:solidFill>
            </a:endParaRPr>
          </a:p>
        </p:txBody>
      </p:sp>
    </p:spTree>
    <p:extLst>
      <p:ext uri="{BB962C8B-B14F-4D97-AF65-F5344CB8AC3E}">
        <p14:creationId xmlns:p14="http://schemas.microsoft.com/office/powerpoint/2010/main" val="9501521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E3B2B212-4937-30F8-E6F4-AB0A72ED33AD}"/>
              </a:ext>
            </a:extLst>
          </p:cNvPr>
          <p:cNvPicPr>
            <a:picLocks noChangeAspect="1"/>
          </p:cNvPicPr>
          <p:nvPr/>
        </p:nvPicPr>
        <p:blipFill>
          <a:blip r:embed="rId3"/>
          <a:stretch>
            <a:fillRect/>
          </a:stretch>
        </p:blipFill>
        <p:spPr>
          <a:xfrm>
            <a:off x="46609" y="1100390"/>
            <a:ext cx="4525391" cy="2327131"/>
          </a:xfrm>
          <a:prstGeom prst="rect">
            <a:avLst/>
          </a:prstGeom>
        </p:spPr>
      </p:pic>
      <p:pic>
        <p:nvPicPr>
          <p:cNvPr id="11" name="Image 10">
            <a:extLst>
              <a:ext uri="{FF2B5EF4-FFF2-40B4-BE49-F238E27FC236}">
                <a16:creationId xmlns:a16="http://schemas.microsoft.com/office/drawing/2014/main" id="{062FC145-42BF-48A0-D4D7-3E7A7F1BA920}"/>
              </a:ext>
            </a:extLst>
          </p:cNvPr>
          <p:cNvPicPr>
            <a:picLocks noChangeAspect="1"/>
          </p:cNvPicPr>
          <p:nvPr/>
        </p:nvPicPr>
        <p:blipFill>
          <a:blip r:embed="rId4"/>
          <a:stretch>
            <a:fillRect/>
          </a:stretch>
        </p:blipFill>
        <p:spPr>
          <a:xfrm>
            <a:off x="4556673" y="2218451"/>
            <a:ext cx="4525392" cy="2568432"/>
          </a:xfrm>
          <a:prstGeom prst="rect">
            <a:avLst/>
          </a:prstGeom>
        </p:spPr>
      </p:pic>
      <p:sp>
        <p:nvSpPr>
          <p:cNvPr id="12" name="Rectangle 11">
            <a:extLst>
              <a:ext uri="{FF2B5EF4-FFF2-40B4-BE49-F238E27FC236}">
                <a16:creationId xmlns:a16="http://schemas.microsoft.com/office/drawing/2014/main" id="{86E825AA-F122-1800-3211-0D5FEDEEB78C}"/>
              </a:ext>
            </a:extLst>
          </p:cNvPr>
          <p:cNvSpPr/>
          <p:nvPr/>
        </p:nvSpPr>
        <p:spPr>
          <a:xfrm>
            <a:off x="239031" y="3719621"/>
            <a:ext cx="4047328" cy="890479"/>
          </a:xfrm>
          <a:prstGeom prst="rect">
            <a:avLst/>
          </a:prstGeom>
          <a:solidFill>
            <a:schemeClr val="accent2">
              <a:lumMod val="20000"/>
              <a:lumOff val="8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defTabSz="685800"/>
            <a:r>
              <a:rPr lang="fr-FR" sz="1600" dirty="0">
                <a:solidFill>
                  <a:srgbClr val="000000"/>
                </a:solidFill>
                <a:latin typeface="Lato"/>
              </a:rPr>
              <a:t>Diminution des atténuations de produit car le ticket modérateur devrait être prélevé sur l’exercice 2022</a:t>
            </a:r>
          </a:p>
          <a:p>
            <a:pPr defTabSz="685800"/>
            <a:endParaRPr lang="fr-FR" sz="1050" dirty="0">
              <a:solidFill>
                <a:srgbClr val="000000"/>
              </a:solidFill>
              <a:latin typeface="Lato"/>
            </a:endParaRPr>
          </a:p>
          <a:p>
            <a:pPr defTabSz="685800"/>
            <a:endParaRPr lang="fr-FR" sz="1050" dirty="0">
              <a:solidFill>
                <a:srgbClr val="000000"/>
              </a:solidFill>
              <a:latin typeface="Lato"/>
            </a:endParaRPr>
          </a:p>
        </p:txBody>
      </p:sp>
      <p:sp>
        <p:nvSpPr>
          <p:cNvPr id="3" name="Espace réservé du contenu 9">
            <a:extLst>
              <a:ext uri="{FF2B5EF4-FFF2-40B4-BE49-F238E27FC236}">
                <a16:creationId xmlns:a16="http://schemas.microsoft.com/office/drawing/2014/main" id="{BD8A6FC5-B5A7-3C1D-C8F7-1557A89D83EC}"/>
              </a:ext>
            </a:extLst>
          </p:cNvPr>
          <p:cNvSpPr txBox="1">
            <a:spLocks/>
          </p:cNvSpPr>
          <p:nvPr/>
        </p:nvSpPr>
        <p:spPr>
          <a:xfrm>
            <a:off x="445313" y="477415"/>
            <a:ext cx="8388881" cy="3851697"/>
          </a:xfrm>
          <a:prstGeom prst="rect">
            <a:avLst/>
          </a:prstGeom>
        </p:spPr>
        <p:txBody>
          <a:bodyPr vert="horz" lIns="91440" tIns="45720" rIns="91440" bIns="45720" rtlCol="0" anchor="t">
            <a:normAutofit/>
          </a:bodyPr>
          <a:lst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marL="0" indent="0" algn="just">
              <a:spcBef>
                <a:spcPts val="0"/>
              </a:spcBef>
              <a:spcAft>
                <a:spcPts val="600"/>
              </a:spcAft>
              <a:buFont typeface="Arial" pitchFamily="34" charset="0"/>
              <a:buNone/>
              <a:tabLst>
                <a:tab pos="457200" algn="l"/>
              </a:tabLst>
            </a:pPr>
            <a:r>
              <a:rPr lang="fr-FR" sz="2000" b="1" dirty="0">
                <a:solidFill>
                  <a:schemeClr val="accent4">
                    <a:lumMod val="75000"/>
                  </a:schemeClr>
                </a:solidFill>
                <a:latin typeface="Lato" panose="020F0502020204030203" pitchFamily="34" charset="0"/>
                <a:cs typeface="Arial" panose="020B0604020202020204" pitchFamily="34" charset="0"/>
              </a:rPr>
              <a:t>3. Débat d’orientations budgétaires 2023</a:t>
            </a:r>
          </a:p>
          <a:p>
            <a:pPr marL="0" indent="0" algn="just">
              <a:spcBef>
                <a:spcPts val="0"/>
              </a:spcBef>
              <a:spcAft>
                <a:spcPts val="600"/>
              </a:spcAft>
              <a:buFont typeface="Arial" pitchFamily="34" charset="0"/>
              <a:buNone/>
              <a:tabLst>
                <a:tab pos="457200" algn="l"/>
              </a:tabLst>
            </a:pPr>
            <a:endParaRPr lang="fr-FR" sz="2000" b="1" dirty="0">
              <a:solidFill>
                <a:schemeClr val="accent4">
                  <a:lumMod val="75000"/>
                </a:schemeClr>
              </a:solidFill>
              <a:latin typeface="Lato" panose="020F0502020204030203" pitchFamily="34" charset="0"/>
              <a:ea typeface="Calibri" panose="020F0502020204030204" pitchFamily="34" charset="0"/>
              <a:cs typeface="Arial" panose="020B0604020202020204" pitchFamily="34" charset="0"/>
            </a:endParaRPr>
          </a:p>
        </p:txBody>
      </p:sp>
      <p:sp>
        <p:nvSpPr>
          <p:cNvPr id="6" name="Titre 8">
            <a:extLst>
              <a:ext uri="{FF2B5EF4-FFF2-40B4-BE49-F238E27FC236}">
                <a16:creationId xmlns:a16="http://schemas.microsoft.com/office/drawing/2014/main" id="{BB96EB66-C683-A49D-CFA2-34EB3A45E533}"/>
              </a:ext>
            </a:extLst>
          </p:cNvPr>
          <p:cNvSpPr txBox="1">
            <a:spLocks/>
          </p:cNvSpPr>
          <p:nvPr/>
        </p:nvSpPr>
        <p:spPr>
          <a:xfrm>
            <a:off x="441873" y="-53111"/>
            <a:ext cx="8229600" cy="777713"/>
          </a:xfrm>
          <a:prstGeom prst="rect">
            <a:avLst/>
          </a:prstGeom>
        </p:spPr>
        <p:txBody>
          <a:bodyPr vert="horz" lIns="91440" tIns="45720" rIns="91440" bIns="45720" rtlCol="0" anchor="t">
            <a:normAutofit/>
          </a:bodyPr>
          <a:lstStyle>
            <a:lvl1pPr algn="ctr" defTabSz="685800" rtl="0" eaLnBrk="1" latinLnBrk="0" hangingPunct="1">
              <a:spcBef>
                <a:spcPct val="0"/>
              </a:spcBef>
              <a:buNone/>
              <a:defRPr sz="3300" kern="1200">
                <a:solidFill>
                  <a:schemeClr val="tx1"/>
                </a:solidFill>
                <a:latin typeface="+mj-lt"/>
                <a:ea typeface="+mj-ea"/>
                <a:cs typeface="+mj-cs"/>
              </a:defRPr>
            </a:lvl1pPr>
          </a:lstStyle>
          <a:p>
            <a:pPr algn="l"/>
            <a:r>
              <a:rPr lang="fr-FR" sz="4000" b="1" dirty="0">
                <a:solidFill>
                  <a:schemeClr val="accent4">
                    <a:lumMod val="75000"/>
                  </a:schemeClr>
                </a:solidFill>
                <a:latin typeface="Lato" pitchFamily="34" charset="0"/>
                <a:ea typeface="Lato" pitchFamily="34" charset="0"/>
                <a:cs typeface="Lato" pitchFamily="34" charset="0"/>
              </a:rPr>
              <a:t>Finances</a:t>
            </a:r>
            <a:r>
              <a:rPr lang="fr-FR" sz="1300" b="1" i="1" dirty="0">
                <a:solidFill>
                  <a:srgbClr val="5E3B27"/>
                </a:solidFill>
                <a:latin typeface="Lato" pitchFamily="34" charset="0"/>
                <a:ea typeface="Lato" pitchFamily="34" charset="0"/>
                <a:cs typeface="Lato" pitchFamily="34" charset="0"/>
              </a:rPr>
              <a:t> </a:t>
            </a:r>
            <a:r>
              <a:rPr lang="fr-FR" sz="1400" b="1" i="1" dirty="0">
                <a:solidFill>
                  <a:srgbClr val="5E3B27"/>
                </a:solidFill>
                <a:latin typeface="Lato" pitchFamily="34" charset="0"/>
                <a:ea typeface="Lato" pitchFamily="34" charset="0"/>
                <a:cs typeface="Lato" pitchFamily="34" charset="0"/>
              </a:rPr>
              <a:t>- Intervention de Monsieur Jérôme PELTIER</a:t>
            </a:r>
            <a:endParaRPr lang="fr-FR" sz="1300" b="1" i="1" dirty="0">
              <a:solidFill>
                <a:srgbClr val="5E3B27"/>
              </a:solidFill>
              <a:latin typeface="Lato" pitchFamily="34" charset="0"/>
              <a:ea typeface="Lato" pitchFamily="34" charset="0"/>
              <a:cs typeface="Lato" pitchFamily="34" charset="0"/>
            </a:endParaRPr>
          </a:p>
        </p:txBody>
      </p:sp>
      <p:sp>
        <p:nvSpPr>
          <p:cNvPr id="4" name="Espace réservé de la date 3">
            <a:extLst>
              <a:ext uri="{FF2B5EF4-FFF2-40B4-BE49-F238E27FC236}">
                <a16:creationId xmlns:a16="http://schemas.microsoft.com/office/drawing/2014/main" id="{C06DE44C-EC1D-2EEF-EA9A-00E031D1163E}"/>
              </a:ext>
            </a:extLst>
          </p:cNvPr>
          <p:cNvSpPr>
            <a:spLocks noGrp="1"/>
          </p:cNvSpPr>
          <p:nvPr>
            <p:ph type="dt" sz="half" idx="10"/>
          </p:nvPr>
        </p:nvSpPr>
        <p:spPr>
          <a:xfrm>
            <a:off x="457200" y="4767264"/>
            <a:ext cx="3173104" cy="273844"/>
          </a:xfrm>
        </p:spPr>
        <p:txBody>
          <a:bodyPr/>
          <a:lstStyle/>
          <a:p>
            <a:r>
              <a:rPr lang="fr-FR" i="1">
                <a:solidFill>
                  <a:schemeClr val="tx2"/>
                </a:solidFill>
              </a:rPr>
              <a:t>Conseil communautaire – 17 novembre 2022</a:t>
            </a:r>
            <a:endParaRPr lang="fr-FR" i="1" dirty="0">
              <a:solidFill>
                <a:schemeClr val="tx2"/>
              </a:solidFill>
            </a:endParaRPr>
          </a:p>
        </p:txBody>
      </p:sp>
      <p:cxnSp>
        <p:nvCxnSpPr>
          <p:cNvPr id="5" name="Connecteur droit 4">
            <a:extLst>
              <a:ext uri="{FF2B5EF4-FFF2-40B4-BE49-F238E27FC236}">
                <a16:creationId xmlns:a16="http://schemas.microsoft.com/office/drawing/2014/main" id="{595C7C3E-E7BE-CA79-FB94-822FE0590B6C}"/>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Espace réservé du numéro de diapositive 6">
            <a:extLst>
              <a:ext uri="{FF2B5EF4-FFF2-40B4-BE49-F238E27FC236}">
                <a16:creationId xmlns:a16="http://schemas.microsoft.com/office/drawing/2014/main" id="{96DE6320-3ACF-033B-2851-86BE22E75DBD}"/>
              </a:ext>
            </a:extLst>
          </p:cNvPr>
          <p:cNvSpPr>
            <a:spLocks noGrp="1"/>
          </p:cNvSpPr>
          <p:nvPr>
            <p:ph type="sldNum" sz="quarter" idx="12"/>
          </p:nvPr>
        </p:nvSpPr>
        <p:spPr/>
        <p:txBody>
          <a:bodyPr/>
          <a:lstStyle/>
          <a:p>
            <a:fld id="{7DD352F8-E6D5-40A5-90BA-A89BD40754D9}" type="slidenum">
              <a:rPr lang="fr-FR" smtClean="0"/>
              <a:pPr/>
              <a:t>18</a:t>
            </a:fld>
            <a:endParaRPr lang="fr-FR"/>
          </a:p>
        </p:txBody>
      </p:sp>
      <p:sp>
        <p:nvSpPr>
          <p:cNvPr id="9" name="Espace réservé du numéro de diapositive 3">
            <a:extLst>
              <a:ext uri="{FF2B5EF4-FFF2-40B4-BE49-F238E27FC236}">
                <a16:creationId xmlns:a16="http://schemas.microsoft.com/office/drawing/2014/main" id="{0B4A6666-B318-E328-8C43-8534538CF993}"/>
              </a:ext>
            </a:extLst>
          </p:cNvPr>
          <p:cNvSpPr txBox="1">
            <a:spLocks/>
          </p:cNvSpPr>
          <p:nvPr/>
        </p:nvSpPr>
        <p:spPr>
          <a:xfrm>
            <a:off x="7236296" y="4767264"/>
            <a:ext cx="648072" cy="273844"/>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DD352F8-E6D5-40A5-90BA-A89BD40754D9}" type="slidenum">
              <a:rPr lang="fr-FR" smtClean="0">
                <a:solidFill>
                  <a:schemeClr val="accent1"/>
                </a:solidFill>
              </a:rPr>
              <a:pPr/>
              <a:t>18</a:t>
            </a:fld>
            <a:endParaRPr lang="fr-FR" dirty="0">
              <a:solidFill>
                <a:schemeClr val="accent1"/>
              </a:solidFill>
            </a:endParaRPr>
          </a:p>
        </p:txBody>
      </p:sp>
    </p:spTree>
    <p:extLst>
      <p:ext uri="{BB962C8B-B14F-4D97-AF65-F5344CB8AC3E}">
        <p14:creationId xmlns:p14="http://schemas.microsoft.com/office/powerpoint/2010/main" val="15252877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0" y="1"/>
            <a:ext cx="8229600" cy="634189"/>
          </a:xfrm>
        </p:spPr>
        <p:txBody>
          <a:bodyPr anchor="t">
            <a:normAutofit fontScale="90000"/>
          </a:bodyPr>
          <a:lstStyle>
            <a:defPPr>
              <a:defRPr lang="fr-FR"/>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l"/>
            <a:br>
              <a:rPr lang="fr-FR" b="1" dirty="0">
                <a:solidFill>
                  <a:schemeClr val="bg2"/>
                </a:solidFill>
                <a:latin typeface="Caviar Dreams" pitchFamily="34" charset="0"/>
              </a:rPr>
            </a:br>
            <a:br>
              <a:rPr lang="fr-FR" b="1" i="1" dirty="0">
                <a:solidFill>
                  <a:schemeClr val="bg2"/>
                </a:solidFill>
                <a:latin typeface="Lato" pitchFamily="34" charset="0"/>
                <a:ea typeface="Lato" pitchFamily="34" charset="0"/>
                <a:cs typeface="Lato" pitchFamily="34" charset="0"/>
              </a:rPr>
            </a:br>
            <a:endParaRPr lang="fr-FR" b="1" dirty="0">
              <a:solidFill>
                <a:srgbClr val="432918"/>
              </a:solidFill>
              <a:latin typeface="Caviar Dreams" pitchFamily="34" charset="0"/>
            </a:endParaRPr>
          </a:p>
        </p:txBody>
      </p:sp>
      <p:sp>
        <p:nvSpPr>
          <p:cNvPr id="10" name="Espace réservé du contenu 9"/>
          <p:cNvSpPr>
            <a:spLocks noGrp="1"/>
          </p:cNvSpPr>
          <p:nvPr>
            <p:ph idx="1"/>
          </p:nvPr>
        </p:nvSpPr>
        <p:spPr>
          <a:xfrm>
            <a:off x="409066" y="990600"/>
            <a:ext cx="7958138" cy="3741391"/>
          </a:xfrm>
        </p:spPr>
        <p:txBody>
          <a:bodyPr>
            <a:normAutofit/>
          </a:bodyPr>
          <a:lstStyle>
            <a:defPPr>
              <a:defRPr lang="fr-FR"/>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indent="0" defTabSz="685800">
              <a:spcBef>
                <a:spcPts val="0"/>
              </a:spcBef>
              <a:buNone/>
              <a:defRPr/>
            </a:pPr>
            <a:r>
              <a:rPr lang="fr-FR" sz="1500" b="1" dirty="0">
                <a:solidFill>
                  <a:srgbClr val="000000"/>
                </a:solidFill>
                <a:latin typeface="Lato"/>
              </a:rPr>
              <a:t>011 / Charges à caractère général	</a:t>
            </a:r>
            <a:r>
              <a:rPr lang="fr-FR" sz="1500" dirty="0">
                <a:solidFill>
                  <a:srgbClr val="000000"/>
                </a:solidFill>
                <a:latin typeface="Lato"/>
              </a:rPr>
              <a:t>		</a:t>
            </a:r>
          </a:p>
          <a:p>
            <a:pPr indent="0" defTabSz="685800">
              <a:spcBef>
                <a:spcPts val="0"/>
              </a:spcBef>
              <a:buNone/>
              <a:defRPr/>
            </a:pPr>
            <a:endParaRPr lang="fr-FR" sz="1500" dirty="0">
              <a:solidFill>
                <a:srgbClr val="000000"/>
              </a:solidFill>
              <a:latin typeface="Lato"/>
            </a:endParaRPr>
          </a:p>
          <a:p>
            <a:pPr indent="0" defTabSz="685800">
              <a:spcBef>
                <a:spcPts val="0"/>
              </a:spcBef>
              <a:buNone/>
              <a:defRPr/>
            </a:pPr>
            <a:r>
              <a:rPr lang="fr-FR" sz="1500" dirty="0">
                <a:solidFill>
                  <a:srgbClr val="000000"/>
                </a:solidFill>
                <a:latin typeface="Lato"/>
              </a:rPr>
              <a:t>Prise en compte de l’inflation</a:t>
            </a:r>
          </a:p>
          <a:p>
            <a:pPr indent="0" defTabSz="685800">
              <a:spcBef>
                <a:spcPts val="0"/>
              </a:spcBef>
              <a:buNone/>
              <a:defRPr/>
            </a:pPr>
            <a:endParaRPr lang="fr-FR" sz="1500" dirty="0">
              <a:solidFill>
                <a:srgbClr val="000000"/>
              </a:solidFill>
              <a:latin typeface="Lato"/>
            </a:endParaRPr>
          </a:p>
          <a:p>
            <a:pPr marL="257175" defTabSz="685800">
              <a:spcBef>
                <a:spcPts val="0"/>
              </a:spcBef>
              <a:defRPr/>
            </a:pPr>
            <a:r>
              <a:rPr lang="fr-FR" sz="1500" b="1" dirty="0">
                <a:solidFill>
                  <a:srgbClr val="000000"/>
                </a:solidFill>
                <a:latin typeface="Lato"/>
              </a:rPr>
              <a:t>Continuité autorisation d’engagement (AE/CP)</a:t>
            </a:r>
            <a:r>
              <a:rPr lang="fr-FR" sz="1500" dirty="0">
                <a:solidFill>
                  <a:srgbClr val="000000"/>
                </a:solidFill>
                <a:latin typeface="Lato"/>
              </a:rPr>
              <a:t>	</a:t>
            </a:r>
          </a:p>
          <a:p>
            <a:pPr indent="0" defTabSz="685800">
              <a:spcBef>
                <a:spcPts val="0"/>
              </a:spcBef>
              <a:buNone/>
              <a:defRPr/>
            </a:pPr>
            <a:endParaRPr lang="fr-FR" sz="1500" dirty="0">
              <a:solidFill>
                <a:srgbClr val="000000"/>
              </a:solidFill>
              <a:latin typeface="Lato"/>
            </a:endParaRPr>
          </a:p>
          <a:p>
            <a:pPr indent="0" defTabSz="685800">
              <a:spcBef>
                <a:spcPts val="0"/>
              </a:spcBef>
              <a:buNone/>
              <a:defRPr/>
            </a:pPr>
            <a:endParaRPr lang="fr-FR" sz="1500" dirty="0">
              <a:solidFill>
                <a:schemeClr val="bg1"/>
              </a:solidFill>
              <a:latin typeface="Lato"/>
            </a:endParaRPr>
          </a:p>
          <a:p>
            <a:pPr indent="0" defTabSz="685800">
              <a:spcBef>
                <a:spcPts val="0"/>
              </a:spcBef>
              <a:buNone/>
              <a:defRPr/>
            </a:pPr>
            <a:endParaRPr lang="fr-FR" sz="1500" dirty="0">
              <a:solidFill>
                <a:schemeClr val="bg1"/>
              </a:solidFill>
              <a:latin typeface="Lato"/>
            </a:endParaRPr>
          </a:p>
          <a:p>
            <a:pPr indent="0" defTabSz="685800">
              <a:spcBef>
                <a:spcPts val="0"/>
              </a:spcBef>
              <a:buNone/>
              <a:defRPr/>
            </a:pPr>
            <a:endParaRPr lang="fr-FR" sz="1500" dirty="0">
              <a:solidFill>
                <a:schemeClr val="bg1"/>
              </a:solidFill>
              <a:latin typeface="Lato"/>
            </a:endParaRPr>
          </a:p>
          <a:p>
            <a:pPr indent="0" defTabSz="685800">
              <a:spcBef>
                <a:spcPts val="0"/>
              </a:spcBef>
              <a:buNone/>
              <a:defRPr/>
            </a:pPr>
            <a:endParaRPr lang="fr-FR" sz="1500" dirty="0">
              <a:solidFill>
                <a:schemeClr val="bg1"/>
              </a:solidFill>
              <a:latin typeface="Lato"/>
            </a:endParaRPr>
          </a:p>
          <a:p>
            <a:pPr indent="0" defTabSz="685800">
              <a:spcBef>
                <a:spcPts val="0"/>
              </a:spcBef>
              <a:buNone/>
              <a:defRPr/>
            </a:pPr>
            <a:endParaRPr lang="fr-FR" sz="1500" dirty="0">
              <a:solidFill>
                <a:schemeClr val="bg1"/>
              </a:solidFill>
              <a:latin typeface="Lato"/>
            </a:endParaRPr>
          </a:p>
          <a:p>
            <a:pPr indent="0" defTabSz="685800">
              <a:spcBef>
                <a:spcPts val="0"/>
              </a:spcBef>
              <a:buNone/>
              <a:defRPr/>
            </a:pPr>
            <a:endParaRPr lang="fr-FR" sz="1500" dirty="0">
              <a:solidFill>
                <a:schemeClr val="bg1"/>
              </a:solidFill>
              <a:latin typeface="Lato"/>
            </a:endParaRPr>
          </a:p>
          <a:p>
            <a:pPr indent="0" defTabSz="685800">
              <a:spcBef>
                <a:spcPts val="0"/>
              </a:spcBef>
              <a:buNone/>
              <a:defRPr/>
            </a:pPr>
            <a:r>
              <a:rPr lang="fr-FR" sz="1500" dirty="0">
                <a:solidFill>
                  <a:schemeClr val="bg1"/>
                </a:solidFill>
                <a:latin typeface="Lato"/>
              </a:rPr>
              <a:t>Etalement sur 3 ans de l’inscription budgétaire pour les études stratégiques développement économique et touristique (2022-2024)</a:t>
            </a:r>
          </a:p>
          <a:p>
            <a:pPr indent="0" defTabSz="685800">
              <a:spcBef>
                <a:spcPts val="0"/>
              </a:spcBef>
              <a:buNone/>
              <a:defRPr/>
            </a:pPr>
            <a:endParaRPr lang="fr-FR" sz="1500" i="1" dirty="0">
              <a:solidFill>
                <a:srgbClr val="FF0000"/>
              </a:solidFill>
              <a:latin typeface="Lato"/>
            </a:endParaRPr>
          </a:p>
        </p:txBody>
      </p:sp>
      <p:pic>
        <p:nvPicPr>
          <p:cNvPr id="4" name="Image 3">
            <a:extLst>
              <a:ext uri="{FF2B5EF4-FFF2-40B4-BE49-F238E27FC236}">
                <a16:creationId xmlns:a16="http://schemas.microsoft.com/office/drawing/2014/main" id="{F1460AF7-D083-1146-5F53-1F54B10181AE}"/>
              </a:ext>
            </a:extLst>
          </p:cNvPr>
          <p:cNvPicPr>
            <a:picLocks noChangeAspect="1"/>
          </p:cNvPicPr>
          <p:nvPr/>
        </p:nvPicPr>
        <p:blipFill>
          <a:blip r:embed="rId3"/>
          <a:stretch>
            <a:fillRect/>
          </a:stretch>
        </p:blipFill>
        <p:spPr>
          <a:xfrm>
            <a:off x="441873" y="2394883"/>
            <a:ext cx="7958138" cy="757238"/>
          </a:xfrm>
          <a:prstGeom prst="rect">
            <a:avLst/>
          </a:prstGeom>
        </p:spPr>
      </p:pic>
      <p:sp>
        <p:nvSpPr>
          <p:cNvPr id="3" name="Titre 8">
            <a:extLst>
              <a:ext uri="{FF2B5EF4-FFF2-40B4-BE49-F238E27FC236}">
                <a16:creationId xmlns:a16="http://schemas.microsoft.com/office/drawing/2014/main" id="{50A5FDEA-0689-926F-8AC7-E16F0FCBD9C8}"/>
              </a:ext>
            </a:extLst>
          </p:cNvPr>
          <p:cNvSpPr txBox="1">
            <a:spLocks/>
          </p:cNvSpPr>
          <p:nvPr/>
        </p:nvSpPr>
        <p:spPr>
          <a:xfrm>
            <a:off x="441873" y="-53111"/>
            <a:ext cx="8229600" cy="777713"/>
          </a:xfrm>
          <a:prstGeom prst="rect">
            <a:avLst/>
          </a:prstGeom>
        </p:spPr>
        <p:txBody>
          <a:bodyPr vert="horz" lIns="91440" tIns="45720" rIns="91440" bIns="45720" rtlCol="0" anchor="t">
            <a:normAutofit/>
          </a:bodyPr>
          <a:lstStyle>
            <a:lvl1pPr algn="ctr" defTabSz="685800" rtl="0" eaLnBrk="1" latinLnBrk="0" hangingPunct="1">
              <a:spcBef>
                <a:spcPct val="0"/>
              </a:spcBef>
              <a:buNone/>
              <a:defRPr sz="3300" kern="1200">
                <a:solidFill>
                  <a:schemeClr val="tx1"/>
                </a:solidFill>
                <a:latin typeface="+mj-lt"/>
                <a:ea typeface="+mj-ea"/>
                <a:cs typeface="+mj-cs"/>
              </a:defRPr>
            </a:lvl1pPr>
          </a:lstStyle>
          <a:p>
            <a:pPr algn="l"/>
            <a:r>
              <a:rPr lang="fr-FR" sz="4000" b="1" dirty="0">
                <a:solidFill>
                  <a:schemeClr val="accent4">
                    <a:lumMod val="75000"/>
                  </a:schemeClr>
                </a:solidFill>
                <a:latin typeface="Lato" pitchFamily="34" charset="0"/>
                <a:ea typeface="Lato" pitchFamily="34" charset="0"/>
                <a:cs typeface="Lato" pitchFamily="34" charset="0"/>
              </a:rPr>
              <a:t>Finances</a:t>
            </a:r>
            <a:r>
              <a:rPr lang="fr-FR" sz="1300" b="1" i="1" dirty="0">
                <a:solidFill>
                  <a:srgbClr val="5E3B27"/>
                </a:solidFill>
                <a:latin typeface="Lato" pitchFamily="34" charset="0"/>
                <a:ea typeface="Lato" pitchFamily="34" charset="0"/>
                <a:cs typeface="Lato" pitchFamily="34" charset="0"/>
              </a:rPr>
              <a:t> </a:t>
            </a:r>
            <a:r>
              <a:rPr lang="fr-FR" sz="1400" b="1" i="1" dirty="0">
                <a:solidFill>
                  <a:srgbClr val="5E3B27"/>
                </a:solidFill>
                <a:latin typeface="Lato" pitchFamily="34" charset="0"/>
                <a:ea typeface="Lato" pitchFamily="34" charset="0"/>
                <a:cs typeface="Lato" pitchFamily="34" charset="0"/>
              </a:rPr>
              <a:t>- Intervention de Monsieur Jérôme PELTIER</a:t>
            </a:r>
            <a:endParaRPr lang="fr-FR" sz="1300" b="1" i="1" dirty="0">
              <a:solidFill>
                <a:srgbClr val="5E3B27"/>
              </a:solidFill>
              <a:latin typeface="Lato" pitchFamily="34" charset="0"/>
              <a:ea typeface="Lato" pitchFamily="34" charset="0"/>
              <a:cs typeface="Lato" pitchFamily="34" charset="0"/>
            </a:endParaRPr>
          </a:p>
        </p:txBody>
      </p:sp>
      <p:sp>
        <p:nvSpPr>
          <p:cNvPr id="6" name="Espace réservé du contenu 9">
            <a:extLst>
              <a:ext uri="{FF2B5EF4-FFF2-40B4-BE49-F238E27FC236}">
                <a16:creationId xmlns:a16="http://schemas.microsoft.com/office/drawing/2014/main" id="{4FDE78EC-87AE-21F6-6D9F-F3EC6E9D774E}"/>
              </a:ext>
            </a:extLst>
          </p:cNvPr>
          <p:cNvSpPr txBox="1">
            <a:spLocks/>
          </p:cNvSpPr>
          <p:nvPr/>
        </p:nvSpPr>
        <p:spPr>
          <a:xfrm>
            <a:off x="445313" y="477415"/>
            <a:ext cx="8388881" cy="3851697"/>
          </a:xfrm>
          <a:prstGeom prst="rect">
            <a:avLst/>
          </a:prstGeom>
        </p:spPr>
        <p:txBody>
          <a:bodyPr vert="horz" lIns="91440" tIns="45720" rIns="91440" bIns="45720" rtlCol="0" anchor="t">
            <a:normAutofit/>
          </a:bodyPr>
          <a:lst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marL="0" indent="0" algn="just">
              <a:spcBef>
                <a:spcPts val="0"/>
              </a:spcBef>
              <a:spcAft>
                <a:spcPts val="600"/>
              </a:spcAft>
              <a:buFont typeface="Arial" pitchFamily="34" charset="0"/>
              <a:buNone/>
              <a:tabLst>
                <a:tab pos="457200" algn="l"/>
              </a:tabLst>
            </a:pPr>
            <a:r>
              <a:rPr lang="fr-FR" sz="2000" b="1" dirty="0">
                <a:solidFill>
                  <a:schemeClr val="accent4">
                    <a:lumMod val="75000"/>
                  </a:schemeClr>
                </a:solidFill>
                <a:latin typeface="Lato" panose="020F0502020204030203" pitchFamily="34" charset="0"/>
                <a:cs typeface="Arial" panose="020B0604020202020204" pitchFamily="34" charset="0"/>
              </a:rPr>
              <a:t>3. Débat d’orientations budgétaires 2023</a:t>
            </a:r>
          </a:p>
          <a:p>
            <a:pPr marL="0" indent="0" algn="just">
              <a:spcBef>
                <a:spcPts val="0"/>
              </a:spcBef>
              <a:spcAft>
                <a:spcPts val="600"/>
              </a:spcAft>
              <a:buFont typeface="Arial" pitchFamily="34" charset="0"/>
              <a:buNone/>
              <a:tabLst>
                <a:tab pos="457200" algn="l"/>
              </a:tabLst>
            </a:pPr>
            <a:endParaRPr lang="fr-FR" sz="2000" b="1" dirty="0">
              <a:solidFill>
                <a:schemeClr val="accent4">
                  <a:lumMod val="75000"/>
                </a:schemeClr>
              </a:solidFill>
              <a:latin typeface="Lato" panose="020F0502020204030203" pitchFamily="34" charset="0"/>
              <a:ea typeface="Calibri" panose="020F0502020204030204" pitchFamily="34" charset="0"/>
              <a:cs typeface="Arial" panose="020B0604020202020204" pitchFamily="34" charset="0"/>
            </a:endParaRPr>
          </a:p>
        </p:txBody>
      </p:sp>
      <p:sp>
        <p:nvSpPr>
          <p:cNvPr id="8" name="Espace réservé de la date 7">
            <a:extLst>
              <a:ext uri="{FF2B5EF4-FFF2-40B4-BE49-F238E27FC236}">
                <a16:creationId xmlns:a16="http://schemas.microsoft.com/office/drawing/2014/main" id="{F145FB7F-C9BA-CE88-EA37-D9424758390B}"/>
              </a:ext>
            </a:extLst>
          </p:cNvPr>
          <p:cNvSpPr>
            <a:spLocks noGrp="1"/>
          </p:cNvSpPr>
          <p:nvPr>
            <p:ph type="dt" sz="half" idx="10"/>
          </p:nvPr>
        </p:nvSpPr>
        <p:spPr>
          <a:xfrm>
            <a:off x="457200" y="4767264"/>
            <a:ext cx="3179928" cy="273844"/>
          </a:xfrm>
        </p:spPr>
        <p:txBody>
          <a:bodyPr/>
          <a:lstStyle/>
          <a:p>
            <a:r>
              <a:rPr lang="fr-FR" i="1">
                <a:solidFill>
                  <a:schemeClr val="tx2"/>
                </a:solidFill>
              </a:rPr>
              <a:t>Conseil communautaire – 17 novembre 2022</a:t>
            </a:r>
            <a:endParaRPr lang="fr-FR" i="1" dirty="0">
              <a:solidFill>
                <a:schemeClr val="tx2"/>
              </a:solidFill>
            </a:endParaRPr>
          </a:p>
        </p:txBody>
      </p:sp>
      <p:cxnSp>
        <p:nvCxnSpPr>
          <p:cNvPr id="11" name="Connecteur droit 10">
            <a:extLst>
              <a:ext uri="{FF2B5EF4-FFF2-40B4-BE49-F238E27FC236}">
                <a16:creationId xmlns:a16="http://schemas.microsoft.com/office/drawing/2014/main" id="{9B8A4B49-FBCF-AB17-59FE-75B3D490F91F}"/>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12" name="Espace réservé du numéro de diapositive 11">
            <a:extLst>
              <a:ext uri="{FF2B5EF4-FFF2-40B4-BE49-F238E27FC236}">
                <a16:creationId xmlns:a16="http://schemas.microsoft.com/office/drawing/2014/main" id="{FDFC2B24-1AFD-946A-6B4D-98CF0258615A}"/>
              </a:ext>
            </a:extLst>
          </p:cNvPr>
          <p:cNvSpPr>
            <a:spLocks noGrp="1"/>
          </p:cNvSpPr>
          <p:nvPr>
            <p:ph type="sldNum" sz="quarter" idx="12"/>
          </p:nvPr>
        </p:nvSpPr>
        <p:spPr/>
        <p:txBody>
          <a:bodyPr/>
          <a:lstStyle/>
          <a:p>
            <a:fld id="{7DD352F8-E6D5-40A5-90BA-A89BD40754D9}" type="slidenum">
              <a:rPr lang="fr-FR" smtClean="0"/>
              <a:pPr/>
              <a:t>19</a:t>
            </a:fld>
            <a:endParaRPr lang="fr-FR"/>
          </a:p>
        </p:txBody>
      </p:sp>
      <p:sp>
        <p:nvSpPr>
          <p:cNvPr id="13" name="Espace réservé du numéro de diapositive 3">
            <a:extLst>
              <a:ext uri="{FF2B5EF4-FFF2-40B4-BE49-F238E27FC236}">
                <a16:creationId xmlns:a16="http://schemas.microsoft.com/office/drawing/2014/main" id="{43CA5AD4-D8F6-658C-B3A2-3DEDB8C67826}"/>
              </a:ext>
            </a:extLst>
          </p:cNvPr>
          <p:cNvSpPr txBox="1">
            <a:spLocks/>
          </p:cNvSpPr>
          <p:nvPr/>
        </p:nvSpPr>
        <p:spPr>
          <a:xfrm>
            <a:off x="7236296" y="4767264"/>
            <a:ext cx="648072" cy="273844"/>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DD352F8-E6D5-40A5-90BA-A89BD40754D9}" type="slidenum">
              <a:rPr lang="fr-FR" smtClean="0">
                <a:solidFill>
                  <a:schemeClr val="accent1"/>
                </a:solidFill>
              </a:rPr>
              <a:pPr/>
              <a:t>19</a:t>
            </a:fld>
            <a:endParaRPr lang="fr-FR" dirty="0">
              <a:solidFill>
                <a:schemeClr val="accent1"/>
              </a:solidFill>
            </a:endParaRPr>
          </a:p>
        </p:txBody>
      </p:sp>
    </p:spTree>
    <p:extLst>
      <p:ext uri="{BB962C8B-B14F-4D97-AF65-F5344CB8AC3E}">
        <p14:creationId xmlns:p14="http://schemas.microsoft.com/office/powerpoint/2010/main" val="32089784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457200" y="205978"/>
            <a:ext cx="8229600" cy="1069627"/>
          </a:xfrm>
        </p:spPr>
        <p:txBody>
          <a:bodyPr anchor="t">
            <a:normAutofit fontScale="90000"/>
          </a:bodyPr>
          <a:lstStyle/>
          <a:p>
            <a:pPr algn="l"/>
            <a:r>
              <a:rPr lang="fr-FR" b="1" dirty="0">
                <a:solidFill>
                  <a:schemeClr val="bg2"/>
                </a:solidFill>
                <a:latin typeface="Caviar Dreams" pitchFamily="34" charset="0"/>
                <a:cs typeface="Arial" pitchFamily="34" charset="0"/>
              </a:rPr>
              <a:t>Conseil communautaire</a:t>
            </a:r>
            <a:br>
              <a:rPr lang="fr-FR" b="1" dirty="0">
                <a:solidFill>
                  <a:srgbClr val="C00000"/>
                </a:solidFill>
                <a:latin typeface="Caviar Dreams" pitchFamily="34" charset="0"/>
              </a:rPr>
            </a:br>
            <a:r>
              <a:rPr lang="fr-FR" sz="1600" b="1" i="1" dirty="0">
                <a:solidFill>
                  <a:schemeClr val="tx2">
                    <a:lumMod val="50000"/>
                  </a:schemeClr>
                </a:solidFill>
                <a:latin typeface="Lato" pitchFamily="34" charset="0"/>
                <a:ea typeface="Lato" pitchFamily="34" charset="0"/>
                <a:cs typeface="Lato" pitchFamily="34" charset="0"/>
              </a:rPr>
              <a:t>- Intervention de Monsieur Fabrice MICHELET</a:t>
            </a:r>
            <a:br>
              <a:rPr lang="fr-FR" b="1" i="1" strike="sngStrike" dirty="0">
                <a:solidFill>
                  <a:srgbClr val="FF0000"/>
                </a:solidFill>
                <a:latin typeface="Lato" pitchFamily="34" charset="0"/>
                <a:ea typeface="Lato" pitchFamily="34" charset="0"/>
                <a:cs typeface="Lato" pitchFamily="34" charset="0"/>
              </a:rPr>
            </a:br>
            <a:endParaRPr lang="fr-FR" b="1" strike="sngStrike" dirty="0">
              <a:solidFill>
                <a:srgbClr val="FF0000"/>
              </a:solidFill>
              <a:latin typeface="Caviar Dreams" pitchFamily="34" charset="0"/>
            </a:endParaRPr>
          </a:p>
        </p:txBody>
      </p:sp>
      <p:sp>
        <p:nvSpPr>
          <p:cNvPr id="10" name="Espace réservé du contenu 9"/>
          <p:cNvSpPr>
            <a:spLocks noGrp="1"/>
          </p:cNvSpPr>
          <p:nvPr>
            <p:ph idx="1"/>
          </p:nvPr>
        </p:nvSpPr>
        <p:spPr>
          <a:xfrm>
            <a:off x="457200" y="1200151"/>
            <a:ext cx="8229600" cy="3207256"/>
          </a:xfrm>
        </p:spPr>
        <p:txBody>
          <a:bodyPr>
            <a:normAutofit/>
          </a:bodyPr>
          <a:lstStyle/>
          <a:p>
            <a:pPr lvl="0" algn="just">
              <a:buFontTx/>
              <a:buChar char="-"/>
            </a:pPr>
            <a:endParaRPr lang="fr-FR" sz="2400" b="1" dirty="0">
              <a:solidFill>
                <a:srgbClr val="CD1719"/>
              </a:solidFill>
              <a:latin typeface="Lato" pitchFamily="34" charset="0"/>
              <a:ea typeface="Lato" pitchFamily="34" charset="0"/>
              <a:cs typeface="Lato" pitchFamily="34" charset="0"/>
            </a:endParaRPr>
          </a:p>
          <a:p>
            <a:pPr lvl="0" algn="just">
              <a:buFontTx/>
              <a:buChar char="-"/>
            </a:pPr>
            <a:r>
              <a:rPr lang="fr-FR" sz="2400" b="1" dirty="0">
                <a:solidFill>
                  <a:schemeClr val="tx2"/>
                </a:solidFill>
                <a:latin typeface="Lato" pitchFamily="34" charset="0"/>
                <a:ea typeface="Lato" pitchFamily="34" charset="0"/>
                <a:cs typeface="Lato" pitchFamily="34" charset="0"/>
              </a:rPr>
              <a:t>Quorum</a:t>
            </a:r>
          </a:p>
          <a:p>
            <a:pPr marL="0" lvl="0" indent="0" algn="just">
              <a:buNone/>
            </a:pPr>
            <a:endParaRPr lang="fr-FR" sz="2400" b="1" dirty="0">
              <a:solidFill>
                <a:srgbClr val="E44506"/>
              </a:solidFill>
              <a:latin typeface="Lato" pitchFamily="34" charset="0"/>
              <a:ea typeface="Lato" pitchFamily="34" charset="0"/>
              <a:cs typeface="Lato" pitchFamily="34" charset="0"/>
            </a:endParaRPr>
          </a:p>
          <a:p>
            <a:pPr lvl="0" algn="just">
              <a:buFontTx/>
              <a:buChar char="-"/>
            </a:pPr>
            <a:r>
              <a:rPr lang="fr-FR" sz="2400" b="1" dirty="0">
                <a:solidFill>
                  <a:schemeClr val="tx2"/>
                </a:solidFill>
                <a:latin typeface="Lato" pitchFamily="34" charset="0"/>
                <a:ea typeface="Lato" pitchFamily="34" charset="0"/>
                <a:cs typeface="Lato" pitchFamily="34" charset="0"/>
              </a:rPr>
              <a:t>Désignation d’un(e) secrétaire de séance</a:t>
            </a:r>
          </a:p>
          <a:p>
            <a:pPr marL="0" lvl="0" indent="0" algn="just">
              <a:buNone/>
            </a:pPr>
            <a:endParaRPr lang="fr-FR" sz="2400" b="1" dirty="0">
              <a:solidFill>
                <a:srgbClr val="CD1719"/>
              </a:solidFill>
              <a:latin typeface="Lato" pitchFamily="34" charset="0"/>
              <a:ea typeface="Lato" pitchFamily="34" charset="0"/>
              <a:cs typeface="Lato" pitchFamily="34" charset="0"/>
            </a:endParaRPr>
          </a:p>
        </p:txBody>
      </p:sp>
      <p:cxnSp>
        <p:nvCxnSpPr>
          <p:cNvPr id="7" name="Connecteur droit 6">
            <a:extLst>
              <a:ext uri="{FF2B5EF4-FFF2-40B4-BE49-F238E27FC236}">
                <a16:creationId xmlns:a16="http://schemas.microsoft.com/office/drawing/2014/main" id="{C77B24A6-8542-4024-B80A-A1F3301AB7E1}"/>
              </a:ext>
            </a:extLst>
          </p:cNvPr>
          <p:cNvCxnSpPr>
            <a:cxnSpLocks/>
          </p:cNvCxnSpPr>
          <p:nvPr/>
        </p:nvCxnSpPr>
        <p:spPr>
          <a:xfrm>
            <a:off x="3635896" y="4948014"/>
            <a:ext cx="3744416"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Espace réservé de la date 1">
            <a:extLst>
              <a:ext uri="{FF2B5EF4-FFF2-40B4-BE49-F238E27FC236}">
                <a16:creationId xmlns:a16="http://schemas.microsoft.com/office/drawing/2014/main" id="{D885962A-4232-4ADE-B81E-9474B31AD69C}"/>
              </a:ext>
            </a:extLst>
          </p:cNvPr>
          <p:cNvSpPr>
            <a:spLocks noGrp="1"/>
          </p:cNvSpPr>
          <p:nvPr>
            <p:ph type="dt" sz="half" idx="10"/>
          </p:nvPr>
        </p:nvSpPr>
        <p:spPr/>
        <p:txBody>
          <a:bodyPr/>
          <a:lstStyle/>
          <a:p>
            <a:r>
              <a:rPr lang="fr-FR" i="1"/>
              <a:t>Conseil communautaire – 17 novembre 2022</a:t>
            </a:r>
            <a:endParaRPr lang="fr-FR" i="1" dirty="0"/>
          </a:p>
        </p:txBody>
      </p:sp>
      <p:sp>
        <p:nvSpPr>
          <p:cNvPr id="3" name="Espace réservé du numéro de diapositive 2">
            <a:extLst>
              <a:ext uri="{FF2B5EF4-FFF2-40B4-BE49-F238E27FC236}">
                <a16:creationId xmlns:a16="http://schemas.microsoft.com/office/drawing/2014/main" id="{8B6BEBAC-BAB4-03D6-D9E7-0DCDE0733226}"/>
              </a:ext>
            </a:extLst>
          </p:cNvPr>
          <p:cNvSpPr>
            <a:spLocks noGrp="1"/>
          </p:cNvSpPr>
          <p:nvPr>
            <p:ph type="sldNum" sz="quarter" idx="12"/>
          </p:nvPr>
        </p:nvSpPr>
        <p:spPr/>
        <p:txBody>
          <a:bodyPr/>
          <a:lstStyle/>
          <a:p>
            <a:fld id="{7DD352F8-E6D5-40A5-90BA-A89BD40754D9}" type="slidenum">
              <a:rPr lang="fr-FR" smtClean="0"/>
              <a:pPr/>
              <a:t>2</a:t>
            </a:fld>
            <a:endParaRPr lang="fr-FR"/>
          </a:p>
        </p:txBody>
      </p:sp>
    </p:spTree>
    <p:extLst>
      <p:ext uri="{BB962C8B-B14F-4D97-AF65-F5344CB8AC3E}">
        <p14:creationId xmlns:p14="http://schemas.microsoft.com/office/powerpoint/2010/main" val="16701066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0" y="1"/>
            <a:ext cx="8229600" cy="634189"/>
          </a:xfrm>
        </p:spPr>
        <p:txBody>
          <a:bodyPr anchor="t">
            <a:normAutofit fontScale="90000"/>
          </a:bodyPr>
          <a:lstStyle>
            <a:defPPr>
              <a:defRPr lang="fr-FR"/>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l"/>
            <a:br>
              <a:rPr lang="fr-FR" b="1" dirty="0">
                <a:solidFill>
                  <a:schemeClr val="bg2"/>
                </a:solidFill>
                <a:latin typeface="Caviar Dreams" pitchFamily="34" charset="0"/>
              </a:rPr>
            </a:br>
            <a:br>
              <a:rPr lang="fr-FR" b="1" i="1" dirty="0">
                <a:solidFill>
                  <a:schemeClr val="bg2"/>
                </a:solidFill>
                <a:latin typeface="Lato" pitchFamily="34" charset="0"/>
                <a:ea typeface="Lato" pitchFamily="34" charset="0"/>
                <a:cs typeface="Lato" pitchFamily="34" charset="0"/>
              </a:rPr>
            </a:br>
            <a:endParaRPr lang="fr-FR" b="1" dirty="0">
              <a:solidFill>
                <a:srgbClr val="432918"/>
              </a:solidFill>
              <a:latin typeface="Caviar Dreams" pitchFamily="34" charset="0"/>
            </a:endParaRPr>
          </a:p>
        </p:txBody>
      </p:sp>
      <p:sp>
        <p:nvSpPr>
          <p:cNvPr id="10" name="Espace réservé du contenu 9"/>
          <p:cNvSpPr>
            <a:spLocks noGrp="1"/>
          </p:cNvSpPr>
          <p:nvPr>
            <p:ph idx="1"/>
          </p:nvPr>
        </p:nvSpPr>
        <p:spPr>
          <a:xfrm>
            <a:off x="482600" y="771112"/>
            <a:ext cx="7884604" cy="3960879"/>
          </a:xfrm>
        </p:spPr>
        <p:txBody>
          <a:bodyPr>
            <a:normAutofit/>
          </a:bodyPr>
          <a:lstStyle>
            <a:defPPr>
              <a:defRPr lang="fr-FR"/>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indent="-214313"/>
            <a:r>
              <a:rPr lang="fr-FR" sz="1800" b="1" dirty="0">
                <a:solidFill>
                  <a:schemeClr val="bg1"/>
                </a:solidFill>
              </a:rPr>
              <a:t>012 / Charges de personnel		</a:t>
            </a:r>
          </a:p>
          <a:p>
            <a:pPr indent="-214313"/>
            <a:endParaRPr lang="fr-FR" sz="750" dirty="0">
              <a:solidFill>
                <a:schemeClr val="bg1"/>
              </a:solidFill>
              <a:ea typeface="Lato" panose="020F0502020204030203" pitchFamily="34" charset="0"/>
              <a:cs typeface="Lato" panose="020F0502020204030203" pitchFamily="34" charset="0"/>
            </a:endParaRPr>
          </a:p>
          <a:p>
            <a:pPr marL="342900" indent="-342900" algn="just">
              <a:buNone/>
            </a:pPr>
            <a:r>
              <a:rPr lang="fr-FR" sz="1500" dirty="0">
                <a:solidFill>
                  <a:schemeClr val="bg1"/>
                </a:solidFill>
                <a:ea typeface="Lato" panose="020F0502020204030203" pitchFamily="34" charset="0"/>
                <a:cs typeface="Lato" panose="020F0502020204030203" pitchFamily="34" charset="0"/>
              </a:rPr>
              <a:t>Evolution obligatoire :</a:t>
            </a:r>
          </a:p>
          <a:p>
            <a:pPr marL="342900" indent="-342900" algn="just">
              <a:buNone/>
            </a:pPr>
            <a:endParaRPr lang="fr-FR" sz="675" dirty="0">
              <a:solidFill>
                <a:schemeClr val="bg1"/>
              </a:solidFill>
              <a:ea typeface="Lato" panose="020F0502020204030203" pitchFamily="34" charset="0"/>
              <a:cs typeface="Lato" panose="020F0502020204030203" pitchFamily="34" charset="0"/>
            </a:endParaRPr>
          </a:p>
          <a:p>
            <a:pPr lvl="0" algn="just">
              <a:buFontTx/>
              <a:buChar char="-"/>
            </a:pPr>
            <a:r>
              <a:rPr lang="fr-FR" sz="1500" dirty="0">
                <a:solidFill>
                  <a:schemeClr val="bg1"/>
                </a:solidFill>
                <a:ea typeface="Lato" panose="020F0502020204030203" pitchFamily="34" charset="0"/>
                <a:cs typeface="Lato" panose="020F0502020204030203" pitchFamily="34" charset="0"/>
              </a:rPr>
              <a:t>Glissement Vieillesse Technicité estimé à 1,25% de la masse salariale : à la hausse pour les avancements, à la baisse pour les départs à la retraite et extinction progressive de la clause de sauvegarde</a:t>
            </a:r>
          </a:p>
          <a:p>
            <a:pPr lvl="0" algn="just">
              <a:buFontTx/>
              <a:buChar char="-"/>
            </a:pPr>
            <a:r>
              <a:rPr lang="fr-FR" sz="1500" dirty="0">
                <a:solidFill>
                  <a:schemeClr val="bg1"/>
                </a:solidFill>
                <a:ea typeface="Lato" panose="020F0502020204030203" pitchFamily="34" charset="0"/>
                <a:cs typeface="Lato" panose="020F0502020204030203" pitchFamily="34" charset="0"/>
              </a:rPr>
              <a:t>Augmentation du point d’indice en année pleine</a:t>
            </a:r>
          </a:p>
          <a:p>
            <a:pPr lvl="0" algn="just">
              <a:buFontTx/>
              <a:buChar char="-"/>
            </a:pPr>
            <a:r>
              <a:rPr lang="fr-FR" sz="1500" dirty="0">
                <a:solidFill>
                  <a:schemeClr val="bg1"/>
                </a:solidFill>
                <a:ea typeface="Lato" panose="020F0502020204030203" pitchFamily="34" charset="0"/>
                <a:cs typeface="Lato" panose="020F0502020204030203" pitchFamily="34" charset="0"/>
              </a:rPr>
              <a:t>Revalorisation tarif AIPM</a:t>
            </a:r>
          </a:p>
          <a:p>
            <a:pPr lvl="0" algn="just">
              <a:buFontTx/>
              <a:buChar char="-"/>
            </a:pPr>
            <a:endParaRPr lang="fr-FR" sz="1500" dirty="0">
              <a:solidFill>
                <a:schemeClr val="bg1"/>
              </a:solidFill>
              <a:ea typeface="Lato" panose="020F0502020204030203" pitchFamily="34" charset="0"/>
              <a:cs typeface="Lato" panose="020F0502020204030203" pitchFamily="34" charset="0"/>
            </a:endParaRPr>
          </a:p>
          <a:p>
            <a:pPr marL="342900" indent="-342900" algn="just">
              <a:buNone/>
            </a:pPr>
            <a:endParaRPr lang="fr-FR" sz="675" b="1" dirty="0">
              <a:solidFill>
                <a:schemeClr val="bg1"/>
              </a:solidFill>
              <a:latin typeface="Lato" panose="020F0502020204030203" pitchFamily="34" charset="0"/>
              <a:ea typeface="Lato" panose="020F0502020204030203" pitchFamily="34" charset="0"/>
              <a:cs typeface="Lato" panose="020F0502020204030203" pitchFamily="34" charset="0"/>
            </a:endParaRPr>
          </a:p>
          <a:p>
            <a:pPr indent="0" algn="just">
              <a:buNone/>
            </a:pPr>
            <a:r>
              <a:rPr lang="fr-FR" sz="1500" dirty="0">
                <a:solidFill>
                  <a:schemeClr val="bg1"/>
                </a:solidFill>
                <a:ea typeface="Lato" panose="020F0502020204030203" pitchFamily="34" charset="0"/>
                <a:cs typeface="Lato" panose="020F0502020204030203" pitchFamily="34" charset="0"/>
              </a:rPr>
              <a:t>Impact en année pleine de l’ensemble des postes déjà validés et transformation d’un poste déjà existant :</a:t>
            </a:r>
          </a:p>
          <a:p>
            <a:pPr algn="just">
              <a:buFontTx/>
              <a:buChar char="-"/>
            </a:pPr>
            <a:r>
              <a:rPr lang="fr-FR" sz="1500" dirty="0">
                <a:solidFill>
                  <a:schemeClr val="bg1"/>
                </a:solidFill>
                <a:ea typeface="Lato" panose="020F0502020204030203" pitchFamily="34" charset="0"/>
                <a:cs typeface="Lato" panose="020F0502020204030203" pitchFamily="34" charset="0"/>
              </a:rPr>
              <a:t>Chargé de mission contractualisation et ingénierie financière</a:t>
            </a:r>
            <a:endParaRPr lang="fr-FR" sz="1500" dirty="0">
              <a:solidFill>
                <a:schemeClr val="bg1"/>
              </a:solidFill>
            </a:endParaRPr>
          </a:p>
          <a:p>
            <a:pPr indent="0" defTabSz="685800">
              <a:spcBef>
                <a:spcPts val="0"/>
              </a:spcBef>
              <a:buNone/>
              <a:defRPr/>
            </a:pPr>
            <a:endParaRPr lang="fr-FR" sz="1500" i="1" dirty="0">
              <a:solidFill>
                <a:srgbClr val="FF0000"/>
              </a:solidFill>
              <a:latin typeface="Lato"/>
            </a:endParaRPr>
          </a:p>
        </p:txBody>
      </p:sp>
      <p:sp>
        <p:nvSpPr>
          <p:cNvPr id="3" name="Espace réservé du contenu 9">
            <a:extLst>
              <a:ext uri="{FF2B5EF4-FFF2-40B4-BE49-F238E27FC236}">
                <a16:creationId xmlns:a16="http://schemas.microsoft.com/office/drawing/2014/main" id="{FF50C95A-46C9-5B90-CCEA-AE85C1B452A5}"/>
              </a:ext>
            </a:extLst>
          </p:cNvPr>
          <p:cNvSpPr txBox="1">
            <a:spLocks/>
          </p:cNvSpPr>
          <p:nvPr/>
        </p:nvSpPr>
        <p:spPr>
          <a:xfrm>
            <a:off x="445313" y="477415"/>
            <a:ext cx="8388881" cy="3851697"/>
          </a:xfrm>
          <a:prstGeom prst="rect">
            <a:avLst/>
          </a:prstGeom>
        </p:spPr>
        <p:txBody>
          <a:bodyPr vert="horz" lIns="91440" tIns="45720" rIns="91440" bIns="45720" rtlCol="0" anchor="t">
            <a:normAutofit/>
          </a:bodyPr>
          <a:lst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marL="0" indent="0" algn="just">
              <a:spcBef>
                <a:spcPts val="0"/>
              </a:spcBef>
              <a:spcAft>
                <a:spcPts val="600"/>
              </a:spcAft>
              <a:buFont typeface="Arial" pitchFamily="34" charset="0"/>
              <a:buNone/>
              <a:tabLst>
                <a:tab pos="457200" algn="l"/>
              </a:tabLst>
            </a:pPr>
            <a:r>
              <a:rPr lang="fr-FR" sz="2000" b="1" dirty="0">
                <a:solidFill>
                  <a:schemeClr val="accent4">
                    <a:lumMod val="75000"/>
                  </a:schemeClr>
                </a:solidFill>
                <a:latin typeface="Lato" panose="020F0502020204030203" pitchFamily="34" charset="0"/>
                <a:cs typeface="Arial" panose="020B0604020202020204" pitchFamily="34" charset="0"/>
              </a:rPr>
              <a:t>3. Débat d’orientations budgétaires 2023</a:t>
            </a:r>
          </a:p>
          <a:p>
            <a:pPr marL="0" indent="0" algn="just">
              <a:spcBef>
                <a:spcPts val="0"/>
              </a:spcBef>
              <a:spcAft>
                <a:spcPts val="600"/>
              </a:spcAft>
              <a:buFont typeface="Arial" pitchFamily="34" charset="0"/>
              <a:buNone/>
              <a:tabLst>
                <a:tab pos="457200" algn="l"/>
              </a:tabLst>
            </a:pPr>
            <a:endParaRPr lang="fr-FR" sz="2000" b="1" dirty="0">
              <a:solidFill>
                <a:schemeClr val="accent4">
                  <a:lumMod val="75000"/>
                </a:schemeClr>
              </a:solidFill>
              <a:latin typeface="Lato" panose="020F0502020204030203" pitchFamily="34" charset="0"/>
              <a:ea typeface="Calibri" panose="020F0502020204030204" pitchFamily="34" charset="0"/>
              <a:cs typeface="Arial" panose="020B0604020202020204" pitchFamily="34" charset="0"/>
            </a:endParaRPr>
          </a:p>
        </p:txBody>
      </p:sp>
      <p:sp>
        <p:nvSpPr>
          <p:cNvPr id="4" name="Titre 8">
            <a:extLst>
              <a:ext uri="{FF2B5EF4-FFF2-40B4-BE49-F238E27FC236}">
                <a16:creationId xmlns:a16="http://schemas.microsoft.com/office/drawing/2014/main" id="{DC4C812A-C799-D16A-9F66-7F1D7C9AFB65}"/>
              </a:ext>
            </a:extLst>
          </p:cNvPr>
          <p:cNvSpPr txBox="1">
            <a:spLocks/>
          </p:cNvSpPr>
          <p:nvPr/>
        </p:nvSpPr>
        <p:spPr>
          <a:xfrm>
            <a:off x="441873" y="-53111"/>
            <a:ext cx="8229600" cy="777713"/>
          </a:xfrm>
          <a:prstGeom prst="rect">
            <a:avLst/>
          </a:prstGeom>
        </p:spPr>
        <p:txBody>
          <a:bodyPr vert="horz" lIns="91440" tIns="45720" rIns="91440" bIns="45720" rtlCol="0" anchor="t">
            <a:normAutofit/>
          </a:bodyPr>
          <a:lstStyle>
            <a:lvl1pPr algn="ctr" defTabSz="685800" rtl="0" eaLnBrk="1" latinLnBrk="0" hangingPunct="1">
              <a:spcBef>
                <a:spcPct val="0"/>
              </a:spcBef>
              <a:buNone/>
              <a:defRPr sz="3300" kern="1200">
                <a:solidFill>
                  <a:schemeClr val="tx1"/>
                </a:solidFill>
                <a:latin typeface="+mj-lt"/>
                <a:ea typeface="+mj-ea"/>
                <a:cs typeface="+mj-cs"/>
              </a:defRPr>
            </a:lvl1pPr>
          </a:lstStyle>
          <a:p>
            <a:pPr algn="l"/>
            <a:r>
              <a:rPr lang="fr-FR" sz="4000" b="1" dirty="0">
                <a:solidFill>
                  <a:schemeClr val="accent4">
                    <a:lumMod val="75000"/>
                  </a:schemeClr>
                </a:solidFill>
                <a:latin typeface="Lato" pitchFamily="34" charset="0"/>
                <a:ea typeface="Lato" pitchFamily="34" charset="0"/>
                <a:cs typeface="Lato" pitchFamily="34" charset="0"/>
              </a:rPr>
              <a:t>Finances</a:t>
            </a:r>
            <a:r>
              <a:rPr lang="fr-FR" sz="1300" b="1" i="1" dirty="0">
                <a:solidFill>
                  <a:srgbClr val="5E3B27"/>
                </a:solidFill>
                <a:latin typeface="Lato" pitchFamily="34" charset="0"/>
                <a:ea typeface="Lato" pitchFamily="34" charset="0"/>
                <a:cs typeface="Lato" pitchFamily="34" charset="0"/>
              </a:rPr>
              <a:t> </a:t>
            </a:r>
            <a:r>
              <a:rPr lang="fr-FR" sz="1400" b="1" i="1" dirty="0">
                <a:solidFill>
                  <a:srgbClr val="5E3B27"/>
                </a:solidFill>
                <a:latin typeface="Lato" pitchFamily="34" charset="0"/>
                <a:ea typeface="Lato" pitchFamily="34" charset="0"/>
                <a:cs typeface="Lato" pitchFamily="34" charset="0"/>
              </a:rPr>
              <a:t>- Intervention de Monsieur Jérôme PELTIER</a:t>
            </a:r>
            <a:endParaRPr lang="fr-FR" sz="1300" b="1" i="1" dirty="0">
              <a:solidFill>
                <a:srgbClr val="5E3B27"/>
              </a:solidFill>
              <a:latin typeface="Lato" pitchFamily="34" charset="0"/>
              <a:ea typeface="Lato" pitchFamily="34" charset="0"/>
              <a:cs typeface="Lato" pitchFamily="34" charset="0"/>
            </a:endParaRPr>
          </a:p>
        </p:txBody>
      </p:sp>
      <p:sp>
        <p:nvSpPr>
          <p:cNvPr id="6" name="Espace réservé de la date 5">
            <a:extLst>
              <a:ext uri="{FF2B5EF4-FFF2-40B4-BE49-F238E27FC236}">
                <a16:creationId xmlns:a16="http://schemas.microsoft.com/office/drawing/2014/main" id="{34C36BC7-6746-3EAE-443F-C7474B84D1BC}"/>
              </a:ext>
            </a:extLst>
          </p:cNvPr>
          <p:cNvSpPr>
            <a:spLocks noGrp="1"/>
          </p:cNvSpPr>
          <p:nvPr>
            <p:ph type="dt" sz="half" idx="10"/>
          </p:nvPr>
        </p:nvSpPr>
        <p:spPr>
          <a:xfrm>
            <a:off x="457200" y="4767264"/>
            <a:ext cx="3077570" cy="273844"/>
          </a:xfrm>
        </p:spPr>
        <p:txBody>
          <a:bodyPr/>
          <a:lstStyle/>
          <a:p>
            <a:r>
              <a:rPr lang="fr-FR" i="1">
                <a:solidFill>
                  <a:schemeClr val="tx2"/>
                </a:solidFill>
              </a:rPr>
              <a:t>Conseil communautaire – 17 novembre 2022</a:t>
            </a:r>
            <a:endParaRPr lang="fr-FR" i="1" dirty="0">
              <a:solidFill>
                <a:schemeClr val="tx2"/>
              </a:solidFill>
            </a:endParaRPr>
          </a:p>
        </p:txBody>
      </p:sp>
      <p:cxnSp>
        <p:nvCxnSpPr>
          <p:cNvPr id="8" name="Connecteur droit 7">
            <a:extLst>
              <a:ext uri="{FF2B5EF4-FFF2-40B4-BE49-F238E27FC236}">
                <a16:creationId xmlns:a16="http://schemas.microsoft.com/office/drawing/2014/main" id="{EB43F832-BAB1-714E-3A2E-8112CE30C7CC}"/>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11" name="Espace réservé du numéro de diapositive 10">
            <a:extLst>
              <a:ext uri="{FF2B5EF4-FFF2-40B4-BE49-F238E27FC236}">
                <a16:creationId xmlns:a16="http://schemas.microsoft.com/office/drawing/2014/main" id="{82468A66-0043-3072-6455-DB18A9D395FB}"/>
              </a:ext>
            </a:extLst>
          </p:cNvPr>
          <p:cNvSpPr>
            <a:spLocks noGrp="1"/>
          </p:cNvSpPr>
          <p:nvPr>
            <p:ph type="sldNum" sz="quarter" idx="12"/>
          </p:nvPr>
        </p:nvSpPr>
        <p:spPr/>
        <p:txBody>
          <a:bodyPr/>
          <a:lstStyle/>
          <a:p>
            <a:fld id="{7DD352F8-E6D5-40A5-90BA-A89BD40754D9}" type="slidenum">
              <a:rPr lang="fr-FR" smtClean="0"/>
              <a:pPr/>
              <a:t>20</a:t>
            </a:fld>
            <a:endParaRPr lang="fr-FR"/>
          </a:p>
        </p:txBody>
      </p:sp>
      <p:sp>
        <p:nvSpPr>
          <p:cNvPr id="12" name="Espace réservé du numéro de diapositive 3">
            <a:extLst>
              <a:ext uri="{FF2B5EF4-FFF2-40B4-BE49-F238E27FC236}">
                <a16:creationId xmlns:a16="http://schemas.microsoft.com/office/drawing/2014/main" id="{A74CDFF5-3248-6461-4BB2-EEED3D06C3B1}"/>
              </a:ext>
            </a:extLst>
          </p:cNvPr>
          <p:cNvSpPr txBox="1">
            <a:spLocks/>
          </p:cNvSpPr>
          <p:nvPr/>
        </p:nvSpPr>
        <p:spPr>
          <a:xfrm>
            <a:off x="7236296" y="4767264"/>
            <a:ext cx="648072" cy="273844"/>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DD352F8-E6D5-40A5-90BA-A89BD40754D9}" type="slidenum">
              <a:rPr lang="fr-FR" smtClean="0">
                <a:solidFill>
                  <a:schemeClr val="accent1"/>
                </a:solidFill>
              </a:rPr>
              <a:pPr/>
              <a:t>20</a:t>
            </a:fld>
            <a:endParaRPr lang="fr-FR" dirty="0">
              <a:solidFill>
                <a:schemeClr val="accent1"/>
              </a:solidFill>
            </a:endParaRPr>
          </a:p>
        </p:txBody>
      </p:sp>
    </p:spTree>
    <p:extLst>
      <p:ext uri="{BB962C8B-B14F-4D97-AF65-F5344CB8AC3E}">
        <p14:creationId xmlns:p14="http://schemas.microsoft.com/office/powerpoint/2010/main" val="37752261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0" y="1"/>
            <a:ext cx="8229600" cy="634189"/>
          </a:xfrm>
        </p:spPr>
        <p:txBody>
          <a:bodyPr anchor="t">
            <a:normAutofit fontScale="90000"/>
          </a:bodyPr>
          <a:lstStyle>
            <a:defPPr>
              <a:defRPr lang="fr-FR"/>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l"/>
            <a:br>
              <a:rPr lang="fr-FR" b="1" dirty="0">
                <a:solidFill>
                  <a:schemeClr val="bg2"/>
                </a:solidFill>
                <a:latin typeface="Caviar Dreams" pitchFamily="34" charset="0"/>
              </a:rPr>
            </a:br>
            <a:br>
              <a:rPr lang="fr-FR" b="1" i="1" dirty="0">
                <a:solidFill>
                  <a:schemeClr val="bg2"/>
                </a:solidFill>
                <a:latin typeface="Lato" pitchFamily="34" charset="0"/>
                <a:ea typeface="Lato" pitchFamily="34" charset="0"/>
                <a:cs typeface="Lato" pitchFamily="34" charset="0"/>
              </a:rPr>
            </a:br>
            <a:endParaRPr lang="fr-FR" b="1" dirty="0">
              <a:solidFill>
                <a:srgbClr val="432918"/>
              </a:solidFill>
              <a:latin typeface="Caviar Dreams" pitchFamily="34" charset="0"/>
            </a:endParaRPr>
          </a:p>
        </p:txBody>
      </p:sp>
      <p:sp>
        <p:nvSpPr>
          <p:cNvPr id="10" name="Espace réservé du contenu 9"/>
          <p:cNvSpPr>
            <a:spLocks noGrp="1"/>
          </p:cNvSpPr>
          <p:nvPr>
            <p:ph idx="1"/>
          </p:nvPr>
        </p:nvSpPr>
        <p:spPr>
          <a:xfrm>
            <a:off x="419100" y="831850"/>
            <a:ext cx="7948104" cy="4102100"/>
          </a:xfrm>
        </p:spPr>
        <p:txBody>
          <a:bodyPr>
            <a:normAutofit fontScale="92500"/>
          </a:bodyPr>
          <a:lstStyle>
            <a:defPPr>
              <a:defRPr lang="fr-FR"/>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257175" defTabSz="685800">
              <a:defRPr/>
            </a:pPr>
            <a:r>
              <a:rPr lang="fr-FR" sz="1600" b="1" dirty="0">
                <a:solidFill>
                  <a:srgbClr val="000000"/>
                </a:solidFill>
                <a:latin typeface="Lato"/>
              </a:rPr>
              <a:t>65 / Charges de gestion courantes	</a:t>
            </a:r>
            <a:r>
              <a:rPr lang="fr-FR" sz="1600" dirty="0">
                <a:solidFill>
                  <a:srgbClr val="000000"/>
                </a:solidFill>
                <a:latin typeface="Lato"/>
              </a:rPr>
              <a:t>	</a:t>
            </a:r>
          </a:p>
          <a:p>
            <a:pPr marL="0" lvl="1" indent="0" defTabSz="685800">
              <a:buNone/>
              <a:defRPr/>
            </a:pPr>
            <a:r>
              <a:rPr lang="fr-FR" sz="1600" dirty="0">
                <a:solidFill>
                  <a:srgbClr val="000000"/>
                </a:solidFill>
                <a:latin typeface="Lato"/>
              </a:rPr>
              <a:t>Subventions aux associations – quelques ajustements :</a:t>
            </a:r>
          </a:p>
          <a:p>
            <a:pPr marL="214313" lvl="1" defTabSz="685800">
              <a:buFontTx/>
              <a:buChar char="-"/>
              <a:defRPr/>
            </a:pPr>
            <a:r>
              <a:rPr lang="fr-FR" sz="1600" dirty="0">
                <a:solidFill>
                  <a:srgbClr val="000000"/>
                </a:solidFill>
                <a:latin typeface="Lato"/>
              </a:rPr>
              <a:t>Augmentation pour l’Office de Tourisme</a:t>
            </a:r>
          </a:p>
          <a:p>
            <a:pPr indent="0" defTabSz="685800">
              <a:buNone/>
              <a:defRPr/>
            </a:pPr>
            <a:r>
              <a:rPr lang="fr-FR" sz="1600" dirty="0">
                <a:solidFill>
                  <a:srgbClr val="000000"/>
                </a:solidFill>
                <a:latin typeface="Lato"/>
              </a:rPr>
              <a:t>Subvention d’équilibre du budget patrimoine économique et du budget réseau de chaleur</a:t>
            </a:r>
          </a:p>
          <a:p>
            <a:pPr indent="0" defTabSz="685800">
              <a:buNone/>
              <a:defRPr/>
            </a:pPr>
            <a:endParaRPr lang="fr-FR" sz="900" dirty="0">
              <a:solidFill>
                <a:srgbClr val="000000"/>
              </a:solidFill>
              <a:latin typeface="Lato"/>
            </a:endParaRPr>
          </a:p>
          <a:p>
            <a:pPr marL="257175" defTabSz="685800">
              <a:defRPr/>
            </a:pPr>
            <a:r>
              <a:rPr lang="fr-FR" sz="1600" b="1" dirty="0">
                <a:solidFill>
                  <a:srgbClr val="000000"/>
                </a:solidFill>
                <a:latin typeface="Lato"/>
              </a:rPr>
              <a:t>014 / Atténuation de produits</a:t>
            </a:r>
            <a:endParaRPr lang="fr-FR" sz="1600" dirty="0">
              <a:solidFill>
                <a:srgbClr val="000000"/>
              </a:solidFill>
              <a:latin typeface="Lato"/>
            </a:endParaRPr>
          </a:p>
          <a:p>
            <a:pPr indent="0" defTabSz="685800">
              <a:buNone/>
              <a:defRPr/>
            </a:pPr>
            <a:r>
              <a:rPr lang="fr-FR" sz="1600" dirty="0">
                <a:solidFill>
                  <a:srgbClr val="000000"/>
                </a:solidFill>
                <a:latin typeface="Lato"/>
              </a:rPr>
              <a:t>Comprend :</a:t>
            </a:r>
          </a:p>
          <a:p>
            <a:pPr marL="557213" lvl="1" defTabSz="685800">
              <a:buFont typeface="Wingdings" panose="05000000000000000000" pitchFamily="2" charset="2"/>
              <a:buChar char="ü"/>
              <a:defRPr/>
            </a:pPr>
            <a:r>
              <a:rPr lang="fr-FR" sz="1600" dirty="0">
                <a:solidFill>
                  <a:srgbClr val="000000"/>
                </a:solidFill>
                <a:latin typeface="Lato"/>
              </a:rPr>
              <a:t>Attributions de compensation – AC provisoires 2023 avec l’impact des corrections des montants de compensation de la part salariale des AC initiales du Mellois et de la régularisation du coût net des TAP des écoles de Brioux-sur-Boutonne et </a:t>
            </a:r>
            <a:r>
              <a:rPr lang="fr-FR" sz="1600" dirty="0" err="1">
                <a:solidFill>
                  <a:srgbClr val="000000"/>
                </a:solidFill>
                <a:latin typeface="Lato"/>
              </a:rPr>
              <a:t>paizay-le-Chapt</a:t>
            </a:r>
            <a:endParaRPr lang="fr-FR" sz="1600" dirty="0">
              <a:solidFill>
                <a:srgbClr val="000000"/>
              </a:solidFill>
              <a:latin typeface="Lato"/>
            </a:endParaRPr>
          </a:p>
          <a:p>
            <a:pPr marL="557213" lvl="1" defTabSz="685800">
              <a:buFont typeface="Wingdings" panose="05000000000000000000" pitchFamily="2" charset="2"/>
              <a:buChar char="ü"/>
              <a:defRPr/>
            </a:pPr>
            <a:r>
              <a:rPr lang="fr-FR" sz="1600" dirty="0">
                <a:solidFill>
                  <a:srgbClr val="000000"/>
                </a:solidFill>
                <a:latin typeface="Lato"/>
              </a:rPr>
              <a:t>FNGIR  id 2022		   	   </a:t>
            </a:r>
          </a:p>
          <a:p>
            <a:pPr marL="557213" lvl="1" defTabSz="685800">
              <a:buFont typeface="Wingdings" panose="05000000000000000000" pitchFamily="2" charset="2"/>
              <a:buChar char="ü"/>
              <a:defRPr/>
            </a:pPr>
            <a:r>
              <a:rPr lang="fr-FR" sz="1600" dirty="0">
                <a:solidFill>
                  <a:srgbClr val="000000"/>
                </a:solidFill>
                <a:latin typeface="Lato"/>
              </a:rPr>
              <a:t>Reversement IFER éolien</a:t>
            </a:r>
          </a:p>
          <a:p>
            <a:pPr indent="0" defTabSz="685800">
              <a:buNone/>
              <a:defRPr/>
            </a:pPr>
            <a:endParaRPr lang="fr-FR" sz="1350" dirty="0">
              <a:solidFill>
                <a:srgbClr val="000000"/>
              </a:solidFill>
              <a:latin typeface="Lato"/>
            </a:endParaRPr>
          </a:p>
          <a:p>
            <a:pPr marL="214313" indent="-214313" defTabSz="685800">
              <a:spcBef>
                <a:spcPts val="0"/>
              </a:spcBef>
              <a:defRPr/>
            </a:pPr>
            <a:r>
              <a:rPr lang="fr-FR" sz="1600" b="1" dirty="0">
                <a:solidFill>
                  <a:srgbClr val="000000"/>
                </a:solidFill>
                <a:latin typeface="Lato"/>
              </a:rPr>
              <a:t>67 / Dépenses exceptionnelles</a:t>
            </a:r>
            <a:r>
              <a:rPr lang="fr-FR" sz="1600" dirty="0">
                <a:solidFill>
                  <a:srgbClr val="000000"/>
                </a:solidFill>
                <a:latin typeface="Lato"/>
              </a:rPr>
              <a:t>	</a:t>
            </a:r>
          </a:p>
          <a:p>
            <a:pPr marL="0" lvl="1" indent="0" defTabSz="685800">
              <a:spcBef>
                <a:spcPts val="0"/>
              </a:spcBef>
              <a:buNone/>
              <a:defRPr/>
            </a:pPr>
            <a:r>
              <a:rPr lang="fr-FR" sz="1600" dirty="0">
                <a:solidFill>
                  <a:srgbClr val="000000"/>
                </a:solidFill>
                <a:latin typeface="Lato"/>
              </a:rPr>
              <a:t>Dont 65 000 € au titre du reversement de taxe de séjour à l’office du tourisme</a:t>
            </a:r>
          </a:p>
          <a:p>
            <a:pPr indent="0" defTabSz="685800">
              <a:spcBef>
                <a:spcPts val="0"/>
              </a:spcBef>
              <a:buNone/>
              <a:defRPr/>
            </a:pPr>
            <a:endParaRPr lang="fr-FR" sz="1500" i="1" dirty="0">
              <a:solidFill>
                <a:srgbClr val="FF0000"/>
              </a:solidFill>
              <a:latin typeface="Lato"/>
            </a:endParaRPr>
          </a:p>
        </p:txBody>
      </p:sp>
      <p:sp>
        <p:nvSpPr>
          <p:cNvPr id="3" name="Titre 8">
            <a:extLst>
              <a:ext uri="{FF2B5EF4-FFF2-40B4-BE49-F238E27FC236}">
                <a16:creationId xmlns:a16="http://schemas.microsoft.com/office/drawing/2014/main" id="{D238B660-4839-379A-161F-AE5524070D0E}"/>
              </a:ext>
            </a:extLst>
          </p:cNvPr>
          <p:cNvSpPr txBox="1">
            <a:spLocks/>
          </p:cNvSpPr>
          <p:nvPr/>
        </p:nvSpPr>
        <p:spPr>
          <a:xfrm>
            <a:off x="441873" y="-53111"/>
            <a:ext cx="8229600" cy="777713"/>
          </a:xfrm>
          <a:prstGeom prst="rect">
            <a:avLst/>
          </a:prstGeom>
        </p:spPr>
        <p:txBody>
          <a:bodyPr vert="horz" lIns="91440" tIns="45720" rIns="91440" bIns="45720" rtlCol="0" anchor="t">
            <a:normAutofit/>
          </a:bodyPr>
          <a:lstStyle>
            <a:lvl1pPr algn="ctr" defTabSz="685800" rtl="0" eaLnBrk="1" latinLnBrk="0" hangingPunct="1">
              <a:spcBef>
                <a:spcPct val="0"/>
              </a:spcBef>
              <a:buNone/>
              <a:defRPr sz="3300" kern="1200">
                <a:solidFill>
                  <a:schemeClr val="tx1"/>
                </a:solidFill>
                <a:latin typeface="+mj-lt"/>
                <a:ea typeface="+mj-ea"/>
                <a:cs typeface="+mj-cs"/>
              </a:defRPr>
            </a:lvl1pPr>
          </a:lstStyle>
          <a:p>
            <a:pPr algn="l"/>
            <a:r>
              <a:rPr lang="fr-FR" sz="4000" b="1" dirty="0">
                <a:solidFill>
                  <a:schemeClr val="accent4">
                    <a:lumMod val="75000"/>
                  </a:schemeClr>
                </a:solidFill>
                <a:latin typeface="Lato" pitchFamily="34" charset="0"/>
                <a:ea typeface="Lato" pitchFamily="34" charset="0"/>
                <a:cs typeface="Lato" pitchFamily="34" charset="0"/>
              </a:rPr>
              <a:t>Finances</a:t>
            </a:r>
            <a:r>
              <a:rPr lang="fr-FR" sz="1300" b="1" i="1" dirty="0">
                <a:solidFill>
                  <a:srgbClr val="5E3B27"/>
                </a:solidFill>
                <a:latin typeface="Lato" pitchFamily="34" charset="0"/>
                <a:ea typeface="Lato" pitchFamily="34" charset="0"/>
                <a:cs typeface="Lato" pitchFamily="34" charset="0"/>
              </a:rPr>
              <a:t> </a:t>
            </a:r>
            <a:r>
              <a:rPr lang="fr-FR" sz="1400" b="1" i="1" dirty="0">
                <a:solidFill>
                  <a:srgbClr val="5E3B27"/>
                </a:solidFill>
                <a:latin typeface="Lato" pitchFamily="34" charset="0"/>
                <a:ea typeface="Lato" pitchFamily="34" charset="0"/>
                <a:cs typeface="Lato" pitchFamily="34" charset="0"/>
              </a:rPr>
              <a:t>- Intervention de Monsieur Jérôme PELTIER</a:t>
            </a:r>
            <a:endParaRPr lang="fr-FR" sz="1300" b="1" i="1" dirty="0">
              <a:solidFill>
                <a:srgbClr val="5E3B27"/>
              </a:solidFill>
              <a:latin typeface="Lato" pitchFamily="34" charset="0"/>
              <a:ea typeface="Lato" pitchFamily="34" charset="0"/>
              <a:cs typeface="Lato" pitchFamily="34" charset="0"/>
            </a:endParaRPr>
          </a:p>
        </p:txBody>
      </p:sp>
      <p:sp>
        <p:nvSpPr>
          <p:cNvPr id="4" name="Espace réservé du contenu 9">
            <a:extLst>
              <a:ext uri="{FF2B5EF4-FFF2-40B4-BE49-F238E27FC236}">
                <a16:creationId xmlns:a16="http://schemas.microsoft.com/office/drawing/2014/main" id="{E9DE4225-C6F9-6152-0FFF-CA8FF704BC0D}"/>
              </a:ext>
            </a:extLst>
          </p:cNvPr>
          <p:cNvSpPr txBox="1">
            <a:spLocks/>
          </p:cNvSpPr>
          <p:nvPr/>
        </p:nvSpPr>
        <p:spPr>
          <a:xfrm>
            <a:off x="472527" y="476225"/>
            <a:ext cx="8388881" cy="3851697"/>
          </a:xfrm>
          <a:prstGeom prst="rect">
            <a:avLst/>
          </a:prstGeom>
        </p:spPr>
        <p:txBody>
          <a:bodyPr vert="horz" lIns="91440" tIns="45720" rIns="91440" bIns="45720" rtlCol="0" anchor="t">
            <a:normAutofit/>
          </a:bodyPr>
          <a:lst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marL="0" indent="0" algn="just">
              <a:spcBef>
                <a:spcPts val="0"/>
              </a:spcBef>
              <a:spcAft>
                <a:spcPts val="600"/>
              </a:spcAft>
              <a:buFont typeface="Arial" pitchFamily="34" charset="0"/>
              <a:buNone/>
              <a:tabLst>
                <a:tab pos="457200" algn="l"/>
              </a:tabLst>
            </a:pPr>
            <a:r>
              <a:rPr lang="fr-FR" sz="2000" b="1" dirty="0">
                <a:solidFill>
                  <a:schemeClr val="accent4">
                    <a:lumMod val="75000"/>
                  </a:schemeClr>
                </a:solidFill>
                <a:latin typeface="Lato" panose="020F0502020204030203" pitchFamily="34" charset="0"/>
                <a:cs typeface="Arial" panose="020B0604020202020204" pitchFamily="34" charset="0"/>
              </a:rPr>
              <a:t>3. Débat d’orientations budgétaires 2023</a:t>
            </a:r>
          </a:p>
          <a:p>
            <a:pPr marL="0" indent="0" algn="just">
              <a:spcBef>
                <a:spcPts val="0"/>
              </a:spcBef>
              <a:spcAft>
                <a:spcPts val="600"/>
              </a:spcAft>
              <a:buFont typeface="Arial" pitchFamily="34" charset="0"/>
              <a:buNone/>
              <a:tabLst>
                <a:tab pos="457200" algn="l"/>
              </a:tabLst>
            </a:pPr>
            <a:endParaRPr lang="fr-FR" sz="2000" b="1" dirty="0">
              <a:solidFill>
                <a:schemeClr val="accent4">
                  <a:lumMod val="75000"/>
                </a:schemeClr>
              </a:solidFill>
              <a:latin typeface="Lato" panose="020F0502020204030203" pitchFamily="34" charset="0"/>
              <a:ea typeface="Calibri" panose="020F0502020204030204" pitchFamily="34" charset="0"/>
              <a:cs typeface="Arial" panose="020B0604020202020204" pitchFamily="34" charset="0"/>
            </a:endParaRPr>
          </a:p>
        </p:txBody>
      </p:sp>
      <p:sp>
        <p:nvSpPr>
          <p:cNvPr id="6" name="Espace réservé de la date 5">
            <a:extLst>
              <a:ext uri="{FF2B5EF4-FFF2-40B4-BE49-F238E27FC236}">
                <a16:creationId xmlns:a16="http://schemas.microsoft.com/office/drawing/2014/main" id="{051349C9-CD14-72AA-2C85-B7BFA0AC420E}"/>
              </a:ext>
            </a:extLst>
          </p:cNvPr>
          <p:cNvSpPr>
            <a:spLocks noGrp="1"/>
          </p:cNvSpPr>
          <p:nvPr>
            <p:ph type="dt" sz="half" idx="10"/>
          </p:nvPr>
        </p:nvSpPr>
        <p:spPr>
          <a:xfrm>
            <a:off x="457199" y="4767264"/>
            <a:ext cx="3234519" cy="273844"/>
          </a:xfrm>
        </p:spPr>
        <p:txBody>
          <a:bodyPr/>
          <a:lstStyle/>
          <a:p>
            <a:r>
              <a:rPr lang="fr-FR" i="1">
                <a:solidFill>
                  <a:schemeClr val="tx2"/>
                </a:solidFill>
              </a:rPr>
              <a:t>Conseil communautaire – 17 novembre 2022</a:t>
            </a:r>
            <a:endParaRPr lang="fr-FR" i="1" dirty="0">
              <a:solidFill>
                <a:schemeClr val="tx2"/>
              </a:solidFill>
            </a:endParaRPr>
          </a:p>
        </p:txBody>
      </p:sp>
      <p:cxnSp>
        <p:nvCxnSpPr>
          <p:cNvPr id="8" name="Connecteur droit 7">
            <a:extLst>
              <a:ext uri="{FF2B5EF4-FFF2-40B4-BE49-F238E27FC236}">
                <a16:creationId xmlns:a16="http://schemas.microsoft.com/office/drawing/2014/main" id="{7E9868D7-6633-88CF-2B79-CE3B22C1B688}"/>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11" name="Espace réservé du numéro de diapositive 10">
            <a:extLst>
              <a:ext uri="{FF2B5EF4-FFF2-40B4-BE49-F238E27FC236}">
                <a16:creationId xmlns:a16="http://schemas.microsoft.com/office/drawing/2014/main" id="{464265BA-BF42-9C00-69A1-7376CA2DDE79}"/>
              </a:ext>
            </a:extLst>
          </p:cNvPr>
          <p:cNvSpPr>
            <a:spLocks noGrp="1"/>
          </p:cNvSpPr>
          <p:nvPr>
            <p:ph type="sldNum" sz="quarter" idx="12"/>
          </p:nvPr>
        </p:nvSpPr>
        <p:spPr/>
        <p:txBody>
          <a:bodyPr/>
          <a:lstStyle/>
          <a:p>
            <a:fld id="{7DD352F8-E6D5-40A5-90BA-A89BD40754D9}" type="slidenum">
              <a:rPr lang="fr-FR" smtClean="0"/>
              <a:pPr/>
              <a:t>21</a:t>
            </a:fld>
            <a:endParaRPr lang="fr-FR"/>
          </a:p>
        </p:txBody>
      </p:sp>
      <p:sp>
        <p:nvSpPr>
          <p:cNvPr id="12" name="Espace réservé du numéro de diapositive 3">
            <a:extLst>
              <a:ext uri="{FF2B5EF4-FFF2-40B4-BE49-F238E27FC236}">
                <a16:creationId xmlns:a16="http://schemas.microsoft.com/office/drawing/2014/main" id="{1E7406DA-0E28-75E0-5FED-071BAC54C163}"/>
              </a:ext>
            </a:extLst>
          </p:cNvPr>
          <p:cNvSpPr txBox="1">
            <a:spLocks/>
          </p:cNvSpPr>
          <p:nvPr/>
        </p:nvSpPr>
        <p:spPr>
          <a:xfrm>
            <a:off x="7236296" y="4767264"/>
            <a:ext cx="648072" cy="273844"/>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DD352F8-E6D5-40A5-90BA-A89BD40754D9}" type="slidenum">
              <a:rPr lang="fr-FR" smtClean="0">
                <a:solidFill>
                  <a:schemeClr val="accent1"/>
                </a:solidFill>
              </a:rPr>
              <a:pPr/>
              <a:t>21</a:t>
            </a:fld>
            <a:endParaRPr lang="fr-FR" dirty="0">
              <a:solidFill>
                <a:schemeClr val="accent1"/>
              </a:solidFill>
            </a:endParaRPr>
          </a:p>
        </p:txBody>
      </p:sp>
    </p:spTree>
    <p:extLst>
      <p:ext uri="{BB962C8B-B14F-4D97-AF65-F5344CB8AC3E}">
        <p14:creationId xmlns:p14="http://schemas.microsoft.com/office/powerpoint/2010/main" val="13534754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0" y="1"/>
            <a:ext cx="8229600" cy="634189"/>
          </a:xfrm>
        </p:spPr>
        <p:txBody>
          <a:bodyPr anchor="t">
            <a:normAutofit fontScale="90000"/>
          </a:bodyPr>
          <a:lstStyle>
            <a:defPPr>
              <a:defRPr lang="fr-FR"/>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l"/>
            <a:br>
              <a:rPr lang="fr-FR" b="1" dirty="0">
                <a:solidFill>
                  <a:schemeClr val="bg2"/>
                </a:solidFill>
                <a:latin typeface="Caviar Dreams" pitchFamily="34" charset="0"/>
              </a:rPr>
            </a:br>
            <a:br>
              <a:rPr lang="fr-FR" b="1" i="1" dirty="0">
                <a:solidFill>
                  <a:schemeClr val="bg2"/>
                </a:solidFill>
                <a:latin typeface="Lato" pitchFamily="34" charset="0"/>
                <a:ea typeface="Lato" pitchFamily="34" charset="0"/>
                <a:cs typeface="Lato" pitchFamily="34" charset="0"/>
              </a:rPr>
            </a:br>
            <a:endParaRPr lang="fr-FR" b="1" dirty="0">
              <a:solidFill>
                <a:srgbClr val="432918"/>
              </a:solidFill>
              <a:latin typeface="Caviar Dreams" pitchFamily="34" charset="0"/>
            </a:endParaRPr>
          </a:p>
        </p:txBody>
      </p:sp>
      <p:sp>
        <p:nvSpPr>
          <p:cNvPr id="3" name="Rectangle 2">
            <a:extLst>
              <a:ext uri="{FF2B5EF4-FFF2-40B4-BE49-F238E27FC236}">
                <a16:creationId xmlns:a16="http://schemas.microsoft.com/office/drawing/2014/main" id="{22787E2D-9242-A1A1-5D93-4229B14997F3}"/>
              </a:ext>
            </a:extLst>
          </p:cNvPr>
          <p:cNvSpPr/>
          <p:nvPr/>
        </p:nvSpPr>
        <p:spPr>
          <a:xfrm>
            <a:off x="158683" y="907747"/>
            <a:ext cx="8826634" cy="318901"/>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fr-FR" sz="1350" dirty="0">
                <a:solidFill>
                  <a:schemeClr val="tx1"/>
                </a:solidFill>
                <a:latin typeface="Lato"/>
              </a:rPr>
              <a:t>INVESTISSEMENT 2023</a:t>
            </a:r>
          </a:p>
        </p:txBody>
      </p:sp>
      <p:sp>
        <p:nvSpPr>
          <p:cNvPr id="4" name="Rectangle 3">
            <a:extLst>
              <a:ext uri="{FF2B5EF4-FFF2-40B4-BE49-F238E27FC236}">
                <a16:creationId xmlns:a16="http://schemas.microsoft.com/office/drawing/2014/main" id="{F632F515-DE61-FA5C-8615-9AF03A2B2FF9}"/>
              </a:ext>
            </a:extLst>
          </p:cNvPr>
          <p:cNvSpPr/>
          <p:nvPr/>
        </p:nvSpPr>
        <p:spPr>
          <a:xfrm>
            <a:off x="487157" y="1269528"/>
            <a:ext cx="8229600" cy="3383797"/>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defTabSz="685800"/>
            <a:r>
              <a:rPr lang="fr-FR" dirty="0">
                <a:solidFill>
                  <a:srgbClr val="000000"/>
                </a:solidFill>
                <a:latin typeface="Lato"/>
              </a:rPr>
              <a:t>PPI : poursuite des travaux déjà engagés et votés en APCP</a:t>
            </a:r>
          </a:p>
          <a:p>
            <a:pPr marL="214313" indent="-214313" defTabSz="685800">
              <a:buFontTx/>
              <a:buChar char="-"/>
            </a:pPr>
            <a:r>
              <a:rPr lang="fr-FR" dirty="0">
                <a:solidFill>
                  <a:srgbClr val="000000"/>
                </a:solidFill>
                <a:latin typeface="Lato"/>
              </a:rPr>
              <a:t>Gendarmerie de Melle</a:t>
            </a:r>
          </a:p>
          <a:p>
            <a:pPr marL="214313" indent="-214313" defTabSz="685800">
              <a:buFontTx/>
              <a:buChar char="-"/>
            </a:pPr>
            <a:r>
              <a:rPr lang="fr-FR" dirty="0">
                <a:solidFill>
                  <a:srgbClr val="000000"/>
                </a:solidFill>
                <a:latin typeface="Lato"/>
              </a:rPr>
              <a:t>Gymnase de Brioux</a:t>
            </a:r>
          </a:p>
          <a:p>
            <a:pPr marL="214313" indent="-214313" defTabSz="685800">
              <a:buFontTx/>
              <a:buChar char="-"/>
            </a:pPr>
            <a:r>
              <a:rPr lang="fr-FR" dirty="0">
                <a:solidFill>
                  <a:srgbClr val="000000"/>
                </a:solidFill>
                <a:latin typeface="Lato"/>
              </a:rPr>
              <a:t>Résidence habitat jeune de Celles</a:t>
            </a:r>
          </a:p>
          <a:p>
            <a:pPr marL="214313" indent="-214313" defTabSz="685800">
              <a:buFontTx/>
              <a:buChar char="-"/>
            </a:pPr>
            <a:r>
              <a:rPr lang="fr-FR" dirty="0">
                <a:solidFill>
                  <a:srgbClr val="000000"/>
                </a:solidFill>
                <a:latin typeface="Lato"/>
              </a:rPr>
              <a:t>SMA Mougon</a:t>
            </a:r>
          </a:p>
          <a:p>
            <a:pPr marL="214313" indent="-214313" defTabSz="685800">
              <a:buFontTx/>
              <a:buChar char="-"/>
            </a:pPr>
            <a:r>
              <a:rPr lang="fr-FR" dirty="0">
                <a:solidFill>
                  <a:srgbClr val="000000"/>
                </a:solidFill>
                <a:latin typeface="Lato"/>
              </a:rPr>
              <a:t>Subvention campus des métiers</a:t>
            </a:r>
          </a:p>
          <a:p>
            <a:pPr marL="214313" indent="-214313" defTabSz="685800">
              <a:buFontTx/>
              <a:buChar char="-"/>
            </a:pPr>
            <a:r>
              <a:rPr lang="fr-FR" dirty="0">
                <a:solidFill>
                  <a:srgbClr val="000000"/>
                </a:solidFill>
                <a:latin typeface="Lato"/>
              </a:rPr>
              <a:t>PLUIH</a:t>
            </a:r>
          </a:p>
          <a:p>
            <a:pPr marL="214313" indent="-214313" defTabSz="685800">
              <a:buFontTx/>
              <a:buChar char="-"/>
            </a:pPr>
            <a:r>
              <a:rPr lang="fr-FR" dirty="0">
                <a:solidFill>
                  <a:srgbClr val="000000"/>
                </a:solidFill>
                <a:latin typeface="Lato"/>
              </a:rPr>
              <a:t>PLUI communaux</a:t>
            </a:r>
          </a:p>
          <a:p>
            <a:pPr marL="214313" indent="-214313" defTabSz="685800">
              <a:buFontTx/>
              <a:buChar char="-"/>
            </a:pPr>
            <a:r>
              <a:rPr lang="fr-FR" dirty="0">
                <a:solidFill>
                  <a:srgbClr val="000000"/>
                </a:solidFill>
                <a:latin typeface="Lato"/>
              </a:rPr>
              <a:t>Logiciel de gestion RH</a:t>
            </a:r>
          </a:p>
          <a:p>
            <a:pPr marL="214313" indent="-214313" defTabSz="685800">
              <a:buFontTx/>
              <a:buChar char="-"/>
            </a:pPr>
            <a:r>
              <a:rPr lang="fr-FR" dirty="0">
                <a:solidFill>
                  <a:srgbClr val="000000"/>
                </a:solidFill>
                <a:latin typeface="Lato"/>
              </a:rPr>
              <a:t>Pack scolaire</a:t>
            </a:r>
          </a:p>
          <a:p>
            <a:pPr marL="214313" indent="-214313" defTabSz="685800">
              <a:buFontTx/>
              <a:buChar char="-"/>
            </a:pPr>
            <a:r>
              <a:rPr lang="fr-FR" dirty="0">
                <a:solidFill>
                  <a:srgbClr val="000000"/>
                </a:solidFill>
                <a:latin typeface="Lato"/>
              </a:rPr>
              <a:t>Inventaire des zones humides</a:t>
            </a:r>
          </a:p>
          <a:p>
            <a:pPr marL="214313" indent="-214313" defTabSz="685800">
              <a:buFontTx/>
              <a:buChar char="-"/>
            </a:pPr>
            <a:r>
              <a:rPr lang="fr-FR" dirty="0">
                <a:solidFill>
                  <a:srgbClr val="000000"/>
                </a:solidFill>
                <a:latin typeface="Lato"/>
              </a:rPr>
              <a:t>Renouvellement du parc informatique</a:t>
            </a:r>
          </a:p>
          <a:p>
            <a:pPr marL="214313" indent="-214313" defTabSz="685800">
              <a:buFontTx/>
              <a:buChar char="-"/>
            </a:pPr>
            <a:endParaRPr lang="fr-FR" sz="1350" dirty="0">
              <a:solidFill>
                <a:srgbClr val="000000"/>
              </a:solidFill>
              <a:latin typeface="Lato"/>
            </a:endParaRPr>
          </a:p>
          <a:p>
            <a:pPr defTabSz="685800"/>
            <a:endParaRPr lang="fr-FR" sz="1350" dirty="0">
              <a:solidFill>
                <a:srgbClr val="000000"/>
              </a:solidFill>
              <a:latin typeface="Lato"/>
            </a:endParaRPr>
          </a:p>
          <a:p>
            <a:pPr defTabSz="685800"/>
            <a:endParaRPr lang="fr-FR" sz="1350" dirty="0">
              <a:solidFill>
                <a:srgbClr val="000000"/>
              </a:solidFill>
              <a:latin typeface="Lato"/>
            </a:endParaRPr>
          </a:p>
        </p:txBody>
      </p:sp>
      <p:sp>
        <p:nvSpPr>
          <p:cNvPr id="6" name="Espace réservé du contenu 9">
            <a:extLst>
              <a:ext uri="{FF2B5EF4-FFF2-40B4-BE49-F238E27FC236}">
                <a16:creationId xmlns:a16="http://schemas.microsoft.com/office/drawing/2014/main" id="{48AA1BCB-E7C0-8657-FAB6-3C1CE2E381F1}"/>
              </a:ext>
            </a:extLst>
          </p:cNvPr>
          <p:cNvSpPr txBox="1">
            <a:spLocks/>
          </p:cNvSpPr>
          <p:nvPr/>
        </p:nvSpPr>
        <p:spPr>
          <a:xfrm>
            <a:off x="445313" y="477415"/>
            <a:ext cx="8388881" cy="3851697"/>
          </a:xfrm>
          <a:prstGeom prst="rect">
            <a:avLst/>
          </a:prstGeom>
        </p:spPr>
        <p:txBody>
          <a:bodyPr vert="horz" lIns="91440" tIns="45720" rIns="91440" bIns="45720" rtlCol="0" anchor="t">
            <a:normAutofit/>
          </a:bodyPr>
          <a:lst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marL="0" indent="0" algn="just">
              <a:spcBef>
                <a:spcPts val="0"/>
              </a:spcBef>
              <a:spcAft>
                <a:spcPts val="600"/>
              </a:spcAft>
              <a:buFont typeface="Arial" pitchFamily="34" charset="0"/>
              <a:buNone/>
              <a:tabLst>
                <a:tab pos="457200" algn="l"/>
              </a:tabLst>
            </a:pPr>
            <a:r>
              <a:rPr lang="fr-FR" sz="2000" b="1" dirty="0">
                <a:solidFill>
                  <a:schemeClr val="accent4">
                    <a:lumMod val="75000"/>
                  </a:schemeClr>
                </a:solidFill>
                <a:latin typeface="Lato" panose="020F0502020204030203" pitchFamily="34" charset="0"/>
                <a:cs typeface="Arial" panose="020B0604020202020204" pitchFamily="34" charset="0"/>
              </a:rPr>
              <a:t>3. Débat d’orientations budgétaires 2023</a:t>
            </a:r>
          </a:p>
          <a:p>
            <a:pPr marL="0" indent="0" algn="just">
              <a:spcBef>
                <a:spcPts val="0"/>
              </a:spcBef>
              <a:spcAft>
                <a:spcPts val="600"/>
              </a:spcAft>
              <a:buFont typeface="Arial" pitchFamily="34" charset="0"/>
              <a:buNone/>
              <a:tabLst>
                <a:tab pos="457200" algn="l"/>
              </a:tabLst>
            </a:pPr>
            <a:endParaRPr lang="fr-FR" sz="2000" b="1" dirty="0">
              <a:solidFill>
                <a:schemeClr val="accent4">
                  <a:lumMod val="75000"/>
                </a:schemeClr>
              </a:solidFill>
              <a:latin typeface="Lato" panose="020F0502020204030203" pitchFamily="34" charset="0"/>
              <a:ea typeface="Calibri" panose="020F0502020204030204" pitchFamily="34" charset="0"/>
              <a:cs typeface="Arial" panose="020B0604020202020204" pitchFamily="34" charset="0"/>
            </a:endParaRPr>
          </a:p>
        </p:txBody>
      </p:sp>
      <p:sp>
        <p:nvSpPr>
          <p:cNvPr id="8" name="Titre 8">
            <a:extLst>
              <a:ext uri="{FF2B5EF4-FFF2-40B4-BE49-F238E27FC236}">
                <a16:creationId xmlns:a16="http://schemas.microsoft.com/office/drawing/2014/main" id="{B4A5423D-AE83-496A-9DFB-0F0A05B45E9E}"/>
              </a:ext>
            </a:extLst>
          </p:cNvPr>
          <p:cNvSpPr txBox="1">
            <a:spLocks/>
          </p:cNvSpPr>
          <p:nvPr/>
        </p:nvSpPr>
        <p:spPr>
          <a:xfrm>
            <a:off x="441873" y="-53111"/>
            <a:ext cx="8229600" cy="777713"/>
          </a:xfrm>
          <a:prstGeom prst="rect">
            <a:avLst/>
          </a:prstGeom>
        </p:spPr>
        <p:txBody>
          <a:bodyPr vert="horz" lIns="91440" tIns="45720" rIns="91440" bIns="45720" rtlCol="0" anchor="t">
            <a:normAutofit/>
          </a:bodyPr>
          <a:lstStyle>
            <a:lvl1pPr algn="ctr" defTabSz="685800" rtl="0" eaLnBrk="1" latinLnBrk="0" hangingPunct="1">
              <a:spcBef>
                <a:spcPct val="0"/>
              </a:spcBef>
              <a:buNone/>
              <a:defRPr sz="3300" kern="1200">
                <a:solidFill>
                  <a:schemeClr val="tx1"/>
                </a:solidFill>
                <a:latin typeface="+mj-lt"/>
                <a:ea typeface="+mj-ea"/>
                <a:cs typeface="+mj-cs"/>
              </a:defRPr>
            </a:lvl1pPr>
          </a:lstStyle>
          <a:p>
            <a:pPr algn="l"/>
            <a:r>
              <a:rPr lang="fr-FR" sz="4000" b="1" dirty="0">
                <a:solidFill>
                  <a:schemeClr val="accent4">
                    <a:lumMod val="75000"/>
                  </a:schemeClr>
                </a:solidFill>
                <a:latin typeface="Lato" pitchFamily="34" charset="0"/>
                <a:ea typeface="Lato" pitchFamily="34" charset="0"/>
                <a:cs typeface="Lato" pitchFamily="34" charset="0"/>
              </a:rPr>
              <a:t>Finances</a:t>
            </a:r>
            <a:r>
              <a:rPr lang="fr-FR" sz="1300" b="1" i="1" dirty="0">
                <a:solidFill>
                  <a:srgbClr val="5E3B27"/>
                </a:solidFill>
                <a:latin typeface="Lato" pitchFamily="34" charset="0"/>
                <a:ea typeface="Lato" pitchFamily="34" charset="0"/>
                <a:cs typeface="Lato" pitchFamily="34" charset="0"/>
              </a:rPr>
              <a:t> </a:t>
            </a:r>
            <a:r>
              <a:rPr lang="fr-FR" sz="1400" b="1" i="1" dirty="0">
                <a:solidFill>
                  <a:srgbClr val="5E3B27"/>
                </a:solidFill>
                <a:latin typeface="Lato" pitchFamily="34" charset="0"/>
                <a:ea typeface="Lato" pitchFamily="34" charset="0"/>
                <a:cs typeface="Lato" pitchFamily="34" charset="0"/>
              </a:rPr>
              <a:t>- Intervention de Monsieur Jérôme PELTIER</a:t>
            </a:r>
            <a:endParaRPr lang="fr-FR" sz="1300" b="1" i="1" dirty="0">
              <a:solidFill>
                <a:srgbClr val="5E3B27"/>
              </a:solidFill>
              <a:latin typeface="Lato" pitchFamily="34" charset="0"/>
              <a:ea typeface="Lato" pitchFamily="34" charset="0"/>
              <a:cs typeface="Lato" pitchFamily="34" charset="0"/>
            </a:endParaRPr>
          </a:p>
        </p:txBody>
      </p:sp>
      <p:sp>
        <p:nvSpPr>
          <p:cNvPr id="10" name="Espace réservé de la date 9">
            <a:extLst>
              <a:ext uri="{FF2B5EF4-FFF2-40B4-BE49-F238E27FC236}">
                <a16:creationId xmlns:a16="http://schemas.microsoft.com/office/drawing/2014/main" id="{E8B1E01F-D28D-DE66-3FDB-4280E3EF2BD2}"/>
              </a:ext>
            </a:extLst>
          </p:cNvPr>
          <p:cNvSpPr>
            <a:spLocks noGrp="1"/>
          </p:cNvSpPr>
          <p:nvPr>
            <p:ph type="dt" sz="half" idx="10"/>
          </p:nvPr>
        </p:nvSpPr>
        <p:spPr>
          <a:xfrm>
            <a:off x="457200" y="4767264"/>
            <a:ext cx="3207224" cy="273844"/>
          </a:xfrm>
        </p:spPr>
        <p:txBody>
          <a:bodyPr/>
          <a:lstStyle/>
          <a:p>
            <a:r>
              <a:rPr lang="fr-FR" i="1">
                <a:solidFill>
                  <a:schemeClr val="tx2"/>
                </a:solidFill>
              </a:rPr>
              <a:t>Conseil communautaire – 17 novembre 2022</a:t>
            </a:r>
            <a:endParaRPr lang="fr-FR" i="1" dirty="0">
              <a:solidFill>
                <a:schemeClr val="tx2"/>
              </a:solidFill>
            </a:endParaRPr>
          </a:p>
        </p:txBody>
      </p:sp>
      <p:cxnSp>
        <p:nvCxnSpPr>
          <p:cNvPr id="11" name="Connecteur droit 10">
            <a:extLst>
              <a:ext uri="{FF2B5EF4-FFF2-40B4-BE49-F238E27FC236}">
                <a16:creationId xmlns:a16="http://schemas.microsoft.com/office/drawing/2014/main" id="{300632A6-39D4-119B-EC33-53451375DCB4}"/>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12" name="Espace réservé du numéro de diapositive 11">
            <a:extLst>
              <a:ext uri="{FF2B5EF4-FFF2-40B4-BE49-F238E27FC236}">
                <a16:creationId xmlns:a16="http://schemas.microsoft.com/office/drawing/2014/main" id="{A9E55159-F34D-C22A-85B8-C084A7D50415}"/>
              </a:ext>
            </a:extLst>
          </p:cNvPr>
          <p:cNvSpPr>
            <a:spLocks noGrp="1"/>
          </p:cNvSpPr>
          <p:nvPr>
            <p:ph type="sldNum" sz="quarter" idx="12"/>
          </p:nvPr>
        </p:nvSpPr>
        <p:spPr/>
        <p:txBody>
          <a:bodyPr/>
          <a:lstStyle/>
          <a:p>
            <a:fld id="{7DD352F8-E6D5-40A5-90BA-A89BD40754D9}" type="slidenum">
              <a:rPr lang="fr-FR" smtClean="0"/>
              <a:pPr/>
              <a:t>22</a:t>
            </a:fld>
            <a:endParaRPr lang="fr-FR"/>
          </a:p>
        </p:txBody>
      </p:sp>
      <p:sp>
        <p:nvSpPr>
          <p:cNvPr id="13" name="Espace réservé du numéro de diapositive 3">
            <a:extLst>
              <a:ext uri="{FF2B5EF4-FFF2-40B4-BE49-F238E27FC236}">
                <a16:creationId xmlns:a16="http://schemas.microsoft.com/office/drawing/2014/main" id="{D0FCE3B4-7CF0-22D2-FBDA-A694C71E1B71}"/>
              </a:ext>
            </a:extLst>
          </p:cNvPr>
          <p:cNvSpPr txBox="1">
            <a:spLocks/>
          </p:cNvSpPr>
          <p:nvPr/>
        </p:nvSpPr>
        <p:spPr>
          <a:xfrm>
            <a:off x="7236296" y="4767264"/>
            <a:ext cx="648072" cy="273844"/>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DD352F8-E6D5-40A5-90BA-A89BD40754D9}" type="slidenum">
              <a:rPr lang="fr-FR" smtClean="0">
                <a:solidFill>
                  <a:schemeClr val="accent1"/>
                </a:solidFill>
              </a:rPr>
              <a:pPr/>
              <a:t>22</a:t>
            </a:fld>
            <a:endParaRPr lang="fr-FR" dirty="0">
              <a:solidFill>
                <a:schemeClr val="accent1"/>
              </a:solidFill>
            </a:endParaRPr>
          </a:p>
        </p:txBody>
      </p:sp>
    </p:spTree>
    <p:extLst>
      <p:ext uri="{BB962C8B-B14F-4D97-AF65-F5344CB8AC3E}">
        <p14:creationId xmlns:p14="http://schemas.microsoft.com/office/powerpoint/2010/main" val="36349182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0" y="1"/>
            <a:ext cx="8229600" cy="634189"/>
          </a:xfrm>
        </p:spPr>
        <p:txBody>
          <a:bodyPr anchor="t">
            <a:normAutofit fontScale="90000"/>
          </a:bodyPr>
          <a:lstStyle>
            <a:defPPr>
              <a:defRPr lang="fr-FR"/>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l"/>
            <a:br>
              <a:rPr lang="fr-FR" b="1" dirty="0">
                <a:solidFill>
                  <a:schemeClr val="bg2"/>
                </a:solidFill>
                <a:latin typeface="Caviar Dreams" pitchFamily="34" charset="0"/>
              </a:rPr>
            </a:br>
            <a:br>
              <a:rPr lang="fr-FR" b="1" i="1" dirty="0">
                <a:solidFill>
                  <a:schemeClr val="bg2"/>
                </a:solidFill>
                <a:latin typeface="Lato" pitchFamily="34" charset="0"/>
                <a:ea typeface="Lato" pitchFamily="34" charset="0"/>
                <a:cs typeface="Lato" pitchFamily="34" charset="0"/>
              </a:rPr>
            </a:br>
            <a:endParaRPr lang="fr-FR" b="1" dirty="0">
              <a:solidFill>
                <a:srgbClr val="432918"/>
              </a:solidFill>
              <a:latin typeface="Caviar Dreams" pitchFamily="34" charset="0"/>
            </a:endParaRPr>
          </a:p>
        </p:txBody>
      </p:sp>
      <p:sp>
        <p:nvSpPr>
          <p:cNvPr id="10" name="Espace réservé du contenu 9"/>
          <p:cNvSpPr>
            <a:spLocks noGrp="1"/>
          </p:cNvSpPr>
          <p:nvPr>
            <p:ph idx="1"/>
          </p:nvPr>
        </p:nvSpPr>
        <p:spPr>
          <a:xfrm>
            <a:off x="446160" y="880294"/>
            <a:ext cx="7921043" cy="3851697"/>
          </a:xfrm>
        </p:spPr>
        <p:txBody>
          <a:bodyPr>
            <a:normAutofit/>
          </a:bodyPr>
          <a:lstStyle>
            <a:defPPr>
              <a:defRPr lang="fr-FR"/>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indent="0" defTabSz="685800">
              <a:buNone/>
              <a:defRPr/>
            </a:pPr>
            <a:r>
              <a:rPr lang="fr-FR" sz="2000" b="1" dirty="0">
                <a:solidFill>
                  <a:srgbClr val="000000"/>
                </a:solidFill>
                <a:latin typeface="Lato"/>
              </a:rPr>
              <a:t>BUDGET PRINCIPAL AP/CP</a:t>
            </a:r>
          </a:p>
          <a:p>
            <a:pPr indent="0" defTabSz="685800">
              <a:buNone/>
              <a:defRPr/>
            </a:pPr>
            <a:endParaRPr lang="fr-FR" sz="2000" b="1" dirty="0">
              <a:solidFill>
                <a:srgbClr val="000000"/>
              </a:solidFill>
              <a:latin typeface="Lato"/>
            </a:endParaRPr>
          </a:p>
          <a:p>
            <a:pPr indent="0" defTabSz="685800">
              <a:spcBef>
                <a:spcPts val="0"/>
              </a:spcBef>
              <a:buNone/>
              <a:defRPr/>
            </a:pPr>
            <a:r>
              <a:rPr lang="fr-FR" sz="2000" dirty="0">
                <a:solidFill>
                  <a:srgbClr val="000000"/>
                </a:solidFill>
                <a:latin typeface="Lato"/>
              </a:rPr>
              <a:t>Il est proposé la création de l’AP de suivante :</a:t>
            </a:r>
          </a:p>
          <a:p>
            <a:pPr marL="214313" indent="-214313" defTabSz="685800">
              <a:spcBef>
                <a:spcPts val="0"/>
              </a:spcBef>
              <a:buFontTx/>
              <a:buChar char="-"/>
              <a:defRPr/>
            </a:pPr>
            <a:r>
              <a:rPr lang="fr-FR" sz="2000" dirty="0">
                <a:solidFill>
                  <a:srgbClr val="000000"/>
                </a:solidFill>
                <a:latin typeface="Lato"/>
              </a:rPr>
              <a:t>Travaux écoles</a:t>
            </a:r>
          </a:p>
          <a:p>
            <a:pPr indent="0" defTabSz="685800">
              <a:spcBef>
                <a:spcPts val="0"/>
              </a:spcBef>
              <a:buNone/>
              <a:defRPr/>
            </a:pPr>
            <a:endParaRPr lang="fr-FR" sz="2000" i="1" dirty="0">
              <a:solidFill>
                <a:srgbClr val="FF0000"/>
              </a:solidFill>
              <a:latin typeface="Lato"/>
            </a:endParaRPr>
          </a:p>
        </p:txBody>
      </p:sp>
      <p:graphicFrame>
        <p:nvGraphicFramePr>
          <p:cNvPr id="6" name="Objet 5">
            <a:extLst>
              <a:ext uri="{FF2B5EF4-FFF2-40B4-BE49-F238E27FC236}">
                <a16:creationId xmlns:a16="http://schemas.microsoft.com/office/drawing/2014/main" id="{8EB612B8-3A5C-478D-D2D2-1C8C16D0FA0F}"/>
              </a:ext>
            </a:extLst>
          </p:cNvPr>
          <p:cNvGraphicFramePr>
            <a:graphicFrameLocks noChangeAspect="1"/>
          </p:cNvGraphicFramePr>
          <p:nvPr>
            <p:extLst>
              <p:ext uri="{D42A27DB-BD31-4B8C-83A1-F6EECF244321}">
                <p14:modId xmlns:p14="http://schemas.microsoft.com/office/powerpoint/2010/main" val="1865962809"/>
              </p:ext>
            </p:extLst>
          </p:nvPr>
        </p:nvGraphicFramePr>
        <p:xfrm>
          <a:off x="446161" y="2281580"/>
          <a:ext cx="8225312" cy="1712569"/>
        </p:xfrm>
        <a:graphic>
          <a:graphicData uri="http://schemas.openxmlformats.org/presentationml/2006/ole">
            <mc:AlternateContent xmlns:mc="http://schemas.openxmlformats.org/markup-compatibility/2006">
              <mc:Choice xmlns:v="urn:schemas-microsoft-com:vml" Requires="v">
                <p:oleObj name="Worksheet" r:id="rId3" imgW="7019749" imgH="1457453" progId="Excel.Sheet.12">
                  <p:embed/>
                </p:oleObj>
              </mc:Choice>
              <mc:Fallback>
                <p:oleObj name="Worksheet" r:id="rId3" imgW="7019749" imgH="1457453" progId="Excel.Sheet.12">
                  <p:embed/>
                  <p:pic>
                    <p:nvPicPr>
                      <p:cNvPr id="6" name="Objet 5">
                        <a:extLst>
                          <a:ext uri="{FF2B5EF4-FFF2-40B4-BE49-F238E27FC236}">
                            <a16:creationId xmlns:a16="http://schemas.microsoft.com/office/drawing/2014/main" id="{8EB612B8-3A5C-478D-D2D2-1C8C16D0FA0F}"/>
                          </a:ext>
                        </a:extLst>
                      </p:cNvPr>
                      <p:cNvPicPr/>
                      <p:nvPr/>
                    </p:nvPicPr>
                    <p:blipFill>
                      <a:blip r:embed="rId4"/>
                      <a:stretch>
                        <a:fillRect/>
                      </a:stretch>
                    </p:blipFill>
                    <p:spPr>
                      <a:xfrm>
                        <a:off x="446161" y="2281580"/>
                        <a:ext cx="8225312" cy="1712569"/>
                      </a:xfrm>
                      <a:prstGeom prst="rect">
                        <a:avLst/>
                      </a:prstGeom>
                    </p:spPr>
                  </p:pic>
                </p:oleObj>
              </mc:Fallback>
            </mc:AlternateContent>
          </a:graphicData>
        </a:graphic>
      </p:graphicFrame>
      <p:sp>
        <p:nvSpPr>
          <p:cNvPr id="3" name="Titre 8">
            <a:extLst>
              <a:ext uri="{FF2B5EF4-FFF2-40B4-BE49-F238E27FC236}">
                <a16:creationId xmlns:a16="http://schemas.microsoft.com/office/drawing/2014/main" id="{4BD08E47-9FB8-0AC0-9716-2804EEB17106}"/>
              </a:ext>
            </a:extLst>
          </p:cNvPr>
          <p:cNvSpPr txBox="1">
            <a:spLocks/>
          </p:cNvSpPr>
          <p:nvPr/>
        </p:nvSpPr>
        <p:spPr>
          <a:xfrm>
            <a:off x="441873" y="-53111"/>
            <a:ext cx="8229600" cy="777713"/>
          </a:xfrm>
          <a:prstGeom prst="rect">
            <a:avLst/>
          </a:prstGeom>
        </p:spPr>
        <p:txBody>
          <a:bodyPr vert="horz" lIns="91440" tIns="45720" rIns="91440" bIns="45720" rtlCol="0" anchor="t">
            <a:normAutofit/>
          </a:bodyPr>
          <a:lstStyle>
            <a:lvl1pPr algn="ctr" defTabSz="685800" rtl="0" eaLnBrk="1" latinLnBrk="0" hangingPunct="1">
              <a:spcBef>
                <a:spcPct val="0"/>
              </a:spcBef>
              <a:buNone/>
              <a:defRPr sz="3300" kern="1200">
                <a:solidFill>
                  <a:schemeClr val="tx1"/>
                </a:solidFill>
                <a:latin typeface="+mj-lt"/>
                <a:ea typeface="+mj-ea"/>
                <a:cs typeface="+mj-cs"/>
              </a:defRPr>
            </a:lvl1pPr>
          </a:lstStyle>
          <a:p>
            <a:pPr algn="l"/>
            <a:r>
              <a:rPr lang="fr-FR" sz="4000" b="1" dirty="0">
                <a:solidFill>
                  <a:schemeClr val="accent4">
                    <a:lumMod val="75000"/>
                  </a:schemeClr>
                </a:solidFill>
                <a:latin typeface="Lato" pitchFamily="34" charset="0"/>
                <a:ea typeface="Lato" pitchFamily="34" charset="0"/>
                <a:cs typeface="Lato" pitchFamily="34" charset="0"/>
              </a:rPr>
              <a:t>Finances</a:t>
            </a:r>
            <a:r>
              <a:rPr lang="fr-FR" sz="1300" b="1" i="1" dirty="0">
                <a:solidFill>
                  <a:srgbClr val="5E3B27"/>
                </a:solidFill>
                <a:latin typeface="Lato" pitchFamily="34" charset="0"/>
                <a:ea typeface="Lato" pitchFamily="34" charset="0"/>
                <a:cs typeface="Lato" pitchFamily="34" charset="0"/>
              </a:rPr>
              <a:t> </a:t>
            </a:r>
            <a:r>
              <a:rPr lang="fr-FR" sz="1400" b="1" i="1" dirty="0">
                <a:solidFill>
                  <a:srgbClr val="5E3B27"/>
                </a:solidFill>
                <a:latin typeface="Lato" pitchFamily="34" charset="0"/>
                <a:ea typeface="Lato" pitchFamily="34" charset="0"/>
                <a:cs typeface="Lato" pitchFamily="34" charset="0"/>
              </a:rPr>
              <a:t>- Intervention de Monsieur Jérôme PELTIER</a:t>
            </a:r>
            <a:endParaRPr lang="fr-FR" sz="1300" b="1" i="1" dirty="0">
              <a:solidFill>
                <a:srgbClr val="5E3B27"/>
              </a:solidFill>
              <a:latin typeface="Lato" pitchFamily="34" charset="0"/>
              <a:ea typeface="Lato" pitchFamily="34" charset="0"/>
              <a:cs typeface="Lato" pitchFamily="34" charset="0"/>
            </a:endParaRPr>
          </a:p>
        </p:txBody>
      </p:sp>
      <p:sp>
        <p:nvSpPr>
          <p:cNvPr id="4" name="Espace réservé du contenu 9">
            <a:extLst>
              <a:ext uri="{FF2B5EF4-FFF2-40B4-BE49-F238E27FC236}">
                <a16:creationId xmlns:a16="http://schemas.microsoft.com/office/drawing/2014/main" id="{FAFA1A9E-E3E8-2897-7AAA-150C4D100007}"/>
              </a:ext>
            </a:extLst>
          </p:cNvPr>
          <p:cNvSpPr txBox="1">
            <a:spLocks/>
          </p:cNvSpPr>
          <p:nvPr/>
        </p:nvSpPr>
        <p:spPr>
          <a:xfrm>
            <a:off x="445313" y="477415"/>
            <a:ext cx="8388881" cy="3851697"/>
          </a:xfrm>
          <a:prstGeom prst="rect">
            <a:avLst/>
          </a:prstGeom>
        </p:spPr>
        <p:txBody>
          <a:bodyPr vert="horz" lIns="91440" tIns="45720" rIns="91440" bIns="45720" rtlCol="0" anchor="t">
            <a:normAutofit/>
          </a:bodyPr>
          <a:lst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marL="0" indent="0" algn="just">
              <a:spcBef>
                <a:spcPts val="0"/>
              </a:spcBef>
              <a:spcAft>
                <a:spcPts val="600"/>
              </a:spcAft>
              <a:buFont typeface="Arial" pitchFamily="34" charset="0"/>
              <a:buNone/>
              <a:tabLst>
                <a:tab pos="457200" algn="l"/>
              </a:tabLst>
            </a:pPr>
            <a:r>
              <a:rPr lang="fr-FR" sz="2000" b="1" dirty="0">
                <a:solidFill>
                  <a:schemeClr val="accent4">
                    <a:lumMod val="75000"/>
                  </a:schemeClr>
                </a:solidFill>
                <a:latin typeface="Lato" panose="020F0502020204030203" pitchFamily="34" charset="0"/>
                <a:cs typeface="Arial" panose="020B0604020202020204" pitchFamily="34" charset="0"/>
              </a:rPr>
              <a:t>3. Débat d’orientations budgétaires 2023</a:t>
            </a:r>
          </a:p>
          <a:p>
            <a:pPr marL="0" indent="0" algn="just">
              <a:spcBef>
                <a:spcPts val="0"/>
              </a:spcBef>
              <a:spcAft>
                <a:spcPts val="600"/>
              </a:spcAft>
              <a:buFont typeface="Arial" pitchFamily="34" charset="0"/>
              <a:buNone/>
              <a:tabLst>
                <a:tab pos="457200" algn="l"/>
              </a:tabLst>
            </a:pPr>
            <a:endParaRPr lang="fr-FR" sz="2000" b="1" dirty="0">
              <a:solidFill>
                <a:schemeClr val="accent4">
                  <a:lumMod val="75000"/>
                </a:schemeClr>
              </a:solidFill>
              <a:latin typeface="Lato" panose="020F0502020204030203" pitchFamily="34" charset="0"/>
              <a:ea typeface="Calibri" panose="020F0502020204030204" pitchFamily="34" charset="0"/>
              <a:cs typeface="Arial" panose="020B0604020202020204" pitchFamily="34" charset="0"/>
            </a:endParaRPr>
          </a:p>
        </p:txBody>
      </p:sp>
      <p:sp>
        <p:nvSpPr>
          <p:cNvPr id="8" name="Espace réservé de la date 7">
            <a:extLst>
              <a:ext uri="{FF2B5EF4-FFF2-40B4-BE49-F238E27FC236}">
                <a16:creationId xmlns:a16="http://schemas.microsoft.com/office/drawing/2014/main" id="{B41662C1-6227-C1AC-549A-0F830B17DE32}"/>
              </a:ext>
            </a:extLst>
          </p:cNvPr>
          <p:cNvSpPr>
            <a:spLocks noGrp="1"/>
          </p:cNvSpPr>
          <p:nvPr>
            <p:ph type="dt" sz="half" idx="10"/>
          </p:nvPr>
        </p:nvSpPr>
        <p:spPr>
          <a:xfrm>
            <a:off x="457200" y="4767264"/>
            <a:ext cx="3330054" cy="273844"/>
          </a:xfrm>
        </p:spPr>
        <p:txBody>
          <a:bodyPr/>
          <a:lstStyle/>
          <a:p>
            <a:r>
              <a:rPr lang="fr-FR" i="1">
                <a:solidFill>
                  <a:schemeClr val="tx2"/>
                </a:solidFill>
              </a:rPr>
              <a:t>Conseil communautaire – 17 novembre 2022</a:t>
            </a:r>
            <a:endParaRPr lang="fr-FR" i="1" dirty="0">
              <a:solidFill>
                <a:schemeClr val="tx2"/>
              </a:solidFill>
            </a:endParaRPr>
          </a:p>
        </p:txBody>
      </p:sp>
      <p:cxnSp>
        <p:nvCxnSpPr>
          <p:cNvPr id="11" name="Connecteur droit 10">
            <a:extLst>
              <a:ext uri="{FF2B5EF4-FFF2-40B4-BE49-F238E27FC236}">
                <a16:creationId xmlns:a16="http://schemas.microsoft.com/office/drawing/2014/main" id="{80375233-B56E-A771-E1AD-EDEFBB6E0551}"/>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12" name="Espace réservé du numéro de diapositive 11">
            <a:extLst>
              <a:ext uri="{FF2B5EF4-FFF2-40B4-BE49-F238E27FC236}">
                <a16:creationId xmlns:a16="http://schemas.microsoft.com/office/drawing/2014/main" id="{9BAC646B-7DAF-D668-367C-4D96FE808A8A}"/>
              </a:ext>
            </a:extLst>
          </p:cNvPr>
          <p:cNvSpPr>
            <a:spLocks noGrp="1"/>
          </p:cNvSpPr>
          <p:nvPr>
            <p:ph type="sldNum" sz="quarter" idx="12"/>
          </p:nvPr>
        </p:nvSpPr>
        <p:spPr/>
        <p:txBody>
          <a:bodyPr/>
          <a:lstStyle/>
          <a:p>
            <a:fld id="{7DD352F8-E6D5-40A5-90BA-A89BD40754D9}" type="slidenum">
              <a:rPr lang="fr-FR" smtClean="0"/>
              <a:pPr/>
              <a:t>23</a:t>
            </a:fld>
            <a:endParaRPr lang="fr-FR"/>
          </a:p>
        </p:txBody>
      </p:sp>
      <p:sp>
        <p:nvSpPr>
          <p:cNvPr id="13" name="Espace réservé du numéro de diapositive 3">
            <a:extLst>
              <a:ext uri="{FF2B5EF4-FFF2-40B4-BE49-F238E27FC236}">
                <a16:creationId xmlns:a16="http://schemas.microsoft.com/office/drawing/2014/main" id="{78B513E0-C350-F959-E31B-27887A475BB4}"/>
              </a:ext>
            </a:extLst>
          </p:cNvPr>
          <p:cNvSpPr txBox="1">
            <a:spLocks/>
          </p:cNvSpPr>
          <p:nvPr/>
        </p:nvSpPr>
        <p:spPr>
          <a:xfrm>
            <a:off x="7236296" y="4767264"/>
            <a:ext cx="648072" cy="273844"/>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DD352F8-E6D5-40A5-90BA-A89BD40754D9}" type="slidenum">
              <a:rPr lang="fr-FR" smtClean="0">
                <a:solidFill>
                  <a:schemeClr val="accent1"/>
                </a:solidFill>
              </a:rPr>
              <a:pPr/>
              <a:t>23</a:t>
            </a:fld>
            <a:endParaRPr lang="fr-FR" dirty="0">
              <a:solidFill>
                <a:schemeClr val="accent1"/>
              </a:solidFill>
            </a:endParaRPr>
          </a:p>
        </p:txBody>
      </p:sp>
    </p:spTree>
    <p:extLst>
      <p:ext uri="{BB962C8B-B14F-4D97-AF65-F5344CB8AC3E}">
        <p14:creationId xmlns:p14="http://schemas.microsoft.com/office/powerpoint/2010/main" val="11250861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0" y="1"/>
            <a:ext cx="8229600" cy="634189"/>
          </a:xfrm>
        </p:spPr>
        <p:txBody>
          <a:bodyPr anchor="t">
            <a:normAutofit fontScale="90000"/>
          </a:bodyPr>
          <a:lstStyle>
            <a:defPPr>
              <a:defRPr lang="fr-FR"/>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l"/>
            <a:br>
              <a:rPr lang="fr-FR" b="1" dirty="0">
                <a:solidFill>
                  <a:schemeClr val="bg2"/>
                </a:solidFill>
                <a:latin typeface="Caviar Dreams" pitchFamily="34" charset="0"/>
              </a:rPr>
            </a:br>
            <a:br>
              <a:rPr lang="fr-FR" b="1" i="1" dirty="0">
                <a:solidFill>
                  <a:schemeClr val="bg2"/>
                </a:solidFill>
                <a:latin typeface="Lato" pitchFamily="34" charset="0"/>
                <a:ea typeface="Lato" pitchFamily="34" charset="0"/>
                <a:cs typeface="Lato" pitchFamily="34" charset="0"/>
              </a:rPr>
            </a:br>
            <a:endParaRPr lang="fr-FR" b="1" dirty="0">
              <a:solidFill>
                <a:srgbClr val="432918"/>
              </a:solidFill>
              <a:latin typeface="Caviar Dreams" pitchFamily="34" charset="0"/>
            </a:endParaRPr>
          </a:p>
        </p:txBody>
      </p:sp>
      <p:sp>
        <p:nvSpPr>
          <p:cNvPr id="10" name="Espace réservé du contenu 9"/>
          <p:cNvSpPr>
            <a:spLocks noGrp="1"/>
          </p:cNvSpPr>
          <p:nvPr>
            <p:ph idx="1"/>
          </p:nvPr>
        </p:nvSpPr>
        <p:spPr>
          <a:xfrm>
            <a:off x="445312" y="584200"/>
            <a:ext cx="7921891" cy="4147791"/>
          </a:xfrm>
        </p:spPr>
        <p:txBody>
          <a:bodyPr>
            <a:normAutofit/>
          </a:bodyPr>
          <a:lstStyle>
            <a:defPPr>
              <a:defRPr lang="fr-FR"/>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indent="0" defTabSz="685800">
              <a:buNone/>
              <a:defRPr/>
            </a:pPr>
            <a:r>
              <a:rPr lang="fr-FR" sz="1350" b="1" dirty="0">
                <a:solidFill>
                  <a:srgbClr val="000000"/>
                </a:solidFill>
                <a:latin typeface="Lato"/>
              </a:rPr>
              <a:t>BUDGET PRINCIPAL AP/CP</a:t>
            </a:r>
          </a:p>
          <a:p>
            <a:pPr indent="0" defTabSz="685800">
              <a:spcBef>
                <a:spcPts val="0"/>
              </a:spcBef>
              <a:buNone/>
              <a:defRPr/>
            </a:pPr>
            <a:endParaRPr lang="fr-FR" sz="1500" i="1" dirty="0">
              <a:solidFill>
                <a:srgbClr val="FF0000"/>
              </a:solidFill>
              <a:latin typeface="Lato"/>
            </a:endParaRPr>
          </a:p>
        </p:txBody>
      </p:sp>
      <p:pic>
        <p:nvPicPr>
          <p:cNvPr id="4" name="Image 3">
            <a:extLst>
              <a:ext uri="{FF2B5EF4-FFF2-40B4-BE49-F238E27FC236}">
                <a16:creationId xmlns:a16="http://schemas.microsoft.com/office/drawing/2014/main" id="{ECD54DAB-F48C-24C9-7AB8-D719078B4D41}"/>
              </a:ext>
            </a:extLst>
          </p:cNvPr>
          <p:cNvPicPr>
            <a:picLocks noChangeAspect="1"/>
          </p:cNvPicPr>
          <p:nvPr/>
        </p:nvPicPr>
        <p:blipFill>
          <a:blip r:embed="rId3"/>
          <a:stretch>
            <a:fillRect/>
          </a:stretch>
        </p:blipFill>
        <p:spPr>
          <a:xfrm>
            <a:off x="476840" y="857123"/>
            <a:ext cx="7551127" cy="3939965"/>
          </a:xfrm>
          <a:prstGeom prst="rect">
            <a:avLst/>
          </a:prstGeom>
        </p:spPr>
      </p:pic>
      <p:sp>
        <p:nvSpPr>
          <p:cNvPr id="3" name="Espace réservé du contenu 9">
            <a:extLst>
              <a:ext uri="{FF2B5EF4-FFF2-40B4-BE49-F238E27FC236}">
                <a16:creationId xmlns:a16="http://schemas.microsoft.com/office/drawing/2014/main" id="{28D97553-0DD3-D2CF-3BC5-C61A0FE87AE9}"/>
              </a:ext>
            </a:extLst>
          </p:cNvPr>
          <p:cNvSpPr txBox="1">
            <a:spLocks/>
          </p:cNvSpPr>
          <p:nvPr/>
        </p:nvSpPr>
        <p:spPr>
          <a:xfrm>
            <a:off x="445313" y="330141"/>
            <a:ext cx="8388881" cy="3851697"/>
          </a:xfrm>
          <a:prstGeom prst="rect">
            <a:avLst/>
          </a:prstGeom>
        </p:spPr>
        <p:txBody>
          <a:bodyPr vert="horz" lIns="91440" tIns="45720" rIns="91440" bIns="45720" rtlCol="0" anchor="t">
            <a:normAutofit/>
          </a:bodyPr>
          <a:lst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marL="0" indent="0" algn="just">
              <a:spcBef>
                <a:spcPts val="0"/>
              </a:spcBef>
              <a:spcAft>
                <a:spcPts val="600"/>
              </a:spcAft>
              <a:buFont typeface="Arial" pitchFamily="34" charset="0"/>
              <a:buNone/>
              <a:tabLst>
                <a:tab pos="457200" algn="l"/>
              </a:tabLst>
            </a:pPr>
            <a:r>
              <a:rPr lang="fr-FR" sz="2000" b="1" dirty="0">
                <a:solidFill>
                  <a:schemeClr val="accent4">
                    <a:lumMod val="75000"/>
                  </a:schemeClr>
                </a:solidFill>
                <a:latin typeface="Lato" panose="020F0502020204030203" pitchFamily="34" charset="0"/>
                <a:cs typeface="Arial" panose="020B0604020202020204" pitchFamily="34" charset="0"/>
              </a:rPr>
              <a:t>3. Débat d’orientations budgétaires 2023</a:t>
            </a:r>
          </a:p>
          <a:p>
            <a:pPr marL="0" indent="0" algn="just">
              <a:spcBef>
                <a:spcPts val="0"/>
              </a:spcBef>
              <a:spcAft>
                <a:spcPts val="600"/>
              </a:spcAft>
              <a:buFont typeface="Arial" pitchFamily="34" charset="0"/>
              <a:buNone/>
              <a:tabLst>
                <a:tab pos="457200" algn="l"/>
              </a:tabLst>
            </a:pPr>
            <a:endParaRPr lang="fr-FR" sz="2000" b="1" dirty="0">
              <a:solidFill>
                <a:schemeClr val="accent4">
                  <a:lumMod val="75000"/>
                </a:schemeClr>
              </a:solidFill>
              <a:latin typeface="Lato" panose="020F0502020204030203" pitchFamily="34" charset="0"/>
              <a:ea typeface="Calibri" panose="020F0502020204030204" pitchFamily="34" charset="0"/>
              <a:cs typeface="Arial" panose="020B0604020202020204" pitchFamily="34" charset="0"/>
            </a:endParaRPr>
          </a:p>
        </p:txBody>
      </p:sp>
      <p:sp>
        <p:nvSpPr>
          <p:cNvPr id="6" name="Titre 8">
            <a:extLst>
              <a:ext uri="{FF2B5EF4-FFF2-40B4-BE49-F238E27FC236}">
                <a16:creationId xmlns:a16="http://schemas.microsoft.com/office/drawing/2014/main" id="{3DBBA4A8-95B6-731A-DF79-81331262A027}"/>
              </a:ext>
            </a:extLst>
          </p:cNvPr>
          <p:cNvSpPr txBox="1">
            <a:spLocks/>
          </p:cNvSpPr>
          <p:nvPr/>
        </p:nvSpPr>
        <p:spPr>
          <a:xfrm>
            <a:off x="445313" y="-143523"/>
            <a:ext cx="8229600" cy="777713"/>
          </a:xfrm>
          <a:prstGeom prst="rect">
            <a:avLst/>
          </a:prstGeom>
        </p:spPr>
        <p:txBody>
          <a:bodyPr vert="horz" lIns="91440" tIns="45720" rIns="91440" bIns="45720" rtlCol="0" anchor="t">
            <a:normAutofit/>
          </a:bodyPr>
          <a:lstStyle>
            <a:lvl1pPr algn="ctr" defTabSz="685800" rtl="0" eaLnBrk="1" latinLnBrk="0" hangingPunct="1">
              <a:spcBef>
                <a:spcPct val="0"/>
              </a:spcBef>
              <a:buNone/>
              <a:defRPr sz="3300" kern="1200">
                <a:solidFill>
                  <a:schemeClr val="tx1"/>
                </a:solidFill>
                <a:latin typeface="+mj-lt"/>
                <a:ea typeface="+mj-ea"/>
                <a:cs typeface="+mj-cs"/>
              </a:defRPr>
            </a:lvl1pPr>
          </a:lstStyle>
          <a:p>
            <a:pPr algn="l"/>
            <a:r>
              <a:rPr lang="fr-FR" sz="4000" b="1" dirty="0">
                <a:solidFill>
                  <a:schemeClr val="accent4">
                    <a:lumMod val="75000"/>
                  </a:schemeClr>
                </a:solidFill>
                <a:latin typeface="Lato" pitchFamily="34" charset="0"/>
                <a:ea typeface="Lato" pitchFamily="34" charset="0"/>
                <a:cs typeface="Lato" pitchFamily="34" charset="0"/>
              </a:rPr>
              <a:t>Finances</a:t>
            </a:r>
            <a:r>
              <a:rPr lang="fr-FR" sz="1300" b="1" i="1" dirty="0">
                <a:solidFill>
                  <a:srgbClr val="5E3B27"/>
                </a:solidFill>
                <a:latin typeface="Lato" pitchFamily="34" charset="0"/>
                <a:ea typeface="Lato" pitchFamily="34" charset="0"/>
                <a:cs typeface="Lato" pitchFamily="34" charset="0"/>
              </a:rPr>
              <a:t> </a:t>
            </a:r>
            <a:r>
              <a:rPr lang="fr-FR" sz="1400" b="1" i="1" dirty="0">
                <a:solidFill>
                  <a:srgbClr val="5E3B27"/>
                </a:solidFill>
                <a:latin typeface="Lato" pitchFamily="34" charset="0"/>
                <a:ea typeface="Lato" pitchFamily="34" charset="0"/>
                <a:cs typeface="Lato" pitchFamily="34" charset="0"/>
              </a:rPr>
              <a:t>- Intervention de Monsieur Jérôme PELTIER</a:t>
            </a:r>
            <a:endParaRPr lang="fr-FR" sz="1300" b="1" i="1" dirty="0">
              <a:solidFill>
                <a:srgbClr val="5E3B27"/>
              </a:solidFill>
              <a:latin typeface="Lato" pitchFamily="34" charset="0"/>
              <a:ea typeface="Lato" pitchFamily="34" charset="0"/>
              <a:cs typeface="Lato" pitchFamily="34" charset="0"/>
            </a:endParaRPr>
          </a:p>
        </p:txBody>
      </p:sp>
      <p:sp>
        <p:nvSpPr>
          <p:cNvPr id="8" name="Espace réservé de la date 7">
            <a:extLst>
              <a:ext uri="{FF2B5EF4-FFF2-40B4-BE49-F238E27FC236}">
                <a16:creationId xmlns:a16="http://schemas.microsoft.com/office/drawing/2014/main" id="{75735BDE-CC63-92A0-925B-DC12C046F8EA}"/>
              </a:ext>
            </a:extLst>
          </p:cNvPr>
          <p:cNvSpPr>
            <a:spLocks noGrp="1"/>
          </p:cNvSpPr>
          <p:nvPr>
            <p:ph type="dt" sz="half" idx="10"/>
          </p:nvPr>
        </p:nvSpPr>
        <p:spPr>
          <a:xfrm>
            <a:off x="457200" y="4767264"/>
            <a:ext cx="3098042" cy="273844"/>
          </a:xfrm>
        </p:spPr>
        <p:txBody>
          <a:bodyPr/>
          <a:lstStyle/>
          <a:p>
            <a:r>
              <a:rPr lang="fr-FR" i="1">
                <a:solidFill>
                  <a:schemeClr val="tx2"/>
                </a:solidFill>
              </a:rPr>
              <a:t>Conseil communautaire – 17 novembre 2022</a:t>
            </a:r>
            <a:endParaRPr lang="fr-FR" i="1" dirty="0">
              <a:solidFill>
                <a:schemeClr val="tx2"/>
              </a:solidFill>
            </a:endParaRPr>
          </a:p>
        </p:txBody>
      </p:sp>
      <p:cxnSp>
        <p:nvCxnSpPr>
          <p:cNvPr id="11" name="Connecteur droit 10">
            <a:extLst>
              <a:ext uri="{FF2B5EF4-FFF2-40B4-BE49-F238E27FC236}">
                <a16:creationId xmlns:a16="http://schemas.microsoft.com/office/drawing/2014/main" id="{89F9365C-D802-EFD8-632E-B4E866F696E2}"/>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12" name="Espace réservé du numéro de diapositive 11">
            <a:extLst>
              <a:ext uri="{FF2B5EF4-FFF2-40B4-BE49-F238E27FC236}">
                <a16:creationId xmlns:a16="http://schemas.microsoft.com/office/drawing/2014/main" id="{9B5FA212-A5FB-76F5-C887-FB9CF52D867A}"/>
              </a:ext>
            </a:extLst>
          </p:cNvPr>
          <p:cNvSpPr>
            <a:spLocks noGrp="1"/>
          </p:cNvSpPr>
          <p:nvPr>
            <p:ph type="sldNum" sz="quarter" idx="12"/>
          </p:nvPr>
        </p:nvSpPr>
        <p:spPr/>
        <p:txBody>
          <a:bodyPr/>
          <a:lstStyle/>
          <a:p>
            <a:fld id="{7DD352F8-E6D5-40A5-90BA-A89BD40754D9}" type="slidenum">
              <a:rPr lang="fr-FR" smtClean="0"/>
              <a:pPr/>
              <a:t>24</a:t>
            </a:fld>
            <a:endParaRPr lang="fr-FR"/>
          </a:p>
        </p:txBody>
      </p:sp>
      <p:sp>
        <p:nvSpPr>
          <p:cNvPr id="13" name="Espace réservé du numéro de diapositive 3">
            <a:extLst>
              <a:ext uri="{FF2B5EF4-FFF2-40B4-BE49-F238E27FC236}">
                <a16:creationId xmlns:a16="http://schemas.microsoft.com/office/drawing/2014/main" id="{DE974113-A000-C2C4-F879-6AB40FAE3C03}"/>
              </a:ext>
            </a:extLst>
          </p:cNvPr>
          <p:cNvSpPr txBox="1">
            <a:spLocks/>
          </p:cNvSpPr>
          <p:nvPr/>
        </p:nvSpPr>
        <p:spPr>
          <a:xfrm>
            <a:off x="7236296" y="4767264"/>
            <a:ext cx="648072" cy="273844"/>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DD352F8-E6D5-40A5-90BA-A89BD40754D9}" type="slidenum">
              <a:rPr lang="fr-FR" smtClean="0">
                <a:solidFill>
                  <a:schemeClr val="accent1"/>
                </a:solidFill>
              </a:rPr>
              <a:pPr/>
              <a:t>24</a:t>
            </a:fld>
            <a:endParaRPr lang="fr-FR" dirty="0">
              <a:solidFill>
                <a:schemeClr val="accent1"/>
              </a:solidFill>
            </a:endParaRPr>
          </a:p>
        </p:txBody>
      </p:sp>
    </p:spTree>
    <p:extLst>
      <p:ext uri="{BB962C8B-B14F-4D97-AF65-F5344CB8AC3E}">
        <p14:creationId xmlns:p14="http://schemas.microsoft.com/office/powerpoint/2010/main" val="2712886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0" y="1"/>
            <a:ext cx="8229600" cy="634189"/>
          </a:xfrm>
        </p:spPr>
        <p:txBody>
          <a:bodyPr anchor="t">
            <a:normAutofit fontScale="90000"/>
          </a:bodyPr>
          <a:lstStyle>
            <a:defPPr>
              <a:defRPr lang="fr-FR"/>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l"/>
            <a:br>
              <a:rPr lang="fr-FR" b="1" dirty="0">
                <a:solidFill>
                  <a:schemeClr val="bg2"/>
                </a:solidFill>
                <a:latin typeface="Caviar Dreams" pitchFamily="34" charset="0"/>
              </a:rPr>
            </a:br>
            <a:br>
              <a:rPr lang="fr-FR" b="1" i="1" dirty="0">
                <a:solidFill>
                  <a:schemeClr val="bg2"/>
                </a:solidFill>
                <a:latin typeface="Lato" pitchFamily="34" charset="0"/>
                <a:ea typeface="Lato" pitchFamily="34" charset="0"/>
                <a:cs typeface="Lato" pitchFamily="34" charset="0"/>
              </a:rPr>
            </a:br>
            <a:endParaRPr lang="fr-FR" b="1" dirty="0">
              <a:solidFill>
                <a:srgbClr val="432918"/>
              </a:solidFill>
              <a:latin typeface="Caviar Dreams" pitchFamily="34" charset="0"/>
            </a:endParaRPr>
          </a:p>
        </p:txBody>
      </p:sp>
      <p:sp>
        <p:nvSpPr>
          <p:cNvPr id="10" name="Espace réservé du contenu 9"/>
          <p:cNvSpPr>
            <a:spLocks noGrp="1"/>
          </p:cNvSpPr>
          <p:nvPr>
            <p:ph idx="1"/>
          </p:nvPr>
        </p:nvSpPr>
        <p:spPr>
          <a:xfrm>
            <a:off x="441873" y="687302"/>
            <a:ext cx="8229600" cy="4616939"/>
          </a:xfrm>
        </p:spPr>
        <p:txBody>
          <a:bodyPr>
            <a:normAutofit/>
          </a:bodyPr>
          <a:lstStyle>
            <a:defPPr>
              <a:defRPr lang="fr-FR"/>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indent="0" defTabSz="685800">
              <a:buNone/>
              <a:defRPr/>
            </a:pPr>
            <a:r>
              <a:rPr lang="fr-FR" sz="1350" b="1" dirty="0">
                <a:solidFill>
                  <a:srgbClr val="000000"/>
                </a:solidFill>
                <a:latin typeface="Lato"/>
              </a:rPr>
              <a:t>BUDGET PRINCIPAL AP/CP</a:t>
            </a:r>
          </a:p>
          <a:p>
            <a:pPr indent="0" defTabSz="685800">
              <a:buNone/>
              <a:defRPr/>
            </a:pPr>
            <a:endParaRPr lang="fr-FR" sz="1350" b="1" dirty="0">
              <a:solidFill>
                <a:srgbClr val="000000"/>
              </a:solidFill>
              <a:latin typeface="Lato"/>
            </a:endParaRPr>
          </a:p>
          <a:p>
            <a:pPr indent="0" defTabSz="685800">
              <a:spcBef>
                <a:spcPts val="0"/>
              </a:spcBef>
              <a:buNone/>
              <a:defRPr/>
            </a:pPr>
            <a:endParaRPr lang="fr-FR" sz="1500" i="1" dirty="0">
              <a:solidFill>
                <a:srgbClr val="FF0000"/>
              </a:solidFill>
              <a:latin typeface="Lato"/>
            </a:endParaRPr>
          </a:p>
        </p:txBody>
      </p:sp>
      <p:pic>
        <p:nvPicPr>
          <p:cNvPr id="3" name="Image 2">
            <a:extLst>
              <a:ext uri="{FF2B5EF4-FFF2-40B4-BE49-F238E27FC236}">
                <a16:creationId xmlns:a16="http://schemas.microsoft.com/office/drawing/2014/main" id="{2B9B72DA-B050-DF71-5DCB-5FAC9E8FA6CC}"/>
              </a:ext>
            </a:extLst>
          </p:cNvPr>
          <p:cNvPicPr>
            <a:picLocks noChangeAspect="1"/>
          </p:cNvPicPr>
          <p:nvPr/>
        </p:nvPicPr>
        <p:blipFill>
          <a:blip r:embed="rId3"/>
          <a:stretch>
            <a:fillRect/>
          </a:stretch>
        </p:blipFill>
        <p:spPr>
          <a:xfrm>
            <a:off x="441873" y="977745"/>
            <a:ext cx="7626870" cy="3844658"/>
          </a:xfrm>
          <a:prstGeom prst="rect">
            <a:avLst/>
          </a:prstGeom>
        </p:spPr>
      </p:pic>
      <p:sp>
        <p:nvSpPr>
          <p:cNvPr id="4" name="Titre 8">
            <a:extLst>
              <a:ext uri="{FF2B5EF4-FFF2-40B4-BE49-F238E27FC236}">
                <a16:creationId xmlns:a16="http://schemas.microsoft.com/office/drawing/2014/main" id="{8D2A70D1-1EDD-5C67-738E-6E06641314CC}"/>
              </a:ext>
            </a:extLst>
          </p:cNvPr>
          <p:cNvSpPr txBox="1">
            <a:spLocks/>
          </p:cNvSpPr>
          <p:nvPr/>
        </p:nvSpPr>
        <p:spPr>
          <a:xfrm>
            <a:off x="441873" y="-53111"/>
            <a:ext cx="8229600" cy="777713"/>
          </a:xfrm>
          <a:prstGeom prst="rect">
            <a:avLst/>
          </a:prstGeom>
        </p:spPr>
        <p:txBody>
          <a:bodyPr vert="horz" lIns="91440" tIns="45720" rIns="91440" bIns="45720" rtlCol="0" anchor="t">
            <a:normAutofit/>
          </a:bodyPr>
          <a:lstStyle>
            <a:lvl1pPr algn="ctr" defTabSz="685800" rtl="0" eaLnBrk="1" latinLnBrk="0" hangingPunct="1">
              <a:spcBef>
                <a:spcPct val="0"/>
              </a:spcBef>
              <a:buNone/>
              <a:defRPr sz="3300" kern="1200">
                <a:solidFill>
                  <a:schemeClr val="tx1"/>
                </a:solidFill>
                <a:latin typeface="+mj-lt"/>
                <a:ea typeface="+mj-ea"/>
                <a:cs typeface="+mj-cs"/>
              </a:defRPr>
            </a:lvl1pPr>
          </a:lstStyle>
          <a:p>
            <a:pPr algn="l"/>
            <a:r>
              <a:rPr lang="fr-FR" sz="4000" b="1" dirty="0">
                <a:solidFill>
                  <a:schemeClr val="accent4">
                    <a:lumMod val="75000"/>
                  </a:schemeClr>
                </a:solidFill>
                <a:latin typeface="Lato" pitchFamily="34" charset="0"/>
                <a:ea typeface="Lato" pitchFamily="34" charset="0"/>
                <a:cs typeface="Lato" pitchFamily="34" charset="0"/>
              </a:rPr>
              <a:t>Finances</a:t>
            </a:r>
            <a:r>
              <a:rPr lang="fr-FR" sz="1300" b="1" i="1" dirty="0">
                <a:solidFill>
                  <a:srgbClr val="5E3B27"/>
                </a:solidFill>
                <a:latin typeface="Lato" pitchFamily="34" charset="0"/>
                <a:ea typeface="Lato" pitchFamily="34" charset="0"/>
                <a:cs typeface="Lato" pitchFamily="34" charset="0"/>
              </a:rPr>
              <a:t> </a:t>
            </a:r>
            <a:r>
              <a:rPr lang="fr-FR" sz="1400" b="1" i="1" dirty="0">
                <a:solidFill>
                  <a:srgbClr val="5E3B27"/>
                </a:solidFill>
                <a:latin typeface="Lato" pitchFamily="34" charset="0"/>
                <a:ea typeface="Lato" pitchFamily="34" charset="0"/>
                <a:cs typeface="Lato" pitchFamily="34" charset="0"/>
              </a:rPr>
              <a:t>- Intervention de Monsieur Jérôme PELTIER</a:t>
            </a:r>
            <a:endParaRPr lang="fr-FR" sz="1300" b="1" i="1" dirty="0">
              <a:solidFill>
                <a:srgbClr val="5E3B27"/>
              </a:solidFill>
              <a:latin typeface="Lato" pitchFamily="34" charset="0"/>
              <a:ea typeface="Lato" pitchFamily="34" charset="0"/>
              <a:cs typeface="Lato" pitchFamily="34" charset="0"/>
            </a:endParaRPr>
          </a:p>
        </p:txBody>
      </p:sp>
      <p:sp>
        <p:nvSpPr>
          <p:cNvPr id="6" name="Espace réservé du contenu 9">
            <a:extLst>
              <a:ext uri="{FF2B5EF4-FFF2-40B4-BE49-F238E27FC236}">
                <a16:creationId xmlns:a16="http://schemas.microsoft.com/office/drawing/2014/main" id="{22CF9A19-2A89-CF05-C2BD-4B9B2EDBDA00}"/>
              </a:ext>
            </a:extLst>
          </p:cNvPr>
          <p:cNvSpPr txBox="1">
            <a:spLocks/>
          </p:cNvSpPr>
          <p:nvPr/>
        </p:nvSpPr>
        <p:spPr>
          <a:xfrm>
            <a:off x="441873" y="452060"/>
            <a:ext cx="8388881" cy="3851697"/>
          </a:xfrm>
          <a:prstGeom prst="rect">
            <a:avLst/>
          </a:prstGeom>
        </p:spPr>
        <p:txBody>
          <a:bodyPr vert="horz" lIns="91440" tIns="45720" rIns="91440" bIns="45720" rtlCol="0" anchor="t">
            <a:normAutofit/>
          </a:bodyPr>
          <a:lst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marL="0" indent="0" algn="just">
              <a:spcBef>
                <a:spcPts val="0"/>
              </a:spcBef>
              <a:spcAft>
                <a:spcPts val="600"/>
              </a:spcAft>
              <a:buFont typeface="Arial" pitchFamily="34" charset="0"/>
              <a:buNone/>
              <a:tabLst>
                <a:tab pos="457200" algn="l"/>
              </a:tabLst>
            </a:pPr>
            <a:r>
              <a:rPr lang="fr-FR" sz="2000" b="1" dirty="0">
                <a:solidFill>
                  <a:schemeClr val="accent4">
                    <a:lumMod val="75000"/>
                  </a:schemeClr>
                </a:solidFill>
                <a:latin typeface="Lato" panose="020F0502020204030203" pitchFamily="34" charset="0"/>
                <a:cs typeface="Arial" panose="020B0604020202020204" pitchFamily="34" charset="0"/>
              </a:rPr>
              <a:t>3. Débat d’orientations budgétaires 2023</a:t>
            </a:r>
          </a:p>
          <a:p>
            <a:pPr marL="0" indent="0" algn="just">
              <a:spcBef>
                <a:spcPts val="0"/>
              </a:spcBef>
              <a:spcAft>
                <a:spcPts val="600"/>
              </a:spcAft>
              <a:buFont typeface="Arial" pitchFamily="34" charset="0"/>
              <a:buNone/>
              <a:tabLst>
                <a:tab pos="457200" algn="l"/>
              </a:tabLst>
            </a:pPr>
            <a:endParaRPr lang="fr-FR" sz="2000" b="1" dirty="0">
              <a:solidFill>
                <a:schemeClr val="accent4">
                  <a:lumMod val="75000"/>
                </a:schemeClr>
              </a:solidFill>
              <a:latin typeface="Lato" panose="020F0502020204030203" pitchFamily="34" charset="0"/>
              <a:ea typeface="Calibri" panose="020F0502020204030204" pitchFamily="34" charset="0"/>
              <a:cs typeface="Arial" panose="020B0604020202020204" pitchFamily="34" charset="0"/>
            </a:endParaRPr>
          </a:p>
        </p:txBody>
      </p:sp>
      <p:sp>
        <p:nvSpPr>
          <p:cNvPr id="8" name="Espace réservé de la date 7">
            <a:extLst>
              <a:ext uri="{FF2B5EF4-FFF2-40B4-BE49-F238E27FC236}">
                <a16:creationId xmlns:a16="http://schemas.microsoft.com/office/drawing/2014/main" id="{D123BCC5-6ED6-61E3-A940-D7635940ED3B}"/>
              </a:ext>
            </a:extLst>
          </p:cNvPr>
          <p:cNvSpPr>
            <a:spLocks noGrp="1"/>
          </p:cNvSpPr>
          <p:nvPr>
            <p:ph type="dt" sz="half" idx="10"/>
          </p:nvPr>
        </p:nvSpPr>
        <p:spPr>
          <a:xfrm>
            <a:off x="457199" y="4767264"/>
            <a:ext cx="3275463" cy="273844"/>
          </a:xfrm>
        </p:spPr>
        <p:txBody>
          <a:bodyPr/>
          <a:lstStyle/>
          <a:p>
            <a:r>
              <a:rPr lang="fr-FR" i="1">
                <a:solidFill>
                  <a:schemeClr val="tx2"/>
                </a:solidFill>
              </a:rPr>
              <a:t>Conseil communautaire – 17 novembre 2022</a:t>
            </a:r>
            <a:endParaRPr lang="fr-FR" i="1" dirty="0">
              <a:solidFill>
                <a:schemeClr val="tx2"/>
              </a:solidFill>
            </a:endParaRPr>
          </a:p>
        </p:txBody>
      </p:sp>
      <p:cxnSp>
        <p:nvCxnSpPr>
          <p:cNvPr id="11" name="Connecteur droit 10">
            <a:extLst>
              <a:ext uri="{FF2B5EF4-FFF2-40B4-BE49-F238E27FC236}">
                <a16:creationId xmlns:a16="http://schemas.microsoft.com/office/drawing/2014/main" id="{43FB34E8-6B37-F3BE-DBD9-E814C5EBCEDE}"/>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12" name="Espace réservé du numéro de diapositive 11">
            <a:extLst>
              <a:ext uri="{FF2B5EF4-FFF2-40B4-BE49-F238E27FC236}">
                <a16:creationId xmlns:a16="http://schemas.microsoft.com/office/drawing/2014/main" id="{A69156C5-9C3A-0CB1-9FD8-58070CD6AEAC}"/>
              </a:ext>
            </a:extLst>
          </p:cNvPr>
          <p:cNvSpPr>
            <a:spLocks noGrp="1"/>
          </p:cNvSpPr>
          <p:nvPr>
            <p:ph type="sldNum" sz="quarter" idx="12"/>
          </p:nvPr>
        </p:nvSpPr>
        <p:spPr/>
        <p:txBody>
          <a:bodyPr/>
          <a:lstStyle/>
          <a:p>
            <a:fld id="{7DD352F8-E6D5-40A5-90BA-A89BD40754D9}" type="slidenum">
              <a:rPr lang="fr-FR" smtClean="0"/>
              <a:pPr/>
              <a:t>25</a:t>
            </a:fld>
            <a:endParaRPr lang="fr-FR"/>
          </a:p>
        </p:txBody>
      </p:sp>
      <p:sp>
        <p:nvSpPr>
          <p:cNvPr id="13" name="Espace réservé du numéro de diapositive 3">
            <a:extLst>
              <a:ext uri="{FF2B5EF4-FFF2-40B4-BE49-F238E27FC236}">
                <a16:creationId xmlns:a16="http://schemas.microsoft.com/office/drawing/2014/main" id="{DD619D80-BFB0-6176-4EA8-4E6B687460E3}"/>
              </a:ext>
            </a:extLst>
          </p:cNvPr>
          <p:cNvSpPr txBox="1">
            <a:spLocks/>
          </p:cNvSpPr>
          <p:nvPr/>
        </p:nvSpPr>
        <p:spPr>
          <a:xfrm>
            <a:off x="7236296" y="4767264"/>
            <a:ext cx="648072" cy="273844"/>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DD352F8-E6D5-40A5-90BA-A89BD40754D9}" type="slidenum">
              <a:rPr lang="fr-FR" smtClean="0">
                <a:solidFill>
                  <a:schemeClr val="accent1"/>
                </a:solidFill>
              </a:rPr>
              <a:pPr/>
              <a:t>25</a:t>
            </a:fld>
            <a:endParaRPr lang="fr-FR" dirty="0">
              <a:solidFill>
                <a:schemeClr val="accent1"/>
              </a:solidFill>
            </a:endParaRPr>
          </a:p>
        </p:txBody>
      </p:sp>
    </p:spTree>
    <p:extLst>
      <p:ext uri="{BB962C8B-B14F-4D97-AF65-F5344CB8AC3E}">
        <p14:creationId xmlns:p14="http://schemas.microsoft.com/office/powerpoint/2010/main" val="18558581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632F515-DE61-FA5C-8615-9AF03A2B2FF9}"/>
              </a:ext>
            </a:extLst>
          </p:cNvPr>
          <p:cNvSpPr/>
          <p:nvPr/>
        </p:nvSpPr>
        <p:spPr>
          <a:xfrm>
            <a:off x="495301" y="1132787"/>
            <a:ext cx="8229600" cy="325262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defTabSz="685800"/>
            <a:endParaRPr lang="fr-FR" sz="1350" dirty="0">
              <a:solidFill>
                <a:srgbClr val="000000"/>
              </a:solidFill>
              <a:latin typeface="Lato"/>
            </a:endParaRPr>
          </a:p>
          <a:p>
            <a:pPr defTabSz="685800"/>
            <a:endParaRPr lang="fr-FR" sz="1350" dirty="0">
              <a:solidFill>
                <a:srgbClr val="000000"/>
              </a:solidFill>
              <a:latin typeface="Lato"/>
            </a:endParaRPr>
          </a:p>
        </p:txBody>
      </p:sp>
      <p:sp>
        <p:nvSpPr>
          <p:cNvPr id="11" name="ZoneTexte 10">
            <a:extLst>
              <a:ext uri="{FF2B5EF4-FFF2-40B4-BE49-F238E27FC236}">
                <a16:creationId xmlns:a16="http://schemas.microsoft.com/office/drawing/2014/main" id="{D9020817-1B6D-DB1B-BEBD-ECB6135D501A}"/>
              </a:ext>
            </a:extLst>
          </p:cNvPr>
          <p:cNvSpPr txBox="1"/>
          <p:nvPr/>
        </p:nvSpPr>
        <p:spPr>
          <a:xfrm>
            <a:off x="495301" y="1114908"/>
            <a:ext cx="8766720" cy="3252622"/>
          </a:xfrm>
          <a:prstGeom prst="rect">
            <a:avLst/>
          </a:prstGeom>
          <a:noFill/>
        </p:spPr>
        <p:txBody>
          <a:bodyPr wrap="square">
            <a:spAutoFit/>
          </a:bodyPr>
          <a:lstStyle/>
          <a:p>
            <a:pPr defTabSz="685800">
              <a:defRPr/>
            </a:pPr>
            <a:r>
              <a:rPr lang="fr-FR" sz="1600" dirty="0">
                <a:solidFill>
                  <a:srgbClr val="000000"/>
                </a:solidFill>
                <a:highlight>
                  <a:srgbClr val="C0C0C0"/>
                </a:highlight>
                <a:latin typeface="Lato"/>
              </a:rPr>
              <a:t>Dépenses</a:t>
            </a:r>
          </a:p>
          <a:p>
            <a:pPr defTabSz="685800">
              <a:defRPr/>
            </a:pPr>
            <a:endParaRPr lang="fr-FR" sz="800" dirty="0">
              <a:solidFill>
                <a:srgbClr val="000000"/>
              </a:solidFill>
              <a:latin typeface="Lato"/>
            </a:endParaRPr>
          </a:p>
          <a:p>
            <a:pPr defTabSz="685800">
              <a:defRPr/>
            </a:pPr>
            <a:r>
              <a:rPr lang="fr-FR" sz="1600" dirty="0">
                <a:solidFill>
                  <a:srgbClr val="000000"/>
                </a:solidFill>
                <a:latin typeface="Lato"/>
              </a:rPr>
              <a:t>Montant total des CP sur AP : 3,2</a:t>
            </a:r>
            <a:r>
              <a:rPr lang="fr-FR" sz="1600" dirty="0">
                <a:solidFill>
                  <a:srgbClr val="FF0000"/>
                </a:solidFill>
                <a:latin typeface="Lato"/>
              </a:rPr>
              <a:t> </a:t>
            </a:r>
            <a:r>
              <a:rPr lang="fr-FR" sz="1600" dirty="0">
                <a:solidFill>
                  <a:srgbClr val="000000"/>
                </a:solidFill>
                <a:latin typeface="Lato"/>
              </a:rPr>
              <a:t>M€</a:t>
            </a:r>
          </a:p>
          <a:p>
            <a:pPr defTabSz="685800">
              <a:defRPr/>
            </a:pPr>
            <a:endParaRPr lang="fr-FR" sz="1050" dirty="0">
              <a:solidFill>
                <a:srgbClr val="000000"/>
              </a:solidFill>
              <a:latin typeface="Lato"/>
            </a:endParaRPr>
          </a:p>
          <a:p>
            <a:pPr defTabSz="685800">
              <a:defRPr/>
            </a:pPr>
            <a:r>
              <a:rPr lang="fr-FR" sz="1600" dirty="0">
                <a:solidFill>
                  <a:srgbClr val="000000"/>
                </a:solidFill>
                <a:latin typeface="Lato"/>
              </a:rPr>
              <a:t>Autres projets :</a:t>
            </a:r>
          </a:p>
          <a:p>
            <a:pPr marL="257175" indent="-257175" algn="just" defTabSz="685800">
              <a:lnSpc>
                <a:spcPct val="107000"/>
              </a:lnSpc>
              <a:buFont typeface="Lato" panose="020F0502020204030203" pitchFamily="34" charset="0"/>
              <a:buChar char="-"/>
            </a:pPr>
            <a:r>
              <a:rPr lang="fr-FR" sz="1600" dirty="0">
                <a:solidFill>
                  <a:srgbClr val="000000"/>
                </a:solidFill>
                <a:latin typeface="Lato" panose="020F0502020204030203" pitchFamily="34" charset="0"/>
                <a:ea typeface="Lato" panose="020F0502020204030203" pitchFamily="34" charset="0"/>
                <a:cs typeface="Lato" panose="020F0502020204030203" pitchFamily="34" charset="0"/>
              </a:rPr>
              <a:t>La poursuite de la signalétique des équipements communautaires </a:t>
            </a:r>
          </a:p>
          <a:p>
            <a:pPr marL="257175" indent="-257175" algn="just" defTabSz="685800">
              <a:lnSpc>
                <a:spcPct val="107000"/>
              </a:lnSpc>
              <a:buFont typeface="Lato" panose="020F0502020204030203" pitchFamily="34" charset="0"/>
              <a:buChar char="-"/>
            </a:pPr>
            <a:r>
              <a:rPr lang="fr-FR" sz="1600" dirty="0">
                <a:solidFill>
                  <a:srgbClr val="000000"/>
                </a:solidFill>
                <a:latin typeface="Lato" panose="020F0502020204030203" pitchFamily="34" charset="0"/>
                <a:ea typeface="Lato" panose="020F0502020204030203" pitchFamily="34" charset="0"/>
                <a:cs typeface="Lato" panose="020F0502020204030203" pitchFamily="34" charset="0"/>
              </a:rPr>
              <a:t>La réhabilitation de l’aire d’accueil des gens du voyage</a:t>
            </a:r>
          </a:p>
          <a:p>
            <a:pPr marL="257175" indent="-257175" algn="just" defTabSz="685800">
              <a:lnSpc>
                <a:spcPct val="107000"/>
              </a:lnSpc>
              <a:spcAft>
                <a:spcPts val="600"/>
              </a:spcAft>
              <a:buFont typeface="Lato" panose="020F0502020204030203" pitchFamily="34" charset="0"/>
              <a:buChar char="-"/>
            </a:pPr>
            <a:r>
              <a:rPr lang="fr-FR" sz="1600" dirty="0">
                <a:solidFill>
                  <a:srgbClr val="000000"/>
                </a:solidFill>
                <a:latin typeface="Lato" panose="020F0502020204030203" pitchFamily="34" charset="0"/>
                <a:ea typeface="Lato" panose="020F0502020204030203" pitchFamily="34" charset="0"/>
                <a:cs typeface="Lato" panose="020F0502020204030203" pitchFamily="34" charset="0"/>
              </a:rPr>
              <a:t>La création de terrains familiaux</a:t>
            </a:r>
            <a:endParaRPr lang="fr-FR" sz="1050" dirty="0">
              <a:solidFill>
                <a:srgbClr val="000000"/>
              </a:solidFill>
              <a:latin typeface="Lato"/>
            </a:endParaRPr>
          </a:p>
          <a:p>
            <a:pPr marL="214313" indent="-214313" defTabSz="685800">
              <a:buFontTx/>
              <a:buChar char="-"/>
              <a:defRPr/>
            </a:pPr>
            <a:endParaRPr lang="fr-FR" sz="1050" dirty="0">
              <a:solidFill>
                <a:srgbClr val="000000"/>
              </a:solidFill>
              <a:latin typeface="Lato"/>
            </a:endParaRPr>
          </a:p>
          <a:p>
            <a:pPr defTabSz="685800">
              <a:defRPr/>
            </a:pPr>
            <a:r>
              <a:rPr lang="fr-FR" sz="1600" dirty="0">
                <a:solidFill>
                  <a:srgbClr val="000000"/>
                </a:solidFill>
                <a:highlight>
                  <a:srgbClr val="C0C0C0"/>
                </a:highlight>
                <a:latin typeface="Lato"/>
              </a:rPr>
              <a:t>Recettes</a:t>
            </a:r>
          </a:p>
          <a:p>
            <a:pPr defTabSz="685800">
              <a:defRPr/>
            </a:pPr>
            <a:endParaRPr lang="fr-FR" sz="800" dirty="0">
              <a:solidFill>
                <a:srgbClr val="000000"/>
              </a:solidFill>
              <a:latin typeface="Lato"/>
            </a:endParaRPr>
          </a:p>
          <a:p>
            <a:pPr defTabSz="685800">
              <a:defRPr/>
            </a:pPr>
            <a:r>
              <a:rPr lang="fr-FR" sz="1600" dirty="0">
                <a:solidFill>
                  <a:srgbClr val="000000"/>
                </a:solidFill>
                <a:latin typeface="Lato"/>
              </a:rPr>
              <a:t>Emprunts pour le gymnase de Brioux et travaux écoles : 2 M€</a:t>
            </a:r>
          </a:p>
          <a:p>
            <a:pPr defTabSz="685800">
              <a:defRPr/>
            </a:pPr>
            <a:r>
              <a:rPr lang="fr-FR" sz="1600" dirty="0">
                <a:solidFill>
                  <a:srgbClr val="000000"/>
                </a:solidFill>
                <a:latin typeface="Lato"/>
              </a:rPr>
              <a:t>Subventions équipement : 731 K€</a:t>
            </a:r>
          </a:p>
          <a:p>
            <a:pPr defTabSz="685800">
              <a:defRPr/>
            </a:pPr>
            <a:r>
              <a:rPr lang="fr-FR" sz="1600" dirty="0">
                <a:solidFill>
                  <a:srgbClr val="000000"/>
                </a:solidFill>
                <a:latin typeface="Lato"/>
              </a:rPr>
              <a:t>FCTVA</a:t>
            </a:r>
          </a:p>
        </p:txBody>
      </p:sp>
      <p:sp>
        <p:nvSpPr>
          <p:cNvPr id="8" name="Espace réservé du contenu 9">
            <a:extLst>
              <a:ext uri="{FF2B5EF4-FFF2-40B4-BE49-F238E27FC236}">
                <a16:creationId xmlns:a16="http://schemas.microsoft.com/office/drawing/2014/main" id="{58A21CFD-D6C0-F221-6C86-D60DAD7DA888}"/>
              </a:ext>
            </a:extLst>
          </p:cNvPr>
          <p:cNvSpPr txBox="1">
            <a:spLocks/>
          </p:cNvSpPr>
          <p:nvPr/>
        </p:nvSpPr>
        <p:spPr>
          <a:xfrm>
            <a:off x="445313" y="477415"/>
            <a:ext cx="8388881" cy="3851697"/>
          </a:xfrm>
          <a:prstGeom prst="rect">
            <a:avLst/>
          </a:prstGeom>
        </p:spPr>
        <p:txBody>
          <a:bodyPr vert="horz" lIns="91440" tIns="45720" rIns="91440" bIns="45720" rtlCol="0" anchor="t">
            <a:normAutofit/>
          </a:bodyPr>
          <a:lst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marL="0" indent="0" algn="just">
              <a:spcBef>
                <a:spcPts val="0"/>
              </a:spcBef>
              <a:spcAft>
                <a:spcPts val="600"/>
              </a:spcAft>
              <a:buFont typeface="Arial" pitchFamily="34" charset="0"/>
              <a:buNone/>
              <a:tabLst>
                <a:tab pos="457200" algn="l"/>
              </a:tabLst>
            </a:pPr>
            <a:r>
              <a:rPr lang="fr-FR" sz="2000" b="1" dirty="0">
                <a:solidFill>
                  <a:schemeClr val="accent4">
                    <a:lumMod val="75000"/>
                  </a:schemeClr>
                </a:solidFill>
                <a:latin typeface="Lato" panose="020F0502020204030203" pitchFamily="34" charset="0"/>
                <a:cs typeface="Arial" panose="020B0604020202020204" pitchFamily="34" charset="0"/>
              </a:rPr>
              <a:t>3. Débat d’orientations budgétaires 2023</a:t>
            </a:r>
          </a:p>
          <a:p>
            <a:pPr marL="0" indent="0" algn="just">
              <a:spcBef>
                <a:spcPts val="0"/>
              </a:spcBef>
              <a:spcAft>
                <a:spcPts val="600"/>
              </a:spcAft>
              <a:buFont typeface="Arial" pitchFamily="34" charset="0"/>
              <a:buNone/>
              <a:tabLst>
                <a:tab pos="457200" algn="l"/>
              </a:tabLst>
            </a:pPr>
            <a:endParaRPr lang="fr-FR" sz="2000" b="1" dirty="0">
              <a:solidFill>
                <a:schemeClr val="accent4">
                  <a:lumMod val="75000"/>
                </a:schemeClr>
              </a:solidFill>
              <a:latin typeface="Lato" panose="020F0502020204030203" pitchFamily="34" charset="0"/>
              <a:ea typeface="Calibri" panose="020F0502020204030204" pitchFamily="34" charset="0"/>
              <a:cs typeface="Arial" panose="020B0604020202020204" pitchFamily="34" charset="0"/>
            </a:endParaRPr>
          </a:p>
        </p:txBody>
      </p:sp>
      <p:sp>
        <p:nvSpPr>
          <p:cNvPr id="10" name="Titre 8">
            <a:extLst>
              <a:ext uri="{FF2B5EF4-FFF2-40B4-BE49-F238E27FC236}">
                <a16:creationId xmlns:a16="http://schemas.microsoft.com/office/drawing/2014/main" id="{329E2D53-20E5-58C1-2CE6-75092CF75ED1}"/>
              </a:ext>
            </a:extLst>
          </p:cNvPr>
          <p:cNvSpPr txBox="1">
            <a:spLocks/>
          </p:cNvSpPr>
          <p:nvPr/>
        </p:nvSpPr>
        <p:spPr>
          <a:xfrm>
            <a:off x="445313" y="-143523"/>
            <a:ext cx="8229600" cy="777713"/>
          </a:xfrm>
          <a:prstGeom prst="rect">
            <a:avLst/>
          </a:prstGeom>
        </p:spPr>
        <p:txBody>
          <a:bodyPr vert="horz" lIns="91440" tIns="45720" rIns="91440" bIns="45720" rtlCol="0" anchor="t">
            <a:normAutofit/>
          </a:bodyPr>
          <a:lstStyle>
            <a:lvl1pPr algn="ctr" defTabSz="685800" rtl="0" eaLnBrk="1" latinLnBrk="0" hangingPunct="1">
              <a:spcBef>
                <a:spcPct val="0"/>
              </a:spcBef>
              <a:buNone/>
              <a:defRPr sz="3300" kern="1200">
                <a:solidFill>
                  <a:schemeClr val="tx1"/>
                </a:solidFill>
                <a:latin typeface="+mj-lt"/>
                <a:ea typeface="+mj-ea"/>
                <a:cs typeface="+mj-cs"/>
              </a:defRPr>
            </a:lvl1pPr>
          </a:lstStyle>
          <a:p>
            <a:pPr algn="l"/>
            <a:r>
              <a:rPr lang="fr-FR" sz="4000" b="1" dirty="0">
                <a:solidFill>
                  <a:schemeClr val="accent4">
                    <a:lumMod val="75000"/>
                  </a:schemeClr>
                </a:solidFill>
                <a:latin typeface="Lato" pitchFamily="34" charset="0"/>
                <a:ea typeface="Lato" pitchFamily="34" charset="0"/>
                <a:cs typeface="Lato" pitchFamily="34" charset="0"/>
              </a:rPr>
              <a:t>Finances</a:t>
            </a:r>
            <a:r>
              <a:rPr lang="fr-FR" sz="1300" b="1" i="1" dirty="0">
                <a:solidFill>
                  <a:srgbClr val="5E3B27"/>
                </a:solidFill>
                <a:latin typeface="Lato" pitchFamily="34" charset="0"/>
                <a:ea typeface="Lato" pitchFamily="34" charset="0"/>
                <a:cs typeface="Lato" pitchFamily="34" charset="0"/>
              </a:rPr>
              <a:t> </a:t>
            </a:r>
            <a:r>
              <a:rPr lang="fr-FR" sz="1400" b="1" i="1" dirty="0">
                <a:solidFill>
                  <a:srgbClr val="5E3B27"/>
                </a:solidFill>
                <a:latin typeface="Lato" pitchFamily="34" charset="0"/>
                <a:ea typeface="Lato" pitchFamily="34" charset="0"/>
                <a:cs typeface="Lato" pitchFamily="34" charset="0"/>
              </a:rPr>
              <a:t>- Intervention de Monsieur Jérôme PELTIER</a:t>
            </a:r>
            <a:endParaRPr lang="fr-FR" sz="1300" b="1" i="1" dirty="0">
              <a:solidFill>
                <a:srgbClr val="5E3B27"/>
              </a:solidFill>
              <a:latin typeface="Lato" pitchFamily="34" charset="0"/>
              <a:ea typeface="Lato" pitchFamily="34" charset="0"/>
              <a:cs typeface="Lato" pitchFamily="34" charset="0"/>
            </a:endParaRPr>
          </a:p>
        </p:txBody>
      </p:sp>
      <p:sp>
        <p:nvSpPr>
          <p:cNvPr id="3" name="Espace réservé de la date 2">
            <a:extLst>
              <a:ext uri="{FF2B5EF4-FFF2-40B4-BE49-F238E27FC236}">
                <a16:creationId xmlns:a16="http://schemas.microsoft.com/office/drawing/2014/main" id="{49A0F829-B144-C89F-73EC-A12995A28303}"/>
              </a:ext>
            </a:extLst>
          </p:cNvPr>
          <p:cNvSpPr>
            <a:spLocks noGrp="1"/>
          </p:cNvSpPr>
          <p:nvPr>
            <p:ph type="dt" sz="half" idx="10"/>
          </p:nvPr>
        </p:nvSpPr>
        <p:spPr>
          <a:xfrm>
            <a:off x="457199" y="4767264"/>
            <a:ext cx="3357349" cy="273844"/>
          </a:xfrm>
        </p:spPr>
        <p:txBody>
          <a:bodyPr/>
          <a:lstStyle/>
          <a:p>
            <a:r>
              <a:rPr lang="fr-FR" i="1">
                <a:solidFill>
                  <a:schemeClr val="tx2"/>
                </a:solidFill>
              </a:rPr>
              <a:t>Conseil communautaire – 17 novembre 2022</a:t>
            </a:r>
            <a:endParaRPr lang="fr-FR" i="1" dirty="0">
              <a:solidFill>
                <a:schemeClr val="tx2"/>
              </a:solidFill>
            </a:endParaRPr>
          </a:p>
        </p:txBody>
      </p:sp>
      <p:cxnSp>
        <p:nvCxnSpPr>
          <p:cNvPr id="6" name="Connecteur droit 5">
            <a:extLst>
              <a:ext uri="{FF2B5EF4-FFF2-40B4-BE49-F238E27FC236}">
                <a16:creationId xmlns:a16="http://schemas.microsoft.com/office/drawing/2014/main" id="{C228C1CC-31CA-FF6B-C382-88CCE2606B8A}"/>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9" name="Espace réservé du numéro de diapositive 8">
            <a:extLst>
              <a:ext uri="{FF2B5EF4-FFF2-40B4-BE49-F238E27FC236}">
                <a16:creationId xmlns:a16="http://schemas.microsoft.com/office/drawing/2014/main" id="{51FAC83D-DFB9-C68A-483A-55A88DD6D33B}"/>
              </a:ext>
            </a:extLst>
          </p:cNvPr>
          <p:cNvSpPr>
            <a:spLocks noGrp="1"/>
          </p:cNvSpPr>
          <p:nvPr>
            <p:ph type="sldNum" sz="quarter" idx="12"/>
          </p:nvPr>
        </p:nvSpPr>
        <p:spPr/>
        <p:txBody>
          <a:bodyPr/>
          <a:lstStyle/>
          <a:p>
            <a:fld id="{7DD352F8-E6D5-40A5-90BA-A89BD40754D9}" type="slidenum">
              <a:rPr lang="fr-FR" smtClean="0"/>
              <a:pPr/>
              <a:t>26</a:t>
            </a:fld>
            <a:endParaRPr lang="fr-FR"/>
          </a:p>
        </p:txBody>
      </p:sp>
      <p:sp>
        <p:nvSpPr>
          <p:cNvPr id="12" name="Espace réservé du numéro de diapositive 3">
            <a:extLst>
              <a:ext uri="{FF2B5EF4-FFF2-40B4-BE49-F238E27FC236}">
                <a16:creationId xmlns:a16="http://schemas.microsoft.com/office/drawing/2014/main" id="{A86E3076-633C-C66C-724C-E3A8A3242248}"/>
              </a:ext>
            </a:extLst>
          </p:cNvPr>
          <p:cNvSpPr txBox="1">
            <a:spLocks/>
          </p:cNvSpPr>
          <p:nvPr/>
        </p:nvSpPr>
        <p:spPr>
          <a:xfrm>
            <a:off x="7236296" y="4767264"/>
            <a:ext cx="648072" cy="273844"/>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DD352F8-E6D5-40A5-90BA-A89BD40754D9}" type="slidenum">
              <a:rPr lang="fr-FR" smtClean="0">
                <a:solidFill>
                  <a:schemeClr val="accent1"/>
                </a:solidFill>
              </a:rPr>
              <a:pPr/>
              <a:t>26</a:t>
            </a:fld>
            <a:endParaRPr lang="fr-FR" dirty="0">
              <a:solidFill>
                <a:schemeClr val="accent1"/>
              </a:solidFill>
            </a:endParaRPr>
          </a:p>
        </p:txBody>
      </p:sp>
    </p:spTree>
    <p:extLst>
      <p:ext uri="{BB962C8B-B14F-4D97-AF65-F5344CB8AC3E}">
        <p14:creationId xmlns:p14="http://schemas.microsoft.com/office/powerpoint/2010/main" val="17598307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contenu 9">
            <a:extLst>
              <a:ext uri="{FF2B5EF4-FFF2-40B4-BE49-F238E27FC236}">
                <a16:creationId xmlns:a16="http://schemas.microsoft.com/office/drawing/2014/main" id="{58A21CFD-D6C0-F221-6C86-D60DAD7DA888}"/>
              </a:ext>
            </a:extLst>
          </p:cNvPr>
          <p:cNvSpPr txBox="1">
            <a:spLocks/>
          </p:cNvSpPr>
          <p:nvPr/>
        </p:nvSpPr>
        <p:spPr>
          <a:xfrm>
            <a:off x="445313" y="477415"/>
            <a:ext cx="8388881" cy="3851697"/>
          </a:xfrm>
          <a:prstGeom prst="rect">
            <a:avLst/>
          </a:prstGeom>
        </p:spPr>
        <p:txBody>
          <a:bodyPr vert="horz" lIns="91440" tIns="45720" rIns="91440" bIns="45720" rtlCol="0" anchor="t">
            <a:normAutofit/>
          </a:bodyPr>
          <a:lst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marL="0" indent="0" algn="just">
              <a:spcBef>
                <a:spcPts val="0"/>
              </a:spcBef>
              <a:spcAft>
                <a:spcPts val="600"/>
              </a:spcAft>
              <a:buFont typeface="Arial" pitchFamily="34" charset="0"/>
              <a:buNone/>
              <a:tabLst>
                <a:tab pos="457200" algn="l"/>
              </a:tabLst>
            </a:pPr>
            <a:r>
              <a:rPr lang="fr-FR" sz="2000" b="1" dirty="0">
                <a:solidFill>
                  <a:schemeClr val="accent4">
                    <a:lumMod val="75000"/>
                  </a:schemeClr>
                </a:solidFill>
                <a:latin typeface="Lato" panose="020F0502020204030203" pitchFamily="34" charset="0"/>
                <a:cs typeface="Arial" panose="020B0604020202020204" pitchFamily="34" charset="0"/>
              </a:rPr>
              <a:t>3. Débat d’orientations budgétaires 2023</a:t>
            </a:r>
          </a:p>
          <a:p>
            <a:pPr marL="0" indent="0" algn="just">
              <a:spcBef>
                <a:spcPts val="0"/>
              </a:spcBef>
              <a:spcAft>
                <a:spcPts val="600"/>
              </a:spcAft>
              <a:buNone/>
              <a:tabLst>
                <a:tab pos="457200" algn="l"/>
              </a:tabLst>
            </a:pPr>
            <a:r>
              <a:rPr lang="fr-FR" sz="2000" b="1" dirty="0">
                <a:solidFill>
                  <a:schemeClr val="bg1"/>
                </a:solidFill>
                <a:latin typeface="Lato" panose="020F0502020204030203" pitchFamily="34" charset="0"/>
                <a:cs typeface="Arial" panose="020B0604020202020204" pitchFamily="34" charset="0"/>
              </a:rPr>
              <a:t>Budget principal – Dépenses de fonctionnement</a:t>
            </a:r>
          </a:p>
          <a:p>
            <a:pPr marL="0" indent="0" algn="just">
              <a:spcBef>
                <a:spcPts val="0"/>
              </a:spcBef>
              <a:spcAft>
                <a:spcPts val="600"/>
              </a:spcAft>
              <a:buFont typeface="Arial" pitchFamily="34" charset="0"/>
              <a:buNone/>
              <a:tabLst>
                <a:tab pos="457200" algn="l"/>
              </a:tabLst>
            </a:pPr>
            <a:endParaRPr lang="fr-FR" sz="2000" b="1" dirty="0">
              <a:solidFill>
                <a:schemeClr val="bg1"/>
              </a:solidFill>
              <a:latin typeface="Lato" panose="020F0502020204030203" pitchFamily="34" charset="0"/>
              <a:cs typeface="Arial" panose="020B0604020202020204" pitchFamily="34" charset="0"/>
            </a:endParaRPr>
          </a:p>
          <a:p>
            <a:pPr marL="0" indent="0" algn="just">
              <a:spcBef>
                <a:spcPts val="0"/>
              </a:spcBef>
              <a:spcAft>
                <a:spcPts val="600"/>
              </a:spcAft>
              <a:buFont typeface="Arial" pitchFamily="34" charset="0"/>
              <a:buNone/>
              <a:tabLst>
                <a:tab pos="457200" algn="l"/>
              </a:tabLst>
            </a:pPr>
            <a:endParaRPr lang="fr-FR" sz="2000" b="1" dirty="0">
              <a:solidFill>
                <a:schemeClr val="accent4">
                  <a:lumMod val="75000"/>
                </a:schemeClr>
              </a:solidFill>
              <a:latin typeface="Lato" panose="020F0502020204030203" pitchFamily="34" charset="0"/>
              <a:ea typeface="Calibri" panose="020F0502020204030204" pitchFamily="34" charset="0"/>
              <a:cs typeface="Arial" panose="020B0604020202020204" pitchFamily="34" charset="0"/>
            </a:endParaRPr>
          </a:p>
        </p:txBody>
      </p:sp>
      <p:sp>
        <p:nvSpPr>
          <p:cNvPr id="10" name="Titre 8">
            <a:extLst>
              <a:ext uri="{FF2B5EF4-FFF2-40B4-BE49-F238E27FC236}">
                <a16:creationId xmlns:a16="http://schemas.microsoft.com/office/drawing/2014/main" id="{329E2D53-20E5-58C1-2CE6-75092CF75ED1}"/>
              </a:ext>
            </a:extLst>
          </p:cNvPr>
          <p:cNvSpPr txBox="1">
            <a:spLocks/>
          </p:cNvSpPr>
          <p:nvPr/>
        </p:nvSpPr>
        <p:spPr>
          <a:xfrm>
            <a:off x="445313" y="-143523"/>
            <a:ext cx="8229600" cy="777713"/>
          </a:xfrm>
          <a:prstGeom prst="rect">
            <a:avLst/>
          </a:prstGeom>
        </p:spPr>
        <p:txBody>
          <a:bodyPr vert="horz" lIns="91440" tIns="45720" rIns="91440" bIns="45720" rtlCol="0" anchor="t">
            <a:normAutofit/>
          </a:bodyPr>
          <a:lstStyle>
            <a:lvl1pPr algn="ctr" defTabSz="685800" rtl="0" eaLnBrk="1" latinLnBrk="0" hangingPunct="1">
              <a:spcBef>
                <a:spcPct val="0"/>
              </a:spcBef>
              <a:buNone/>
              <a:defRPr sz="3300" kern="1200">
                <a:solidFill>
                  <a:schemeClr val="tx1"/>
                </a:solidFill>
                <a:latin typeface="+mj-lt"/>
                <a:ea typeface="+mj-ea"/>
                <a:cs typeface="+mj-cs"/>
              </a:defRPr>
            </a:lvl1pPr>
          </a:lstStyle>
          <a:p>
            <a:pPr algn="l"/>
            <a:r>
              <a:rPr lang="fr-FR" sz="4000" b="1" dirty="0">
                <a:solidFill>
                  <a:schemeClr val="accent4">
                    <a:lumMod val="75000"/>
                  </a:schemeClr>
                </a:solidFill>
                <a:latin typeface="Lato" pitchFamily="34" charset="0"/>
                <a:ea typeface="Lato" pitchFamily="34" charset="0"/>
                <a:cs typeface="Lato" pitchFamily="34" charset="0"/>
              </a:rPr>
              <a:t>Finances</a:t>
            </a:r>
            <a:r>
              <a:rPr lang="fr-FR" sz="1300" b="1" i="1" dirty="0">
                <a:solidFill>
                  <a:srgbClr val="5E3B27"/>
                </a:solidFill>
                <a:latin typeface="Lato" pitchFamily="34" charset="0"/>
                <a:ea typeface="Lato" pitchFamily="34" charset="0"/>
                <a:cs typeface="Lato" pitchFamily="34" charset="0"/>
              </a:rPr>
              <a:t> </a:t>
            </a:r>
            <a:r>
              <a:rPr lang="fr-FR" sz="1400" b="1" i="1" dirty="0">
                <a:solidFill>
                  <a:srgbClr val="5E3B27"/>
                </a:solidFill>
                <a:latin typeface="Lato" pitchFamily="34" charset="0"/>
                <a:ea typeface="Lato" pitchFamily="34" charset="0"/>
                <a:cs typeface="Lato" pitchFamily="34" charset="0"/>
              </a:rPr>
              <a:t>- Intervention de Monsieur Jérôme PELTIER</a:t>
            </a:r>
            <a:endParaRPr lang="fr-FR" sz="1300" b="1" i="1" dirty="0">
              <a:solidFill>
                <a:srgbClr val="5E3B27"/>
              </a:solidFill>
              <a:latin typeface="Lato" pitchFamily="34" charset="0"/>
              <a:ea typeface="Lato" pitchFamily="34" charset="0"/>
              <a:cs typeface="Lato" pitchFamily="34" charset="0"/>
            </a:endParaRPr>
          </a:p>
        </p:txBody>
      </p:sp>
      <p:sp>
        <p:nvSpPr>
          <p:cNvPr id="3" name="Espace réservé de la date 2">
            <a:extLst>
              <a:ext uri="{FF2B5EF4-FFF2-40B4-BE49-F238E27FC236}">
                <a16:creationId xmlns:a16="http://schemas.microsoft.com/office/drawing/2014/main" id="{49A0F829-B144-C89F-73EC-A12995A28303}"/>
              </a:ext>
            </a:extLst>
          </p:cNvPr>
          <p:cNvSpPr>
            <a:spLocks noGrp="1"/>
          </p:cNvSpPr>
          <p:nvPr>
            <p:ph type="dt" sz="half" idx="10"/>
          </p:nvPr>
        </p:nvSpPr>
        <p:spPr>
          <a:xfrm>
            <a:off x="457199" y="4767264"/>
            <a:ext cx="3357349" cy="273844"/>
          </a:xfrm>
        </p:spPr>
        <p:txBody>
          <a:bodyPr/>
          <a:lstStyle/>
          <a:p>
            <a:r>
              <a:rPr lang="fr-FR" i="1">
                <a:solidFill>
                  <a:schemeClr val="tx2"/>
                </a:solidFill>
              </a:rPr>
              <a:t>Conseil communautaire – 17 novembre 2022</a:t>
            </a:r>
            <a:endParaRPr lang="fr-FR" i="1" dirty="0">
              <a:solidFill>
                <a:schemeClr val="tx2"/>
              </a:solidFill>
            </a:endParaRPr>
          </a:p>
        </p:txBody>
      </p:sp>
      <p:cxnSp>
        <p:nvCxnSpPr>
          <p:cNvPr id="6" name="Connecteur droit 5">
            <a:extLst>
              <a:ext uri="{FF2B5EF4-FFF2-40B4-BE49-F238E27FC236}">
                <a16:creationId xmlns:a16="http://schemas.microsoft.com/office/drawing/2014/main" id="{C228C1CC-31CA-FF6B-C382-88CCE2606B8A}"/>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9" name="Espace réservé du numéro de diapositive 8">
            <a:extLst>
              <a:ext uri="{FF2B5EF4-FFF2-40B4-BE49-F238E27FC236}">
                <a16:creationId xmlns:a16="http://schemas.microsoft.com/office/drawing/2014/main" id="{51FAC83D-DFB9-C68A-483A-55A88DD6D33B}"/>
              </a:ext>
            </a:extLst>
          </p:cNvPr>
          <p:cNvSpPr>
            <a:spLocks noGrp="1"/>
          </p:cNvSpPr>
          <p:nvPr>
            <p:ph type="sldNum" sz="quarter" idx="12"/>
          </p:nvPr>
        </p:nvSpPr>
        <p:spPr/>
        <p:txBody>
          <a:bodyPr/>
          <a:lstStyle/>
          <a:p>
            <a:fld id="{7DD352F8-E6D5-40A5-90BA-A89BD40754D9}" type="slidenum">
              <a:rPr lang="fr-FR" smtClean="0"/>
              <a:pPr/>
              <a:t>27</a:t>
            </a:fld>
            <a:endParaRPr lang="fr-FR"/>
          </a:p>
        </p:txBody>
      </p:sp>
      <p:sp>
        <p:nvSpPr>
          <p:cNvPr id="12" name="Espace réservé du numéro de diapositive 3">
            <a:extLst>
              <a:ext uri="{FF2B5EF4-FFF2-40B4-BE49-F238E27FC236}">
                <a16:creationId xmlns:a16="http://schemas.microsoft.com/office/drawing/2014/main" id="{A86E3076-633C-C66C-724C-E3A8A3242248}"/>
              </a:ext>
            </a:extLst>
          </p:cNvPr>
          <p:cNvSpPr txBox="1">
            <a:spLocks/>
          </p:cNvSpPr>
          <p:nvPr/>
        </p:nvSpPr>
        <p:spPr>
          <a:xfrm>
            <a:off x="7236296" y="4767264"/>
            <a:ext cx="648072" cy="273844"/>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DD352F8-E6D5-40A5-90BA-A89BD40754D9}" type="slidenum">
              <a:rPr lang="fr-FR" smtClean="0">
                <a:solidFill>
                  <a:schemeClr val="accent1"/>
                </a:solidFill>
              </a:rPr>
              <a:pPr/>
              <a:t>27</a:t>
            </a:fld>
            <a:endParaRPr lang="fr-FR" dirty="0">
              <a:solidFill>
                <a:schemeClr val="accent1"/>
              </a:solidFill>
            </a:endParaRPr>
          </a:p>
        </p:txBody>
      </p:sp>
      <p:pic>
        <p:nvPicPr>
          <p:cNvPr id="5" name="Image 4">
            <a:extLst>
              <a:ext uri="{FF2B5EF4-FFF2-40B4-BE49-F238E27FC236}">
                <a16:creationId xmlns:a16="http://schemas.microsoft.com/office/drawing/2014/main" id="{E47F4B67-1AB1-B458-9369-A780F85CE35F}"/>
              </a:ext>
            </a:extLst>
          </p:cNvPr>
          <p:cNvPicPr>
            <a:picLocks noChangeAspect="1"/>
          </p:cNvPicPr>
          <p:nvPr/>
        </p:nvPicPr>
        <p:blipFill>
          <a:blip r:embed="rId3"/>
          <a:stretch>
            <a:fillRect/>
          </a:stretch>
        </p:blipFill>
        <p:spPr>
          <a:xfrm>
            <a:off x="124046" y="1720995"/>
            <a:ext cx="8895907" cy="2532027"/>
          </a:xfrm>
          <a:prstGeom prst="rect">
            <a:avLst/>
          </a:prstGeom>
        </p:spPr>
      </p:pic>
    </p:spTree>
    <p:extLst>
      <p:ext uri="{BB962C8B-B14F-4D97-AF65-F5344CB8AC3E}">
        <p14:creationId xmlns:p14="http://schemas.microsoft.com/office/powerpoint/2010/main" val="18763959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contenu 9">
            <a:extLst>
              <a:ext uri="{FF2B5EF4-FFF2-40B4-BE49-F238E27FC236}">
                <a16:creationId xmlns:a16="http://schemas.microsoft.com/office/drawing/2014/main" id="{58A21CFD-D6C0-F221-6C86-D60DAD7DA888}"/>
              </a:ext>
            </a:extLst>
          </p:cNvPr>
          <p:cNvSpPr txBox="1">
            <a:spLocks/>
          </p:cNvSpPr>
          <p:nvPr/>
        </p:nvSpPr>
        <p:spPr>
          <a:xfrm>
            <a:off x="445313" y="477415"/>
            <a:ext cx="8388881" cy="3851697"/>
          </a:xfrm>
          <a:prstGeom prst="rect">
            <a:avLst/>
          </a:prstGeom>
        </p:spPr>
        <p:txBody>
          <a:bodyPr vert="horz" lIns="91440" tIns="45720" rIns="91440" bIns="45720" rtlCol="0" anchor="t">
            <a:normAutofit/>
          </a:bodyPr>
          <a:lst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marL="0" indent="0" algn="just">
              <a:spcBef>
                <a:spcPts val="0"/>
              </a:spcBef>
              <a:spcAft>
                <a:spcPts val="600"/>
              </a:spcAft>
              <a:buFont typeface="Arial" pitchFamily="34" charset="0"/>
              <a:buNone/>
              <a:tabLst>
                <a:tab pos="457200" algn="l"/>
              </a:tabLst>
            </a:pPr>
            <a:r>
              <a:rPr lang="fr-FR" sz="2000" b="1" dirty="0">
                <a:solidFill>
                  <a:schemeClr val="accent4">
                    <a:lumMod val="75000"/>
                  </a:schemeClr>
                </a:solidFill>
                <a:latin typeface="Lato" panose="020F0502020204030203" pitchFamily="34" charset="0"/>
                <a:cs typeface="Arial" panose="020B0604020202020204" pitchFamily="34" charset="0"/>
              </a:rPr>
              <a:t>3. Débat d’orientations budgétaires 2023</a:t>
            </a:r>
          </a:p>
          <a:p>
            <a:pPr marL="0" indent="0" algn="just">
              <a:spcBef>
                <a:spcPts val="0"/>
              </a:spcBef>
              <a:spcAft>
                <a:spcPts val="600"/>
              </a:spcAft>
              <a:buNone/>
              <a:tabLst>
                <a:tab pos="457200" algn="l"/>
              </a:tabLst>
            </a:pPr>
            <a:r>
              <a:rPr lang="fr-FR" sz="2000" b="1" dirty="0">
                <a:solidFill>
                  <a:schemeClr val="bg1"/>
                </a:solidFill>
                <a:latin typeface="Lato" panose="020F0502020204030203" pitchFamily="34" charset="0"/>
                <a:cs typeface="Arial" panose="020B0604020202020204" pitchFamily="34" charset="0"/>
              </a:rPr>
              <a:t>Budget principal – Recettes de fonctionnement</a:t>
            </a:r>
          </a:p>
          <a:p>
            <a:pPr marL="0" indent="0" algn="just">
              <a:spcBef>
                <a:spcPts val="0"/>
              </a:spcBef>
              <a:spcAft>
                <a:spcPts val="600"/>
              </a:spcAft>
              <a:buFont typeface="Arial" pitchFamily="34" charset="0"/>
              <a:buNone/>
              <a:tabLst>
                <a:tab pos="457200" algn="l"/>
              </a:tabLst>
            </a:pPr>
            <a:endParaRPr lang="fr-FR" sz="2000" b="1" dirty="0">
              <a:solidFill>
                <a:schemeClr val="accent4">
                  <a:lumMod val="75000"/>
                </a:schemeClr>
              </a:solidFill>
              <a:latin typeface="Lato" panose="020F0502020204030203" pitchFamily="34" charset="0"/>
              <a:ea typeface="Calibri" panose="020F0502020204030204" pitchFamily="34" charset="0"/>
              <a:cs typeface="Arial" panose="020B0604020202020204" pitchFamily="34" charset="0"/>
            </a:endParaRPr>
          </a:p>
        </p:txBody>
      </p:sp>
      <p:sp>
        <p:nvSpPr>
          <p:cNvPr id="10" name="Titre 8">
            <a:extLst>
              <a:ext uri="{FF2B5EF4-FFF2-40B4-BE49-F238E27FC236}">
                <a16:creationId xmlns:a16="http://schemas.microsoft.com/office/drawing/2014/main" id="{329E2D53-20E5-58C1-2CE6-75092CF75ED1}"/>
              </a:ext>
            </a:extLst>
          </p:cNvPr>
          <p:cNvSpPr txBox="1">
            <a:spLocks/>
          </p:cNvSpPr>
          <p:nvPr/>
        </p:nvSpPr>
        <p:spPr>
          <a:xfrm>
            <a:off x="445313" y="-143523"/>
            <a:ext cx="8229600" cy="777713"/>
          </a:xfrm>
          <a:prstGeom prst="rect">
            <a:avLst/>
          </a:prstGeom>
        </p:spPr>
        <p:txBody>
          <a:bodyPr vert="horz" lIns="91440" tIns="45720" rIns="91440" bIns="45720" rtlCol="0" anchor="t">
            <a:normAutofit/>
          </a:bodyPr>
          <a:lstStyle>
            <a:lvl1pPr algn="ctr" defTabSz="685800" rtl="0" eaLnBrk="1" latinLnBrk="0" hangingPunct="1">
              <a:spcBef>
                <a:spcPct val="0"/>
              </a:spcBef>
              <a:buNone/>
              <a:defRPr sz="3300" kern="1200">
                <a:solidFill>
                  <a:schemeClr val="tx1"/>
                </a:solidFill>
                <a:latin typeface="+mj-lt"/>
                <a:ea typeface="+mj-ea"/>
                <a:cs typeface="+mj-cs"/>
              </a:defRPr>
            </a:lvl1pPr>
          </a:lstStyle>
          <a:p>
            <a:pPr algn="l"/>
            <a:r>
              <a:rPr lang="fr-FR" sz="4000" b="1" dirty="0">
                <a:solidFill>
                  <a:schemeClr val="accent4">
                    <a:lumMod val="75000"/>
                  </a:schemeClr>
                </a:solidFill>
                <a:latin typeface="Lato" pitchFamily="34" charset="0"/>
                <a:ea typeface="Lato" pitchFamily="34" charset="0"/>
                <a:cs typeface="Lato" pitchFamily="34" charset="0"/>
              </a:rPr>
              <a:t>Finances</a:t>
            </a:r>
            <a:r>
              <a:rPr lang="fr-FR" sz="1300" b="1" i="1" dirty="0">
                <a:solidFill>
                  <a:srgbClr val="5E3B27"/>
                </a:solidFill>
                <a:latin typeface="Lato" pitchFamily="34" charset="0"/>
                <a:ea typeface="Lato" pitchFamily="34" charset="0"/>
                <a:cs typeface="Lato" pitchFamily="34" charset="0"/>
              </a:rPr>
              <a:t> </a:t>
            </a:r>
            <a:r>
              <a:rPr lang="fr-FR" sz="1400" b="1" i="1" dirty="0">
                <a:solidFill>
                  <a:srgbClr val="5E3B27"/>
                </a:solidFill>
                <a:latin typeface="Lato" pitchFamily="34" charset="0"/>
                <a:ea typeface="Lato" pitchFamily="34" charset="0"/>
                <a:cs typeface="Lato" pitchFamily="34" charset="0"/>
              </a:rPr>
              <a:t>- Intervention de Monsieur Jérôme PELTIER</a:t>
            </a:r>
            <a:endParaRPr lang="fr-FR" sz="1300" b="1" i="1" dirty="0">
              <a:solidFill>
                <a:srgbClr val="5E3B27"/>
              </a:solidFill>
              <a:latin typeface="Lato" pitchFamily="34" charset="0"/>
              <a:ea typeface="Lato" pitchFamily="34" charset="0"/>
              <a:cs typeface="Lato" pitchFamily="34" charset="0"/>
            </a:endParaRPr>
          </a:p>
        </p:txBody>
      </p:sp>
      <p:sp>
        <p:nvSpPr>
          <p:cNvPr id="3" name="Espace réservé de la date 2">
            <a:extLst>
              <a:ext uri="{FF2B5EF4-FFF2-40B4-BE49-F238E27FC236}">
                <a16:creationId xmlns:a16="http://schemas.microsoft.com/office/drawing/2014/main" id="{49A0F829-B144-C89F-73EC-A12995A28303}"/>
              </a:ext>
            </a:extLst>
          </p:cNvPr>
          <p:cNvSpPr>
            <a:spLocks noGrp="1"/>
          </p:cNvSpPr>
          <p:nvPr>
            <p:ph type="dt" sz="half" idx="10"/>
          </p:nvPr>
        </p:nvSpPr>
        <p:spPr>
          <a:xfrm>
            <a:off x="457199" y="4767264"/>
            <a:ext cx="3357349" cy="273844"/>
          </a:xfrm>
        </p:spPr>
        <p:txBody>
          <a:bodyPr/>
          <a:lstStyle/>
          <a:p>
            <a:r>
              <a:rPr lang="fr-FR" i="1">
                <a:solidFill>
                  <a:schemeClr val="tx2"/>
                </a:solidFill>
              </a:rPr>
              <a:t>Conseil communautaire – 17 novembre 2022</a:t>
            </a:r>
            <a:endParaRPr lang="fr-FR" i="1" dirty="0">
              <a:solidFill>
                <a:schemeClr val="tx2"/>
              </a:solidFill>
            </a:endParaRPr>
          </a:p>
        </p:txBody>
      </p:sp>
      <p:cxnSp>
        <p:nvCxnSpPr>
          <p:cNvPr id="6" name="Connecteur droit 5">
            <a:extLst>
              <a:ext uri="{FF2B5EF4-FFF2-40B4-BE49-F238E27FC236}">
                <a16:creationId xmlns:a16="http://schemas.microsoft.com/office/drawing/2014/main" id="{C228C1CC-31CA-FF6B-C382-88CCE2606B8A}"/>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9" name="Espace réservé du numéro de diapositive 8">
            <a:extLst>
              <a:ext uri="{FF2B5EF4-FFF2-40B4-BE49-F238E27FC236}">
                <a16:creationId xmlns:a16="http://schemas.microsoft.com/office/drawing/2014/main" id="{51FAC83D-DFB9-C68A-483A-55A88DD6D33B}"/>
              </a:ext>
            </a:extLst>
          </p:cNvPr>
          <p:cNvSpPr>
            <a:spLocks noGrp="1"/>
          </p:cNvSpPr>
          <p:nvPr>
            <p:ph type="sldNum" sz="quarter" idx="12"/>
          </p:nvPr>
        </p:nvSpPr>
        <p:spPr/>
        <p:txBody>
          <a:bodyPr/>
          <a:lstStyle/>
          <a:p>
            <a:fld id="{7DD352F8-E6D5-40A5-90BA-A89BD40754D9}" type="slidenum">
              <a:rPr lang="fr-FR" smtClean="0"/>
              <a:pPr/>
              <a:t>28</a:t>
            </a:fld>
            <a:endParaRPr lang="fr-FR"/>
          </a:p>
        </p:txBody>
      </p:sp>
      <p:sp>
        <p:nvSpPr>
          <p:cNvPr id="12" name="Espace réservé du numéro de diapositive 3">
            <a:extLst>
              <a:ext uri="{FF2B5EF4-FFF2-40B4-BE49-F238E27FC236}">
                <a16:creationId xmlns:a16="http://schemas.microsoft.com/office/drawing/2014/main" id="{A86E3076-633C-C66C-724C-E3A8A3242248}"/>
              </a:ext>
            </a:extLst>
          </p:cNvPr>
          <p:cNvSpPr txBox="1">
            <a:spLocks/>
          </p:cNvSpPr>
          <p:nvPr/>
        </p:nvSpPr>
        <p:spPr>
          <a:xfrm>
            <a:off x="7236296" y="4767264"/>
            <a:ext cx="648072" cy="273844"/>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DD352F8-E6D5-40A5-90BA-A89BD40754D9}" type="slidenum">
              <a:rPr lang="fr-FR" smtClean="0">
                <a:solidFill>
                  <a:schemeClr val="accent1"/>
                </a:solidFill>
              </a:rPr>
              <a:pPr/>
              <a:t>28</a:t>
            </a:fld>
            <a:endParaRPr lang="fr-FR" dirty="0">
              <a:solidFill>
                <a:schemeClr val="accent1"/>
              </a:solidFill>
            </a:endParaRPr>
          </a:p>
        </p:txBody>
      </p:sp>
      <p:pic>
        <p:nvPicPr>
          <p:cNvPr id="5" name="Image 4">
            <a:extLst>
              <a:ext uri="{FF2B5EF4-FFF2-40B4-BE49-F238E27FC236}">
                <a16:creationId xmlns:a16="http://schemas.microsoft.com/office/drawing/2014/main" id="{260B865E-15D4-BD71-CF9B-91BD5988F62E}"/>
              </a:ext>
            </a:extLst>
          </p:cNvPr>
          <p:cNvPicPr>
            <a:picLocks noChangeAspect="1"/>
          </p:cNvPicPr>
          <p:nvPr/>
        </p:nvPicPr>
        <p:blipFill>
          <a:blip r:embed="rId3"/>
          <a:stretch>
            <a:fillRect/>
          </a:stretch>
        </p:blipFill>
        <p:spPr>
          <a:xfrm>
            <a:off x="107919" y="1514903"/>
            <a:ext cx="8928162" cy="2638883"/>
          </a:xfrm>
          <a:prstGeom prst="rect">
            <a:avLst/>
          </a:prstGeom>
        </p:spPr>
      </p:pic>
    </p:spTree>
    <p:extLst>
      <p:ext uri="{BB962C8B-B14F-4D97-AF65-F5344CB8AC3E}">
        <p14:creationId xmlns:p14="http://schemas.microsoft.com/office/powerpoint/2010/main" val="36121347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contenu 9">
            <a:extLst>
              <a:ext uri="{FF2B5EF4-FFF2-40B4-BE49-F238E27FC236}">
                <a16:creationId xmlns:a16="http://schemas.microsoft.com/office/drawing/2014/main" id="{58A21CFD-D6C0-F221-6C86-D60DAD7DA888}"/>
              </a:ext>
            </a:extLst>
          </p:cNvPr>
          <p:cNvSpPr txBox="1">
            <a:spLocks/>
          </p:cNvSpPr>
          <p:nvPr/>
        </p:nvSpPr>
        <p:spPr>
          <a:xfrm>
            <a:off x="445313" y="477415"/>
            <a:ext cx="8388881" cy="3851697"/>
          </a:xfrm>
          <a:prstGeom prst="rect">
            <a:avLst/>
          </a:prstGeom>
        </p:spPr>
        <p:txBody>
          <a:bodyPr vert="horz" lIns="91440" tIns="45720" rIns="91440" bIns="45720" rtlCol="0" anchor="t">
            <a:normAutofit/>
          </a:bodyPr>
          <a:lst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marL="0" indent="0" algn="just">
              <a:spcBef>
                <a:spcPts val="0"/>
              </a:spcBef>
              <a:spcAft>
                <a:spcPts val="600"/>
              </a:spcAft>
              <a:buFont typeface="Arial" pitchFamily="34" charset="0"/>
              <a:buNone/>
              <a:tabLst>
                <a:tab pos="457200" algn="l"/>
              </a:tabLst>
            </a:pPr>
            <a:r>
              <a:rPr lang="fr-FR" sz="2000" b="1" dirty="0">
                <a:solidFill>
                  <a:schemeClr val="accent4">
                    <a:lumMod val="75000"/>
                  </a:schemeClr>
                </a:solidFill>
                <a:latin typeface="Lato" panose="020F0502020204030203" pitchFamily="34" charset="0"/>
                <a:cs typeface="Arial" panose="020B0604020202020204" pitchFamily="34" charset="0"/>
              </a:rPr>
              <a:t>3. Débat d’orientations budgétaires 2023</a:t>
            </a:r>
          </a:p>
          <a:p>
            <a:pPr marL="0" indent="0" algn="just">
              <a:spcBef>
                <a:spcPts val="0"/>
              </a:spcBef>
              <a:spcAft>
                <a:spcPts val="600"/>
              </a:spcAft>
              <a:buNone/>
              <a:tabLst>
                <a:tab pos="457189" algn="l"/>
              </a:tabLst>
            </a:pPr>
            <a:r>
              <a:rPr lang="fr-FR" sz="2000" b="1" dirty="0">
                <a:solidFill>
                  <a:schemeClr val="bg1"/>
                </a:solidFill>
                <a:latin typeface="Lato" panose="020F0502020204030203" pitchFamily="34" charset="0"/>
                <a:cs typeface="Arial" panose="020B0604020202020204" pitchFamily="34" charset="0"/>
              </a:rPr>
              <a:t>Budget principal – Dépenses d’investissement</a:t>
            </a:r>
          </a:p>
          <a:p>
            <a:pPr marL="0" indent="0" algn="just">
              <a:spcBef>
                <a:spcPts val="0"/>
              </a:spcBef>
              <a:spcAft>
                <a:spcPts val="600"/>
              </a:spcAft>
              <a:buFont typeface="Arial" pitchFamily="34" charset="0"/>
              <a:buNone/>
              <a:tabLst>
                <a:tab pos="457200" algn="l"/>
              </a:tabLst>
            </a:pPr>
            <a:endParaRPr lang="fr-FR" sz="2000" b="1" dirty="0">
              <a:solidFill>
                <a:schemeClr val="accent4">
                  <a:lumMod val="75000"/>
                </a:schemeClr>
              </a:solidFill>
              <a:latin typeface="Lato" panose="020F0502020204030203" pitchFamily="34" charset="0"/>
              <a:ea typeface="Calibri" panose="020F0502020204030204" pitchFamily="34" charset="0"/>
              <a:cs typeface="Arial" panose="020B0604020202020204" pitchFamily="34" charset="0"/>
            </a:endParaRPr>
          </a:p>
        </p:txBody>
      </p:sp>
      <p:sp>
        <p:nvSpPr>
          <p:cNvPr id="10" name="Titre 8">
            <a:extLst>
              <a:ext uri="{FF2B5EF4-FFF2-40B4-BE49-F238E27FC236}">
                <a16:creationId xmlns:a16="http://schemas.microsoft.com/office/drawing/2014/main" id="{329E2D53-20E5-58C1-2CE6-75092CF75ED1}"/>
              </a:ext>
            </a:extLst>
          </p:cNvPr>
          <p:cNvSpPr txBox="1">
            <a:spLocks/>
          </p:cNvSpPr>
          <p:nvPr/>
        </p:nvSpPr>
        <p:spPr>
          <a:xfrm>
            <a:off x="445313" y="-143523"/>
            <a:ext cx="8229600" cy="777713"/>
          </a:xfrm>
          <a:prstGeom prst="rect">
            <a:avLst/>
          </a:prstGeom>
        </p:spPr>
        <p:txBody>
          <a:bodyPr vert="horz" lIns="91440" tIns="45720" rIns="91440" bIns="45720" rtlCol="0" anchor="t">
            <a:normAutofit/>
          </a:bodyPr>
          <a:lstStyle>
            <a:lvl1pPr algn="ctr" defTabSz="685800" rtl="0" eaLnBrk="1" latinLnBrk="0" hangingPunct="1">
              <a:spcBef>
                <a:spcPct val="0"/>
              </a:spcBef>
              <a:buNone/>
              <a:defRPr sz="3300" kern="1200">
                <a:solidFill>
                  <a:schemeClr val="tx1"/>
                </a:solidFill>
                <a:latin typeface="+mj-lt"/>
                <a:ea typeface="+mj-ea"/>
                <a:cs typeface="+mj-cs"/>
              </a:defRPr>
            </a:lvl1pPr>
          </a:lstStyle>
          <a:p>
            <a:pPr algn="l"/>
            <a:r>
              <a:rPr lang="fr-FR" sz="4000" b="1" dirty="0">
                <a:solidFill>
                  <a:schemeClr val="accent4">
                    <a:lumMod val="75000"/>
                  </a:schemeClr>
                </a:solidFill>
                <a:latin typeface="Lato" pitchFamily="34" charset="0"/>
                <a:ea typeface="Lato" pitchFamily="34" charset="0"/>
                <a:cs typeface="Lato" pitchFamily="34" charset="0"/>
              </a:rPr>
              <a:t>Finances</a:t>
            </a:r>
            <a:r>
              <a:rPr lang="fr-FR" sz="1300" b="1" i="1" dirty="0">
                <a:solidFill>
                  <a:srgbClr val="5E3B27"/>
                </a:solidFill>
                <a:latin typeface="Lato" pitchFamily="34" charset="0"/>
                <a:ea typeface="Lato" pitchFamily="34" charset="0"/>
                <a:cs typeface="Lato" pitchFamily="34" charset="0"/>
              </a:rPr>
              <a:t> </a:t>
            </a:r>
            <a:r>
              <a:rPr lang="fr-FR" sz="1400" b="1" i="1" dirty="0">
                <a:solidFill>
                  <a:srgbClr val="5E3B27"/>
                </a:solidFill>
                <a:latin typeface="Lato" pitchFamily="34" charset="0"/>
                <a:ea typeface="Lato" pitchFamily="34" charset="0"/>
                <a:cs typeface="Lato" pitchFamily="34" charset="0"/>
              </a:rPr>
              <a:t>- Intervention de Monsieur Jérôme PELTIER</a:t>
            </a:r>
            <a:endParaRPr lang="fr-FR" sz="1300" b="1" i="1" dirty="0">
              <a:solidFill>
                <a:srgbClr val="5E3B27"/>
              </a:solidFill>
              <a:latin typeface="Lato" pitchFamily="34" charset="0"/>
              <a:ea typeface="Lato" pitchFamily="34" charset="0"/>
              <a:cs typeface="Lato" pitchFamily="34" charset="0"/>
            </a:endParaRPr>
          </a:p>
        </p:txBody>
      </p:sp>
      <p:sp>
        <p:nvSpPr>
          <p:cNvPr id="3" name="Espace réservé de la date 2">
            <a:extLst>
              <a:ext uri="{FF2B5EF4-FFF2-40B4-BE49-F238E27FC236}">
                <a16:creationId xmlns:a16="http://schemas.microsoft.com/office/drawing/2014/main" id="{49A0F829-B144-C89F-73EC-A12995A28303}"/>
              </a:ext>
            </a:extLst>
          </p:cNvPr>
          <p:cNvSpPr>
            <a:spLocks noGrp="1"/>
          </p:cNvSpPr>
          <p:nvPr>
            <p:ph type="dt" sz="half" idx="10"/>
          </p:nvPr>
        </p:nvSpPr>
        <p:spPr>
          <a:xfrm>
            <a:off x="457199" y="4767264"/>
            <a:ext cx="3357349" cy="273844"/>
          </a:xfrm>
        </p:spPr>
        <p:txBody>
          <a:bodyPr/>
          <a:lstStyle/>
          <a:p>
            <a:r>
              <a:rPr lang="fr-FR" i="1">
                <a:solidFill>
                  <a:schemeClr val="tx2"/>
                </a:solidFill>
              </a:rPr>
              <a:t>Conseil communautaire – 17 novembre 2022</a:t>
            </a:r>
            <a:endParaRPr lang="fr-FR" i="1" dirty="0">
              <a:solidFill>
                <a:schemeClr val="tx2"/>
              </a:solidFill>
            </a:endParaRPr>
          </a:p>
        </p:txBody>
      </p:sp>
      <p:cxnSp>
        <p:nvCxnSpPr>
          <p:cNvPr id="6" name="Connecteur droit 5">
            <a:extLst>
              <a:ext uri="{FF2B5EF4-FFF2-40B4-BE49-F238E27FC236}">
                <a16:creationId xmlns:a16="http://schemas.microsoft.com/office/drawing/2014/main" id="{C228C1CC-31CA-FF6B-C382-88CCE2606B8A}"/>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9" name="Espace réservé du numéro de diapositive 8">
            <a:extLst>
              <a:ext uri="{FF2B5EF4-FFF2-40B4-BE49-F238E27FC236}">
                <a16:creationId xmlns:a16="http://schemas.microsoft.com/office/drawing/2014/main" id="{51FAC83D-DFB9-C68A-483A-55A88DD6D33B}"/>
              </a:ext>
            </a:extLst>
          </p:cNvPr>
          <p:cNvSpPr>
            <a:spLocks noGrp="1"/>
          </p:cNvSpPr>
          <p:nvPr>
            <p:ph type="sldNum" sz="quarter" idx="12"/>
          </p:nvPr>
        </p:nvSpPr>
        <p:spPr/>
        <p:txBody>
          <a:bodyPr/>
          <a:lstStyle/>
          <a:p>
            <a:fld id="{7DD352F8-E6D5-40A5-90BA-A89BD40754D9}" type="slidenum">
              <a:rPr lang="fr-FR" smtClean="0"/>
              <a:pPr/>
              <a:t>29</a:t>
            </a:fld>
            <a:endParaRPr lang="fr-FR"/>
          </a:p>
        </p:txBody>
      </p:sp>
      <p:sp>
        <p:nvSpPr>
          <p:cNvPr id="12" name="Espace réservé du numéro de diapositive 3">
            <a:extLst>
              <a:ext uri="{FF2B5EF4-FFF2-40B4-BE49-F238E27FC236}">
                <a16:creationId xmlns:a16="http://schemas.microsoft.com/office/drawing/2014/main" id="{A86E3076-633C-C66C-724C-E3A8A3242248}"/>
              </a:ext>
            </a:extLst>
          </p:cNvPr>
          <p:cNvSpPr txBox="1">
            <a:spLocks/>
          </p:cNvSpPr>
          <p:nvPr/>
        </p:nvSpPr>
        <p:spPr>
          <a:xfrm>
            <a:off x="7236296" y="4767264"/>
            <a:ext cx="648072" cy="273844"/>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DD352F8-E6D5-40A5-90BA-A89BD40754D9}" type="slidenum">
              <a:rPr lang="fr-FR" smtClean="0">
                <a:solidFill>
                  <a:schemeClr val="accent1"/>
                </a:solidFill>
              </a:rPr>
              <a:pPr/>
              <a:t>29</a:t>
            </a:fld>
            <a:endParaRPr lang="fr-FR" dirty="0">
              <a:solidFill>
                <a:schemeClr val="accent1"/>
              </a:solidFill>
            </a:endParaRPr>
          </a:p>
        </p:txBody>
      </p:sp>
      <p:pic>
        <p:nvPicPr>
          <p:cNvPr id="5" name="Image 4">
            <a:extLst>
              <a:ext uri="{FF2B5EF4-FFF2-40B4-BE49-F238E27FC236}">
                <a16:creationId xmlns:a16="http://schemas.microsoft.com/office/drawing/2014/main" id="{11C8E87B-4768-AC49-66A5-C61F9E196B4C}"/>
              </a:ext>
            </a:extLst>
          </p:cNvPr>
          <p:cNvPicPr>
            <a:picLocks noChangeAspect="1"/>
          </p:cNvPicPr>
          <p:nvPr/>
        </p:nvPicPr>
        <p:blipFill>
          <a:blip r:embed="rId3"/>
          <a:stretch>
            <a:fillRect/>
          </a:stretch>
        </p:blipFill>
        <p:spPr>
          <a:xfrm>
            <a:off x="214734" y="1569423"/>
            <a:ext cx="8619460" cy="2456157"/>
          </a:xfrm>
          <a:prstGeom prst="rect">
            <a:avLst/>
          </a:prstGeom>
        </p:spPr>
      </p:pic>
    </p:spTree>
    <p:extLst>
      <p:ext uri="{BB962C8B-B14F-4D97-AF65-F5344CB8AC3E}">
        <p14:creationId xmlns:p14="http://schemas.microsoft.com/office/powerpoint/2010/main" val="1369794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457200" y="195486"/>
            <a:ext cx="8229600" cy="1069627"/>
          </a:xfrm>
        </p:spPr>
        <p:txBody>
          <a:bodyPr anchor="t">
            <a:normAutofit fontScale="90000"/>
          </a:bodyPr>
          <a:lstStyle/>
          <a:p>
            <a:pPr algn="l"/>
            <a:r>
              <a:rPr lang="fr-FR" b="1">
                <a:solidFill>
                  <a:schemeClr val="bg2"/>
                </a:solidFill>
                <a:latin typeface="Caviar Dreams" pitchFamily="34" charset="0"/>
                <a:cs typeface="Arial" pitchFamily="34" charset="0"/>
              </a:rPr>
              <a:t>Conseil communautaire</a:t>
            </a:r>
            <a:br>
              <a:rPr lang="fr-FR" b="1">
                <a:solidFill>
                  <a:schemeClr val="bg2"/>
                </a:solidFill>
                <a:latin typeface="Caviar Dreams" pitchFamily="34" charset="0"/>
              </a:rPr>
            </a:br>
            <a:br>
              <a:rPr lang="fr-FR" b="1" i="1">
                <a:solidFill>
                  <a:schemeClr val="bg2"/>
                </a:solidFill>
                <a:latin typeface="Lato" pitchFamily="34" charset="0"/>
                <a:ea typeface="Lato" pitchFamily="34" charset="0"/>
                <a:cs typeface="Lato" pitchFamily="34" charset="0"/>
              </a:rPr>
            </a:br>
            <a:endParaRPr lang="fr-FR" b="1">
              <a:solidFill>
                <a:srgbClr val="432918"/>
              </a:solidFill>
              <a:latin typeface="Caviar Dreams" pitchFamily="34" charset="0"/>
            </a:endParaRPr>
          </a:p>
        </p:txBody>
      </p:sp>
      <p:sp>
        <p:nvSpPr>
          <p:cNvPr id="10" name="Espace réservé du contenu 9"/>
          <p:cNvSpPr>
            <a:spLocks noGrp="1"/>
          </p:cNvSpPr>
          <p:nvPr>
            <p:ph idx="1"/>
          </p:nvPr>
        </p:nvSpPr>
        <p:spPr>
          <a:xfrm>
            <a:off x="457200" y="1200150"/>
            <a:ext cx="8229600" cy="3531835"/>
          </a:xfrm>
        </p:spPr>
        <p:txBody>
          <a:bodyPr>
            <a:normAutofit/>
          </a:bodyPr>
          <a:lstStyle/>
          <a:p>
            <a:pPr marL="0" indent="0" algn="ctr">
              <a:buNone/>
            </a:pPr>
            <a:endParaRPr lang="fr-FR" sz="4400" b="1" dirty="0">
              <a:solidFill>
                <a:schemeClr val="tx2"/>
              </a:solidFill>
              <a:latin typeface="Lato" pitchFamily="34" charset="0"/>
              <a:ea typeface="Lato" pitchFamily="34" charset="0"/>
              <a:cs typeface="Lato" pitchFamily="34" charset="0"/>
            </a:endParaRPr>
          </a:p>
          <a:p>
            <a:pPr marL="0" indent="0" algn="ctr">
              <a:buNone/>
            </a:pPr>
            <a:endParaRPr lang="fr-FR" sz="4400" b="1" dirty="0">
              <a:solidFill>
                <a:schemeClr val="tx2"/>
              </a:solidFill>
              <a:latin typeface="Lato" pitchFamily="34" charset="0"/>
              <a:ea typeface="Lato" pitchFamily="34" charset="0"/>
              <a:cs typeface="Lato" pitchFamily="34" charset="0"/>
            </a:endParaRPr>
          </a:p>
          <a:p>
            <a:pPr marL="0" indent="0" algn="ctr">
              <a:buNone/>
            </a:pPr>
            <a:r>
              <a:rPr lang="fr-FR" sz="4400" b="1" dirty="0">
                <a:solidFill>
                  <a:schemeClr val="tx2"/>
                </a:solidFill>
                <a:latin typeface="Lato" pitchFamily="34" charset="0"/>
                <a:ea typeface="Lato" pitchFamily="34" charset="0"/>
                <a:cs typeface="Lato" pitchFamily="34" charset="0"/>
              </a:rPr>
              <a:t>AFFAIRES GENERALES</a:t>
            </a:r>
          </a:p>
        </p:txBody>
      </p:sp>
      <p:cxnSp>
        <p:nvCxnSpPr>
          <p:cNvPr id="12" name="Connecteur droit 11">
            <a:extLst>
              <a:ext uri="{FF2B5EF4-FFF2-40B4-BE49-F238E27FC236}">
                <a16:creationId xmlns:a16="http://schemas.microsoft.com/office/drawing/2014/main" id="{D92DE92B-1BFB-49DE-9959-2B46908FFC4F}"/>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Espace réservé de la date 2">
            <a:extLst>
              <a:ext uri="{FF2B5EF4-FFF2-40B4-BE49-F238E27FC236}">
                <a16:creationId xmlns:a16="http://schemas.microsoft.com/office/drawing/2014/main" id="{14C66AA9-F841-4C04-8BDD-823382C82382}"/>
              </a:ext>
            </a:extLst>
          </p:cNvPr>
          <p:cNvSpPr>
            <a:spLocks noGrp="1"/>
          </p:cNvSpPr>
          <p:nvPr>
            <p:ph type="dt" sz="half" idx="10"/>
          </p:nvPr>
        </p:nvSpPr>
        <p:spPr>
          <a:xfrm>
            <a:off x="457200" y="4767264"/>
            <a:ext cx="3322712" cy="273844"/>
          </a:xfrm>
        </p:spPr>
        <p:txBody>
          <a:bodyPr/>
          <a:lstStyle/>
          <a:p>
            <a:r>
              <a:rPr lang="fr-FR" i="1">
                <a:solidFill>
                  <a:schemeClr val="accent1"/>
                </a:solidFill>
              </a:rPr>
              <a:t>Conseil communautaire – 17 novembre 2022</a:t>
            </a:r>
            <a:endParaRPr lang="fr-FR" i="1" dirty="0">
              <a:solidFill>
                <a:schemeClr val="accent1"/>
              </a:solidFill>
            </a:endParaRPr>
          </a:p>
        </p:txBody>
      </p:sp>
      <p:sp>
        <p:nvSpPr>
          <p:cNvPr id="8" name="Espace réservé du numéro de diapositive 6">
            <a:extLst>
              <a:ext uri="{FF2B5EF4-FFF2-40B4-BE49-F238E27FC236}">
                <a16:creationId xmlns:a16="http://schemas.microsoft.com/office/drawing/2014/main" id="{8EA6247F-EDCC-4D0E-AA5D-73CFE882E3E4}"/>
              </a:ext>
            </a:extLst>
          </p:cNvPr>
          <p:cNvSpPr txBox="1">
            <a:spLocks/>
          </p:cNvSpPr>
          <p:nvPr/>
        </p:nvSpPr>
        <p:spPr>
          <a:xfrm>
            <a:off x="5899956" y="4802543"/>
            <a:ext cx="2133600" cy="273844"/>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7DD352F8-E6D5-40A5-90BA-A89BD40754D9}" type="slidenum">
              <a:rPr lang="fr-FR" smtClean="0">
                <a:solidFill>
                  <a:schemeClr val="tx2"/>
                </a:solidFill>
                <a:latin typeface="Lato"/>
              </a:rPr>
              <a:pPr>
                <a:defRPr/>
              </a:pPr>
              <a:t>3</a:t>
            </a:fld>
            <a:endParaRPr lang="fr-FR" dirty="0">
              <a:solidFill>
                <a:schemeClr val="tx2"/>
              </a:solidFill>
              <a:latin typeface="Lato"/>
            </a:endParaRPr>
          </a:p>
        </p:txBody>
      </p:sp>
      <p:sp>
        <p:nvSpPr>
          <p:cNvPr id="2" name="Espace réservé du numéro de diapositive 1">
            <a:extLst>
              <a:ext uri="{FF2B5EF4-FFF2-40B4-BE49-F238E27FC236}">
                <a16:creationId xmlns:a16="http://schemas.microsoft.com/office/drawing/2014/main" id="{005BB723-A26E-8ACA-6EC1-49A68CFB90A3}"/>
              </a:ext>
            </a:extLst>
          </p:cNvPr>
          <p:cNvSpPr>
            <a:spLocks noGrp="1"/>
          </p:cNvSpPr>
          <p:nvPr>
            <p:ph type="sldNum" sz="quarter" idx="12"/>
          </p:nvPr>
        </p:nvSpPr>
        <p:spPr/>
        <p:txBody>
          <a:bodyPr/>
          <a:lstStyle/>
          <a:p>
            <a:fld id="{7DD352F8-E6D5-40A5-90BA-A89BD40754D9}" type="slidenum">
              <a:rPr lang="fr-FR" smtClean="0"/>
              <a:pPr/>
              <a:t>3</a:t>
            </a:fld>
            <a:endParaRPr lang="fr-FR"/>
          </a:p>
        </p:txBody>
      </p:sp>
    </p:spTree>
    <p:extLst>
      <p:ext uri="{BB962C8B-B14F-4D97-AF65-F5344CB8AC3E}">
        <p14:creationId xmlns:p14="http://schemas.microsoft.com/office/powerpoint/2010/main" val="403656877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contenu 9">
            <a:extLst>
              <a:ext uri="{FF2B5EF4-FFF2-40B4-BE49-F238E27FC236}">
                <a16:creationId xmlns:a16="http://schemas.microsoft.com/office/drawing/2014/main" id="{58A21CFD-D6C0-F221-6C86-D60DAD7DA888}"/>
              </a:ext>
            </a:extLst>
          </p:cNvPr>
          <p:cNvSpPr txBox="1">
            <a:spLocks/>
          </p:cNvSpPr>
          <p:nvPr/>
        </p:nvSpPr>
        <p:spPr>
          <a:xfrm>
            <a:off x="445313" y="477415"/>
            <a:ext cx="8388881" cy="3851697"/>
          </a:xfrm>
          <a:prstGeom prst="rect">
            <a:avLst/>
          </a:prstGeom>
        </p:spPr>
        <p:txBody>
          <a:bodyPr vert="horz" lIns="91440" tIns="45720" rIns="91440" bIns="45720" rtlCol="0" anchor="t">
            <a:normAutofit/>
          </a:bodyPr>
          <a:lst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marL="0" indent="0" algn="just">
              <a:spcBef>
                <a:spcPts val="0"/>
              </a:spcBef>
              <a:spcAft>
                <a:spcPts val="600"/>
              </a:spcAft>
              <a:buFont typeface="Arial" pitchFamily="34" charset="0"/>
              <a:buNone/>
              <a:tabLst>
                <a:tab pos="457200" algn="l"/>
              </a:tabLst>
            </a:pPr>
            <a:r>
              <a:rPr lang="fr-FR" sz="2000" b="1" dirty="0">
                <a:solidFill>
                  <a:schemeClr val="accent4">
                    <a:lumMod val="75000"/>
                  </a:schemeClr>
                </a:solidFill>
                <a:latin typeface="Lato" panose="020F0502020204030203" pitchFamily="34" charset="0"/>
                <a:cs typeface="Arial" panose="020B0604020202020204" pitchFamily="34" charset="0"/>
              </a:rPr>
              <a:t>3. Débat d’orientations budgétaires 2023</a:t>
            </a:r>
          </a:p>
          <a:p>
            <a:pPr marL="0" indent="0" algn="just">
              <a:spcBef>
                <a:spcPts val="0"/>
              </a:spcBef>
              <a:spcAft>
                <a:spcPts val="600"/>
              </a:spcAft>
              <a:buNone/>
              <a:tabLst>
                <a:tab pos="457189" algn="l"/>
              </a:tabLst>
            </a:pPr>
            <a:r>
              <a:rPr lang="fr-FR" sz="2000" b="1" dirty="0">
                <a:solidFill>
                  <a:schemeClr val="bg1"/>
                </a:solidFill>
                <a:latin typeface="Lato" panose="020F0502020204030203" pitchFamily="34" charset="0"/>
                <a:cs typeface="Arial" panose="020B0604020202020204" pitchFamily="34" charset="0"/>
              </a:rPr>
              <a:t>Budget principal – Recettes d’investissement</a:t>
            </a:r>
          </a:p>
          <a:p>
            <a:pPr marL="0" indent="0" algn="just">
              <a:spcBef>
                <a:spcPts val="0"/>
              </a:spcBef>
              <a:spcAft>
                <a:spcPts val="600"/>
              </a:spcAft>
              <a:buFont typeface="Arial" pitchFamily="34" charset="0"/>
              <a:buNone/>
              <a:tabLst>
                <a:tab pos="457200" algn="l"/>
              </a:tabLst>
            </a:pPr>
            <a:endParaRPr lang="fr-FR" sz="2000" b="1" dirty="0">
              <a:solidFill>
                <a:schemeClr val="accent4">
                  <a:lumMod val="75000"/>
                </a:schemeClr>
              </a:solidFill>
              <a:latin typeface="Lato" panose="020F0502020204030203" pitchFamily="34" charset="0"/>
              <a:ea typeface="Calibri" panose="020F0502020204030204" pitchFamily="34" charset="0"/>
              <a:cs typeface="Arial" panose="020B0604020202020204" pitchFamily="34" charset="0"/>
            </a:endParaRPr>
          </a:p>
        </p:txBody>
      </p:sp>
      <p:sp>
        <p:nvSpPr>
          <p:cNvPr id="10" name="Titre 8">
            <a:extLst>
              <a:ext uri="{FF2B5EF4-FFF2-40B4-BE49-F238E27FC236}">
                <a16:creationId xmlns:a16="http://schemas.microsoft.com/office/drawing/2014/main" id="{329E2D53-20E5-58C1-2CE6-75092CF75ED1}"/>
              </a:ext>
            </a:extLst>
          </p:cNvPr>
          <p:cNvSpPr txBox="1">
            <a:spLocks/>
          </p:cNvSpPr>
          <p:nvPr/>
        </p:nvSpPr>
        <p:spPr>
          <a:xfrm>
            <a:off x="445313" y="-143523"/>
            <a:ext cx="8229600" cy="777713"/>
          </a:xfrm>
          <a:prstGeom prst="rect">
            <a:avLst/>
          </a:prstGeom>
        </p:spPr>
        <p:txBody>
          <a:bodyPr vert="horz" lIns="91440" tIns="45720" rIns="91440" bIns="45720" rtlCol="0" anchor="t">
            <a:normAutofit/>
          </a:bodyPr>
          <a:lstStyle>
            <a:lvl1pPr algn="ctr" defTabSz="685800" rtl="0" eaLnBrk="1" latinLnBrk="0" hangingPunct="1">
              <a:spcBef>
                <a:spcPct val="0"/>
              </a:spcBef>
              <a:buNone/>
              <a:defRPr sz="3300" kern="1200">
                <a:solidFill>
                  <a:schemeClr val="tx1"/>
                </a:solidFill>
                <a:latin typeface="+mj-lt"/>
                <a:ea typeface="+mj-ea"/>
                <a:cs typeface="+mj-cs"/>
              </a:defRPr>
            </a:lvl1pPr>
          </a:lstStyle>
          <a:p>
            <a:pPr algn="l"/>
            <a:r>
              <a:rPr lang="fr-FR" sz="4000" b="1" dirty="0">
                <a:solidFill>
                  <a:schemeClr val="accent4">
                    <a:lumMod val="75000"/>
                  </a:schemeClr>
                </a:solidFill>
                <a:latin typeface="Lato" pitchFamily="34" charset="0"/>
                <a:ea typeface="Lato" pitchFamily="34" charset="0"/>
                <a:cs typeface="Lato" pitchFamily="34" charset="0"/>
              </a:rPr>
              <a:t>Finances</a:t>
            </a:r>
            <a:r>
              <a:rPr lang="fr-FR" sz="1300" b="1" i="1" dirty="0">
                <a:solidFill>
                  <a:srgbClr val="5E3B27"/>
                </a:solidFill>
                <a:latin typeface="Lato" pitchFamily="34" charset="0"/>
                <a:ea typeface="Lato" pitchFamily="34" charset="0"/>
                <a:cs typeface="Lato" pitchFamily="34" charset="0"/>
              </a:rPr>
              <a:t> </a:t>
            </a:r>
            <a:r>
              <a:rPr lang="fr-FR" sz="1400" b="1" i="1" dirty="0">
                <a:solidFill>
                  <a:srgbClr val="5E3B27"/>
                </a:solidFill>
                <a:latin typeface="Lato" pitchFamily="34" charset="0"/>
                <a:ea typeface="Lato" pitchFamily="34" charset="0"/>
                <a:cs typeface="Lato" pitchFamily="34" charset="0"/>
              </a:rPr>
              <a:t>- Intervention de Monsieur Jérôme PELTIER</a:t>
            </a:r>
            <a:endParaRPr lang="fr-FR" sz="1300" b="1" i="1" dirty="0">
              <a:solidFill>
                <a:srgbClr val="5E3B27"/>
              </a:solidFill>
              <a:latin typeface="Lato" pitchFamily="34" charset="0"/>
              <a:ea typeface="Lato" pitchFamily="34" charset="0"/>
              <a:cs typeface="Lato" pitchFamily="34" charset="0"/>
            </a:endParaRPr>
          </a:p>
        </p:txBody>
      </p:sp>
      <p:sp>
        <p:nvSpPr>
          <p:cNvPr id="3" name="Espace réservé de la date 2">
            <a:extLst>
              <a:ext uri="{FF2B5EF4-FFF2-40B4-BE49-F238E27FC236}">
                <a16:creationId xmlns:a16="http://schemas.microsoft.com/office/drawing/2014/main" id="{49A0F829-B144-C89F-73EC-A12995A28303}"/>
              </a:ext>
            </a:extLst>
          </p:cNvPr>
          <p:cNvSpPr>
            <a:spLocks noGrp="1"/>
          </p:cNvSpPr>
          <p:nvPr>
            <p:ph type="dt" sz="half" idx="10"/>
          </p:nvPr>
        </p:nvSpPr>
        <p:spPr>
          <a:xfrm>
            <a:off x="457199" y="4767264"/>
            <a:ext cx="3357349" cy="273844"/>
          </a:xfrm>
        </p:spPr>
        <p:txBody>
          <a:bodyPr/>
          <a:lstStyle/>
          <a:p>
            <a:r>
              <a:rPr lang="fr-FR" i="1">
                <a:solidFill>
                  <a:schemeClr val="tx2"/>
                </a:solidFill>
              </a:rPr>
              <a:t>Conseil communautaire – 17 novembre 2022</a:t>
            </a:r>
            <a:endParaRPr lang="fr-FR" i="1" dirty="0">
              <a:solidFill>
                <a:schemeClr val="tx2"/>
              </a:solidFill>
            </a:endParaRPr>
          </a:p>
        </p:txBody>
      </p:sp>
      <p:cxnSp>
        <p:nvCxnSpPr>
          <p:cNvPr id="6" name="Connecteur droit 5">
            <a:extLst>
              <a:ext uri="{FF2B5EF4-FFF2-40B4-BE49-F238E27FC236}">
                <a16:creationId xmlns:a16="http://schemas.microsoft.com/office/drawing/2014/main" id="{C228C1CC-31CA-FF6B-C382-88CCE2606B8A}"/>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9" name="Espace réservé du numéro de diapositive 8">
            <a:extLst>
              <a:ext uri="{FF2B5EF4-FFF2-40B4-BE49-F238E27FC236}">
                <a16:creationId xmlns:a16="http://schemas.microsoft.com/office/drawing/2014/main" id="{51FAC83D-DFB9-C68A-483A-55A88DD6D33B}"/>
              </a:ext>
            </a:extLst>
          </p:cNvPr>
          <p:cNvSpPr>
            <a:spLocks noGrp="1"/>
          </p:cNvSpPr>
          <p:nvPr>
            <p:ph type="sldNum" sz="quarter" idx="12"/>
          </p:nvPr>
        </p:nvSpPr>
        <p:spPr/>
        <p:txBody>
          <a:bodyPr/>
          <a:lstStyle/>
          <a:p>
            <a:fld id="{7DD352F8-E6D5-40A5-90BA-A89BD40754D9}" type="slidenum">
              <a:rPr lang="fr-FR" smtClean="0"/>
              <a:pPr/>
              <a:t>30</a:t>
            </a:fld>
            <a:endParaRPr lang="fr-FR"/>
          </a:p>
        </p:txBody>
      </p:sp>
      <p:sp>
        <p:nvSpPr>
          <p:cNvPr id="12" name="Espace réservé du numéro de diapositive 3">
            <a:extLst>
              <a:ext uri="{FF2B5EF4-FFF2-40B4-BE49-F238E27FC236}">
                <a16:creationId xmlns:a16="http://schemas.microsoft.com/office/drawing/2014/main" id="{A86E3076-633C-C66C-724C-E3A8A3242248}"/>
              </a:ext>
            </a:extLst>
          </p:cNvPr>
          <p:cNvSpPr txBox="1">
            <a:spLocks/>
          </p:cNvSpPr>
          <p:nvPr/>
        </p:nvSpPr>
        <p:spPr>
          <a:xfrm>
            <a:off x="7236296" y="4767264"/>
            <a:ext cx="648072" cy="273844"/>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DD352F8-E6D5-40A5-90BA-A89BD40754D9}" type="slidenum">
              <a:rPr lang="fr-FR" smtClean="0">
                <a:solidFill>
                  <a:schemeClr val="accent1"/>
                </a:solidFill>
              </a:rPr>
              <a:pPr/>
              <a:t>30</a:t>
            </a:fld>
            <a:endParaRPr lang="fr-FR" dirty="0">
              <a:solidFill>
                <a:schemeClr val="accent1"/>
              </a:solidFill>
            </a:endParaRPr>
          </a:p>
        </p:txBody>
      </p:sp>
      <p:pic>
        <p:nvPicPr>
          <p:cNvPr id="5" name="Image 4">
            <a:extLst>
              <a:ext uri="{FF2B5EF4-FFF2-40B4-BE49-F238E27FC236}">
                <a16:creationId xmlns:a16="http://schemas.microsoft.com/office/drawing/2014/main" id="{F55A39C9-AACE-4EBB-EB26-48A0A9E2CD8C}"/>
              </a:ext>
            </a:extLst>
          </p:cNvPr>
          <p:cNvPicPr>
            <a:picLocks noChangeAspect="1"/>
          </p:cNvPicPr>
          <p:nvPr/>
        </p:nvPicPr>
        <p:blipFill>
          <a:blip r:embed="rId3"/>
          <a:stretch>
            <a:fillRect/>
          </a:stretch>
        </p:blipFill>
        <p:spPr>
          <a:xfrm>
            <a:off x="224750" y="1331285"/>
            <a:ext cx="8670725" cy="2822501"/>
          </a:xfrm>
          <a:prstGeom prst="rect">
            <a:avLst/>
          </a:prstGeom>
        </p:spPr>
      </p:pic>
    </p:spTree>
    <p:extLst>
      <p:ext uri="{BB962C8B-B14F-4D97-AF65-F5344CB8AC3E}">
        <p14:creationId xmlns:p14="http://schemas.microsoft.com/office/powerpoint/2010/main" val="192592203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0" y="1"/>
            <a:ext cx="8229600" cy="634189"/>
          </a:xfrm>
        </p:spPr>
        <p:txBody>
          <a:bodyPr anchor="t">
            <a:normAutofit fontScale="90000"/>
          </a:bodyPr>
          <a:lstStyle>
            <a:defPPr>
              <a:defRPr lang="fr-FR"/>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l"/>
            <a:br>
              <a:rPr lang="fr-FR" b="1" dirty="0">
                <a:solidFill>
                  <a:schemeClr val="bg2"/>
                </a:solidFill>
                <a:latin typeface="Caviar Dreams" pitchFamily="34" charset="0"/>
              </a:rPr>
            </a:br>
            <a:br>
              <a:rPr lang="fr-FR" b="1" i="1" dirty="0">
                <a:solidFill>
                  <a:schemeClr val="bg2"/>
                </a:solidFill>
                <a:latin typeface="Lato" pitchFamily="34" charset="0"/>
                <a:ea typeface="Lato" pitchFamily="34" charset="0"/>
                <a:cs typeface="Lato" pitchFamily="34" charset="0"/>
              </a:rPr>
            </a:br>
            <a:endParaRPr lang="fr-FR" b="1" dirty="0">
              <a:solidFill>
                <a:srgbClr val="432918"/>
              </a:solidFill>
              <a:latin typeface="Caviar Dreams" pitchFamily="34" charset="0"/>
            </a:endParaRPr>
          </a:p>
        </p:txBody>
      </p:sp>
      <p:sp>
        <p:nvSpPr>
          <p:cNvPr id="10" name="Espace réservé du contenu 9"/>
          <p:cNvSpPr>
            <a:spLocks noGrp="1"/>
          </p:cNvSpPr>
          <p:nvPr>
            <p:ph idx="1"/>
          </p:nvPr>
        </p:nvSpPr>
        <p:spPr>
          <a:xfrm>
            <a:off x="137604" y="115052"/>
            <a:ext cx="8229600" cy="4616939"/>
          </a:xfrm>
        </p:spPr>
        <p:txBody>
          <a:bodyPr>
            <a:normAutofit/>
          </a:bodyPr>
          <a:lstStyle>
            <a:defPPr>
              <a:defRPr lang="fr-FR"/>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indent="0" algn="ctr" defTabSz="685800">
              <a:buNone/>
              <a:defRPr/>
            </a:pPr>
            <a:endParaRPr lang="fr-FR" sz="4500" b="1" dirty="0">
              <a:solidFill>
                <a:srgbClr val="000000"/>
              </a:solidFill>
              <a:latin typeface="Lato"/>
            </a:endParaRPr>
          </a:p>
          <a:p>
            <a:pPr indent="0" algn="ctr" defTabSz="685800">
              <a:buNone/>
              <a:defRPr/>
            </a:pPr>
            <a:endParaRPr lang="fr-FR" sz="4500" b="1" dirty="0">
              <a:solidFill>
                <a:srgbClr val="000000"/>
              </a:solidFill>
              <a:latin typeface="Lato"/>
            </a:endParaRPr>
          </a:p>
          <a:p>
            <a:pPr indent="0" algn="ctr" defTabSz="685800">
              <a:buNone/>
              <a:defRPr/>
            </a:pPr>
            <a:r>
              <a:rPr lang="fr-FR" sz="4500" b="1" dirty="0">
                <a:solidFill>
                  <a:srgbClr val="000000"/>
                </a:solidFill>
                <a:latin typeface="Lato"/>
              </a:rPr>
              <a:t>Budgets annexes</a:t>
            </a:r>
            <a:endParaRPr lang="fr-FR" sz="4500" dirty="0">
              <a:solidFill>
                <a:srgbClr val="000000"/>
              </a:solidFill>
              <a:latin typeface="Lato"/>
            </a:endParaRPr>
          </a:p>
          <a:p>
            <a:pPr indent="0" defTabSz="685800">
              <a:spcBef>
                <a:spcPts val="0"/>
              </a:spcBef>
              <a:buNone/>
              <a:defRPr/>
            </a:pPr>
            <a:endParaRPr lang="fr-FR" sz="1500" i="1" dirty="0">
              <a:solidFill>
                <a:srgbClr val="FF0000"/>
              </a:solidFill>
              <a:latin typeface="Lato"/>
            </a:endParaRPr>
          </a:p>
        </p:txBody>
      </p:sp>
      <p:sp>
        <p:nvSpPr>
          <p:cNvPr id="3" name="Titre 8">
            <a:extLst>
              <a:ext uri="{FF2B5EF4-FFF2-40B4-BE49-F238E27FC236}">
                <a16:creationId xmlns:a16="http://schemas.microsoft.com/office/drawing/2014/main" id="{A3610E0C-7853-616A-5ADC-CFCC14E46CD7}"/>
              </a:ext>
            </a:extLst>
          </p:cNvPr>
          <p:cNvSpPr txBox="1">
            <a:spLocks/>
          </p:cNvSpPr>
          <p:nvPr/>
        </p:nvSpPr>
        <p:spPr>
          <a:xfrm>
            <a:off x="457200" y="-67678"/>
            <a:ext cx="8229600" cy="777713"/>
          </a:xfrm>
          <a:prstGeom prst="rect">
            <a:avLst/>
          </a:prstGeom>
        </p:spPr>
        <p:txBody>
          <a:bodyPr vert="horz" lIns="91440" tIns="45720" rIns="91440" bIns="45720" rtlCol="0" anchor="t">
            <a:normAutofit/>
          </a:bodyPr>
          <a:lstStyle>
            <a:lvl1pPr algn="ctr" defTabSz="685800" rtl="0" eaLnBrk="1" latinLnBrk="0" hangingPunct="1">
              <a:spcBef>
                <a:spcPct val="0"/>
              </a:spcBef>
              <a:buNone/>
              <a:defRPr sz="3300" kern="1200">
                <a:solidFill>
                  <a:schemeClr val="tx1"/>
                </a:solidFill>
                <a:latin typeface="+mj-lt"/>
                <a:ea typeface="+mj-ea"/>
                <a:cs typeface="+mj-cs"/>
              </a:defRPr>
            </a:lvl1pPr>
          </a:lstStyle>
          <a:p>
            <a:pPr algn="l"/>
            <a:r>
              <a:rPr lang="fr-FR" sz="4000" b="1" dirty="0">
                <a:solidFill>
                  <a:schemeClr val="accent4">
                    <a:lumMod val="75000"/>
                  </a:schemeClr>
                </a:solidFill>
                <a:latin typeface="Lato" pitchFamily="34" charset="0"/>
                <a:ea typeface="Lato" pitchFamily="34" charset="0"/>
                <a:cs typeface="Lato" pitchFamily="34" charset="0"/>
              </a:rPr>
              <a:t>Finances</a:t>
            </a:r>
            <a:r>
              <a:rPr lang="fr-FR" sz="1300" b="1" i="1" dirty="0">
                <a:solidFill>
                  <a:srgbClr val="5E3B27"/>
                </a:solidFill>
                <a:latin typeface="Lato" pitchFamily="34" charset="0"/>
                <a:ea typeface="Lato" pitchFamily="34" charset="0"/>
                <a:cs typeface="Lato" pitchFamily="34" charset="0"/>
              </a:rPr>
              <a:t> </a:t>
            </a:r>
            <a:r>
              <a:rPr lang="fr-FR" sz="1400" b="1" i="1" dirty="0">
                <a:solidFill>
                  <a:srgbClr val="5E3B27"/>
                </a:solidFill>
                <a:latin typeface="Lato" pitchFamily="34" charset="0"/>
                <a:ea typeface="Lato" pitchFamily="34" charset="0"/>
                <a:cs typeface="Lato" pitchFamily="34" charset="0"/>
              </a:rPr>
              <a:t>- Intervention de Monsieur Jérôme PELTIER</a:t>
            </a:r>
            <a:endParaRPr lang="fr-FR" sz="1300" b="1" i="1" dirty="0">
              <a:solidFill>
                <a:srgbClr val="5E3B27"/>
              </a:solidFill>
              <a:latin typeface="Lato" pitchFamily="34" charset="0"/>
              <a:ea typeface="Lato" pitchFamily="34" charset="0"/>
              <a:cs typeface="Lato" pitchFamily="34" charset="0"/>
            </a:endParaRPr>
          </a:p>
        </p:txBody>
      </p:sp>
      <p:sp>
        <p:nvSpPr>
          <p:cNvPr id="4" name="Espace réservé du contenu 9">
            <a:extLst>
              <a:ext uri="{FF2B5EF4-FFF2-40B4-BE49-F238E27FC236}">
                <a16:creationId xmlns:a16="http://schemas.microsoft.com/office/drawing/2014/main" id="{2797573D-1B8F-F89D-9F90-1029B77CD9F5}"/>
              </a:ext>
            </a:extLst>
          </p:cNvPr>
          <p:cNvSpPr txBox="1">
            <a:spLocks/>
          </p:cNvSpPr>
          <p:nvPr/>
        </p:nvSpPr>
        <p:spPr>
          <a:xfrm>
            <a:off x="445313" y="477415"/>
            <a:ext cx="8388881" cy="3851697"/>
          </a:xfrm>
          <a:prstGeom prst="rect">
            <a:avLst/>
          </a:prstGeom>
        </p:spPr>
        <p:txBody>
          <a:bodyPr vert="horz" lIns="91440" tIns="45720" rIns="91440" bIns="45720" rtlCol="0" anchor="t">
            <a:normAutofit/>
          </a:bodyPr>
          <a:lst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marL="0" indent="0" algn="just">
              <a:spcBef>
                <a:spcPts val="0"/>
              </a:spcBef>
              <a:spcAft>
                <a:spcPts val="600"/>
              </a:spcAft>
              <a:buFont typeface="Arial" pitchFamily="34" charset="0"/>
              <a:buNone/>
              <a:tabLst>
                <a:tab pos="457200" algn="l"/>
              </a:tabLst>
            </a:pPr>
            <a:r>
              <a:rPr lang="fr-FR" sz="2000" b="1" dirty="0">
                <a:solidFill>
                  <a:schemeClr val="accent4">
                    <a:lumMod val="75000"/>
                  </a:schemeClr>
                </a:solidFill>
                <a:latin typeface="Lato" panose="020F0502020204030203" pitchFamily="34" charset="0"/>
                <a:cs typeface="Arial" panose="020B0604020202020204" pitchFamily="34" charset="0"/>
              </a:rPr>
              <a:t>3. Débat d’orientations budgétaires 2023</a:t>
            </a:r>
          </a:p>
          <a:p>
            <a:pPr marL="0" indent="0" algn="just">
              <a:spcBef>
                <a:spcPts val="0"/>
              </a:spcBef>
              <a:spcAft>
                <a:spcPts val="600"/>
              </a:spcAft>
              <a:buFont typeface="Arial" pitchFamily="34" charset="0"/>
              <a:buNone/>
              <a:tabLst>
                <a:tab pos="457200" algn="l"/>
              </a:tabLst>
            </a:pPr>
            <a:endParaRPr lang="fr-FR" sz="2000" b="1" dirty="0">
              <a:solidFill>
                <a:schemeClr val="accent4">
                  <a:lumMod val="75000"/>
                </a:schemeClr>
              </a:solidFill>
              <a:latin typeface="Lato" panose="020F0502020204030203" pitchFamily="34" charset="0"/>
              <a:ea typeface="Calibri" panose="020F0502020204030204" pitchFamily="34" charset="0"/>
              <a:cs typeface="Arial" panose="020B0604020202020204" pitchFamily="34" charset="0"/>
            </a:endParaRPr>
          </a:p>
        </p:txBody>
      </p:sp>
      <p:sp>
        <p:nvSpPr>
          <p:cNvPr id="6" name="Espace réservé de la date 5">
            <a:extLst>
              <a:ext uri="{FF2B5EF4-FFF2-40B4-BE49-F238E27FC236}">
                <a16:creationId xmlns:a16="http://schemas.microsoft.com/office/drawing/2014/main" id="{A8AD890D-20A5-B8BF-5CAA-56D9B3184FD8}"/>
              </a:ext>
            </a:extLst>
          </p:cNvPr>
          <p:cNvSpPr>
            <a:spLocks noGrp="1"/>
          </p:cNvSpPr>
          <p:nvPr>
            <p:ph type="dt" sz="half" idx="10"/>
          </p:nvPr>
        </p:nvSpPr>
        <p:spPr>
          <a:xfrm>
            <a:off x="457199" y="4767264"/>
            <a:ext cx="3241343" cy="273844"/>
          </a:xfrm>
        </p:spPr>
        <p:txBody>
          <a:bodyPr/>
          <a:lstStyle/>
          <a:p>
            <a:r>
              <a:rPr lang="fr-FR" i="1">
                <a:solidFill>
                  <a:schemeClr val="tx2"/>
                </a:solidFill>
              </a:rPr>
              <a:t>Conseil communautaire – 17 novembre 2022</a:t>
            </a:r>
            <a:endParaRPr lang="fr-FR" i="1" dirty="0">
              <a:solidFill>
                <a:schemeClr val="tx2"/>
              </a:solidFill>
            </a:endParaRPr>
          </a:p>
        </p:txBody>
      </p:sp>
      <p:cxnSp>
        <p:nvCxnSpPr>
          <p:cNvPr id="8" name="Connecteur droit 7">
            <a:extLst>
              <a:ext uri="{FF2B5EF4-FFF2-40B4-BE49-F238E27FC236}">
                <a16:creationId xmlns:a16="http://schemas.microsoft.com/office/drawing/2014/main" id="{914F46F8-7BCF-A28C-117A-FB1FE5A47CB9}"/>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11" name="Espace réservé du numéro de diapositive 10">
            <a:extLst>
              <a:ext uri="{FF2B5EF4-FFF2-40B4-BE49-F238E27FC236}">
                <a16:creationId xmlns:a16="http://schemas.microsoft.com/office/drawing/2014/main" id="{601E6373-D20C-1513-72EB-79347EF5F18C}"/>
              </a:ext>
            </a:extLst>
          </p:cNvPr>
          <p:cNvSpPr>
            <a:spLocks noGrp="1"/>
          </p:cNvSpPr>
          <p:nvPr>
            <p:ph type="sldNum" sz="quarter" idx="12"/>
          </p:nvPr>
        </p:nvSpPr>
        <p:spPr/>
        <p:txBody>
          <a:bodyPr/>
          <a:lstStyle/>
          <a:p>
            <a:fld id="{7DD352F8-E6D5-40A5-90BA-A89BD40754D9}" type="slidenum">
              <a:rPr lang="fr-FR" smtClean="0"/>
              <a:pPr/>
              <a:t>31</a:t>
            </a:fld>
            <a:endParaRPr lang="fr-FR"/>
          </a:p>
        </p:txBody>
      </p:sp>
      <p:sp>
        <p:nvSpPr>
          <p:cNvPr id="12" name="Espace réservé du numéro de diapositive 3">
            <a:extLst>
              <a:ext uri="{FF2B5EF4-FFF2-40B4-BE49-F238E27FC236}">
                <a16:creationId xmlns:a16="http://schemas.microsoft.com/office/drawing/2014/main" id="{5B195F65-75CD-F684-2876-A352375FAA01}"/>
              </a:ext>
            </a:extLst>
          </p:cNvPr>
          <p:cNvSpPr txBox="1">
            <a:spLocks/>
          </p:cNvSpPr>
          <p:nvPr/>
        </p:nvSpPr>
        <p:spPr>
          <a:xfrm>
            <a:off x="7236296" y="4767264"/>
            <a:ext cx="648072" cy="273844"/>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DD352F8-E6D5-40A5-90BA-A89BD40754D9}" type="slidenum">
              <a:rPr lang="fr-FR" smtClean="0">
                <a:solidFill>
                  <a:schemeClr val="accent1"/>
                </a:solidFill>
              </a:rPr>
              <a:pPr/>
              <a:t>31</a:t>
            </a:fld>
            <a:endParaRPr lang="fr-FR" dirty="0">
              <a:solidFill>
                <a:schemeClr val="accent1"/>
              </a:solidFill>
            </a:endParaRPr>
          </a:p>
        </p:txBody>
      </p:sp>
    </p:spTree>
    <p:extLst>
      <p:ext uri="{BB962C8B-B14F-4D97-AF65-F5344CB8AC3E}">
        <p14:creationId xmlns:p14="http://schemas.microsoft.com/office/powerpoint/2010/main" val="94490551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0" y="1"/>
            <a:ext cx="8229600" cy="634189"/>
          </a:xfrm>
        </p:spPr>
        <p:txBody>
          <a:bodyPr anchor="t">
            <a:normAutofit fontScale="90000"/>
          </a:bodyPr>
          <a:lstStyle>
            <a:defPPr>
              <a:defRPr lang="fr-FR"/>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l"/>
            <a:br>
              <a:rPr lang="fr-FR" b="1" dirty="0">
                <a:solidFill>
                  <a:schemeClr val="bg2"/>
                </a:solidFill>
                <a:latin typeface="Caviar Dreams" pitchFamily="34" charset="0"/>
              </a:rPr>
            </a:br>
            <a:br>
              <a:rPr lang="fr-FR" b="1" i="1" dirty="0">
                <a:solidFill>
                  <a:schemeClr val="bg2"/>
                </a:solidFill>
                <a:latin typeface="Lato" pitchFamily="34" charset="0"/>
                <a:ea typeface="Lato" pitchFamily="34" charset="0"/>
                <a:cs typeface="Lato" pitchFamily="34" charset="0"/>
              </a:rPr>
            </a:br>
            <a:endParaRPr lang="fr-FR" b="1" dirty="0">
              <a:solidFill>
                <a:srgbClr val="432918"/>
              </a:solidFill>
              <a:latin typeface="Caviar Dreams" pitchFamily="34" charset="0"/>
            </a:endParaRPr>
          </a:p>
        </p:txBody>
      </p:sp>
      <p:sp>
        <p:nvSpPr>
          <p:cNvPr id="3" name="Rectangle 2">
            <a:extLst>
              <a:ext uri="{FF2B5EF4-FFF2-40B4-BE49-F238E27FC236}">
                <a16:creationId xmlns:a16="http://schemas.microsoft.com/office/drawing/2014/main" id="{22787E2D-9242-A1A1-5D93-4229B14997F3}"/>
              </a:ext>
            </a:extLst>
          </p:cNvPr>
          <p:cNvSpPr/>
          <p:nvPr/>
        </p:nvSpPr>
        <p:spPr>
          <a:xfrm>
            <a:off x="158683" y="957869"/>
            <a:ext cx="8826634" cy="318901"/>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fr-FR" sz="1350" dirty="0">
                <a:solidFill>
                  <a:schemeClr val="tx1"/>
                </a:solidFill>
                <a:latin typeface="Lato"/>
              </a:rPr>
              <a:t>Budget annexe ZONES D’ACTIVITES</a:t>
            </a:r>
          </a:p>
        </p:txBody>
      </p:sp>
      <p:sp>
        <p:nvSpPr>
          <p:cNvPr id="4" name="Rectangle 3">
            <a:extLst>
              <a:ext uri="{FF2B5EF4-FFF2-40B4-BE49-F238E27FC236}">
                <a16:creationId xmlns:a16="http://schemas.microsoft.com/office/drawing/2014/main" id="{F632F515-DE61-FA5C-8615-9AF03A2B2FF9}"/>
              </a:ext>
            </a:extLst>
          </p:cNvPr>
          <p:cNvSpPr/>
          <p:nvPr/>
        </p:nvSpPr>
        <p:spPr>
          <a:xfrm>
            <a:off x="440160" y="1511445"/>
            <a:ext cx="8329191" cy="3052342"/>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defTabSz="685800"/>
            <a:endParaRPr lang="fr-FR" sz="1350" dirty="0">
              <a:solidFill>
                <a:srgbClr val="000000"/>
              </a:solidFill>
              <a:latin typeface="Lato"/>
            </a:endParaRPr>
          </a:p>
          <a:p>
            <a:pPr defTabSz="685800"/>
            <a:endParaRPr lang="fr-FR" sz="1350" dirty="0">
              <a:solidFill>
                <a:srgbClr val="000000"/>
              </a:solidFill>
              <a:latin typeface="Lato"/>
            </a:endParaRPr>
          </a:p>
        </p:txBody>
      </p:sp>
      <p:sp>
        <p:nvSpPr>
          <p:cNvPr id="13" name="ZoneTexte 12">
            <a:extLst>
              <a:ext uri="{FF2B5EF4-FFF2-40B4-BE49-F238E27FC236}">
                <a16:creationId xmlns:a16="http://schemas.microsoft.com/office/drawing/2014/main" id="{84AD43F5-7A5C-01B2-18EF-59162F4110FB}"/>
              </a:ext>
            </a:extLst>
          </p:cNvPr>
          <p:cNvSpPr txBox="1"/>
          <p:nvPr/>
        </p:nvSpPr>
        <p:spPr>
          <a:xfrm>
            <a:off x="503660" y="1511445"/>
            <a:ext cx="7871990" cy="3052310"/>
          </a:xfrm>
          <a:prstGeom prst="rect">
            <a:avLst/>
          </a:prstGeom>
          <a:noFill/>
        </p:spPr>
        <p:txBody>
          <a:bodyPr wrap="square">
            <a:spAutoFit/>
          </a:bodyPr>
          <a:lstStyle/>
          <a:p>
            <a:pPr algn="just" defTabSz="685800">
              <a:lnSpc>
                <a:spcPct val="107000"/>
              </a:lnSpc>
              <a:spcAft>
                <a:spcPts val="600"/>
              </a:spcAft>
            </a:pPr>
            <a:r>
              <a:rPr lang="fr-FR" sz="1600" dirty="0">
                <a:solidFill>
                  <a:srgbClr val="000000"/>
                </a:solidFill>
                <a:latin typeface="Lato" panose="020F0502020204030203" pitchFamily="34" charset="0"/>
                <a:ea typeface="Lato" panose="020F0502020204030203" pitchFamily="34" charset="0"/>
                <a:cs typeface="Times New Roman" panose="02020603050405020304" pitchFamily="18" charset="0"/>
              </a:rPr>
              <a:t>Inscriptions des projets suivants :</a:t>
            </a:r>
            <a:endParaRPr lang="fr-FR" sz="800" dirty="0">
              <a:solidFill>
                <a:srgbClr val="000000"/>
              </a:solidFill>
              <a:latin typeface="Lato" panose="020F0502020204030203" pitchFamily="34" charset="0"/>
              <a:ea typeface="Lato" panose="020F0502020204030203" pitchFamily="34" charset="0"/>
              <a:cs typeface="Times New Roman" panose="02020603050405020304" pitchFamily="18" charset="0"/>
            </a:endParaRPr>
          </a:p>
          <a:p>
            <a:pPr marL="257175" indent="-257175" algn="just" defTabSz="685800">
              <a:lnSpc>
                <a:spcPct val="107000"/>
              </a:lnSpc>
              <a:buFont typeface="Calibri" panose="020F0502020204030204" pitchFamily="34" charset="0"/>
              <a:buChar char="-"/>
            </a:pPr>
            <a:r>
              <a:rPr lang="fr-FR" sz="1600" dirty="0">
                <a:solidFill>
                  <a:srgbClr val="000000"/>
                </a:solidFill>
                <a:latin typeface="Lato" panose="020F0502020204030203" pitchFamily="34" charset="0"/>
                <a:ea typeface="Lato" panose="020F0502020204030203" pitchFamily="34" charset="0"/>
                <a:cs typeface="Times New Roman" panose="02020603050405020304" pitchFamily="18" charset="0"/>
              </a:rPr>
              <a:t>Etude préalables environnementales ZA Limalonges pour 50 000 €</a:t>
            </a:r>
          </a:p>
          <a:p>
            <a:pPr marL="257175" indent="-257175" algn="just" defTabSz="685800">
              <a:lnSpc>
                <a:spcPct val="107000"/>
              </a:lnSpc>
              <a:buFont typeface="Calibri" panose="020F0502020204030204" pitchFamily="34" charset="0"/>
              <a:buChar char="-"/>
            </a:pPr>
            <a:r>
              <a:rPr lang="fr-FR" sz="1600" dirty="0">
                <a:solidFill>
                  <a:srgbClr val="000000"/>
                </a:solidFill>
                <a:latin typeface="Lato" panose="020F0502020204030203" pitchFamily="34" charset="0"/>
                <a:ea typeface="Lato" panose="020F0502020204030203" pitchFamily="34" charset="0"/>
                <a:cs typeface="Times New Roman" panose="02020603050405020304" pitchFamily="18" charset="0"/>
              </a:rPr>
              <a:t>Etudes les </a:t>
            </a:r>
            <a:r>
              <a:rPr lang="fr-FR" sz="1600" dirty="0" err="1">
                <a:solidFill>
                  <a:srgbClr val="000000"/>
                </a:solidFill>
                <a:latin typeface="Lato" panose="020F0502020204030203" pitchFamily="34" charset="0"/>
                <a:ea typeface="Lato" panose="020F0502020204030203" pitchFamily="34" charset="0"/>
                <a:cs typeface="Times New Roman" panose="02020603050405020304" pitchFamily="18" charset="0"/>
              </a:rPr>
              <a:t>Jastreux</a:t>
            </a:r>
            <a:r>
              <a:rPr lang="fr-FR" sz="1600" dirty="0">
                <a:solidFill>
                  <a:srgbClr val="000000"/>
                </a:solidFill>
                <a:latin typeface="Lato" panose="020F0502020204030203" pitchFamily="34" charset="0"/>
                <a:ea typeface="Lato" panose="020F0502020204030203" pitchFamily="34" charset="0"/>
                <a:cs typeface="Times New Roman" panose="02020603050405020304" pitchFamily="18" charset="0"/>
              </a:rPr>
              <a:t> pour 15 000 €</a:t>
            </a:r>
          </a:p>
          <a:p>
            <a:pPr marL="257175" indent="-257175" algn="just" defTabSz="685800">
              <a:lnSpc>
                <a:spcPct val="107000"/>
              </a:lnSpc>
              <a:buFont typeface="Calibri" panose="020F0502020204030204" pitchFamily="34" charset="0"/>
              <a:buChar char="-"/>
            </a:pPr>
            <a:r>
              <a:rPr lang="fr-FR" sz="1600" dirty="0">
                <a:solidFill>
                  <a:srgbClr val="000000"/>
                </a:solidFill>
                <a:latin typeface="Lato" panose="020F0502020204030203" pitchFamily="34" charset="0"/>
                <a:ea typeface="Lato" panose="020F0502020204030203" pitchFamily="34" charset="0"/>
                <a:cs typeface="Times New Roman" panose="02020603050405020304" pitchFamily="18" charset="0"/>
              </a:rPr>
              <a:t>Etude la Mine d’Or pour 5 000€</a:t>
            </a:r>
          </a:p>
          <a:p>
            <a:pPr marL="257175" indent="-257175" algn="just" defTabSz="685800">
              <a:lnSpc>
                <a:spcPct val="107000"/>
              </a:lnSpc>
              <a:buFont typeface="Calibri" panose="020F0502020204030204" pitchFamily="34" charset="0"/>
              <a:buChar char="-"/>
            </a:pPr>
            <a:r>
              <a:rPr lang="fr-FR" sz="1600" dirty="0">
                <a:solidFill>
                  <a:srgbClr val="000000"/>
                </a:solidFill>
                <a:latin typeface="Lato" panose="020F0502020204030203" pitchFamily="34" charset="0"/>
                <a:ea typeface="Lato" panose="020F0502020204030203" pitchFamily="34" charset="0"/>
                <a:cs typeface="Times New Roman" panose="02020603050405020304" pitchFamily="18" charset="0"/>
              </a:rPr>
              <a:t>Etude Plaine de Limage pour 10 000€</a:t>
            </a:r>
          </a:p>
          <a:p>
            <a:pPr marL="257175" indent="-257175" algn="just" defTabSz="685800">
              <a:lnSpc>
                <a:spcPct val="107000"/>
              </a:lnSpc>
              <a:buFont typeface="Calibri" panose="020F0502020204030204" pitchFamily="34" charset="0"/>
              <a:buChar char="-"/>
            </a:pPr>
            <a:r>
              <a:rPr lang="fr-FR" sz="1600" dirty="0">
                <a:solidFill>
                  <a:srgbClr val="000000"/>
                </a:solidFill>
                <a:latin typeface="Lato" panose="020F0502020204030203" pitchFamily="34" charset="0"/>
                <a:ea typeface="Lato" panose="020F0502020204030203" pitchFamily="34" charset="0"/>
                <a:cs typeface="Times New Roman" panose="02020603050405020304" pitchFamily="18" charset="0"/>
              </a:rPr>
              <a:t>Etude le </a:t>
            </a:r>
            <a:r>
              <a:rPr lang="fr-FR" sz="1600" dirty="0" err="1">
                <a:solidFill>
                  <a:srgbClr val="000000"/>
                </a:solidFill>
                <a:latin typeface="Lato" panose="020F0502020204030203" pitchFamily="34" charset="0"/>
                <a:ea typeface="Lato" panose="020F0502020204030203" pitchFamily="34" charset="0"/>
                <a:cs typeface="Times New Roman" panose="02020603050405020304" pitchFamily="18" charset="0"/>
              </a:rPr>
              <a:t>Pinier</a:t>
            </a:r>
            <a:r>
              <a:rPr lang="fr-FR" sz="1600" dirty="0">
                <a:solidFill>
                  <a:srgbClr val="000000"/>
                </a:solidFill>
                <a:latin typeface="Lato" panose="020F0502020204030203" pitchFamily="34" charset="0"/>
                <a:ea typeface="Lato" panose="020F0502020204030203" pitchFamily="34" charset="0"/>
                <a:cs typeface="Times New Roman" panose="02020603050405020304" pitchFamily="18" charset="0"/>
              </a:rPr>
              <a:t> pour 16 150€</a:t>
            </a:r>
          </a:p>
          <a:p>
            <a:pPr marL="257175" indent="-257175" algn="just" defTabSz="685800">
              <a:lnSpc>
                <a:spcPct val="107000"/>
              </a:lnSpc>
              <a:buFont typeface="Calibri" panose="020F0502020204030204" pitchFamily="34" charset="0"/>
              <a:buChar char="-"/>
            </a:pPr>
            <a:r>
              <a:rPr lang="fr-FR" sz="1600" dirty="0">
                <a:solidFill>
                  <a:srgbClr val="000000"/>
                </a:solidFill>
                <a:latin typeface="Lato" panose="020F0502020204030203" pitchFamily="34" charset="0"/>
                <a:ea typeface="Lato" panose="020F0502020204030203" pitchFamily="34" charset="0"/>
                <a:cs typeface="Times New Roman" panose="02020603050405020304" pitchFamily="18" charset="0"/>
              </a:rPr>
              <a:t>Travaux Fressines pour 5 000€</a:t>
            </a:r>
          </a:p>
          <a:p>
            <a:pPr marL="257175" indent="-257175" algn="just" defTabSz="685800">
              <a:lnSpc>
                <a:spcPct val="107000"/>
              </a:lnSpc>
              <a:buFont typeface="Calibri" panose="020F0502020204030204" pitchFamily="34" charset="0"/>
              <a:buChar char="-"/>
            </a:pPr>
            <a:r>
              <a:rPr lang="fr-FR" sz="1600" dirty="0">
                <a:solidFill>
                  <a:srgbClr val="000000"/>
                </a:solidFill>
                <a:latin typeface="Lato" panose="020F0502020204030203" pitchFamily="34" charset="0"/>
                <a:ea typeface="Lato" panose="020F0502020204030203" pitchFamily="34" charset="0"/>
                <a:cs typeface="Times New Roman" panose="02020603050405020304" pitchFamily="18" charset="0"/>
              </a:rPr>
              <a:t>Travaux les </a:t>
            </a:r>
            <a:r>
              <a:rPr lang="fr-FR" sz="1600" dirty="0" err="1">
                <a:solidFill>
                  <a:srgbClr val="000000"/>
                </a:solidFill>
                <a:latin typeface="Lato" panose="020F0502020204030203" pitchFamily="34" charset="0"/>
                <a:ea typeface="Lato" panose="020F0502020204030203" pitchFamily="34" charset="0"/>
                <a:cs typeface="Times New Roman" panose="02020603050405020304" pitchFamily="18" charset="0"/>
              </a:rPr>
              <a:t>Jastreux</a:t>
            </a:r>
            <a:r>
              <a:rPr lang="fr-FR" sz="1600" dirty="0">
                <a:solidFill>
                  <a:srgbClr val="000000"/>
                </a:solidFill>
                <a:latin typeface="Lato" panose="020F0502020204030203" pitchFamily="34" charset="0"/>
                <a:ea typeface="Lato" panose="020F0502020204030203" pitchFamily="34" charset="0"/>
                <a:cs typeface="Times New Roman" panose="02020603050405020304" pitchFamily="18" charset="0"/>
              </a:rPr>
              <a:t> pour 40 000 €</a:t>
            </a:r>
          </a:p>
          <a:p>
            <a:pPr marL="257175" indent="-257175" algn="just" defTabSz="685800">
              <a:lnSpc>
                <a:spcPct val="107000"/>
              </a:lnSpc>
              <a:spcAft>
                <a:spcPts val="600"/>
              </a:spcAft>
              <a:buFont typeface="Calibri" panose="020F0502020204030204" pitchFamily="34" charset="0"/>
              <a:buChar char="-"/>
            </a:pPr>
            <a:r>
              <a:rPr lang="fr-FR" sz="1600" dirty="0">
                <a:solidFill>
                  <a:srgbClr val="000000"/>
                </a:solidFill>
                <a:latin typeface="Lato" panose="020F0502020204030203" pitchFamily="34" charset="0"/>
                <a:ea typeface="Lato" panose="020F0502020204030203" pitchFamily="34" charset="0"/>
                <a:cs typeface="Times New Roman" panose="02020603050405020304" pitchFamily="18" charset="0"/>
              </a:rPr>
              <a:t>Travaux le </a:t>
            </a:r>
            <a:r>
              <a:rPr lang="fr-FR" sz="1600" dirty="0" err="1">
                <a:solidFill>
                  <a:srgbClr val="000000"/>
                </a:solidFill>
                <a:latin typeface="Lato" panose="020F0502020204030203" pitchFamily="34" charset="0"/>
                <a:ea typeface="Lato" panose="020F0502020204030203" pitchFamily="34" charset="0"/>
                <a:cs typeface="Times New Roman" panose="02020603050405020304" pitchFamily="18" charset="0"/>
              </a:rPr>
              <a:t>Pinier</a:t>
            </a:r>
            <a:r>
              <a:rPr lang="fr-FR" sz="1600" dirty="0">
                <a:solidFill>
                  <a:srgbClr val="000000"/>
                </a:solidFill>
                <a:latin typeface="Lato" panose="020F0502020204030203" pitchFamily="34" charset="0"/>
                <a:ea typeface="Lato" panose="020F0502020204030203" pitchFamily="34" charset="0"/>
                <a:cs typeface="Times New Roman" panose="02020603050405020304" pitchFamily="18" charset="0"/>
              </a:rPr>
              <a:t> pour 200 000€</a:t>
            </a:r>
          </a:p>
          <a:p>
            <a:pPr algn="just" defTabSz="685800">
              <a:lnSpc>
                <a:spcPct val="107000"/>
              </a:lnSpc>
              <a:spcAft>
                <a:spcPts val="600"/>
              </a:spcAft>
            </a:pPr>
            <a:r>
              <a:rPr lang="fr-FR" sz="800" dirty="0">
                <a:solidFill>
                  <a:srgbClr val="000000"/>
                </a:solidFill>
                <a:latin typeface="Lato" panose="020F0502020204030203" pitchFamily="34" charset="0"/>
                <a:ea typeface="Lato" panose="020F0502020204030203" pitchFamily="34" charset="0"/>
                <a:cs typeface="Times New Roman" panose="02020603050405020304" pitchFamily="18" charset="0"/>
              </a:rPr>
              <a:t> </a:t>
            </a:r>
          </a:p>
          <a:p>
            <a:pPr algn="just" defTabSz="685800">
              <a:lnSpc>
                <a:spcPct val="107000"/>
              </a:lnSpc>
              <a:spcAft>
                <a:spcPts val="600"/>
              </a:spcAft>
            </a:pPr>
            <a:r>
              <a:rPr lang="fr-FR" sz="1600" dirty="0">
                <a:solidFill>
                  <a:srgbClr val="000000"/>
                </a:solidFill>
                <a:latin typeface="Lato" panose="020F0502020204030203" pitchFamily="34" charset="0"/>
                <a:ea typeface="Lato" panose="020F0502020204030203" pitchFamily="34" charset="0"/>
                <a:cs typeface="Times New Roman" panose="02020603050405020304" pitchFamily="18" charset="0"/>
              </a:rPr>
              <a:t>Ventes pour un montant de  500 000 €</a:t>
            </a:r>
          </a:p>
        </p:txBody>
      </p:sp>
      <p:sp>
        <p:nvSpPr>
          <p:cNvPr id="6" name="Espace réservé du contenu 9">
            <a:extLst>
              <a:ext uri="{FF2B5EF4-FFF2-40B4-BE49-F238E27FC236}">
                <a16:creationId xmlns:a16="http://schemas.microsoft.com/office/drawing/2014/main" id="{3EA179A4-6A3A-5468-10C7-91615F0AD5A0}"/>
              </a:ext>
            </a:extLst>
          </p:cNvPr>
          <p:cNvSpPr txBox="1">
            <a:spLocks/>
          </p:cNvSpPr>
          <p:nvPr/>
        </p:nvSpPr>
        <p:spPr>
          <a:xfrm>
            <a:off x="445313" y="477415"/>
            <a:ext cx="8388881" cy="3851697"/>
          </a:xfrm>
          <a:prstGeom prst="rect">
            <a:avLst/>
          </a:prstGeom>
        </p:spPr>
        <p:txBody>
          <a:bodyPr vert="horz" lIns="91440" tIns="45720" rIns="91440" bIns="45720" rtlCol="0" anchor="t">
            <a:normAutofit/>
          </a:bodyPr>
          <a:lst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marL="0" indent="0" algn="just">
              <a:spcBef>
                <a:spcPts val="0"/>
              </a:spcBef>
              <a:spcAft>
                <a:spcPts val="600"/>
              </a:spcAft>
              <a:buFont typeface="Arial" pitchFamily="34" charset="0"/>
              <a:buNone/>
              <a:tabLst>
                <a:tab pos="457200" algn="l"/>
              </a:tabLst>
            </a:pPr>
            <a:r>
              <a:rPr lang="fr-FR" sz="2000" b="1" dirty="0">
                <a:solidFill>
                  <a:schemeClr val="accent4">
                    <a:lumMod val="75000"/>
                  </a:schemeClr>
                </a:solidFill>
                <a:latin typeface="Lato" panose="020F0502020204030203" pitchFamily="34" charset="0"/>
                <a:cs typeface="Arial" panose="020B0604020202020204" pitchFamily="34" charset="0"/>
              </a:rPr>
              <a:t>3. Débat d’orientations budgétaires 2023</a:t>
            </a:r>
          </a:p>
          <a:p>
            <a:pPr marL="0" indent="0" algn="just">
              <a:spcBef>
                <a:spcPts val="0"/>
              </a:spcBef>
              <a:spcAft>
                <a:spcPts val="600"/>
              </a:spcAft>
              <a:buFont typeface="Arial" pitchFamily="34" charset="0"/>
              <a:buNone/>
              <a:tabLst>
                <a:tab pos="457200" algn="l"/>
              </a:tabLst>
            </a:pPr>
            <a:endParaRPr lang="fr-FR" sz="2000" b="1" dirty="0">
              <a:solidFill>
                <a:schemeClr val="accent4">
                  <a:lumMod val="75000"/>
                </a:schemeClr>
              </a:solidFill>
              <a:latin typeface="Lato" panose="020F0502020204030203" pitchFamily="34" charset="0"/>
              <a:ea typeface="Calibri" panose="020F0502020204030204" pitchFamily="34" charset="0"/>
              <a:cs typeface="Arial" panose="020B0604020202020204" pitchFamily="34" charset="0"/>
            </a:endParaRPr>
          </a:p>
        </p:txBody>
      </p:sp>
      <p:sp>
        <p:nvSpPr>
          <p:cNvPr id="8" name="Titre 8">
            <a:extLst>
              <a:ext uri="{FF2B5EF4-FFF2-40B4-BE49-F238E27FC236}">
                <a16:creationId xmlns:a16="http://schemas.microsoft.com/office/drawing/2014/main" id="{2C350FC2-2534-1F3A-9B53-9CB85099374F}"/>
              </a:ext>
            </a:extLst>
          </p:cNvPr>
          <p:cNvSpPr txBox="1">
            <a:spLocks/>
          </p:cNvSpPr>
          <p:nvPr/>
        </p:nvSpPr>
        <p:spPr>
          <a:xfrm>
            <a:off x="457200" y="-67678"/>
            <a:ext cx="8229600" cy="777713"/>
          </a:xfrm>
          <a:prstGeom prst="rect">
            <a:avLst/>
          </a:prstGeom>
        </p:spPr>
        <p:txBody>
          <a:bodyPr vert="horz" lIns="91440" tIns="45720" rIns="91440" bIns="45720" rtlCol="0" anchor="t">
            <a:normAutofit/>
          </a:bodyPr>
          <a:lstStyle>
            <a:lvl1pPr algn="ctr" defTabSz="685800" rtl="0" eaLnBrk="1" latinLnBrk="0" hangingPunct="1">
              <a:spcBef>
                <a:spcPct val="0"/>
              </a:spcBef>
              <a:buNone/>
              <a:defRPr sz="3300" kern="1200">
                <a:solidFill>
                  <a:schemeClr val="tx1"/>
                </a:solidFill>
                <a:latin typeface="+mj-lt"/>
                <a:ea typeface="+mj-ea"/>
                <a:cs typeface="+mj-cs"/>
              </a:defRPr>
            </a:lvl1pPr>
          </a:lstStyle>
          <a:p>
            <a:pPr algn="l"/>
            <a:r>
              <a:rPr lang="fr-FR" sz="4000" b="1" dirty="0">
                <a:solidFill>
                  <a:schemeClr val="accent4">
                    <a:lumMod val="75000"/>
                  </a:schemeClr>
                </a:solidFill>
                <a:latin typeface="Lato" pitchFamily="34" charset="0"/>
                <a:ea typeface="Lato" pitchFamily="34" charset="0"/>
                <a:cs typeface="Lato" pitchFamily="34" charset="0"/>
              </a:rPr>
              <a:t>Finances</a:t>
            </a:r>
            <a:r>
              <a:rPr lang="fr-FR" sz="1300" b="1" i="1" dirty="0">
                <a:solidFill>
                  <a:srgbClr val="5E3B27"/>
                </a:solidFill>
                <a:latin typeface="Lato" pitchFamily="34" charset="0"/>
                <a:ea typeface="Lato" pitchFamily="34" charset="0"/>
                <a:cs typeface="Lato" pitchFamily="34" charset="0"/>
              </a:rPr>
              <a:t> </a:t>
            </a:r>
            <a:r>
              <a:rPr lang="fr-FR" sz="1400" b="1" i="1" dirty="0">
                <a:solidFill>
                  <a:srgbClr val="5E3B27"/>
                </a:solidFill>
                <a:latin typeface="Lato" pitchFamily="34" charset="0"/>
                <a:ea typeface="Lato" pitchFamily="34" charset="0"/>
                <a:cs typeface="Lato" pitchFamily="34" charset="0"/>
              </a:rPr>
              <a:t>- Intervention de Monsieur Jérôme PELTIER</a:t>
            </a:r>
            <a:endParaRPr lang="fr-FR" sz="1300" b="1" i="1" dirty="0">
              <a:solidFill>
                <a:srgbClr val="5E3B27"/>
              </a:solidFill>
              <a:latin typeface="Lato" pitchFamily="34" charset="0"/>
              <a:ea typeface="Lato" pitchFamily="34" charset="0"/>
              <a:cs typeface="Lato" pitchFamily="34" charset="0"/>
            </a:endParaRPr>
          </a:p>
        </p:txBody>
      </p:sp>
      <p:sp>
        <p:nvSpPr>
          <p:cNvPr id="10" name="Espace réservé de la date 9">
            <a:extLst>
              <a:ext uri="{FF2B5EF4-FFF2-40B4-BE49-F238E27FC236}">
                <a16:creationId xmlns:a16="http://schemas.microsoft.com/office/drawing/2014/main" id="{04272850-573A-D381-6F47-51B0EE5FFB14}"/>
              </a:ext>
            </a:extLst>
          </p:cNvPr>
          <p:cNvSpPr>
            <a:spLocks noGrp="1"/>
          </p:cNvSpPr>
          <p:nvPr>
            <p:ph type="dt" sz="half" idx="10"/>
          </p:nvPr>
        </p:nvSpPr>
        <p:spPr>
          <a:xfrm>
            <a:off x="457200" y="4767264"/>
            <a:ext cx="3405116" cy="273844"/>
          </a:xfrm>
        </p:spPr>
        <p:txBody>
          <a:bodyPr/>
          <a:lstStyle/>
          <a:p>
            <a:r>
              <a:rPr lang="fr-FR" i="1">
                <a:solidFill>
                  <a:schemeClr val="tx2"/>
                </a:solidFill>
              </a:rPr>
              <a:t>Conseil communautaire – 17 novembre 2022</a:t>
            </a:r>
            <a:endParaRPr lang="fr-FR" i="1" dirty="0">
              <a:solidFill>
                <a:schemeClr val="tx2"/>
              </a:solidFill>
            </a:endParaRPr>
          </a:p>
        </p:txBody>
      </p:sp>
      <p:cxnSp>
        <p:nvCxnSpPr>
          <p:cNvPr id="11" name="Connecteur droit 10">
            <a:extLst>
              <a:ext uri="{FF2B5EF4-FFF2-40B4-BE49-F238E27FC236}">
                <a16:creationId xmlns:a16="http://schemas.microsoft.com/office/drawing/2014/main" id="{88BB454A-6491-A3F9-4433-46855B1995F0}"/>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12" name="Espace réservé du numéro de diapositive 11">
            <a:extLst>
              <a:ext uri="{FF2B5EF4-FFF2-40B4-BE49-F238E27FC236}">
                <a16:creationId xmlns:a16="http://schemas.microsoft.com/office/drawing/2014/main" id="{3F6A892A-A272-7A7B-D063-44D56003EC4D}"/>
              </a:ext>
            </a:extLst>
          </p:cNvPr>
          <p:cNvSpPr>
            <a:spLocks noGrp="1"/>
          </p:cNvSpPr>
          <p:nvPr>
            <p:ph type="sldNum" sz="quarter" idx="12"/>
          </p:nvPr>
        </p:nvSpPr>
        <p:spPr/>
        <p:txBody>
          <a:bodyPr/>
          <a:lstStyle/>
          <a:p>
            <a:fld id="{7DD352F8-E6D5-40A5-90BA-A89BD40754D9}" type="slidenum">
              <a:rPr lang="fr-FR" smtClean="0"/>
              <a:pPr/>
              <a:t>32</a:t>
            </a:fld>
            <a:endParaRPr lang="fr-FR"/>
          </a:p>
        </p:txBody>
      </p:sp>
      <p:sp>
        <p:nvSpPr>
          <p:cNvPr id="14" name="Espace réservé du numéro de diapositive 3">
            <a:extLst>
              <a:ext uri="{FF2B5EF4-FFF2-40B4-BE49-F238E27FC236}">
                <a16:creationId xmlns:a16="http://schemas.microsoft.com/office/drawing/2014/main" id="{4C3D857C-F4B6-0912-EF1E-1A3D1769F534}"/>
              </a:ext>
            </a:extLst>
          </p:cNvPr>
          <p:cNvSpPr txBox="1">
            <a:spLocks/>
          </p:cNvSpPr>
          <p:nvPr/>
        </p:nvSpPr>
        <p:spPr>
          <a:xfrm>
            <a:off x="7236296" y="4767264"/>
            <a:ext cx="648072" cy="273844"/>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DD352F8-E6D5-40A5-90BA-A89BD40754D9}" type="slidenum">
              <a:rPr lang="fr-FR" smtClean="0">
                <a:solidFill>
                  <a:schemeClr val="accent1"/>
                </a:solidFill>
              </a:rPr>
              <a:pPr/>
              <a:t>32</a:t>
            </a:fld>
            <a:endParaRPr lang="fr-FR" dirty="0">
              <a:solidFill>
                <a:schemeClr val="accent1"/>
              </a:solidFill>
            </a:endParaRPr>
          </a:p>
        </p:txBody>
      </p:sp>
    </p:spTree>
    <p:extLst>
      <p:ext uri="{BB962C8B-B14F-4D97-AF65-F5344CB8AC3E}">
        <p14:creationId xmlns:p14="http://schemas.microsoft.com/office/powerpoint/2010/main" val="306987125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0" y="1"/>
            <a:ext cx="8229600" cy="634189"/>
          </a:xfrm>
        </p:spPr>
        <p:txBody>
          <a:bodyPr anchor="t">
            <a:normAutofit fontScale="90000"/>
          </a:bodyPr>
          <a:lstStyle>
            <a:defPPr>
              <a:defRPr lang="fr-FR"/>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l"/>
            <a:br>
              <a:rPr lang="fr-FR" b="1" dirty="0">
                <a:solidFill>
                  <a:schemeClr val="bg2"/>
                </a:solidFill>
                <a:latin typeface="Caviar Dreams" pitchFamily="34" charset="0"/>
              </a:rPr>
            </a:br>
            <a:br>
              <a:rPr lang="fr-FR" b="1" i="1" dirty="0">
                <a:solidFill>
                  <a:schemeClr val="bg2"/>
                </a:solidFill>
                <a:latin typeface="Lato" pitchFamily="34" charset="0"/>
                <a:ea typeface="Lato" pitchFamily="34" charset="0"/>
                <a:cs typeface="Lato" pitchFamily="34" charset="0"/>
              </a:rPr>
            </a:br>
            <a:endParaRPr lang="fr-FR" b="1" dirty="0">
              <a:solidFill>
                <a:srgbClr val="432918"/>
              </a:solidFill>
              <a:latin typeface="Caviar Dreams" pitchFamily="34" charset="0"/>
            </a:endParaRPr>
          </a:p>
        </p:txBody>
      </p:sp>
      <p:sp>
        <p:nvSpPr>
          <p:cNvPr id="3" name="Rectangle 2">
            <a:extLst>
              <a:ext uri="{FF2B5EF4-FFF2-40B4-BE49-F238E27FC236}">
                <a16:creationId xmlns:a16="http://schemas.microsoft.com/office/drawing/2014/main" id="{22787E2D-9242-A1A1-5D93-4229B14997F3}"/>
              </a:ext>
            </a:extLst>
          </p:cNvPr>
          <p:cNvSpPr/>
          <p:nvPr/>
        </p:nvSpPr>
        <p:spPr>
          <a:xfrm>
            <a:off x="158683" y="1048850"/>
            <a:ext cx="8826634" cy="318901"/>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fr-FR" sz="1350" dirty="0">
                <a:solidFill>
                  <a:schemeClr val="tx1"/>
                </a:solidFill>
                <a:latin typeface="Lato"/>
              </a:rPr>
              <a:t>Budget annexe PATRIMOINE ECONOMIQUE</a:t>
            </a:r>
          </a:p>
        </p:txBody>
      </p:sp>
      <p:sp>
        <p:nvSpPr>
          <p:cNvPr id="4" name="Rectangle 3">
            <a:extLst>
              <a:ext uri="{FF2B5EF4-FFF2-40B4-BE49-F238E27FC236}">
                <a16:creationId xmlns:a16="http://schemas.microsoft.com/office/drawing/2014/main" id="{F632F515-DE61-FA5C-8615-9AF03A2B2FF9}"/>
              </a:ext>
            </a:extLst>
          </p:cNvPr>
          <p:cNvSpPr/>
          <p:nvPr/>
        </p:nvSpPr>
        <p:spPr>
          <a:xfrm>
            <a:off x="463550" y="1439759"/>
            <a:ext cx="8229601" cy="295468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defTabSz="685800"/>
            <a:endParaRPr lang="fr-FR" sz="1350" dirty="0">
              <a:solidFill>
                <a:srgbClr val="000000"/>
              </a:solidFill>
              <a:latin typeface="Lato"/>
            </a:endParaRPr>
          </a:p>
          <a:p>
            <a:pPr defTabSz="685800"/>
            <a:endParaRPr lang="fr-FR" sz="1350" dirty="0">
              <a:solidFill>
                <a:srgbClr val="000000"/>
              </a:solidFill>
              <a:latin typeface="Lato"/>
            </a:endParaRPr>
          </a:p>
        </p:txBody>
      </p:sp>
      <p:sp>
        <p:nvSpPr>
          <p:cNvPr id="13" name="ZoneTexte 12">
            <a:extLst>
              <a:ext uri="{FF2B5EF4-FFF2-40B4-BE49-F238E27FC236}">
                <a16:creationId xmlns:a16="http://schemas.microsoft.com/office/drawing/2014/main" id="{84AD43F5-7A5C-01B2-18EF-59162F4110FB}"/>
              </a:ext>
            </a:extLst>
          </p:cNvPr>
          <p:cNvSpPr txBox="1"/>
          <p:nvPr/>
        </p:nvSpPr>
        <p:spPr>
          <a:xfrm>
            <a:off x="463550" y="1439759"/>
            <a:ext cx="8460370" cy="3162404"/>
          </a:xfrm>
          <a:prstGeom prst="rect">
            <a:avLst/>
          </a:prstGeom>
          <a:noFill/>
        </p:spPr>
        <p:txBody>
          <a:bodyPr wrap="square">
            <a:spAutoFit/>
          </a:bodyPr>
          <a:lstStyle/>
          <a:p>
            <a:pPr defTabSz="685800">
              <a:defRPr/>
            </a:pPr>
            <a:r>
              <a:rPr lang="fr-FR" dirty="0">
                <a:solidFill>
                  <a:srgbClr val="000000"/>
                </a:solidFill>
                <a:latin typeface="Lato"/>
              </a:rPr>
              <a:t>Section de fonctionnement : 533 000 € de dépenses</a:t>
            </a:r>
          </a:p>
          <a:p>
            <a:pPr defTabSz="685800">
              <a:defRPr/>
            </a:pPr>
            <a:r>
              <a:rPr lang="fr-FR" dirty="0">
                <a:solidFill>
                  <a:srgbClr val="000000"/>
                </a:solidFill>
                <a:latin typeface="Lato"/>
              </a:rPr>
              <a:t>				   378 000 € de recettes</a:t>
            </a:r>
          </a:p>
          <a:p>
            <a:pPr defTabSz="685800">
              <a:defRPr/>
            </a:pPr>
            <a:r>
              <a:rPr lang="fr-FR" dirty="0">
                <a:solidFill>
                  <a:srgbClr val="000000"/>
                </a:solidFill>
                <a:latin typeface="Lato"/>
              </a:rPr>
              <a:t>			               =&gt; 155 000 € à équilibrer</a:t>
            </a:r>
          </a:p>
          <a:p>
            <a:pPr defTabSz="685800">
              <a:defRPr/>
            </a:pPr>
            <a:endParaRPr lang="fr-FR" sz="800" dirty="0">
              <a:solidFill>
                <a:srgbClr val="000000"/>
              </a:solidFill>
              <a:latin typeface="Lato"/>
            </a:endParaRPr>
          </a:p>
          <a:p>
            <a:pPr defTabSz="685800">
              <a:defRPr/>
            </a:pPr>
            <a:r>
              <a:rPr lang="fr-FR" dirty="0">
                <a:solidFill>
                  <a:srgbClr val="000000"/>
                </a:solidFill>
                <a:latin typeface="Lato"/>
              </a:rPr>
              <a:t>Travaux d’entretien dans les bâtiments calibrés à minima pour limiter le montant de la subvention d’équilibre du budget principal</a:t>
            </a:r>
          </a:p>
          <a:p>
            <a:pPr defTabSz="685800">
              <a:defRPr/>
            </a:pPr>
            <a:endParaRPr lang="fr-FR" sz="800" dirty="0">
              <a:solidFill>
                <a:srgbClr val="000000"/>
              </a:solidFill>
              <a:latin typeface="Lato"/>
            </a:endParaRPr>
          </a:p>
          <a:p>
            <a:pPr defTabSz="685800">
              <a:defRPr/>
            </a:pPr>
            <a:r>
              <a:rPr lang="fr-FR" dirty="0">
                <a:solidFill>
                  <a:srgbClr val="000000"/>
                </a:solidFill>
                <a:latin typeface="Lato"/>
              </a:rPr>
              <a:t>Nécessité de procéder à la reprise anticipée du résultat pour équilibrer la section</a:t>
            </a:r>
          </a:p>
          <a:p>
            <a:pPr defTabSz="685800">
              <a:defRPr/>
            </a:pPr>
            <a:endParaRPr lang="fr-FR" sz="800" dirty="0">
              <a:solidFill>
                <a:srgbClr val="000000"/>
              </a:solidFill>
              <a:latin typeface="Lato"/>
            </a:endParaRPr>
          </a:p>
          <a:p>
            <a:pPr defTabSz="685800">
              <a:defRPr/>
            </a:pPr>
            <a:r>
              <a:rPr lang="fr-FR" dirty="0">
                <a:solidFill>
                  <a:srgbClr val="000000"/>
                </a:solidFill>
                <a:latin typeface="Lato"/>
              </a:rPr>
              <a:t>Section d’investissement : 	  358 000 € de dépenses</a:t>
            </a:r>
          </a:p>
          <a:p>
            <a:pPr defTabSz="685800">
              <a:defRPr/>
            </a:pPr>
            <a:r>
              <a:rPr lang="fr-FR" dirty="0">
                <a:solidFill>
                  <a:srgbClr val="000000"/>
                </a:solidFill>
                <a:latin typeface="Lato"/>
              </a:rPr>
              <a:t>			              266 000 € de recettes</a:t>
            </a:r>
          </a:p>
          <a:p>
            <a:pPr defTabSz="685800">
              <a:defRPr/>
            </a:pPr>
            <a:r>
              <a:rPr lang="fr-FR" dirty="0">
                <a:solidFill>
                  <a:srgbClr val="000000"/>
                </a:solidFill>
                <a:latin typeface="Lato"/>
              </a:rPr>
              <a:t>			           =&gt; 92 000 € à équilibrer</a:t>
            </a:r>
          </a:p>
          <a:p>
            <a:pPr defTabSz="685800">
              <a:defRPr/>
            </a:pPr>
            <a:endParaRPr lang="fr-FR" sz="1350" dirty="0">
              <a:solidFill>
                <a:srgbClr val="000000"/>
              </a:solidFill>
              <a:latin typeface="Lato"/>
            </a:endParaRPr>
          </a:p>
        </p:txBody>
      </p:sp>
      <p:sp>
        <p:nvSpPr>
          <p:cNvPr id="6" name="Titre 8">
            <a:extLst>
              <a:ext uri="{FF2B5EF4-FFF2-40B4-BE49-F238E27FC236}">
                <a16:creationId xmlns:a16="http://schemas.microsoft.com/office/drawing/2014/main" id="{71AE6FA9-5CFC-150F-672C-7DA8BBDC937E}"/>
              </a:ext>
            </a:extLst>
          </p:cNvPr>
          <p:cNvSpPr txBox="1">
            <a:spLocks/>
          </p:cNvSpPr>
          <p:nvPr/>
        </p:nvSpPr>
        <p:spPr>
          <a:xfrm>
            <a:off x="457200" y="-67678"/>
            <a:ext cx="8229600" cy="777713"/>
          </a:xfrm>
          <a:prstGeom prst="rect">
            <a:avLst/>
          </a:prstGeom>
        </p:spPr>
        <p:txBody>
          <a:bodyPr vert="horz" lIns="91440" tIns="45720" rIns="91440" bIns="45720" rtlCol="0" anchor="t">
            <a:normAutofit/>
          </a:bodyPr>
          <a:lstStyle>
            <a:lvl1pPr algn="ctr" defTabSz="685800" rtl="0" eaLnBrk="1" latinLnBrk="0" hangingPunct="1">
              <a:spcBef>
                <a:spcPct val="0"/>
              </a:spcBef>
              <a:buNone/>
              <a:defRPr sz="3300" kern="1200">
                <a:solidFill>
                  <a:schemeClr val="tx1"/>
                </a:solidFill>
                <a:latin typeface="+mj-lt"/>
                <a:ea typeface="+mj-ea"/>
                <a:cs typeface="+mj-cs"/>
              </a:defRPr>
            </a:lvl1pPr>
          </a:lstStyle>
          <a:p>
            <a:pPr algn="l"/>
            <a:r>
              <a:rPr lang="fr-FR" sz="4000" b="1" dirty="0">
                <a:solidFill>
                  <a:schemeClr val="accent4">
                    <a:lumMod val="75000"/>
                  </a:schemeClr>
                </a:solidFill>
                <a:latin typeface="Lato" pitchFamily="34" charset="0"/>
                <a:ea typeface="Lato" pitchFamily="34" charset="0"/>
                <a:cs typeface="Lato" pitchFamily="34" charset="0"/>
              </a:rPr>
              <a:t>Finances</a:t>
            </a:r>
            <a:r>
              <a:rPr lang="fr-FR" sz="1300" b="1" i="1" dirty="0">
                <a:solidFill>
                  <a:srgbClr val="5E3B27"/>
                </a:solidFill>
                <a:latin typeface="Lato" pitchFamily="34" charset="0"/>
                <a:ea typeface="Lato" pitchFamily="34" charset="0"/>
                <a:cs typeface="Lato" pitchFamily="34" charset="0"/>
              </a:rPr>
              <a:t> </a:t>
            </a:r>
            <a:r>
              <a:rPr lang="fr-FR" sz="1400" b="1" i="1" dirty="0">
                <a:solidFill>
                  <a:srgbClr val="5E3B27"/>
                </a:solidFill>
                <a:latin typeface="Lato" pitchFamily="34" charset="0"/>
                <a:ea typeface="Lato" pitchFamily="34" charset="0"/>
                <a:cs typeface="Lato" pitchFamily="34" charset="0"/>
              </a:rPr>
              <a:t>- Intervention de Monsieur Jérôme PELTIER</a:t>
            </a:r>
            <a:endParaRPr lang="fr-FR" sz="1300" b="1" i="1" dirty="0">
              <a:solidFill>
                <a:srgbClr val="5E3B27"/>
              </a:solidFill>
              <a:latin typeface="Lato" pitchFamily="34" charset="0"/>
              <a:ea typeface="Lato" pitchFamily="34" charset="0"/>
              <a:cs typeface="Lato" pitchFamily="34" charset="0"/>
            </a:endParaRPr>
          </a:p>
        </p:txBody>
      </p:sp>
      <p:sp>
        <p:nvSpPr>
          <p:cNvPr id="8" name="Espace réservé du contenu 9">
            <a:extLst>
              <a:ext uri="{FF2B5EF4-FFF2-40B4-BE49-F238E27FC236}">
                <a16:creationId xmlns:a16="http://schemas.microsoft.com/office/drawing/2014/main" id="{02B98AEB-E7B9-8E85-1208-964ED1DF25A2}"/>
              </a:ext>
            </a:extLst>
          </p:cNvPr>
          <p:cNvSpPr txBox="1">
            <a:spLocks/>
          </p:cNvSpPr>
          <p:nvPr/>
        </p:nvSpPr>
        <p:spPr>
          <a:xfrm>
            <a:off x="445313" y="477415"/>
            <a:ext cx="8388881" cy="3851697"/>
          </a:xfrm>
          <a:prstGeom prst="rect">
            <a:avLst/>
          </a:prstGeom>
        </p:spPr>
        <p:txBody>
          <a:bodyPr vert="horz" lIns="91440" tIns="45720" rIns="91440" bIns="45720" rtlCol="0" anchor="t">
            <a:normAutofit/>
          </a:bodyPr>
          <a:lst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marL="0" indent="0" algn="just">
              <a:spcBef>
                <a:spcPts val="0"/>
              </a:spcBef>
              <a:spcAft>
                <a:spcPts val="600"/>
              </a:spcAft>
              <a:buFont typeface="Arial" pitchFamily="34" charset="0"/>
              <a:buNone/>
              <a:tabLst>
                <a:tab pos="457200" algn="l"/>
              </a:tabLst>
            </a:pPr>
            <a:r>
              <a:rPr lang="fr-FR" sz="2000" b="1" dirty="0">
                <a:solidFill>
                  <a:schemeClr val="accent4">
                    <a:lumMod val="75000"/>
                  </a:schemeClr>
                </a:solidFill>
                <a:latin typeface="Lato" panose="020F0502020204030203" pitchFamily="34" charset="0"/>
                <a:cs typeface="Arial" panose="020B0604020202020204" pitchFamily="34" charset="0"/>
              </a:rPr>
              <a:t>3. Débat d’orientations budgétaires 2023</a:t>
            </a:r>
          </a:p>
          <a:p>
            <a:pPr marL="0" indent="0" algn="just">
              <a:spcBef>
                <a:spcPts val="0"/>
              </a:spcBef>
              <a:spcAft>
                <a:spcPts val="600"/>
              </a:spcAft>
              <a:buFont typeface="Arial" pitchFamily="34" charset="0"/>
              <a:buNone/>
              <a:tabLst>
                <a:tab pos="457200" algn="l"/>
              </a:tabLst>
            </a:pPr>
            <a:endParaRPr lang="fr-FR" sz="2000" b="1" dirty="0">
              <a:solidFill>
                <a:schemeClr val="accent4">
                  <a:lumMod val="75000"/>
                </a:schemeClr>
              </a:solidFill>
              <a:latin typeface="Lato" panose="020F0502020204030203" pitchFamily="34" charset="0"/>
              <a:ea typeface="Calibri" panose="020F0502020204030204" pitchFamily="34" charset="0"/>
              <a:cs typeface="Arial" panose="020B0604020202020204" pitchFamily="34" charset="0"/>
            </a:endParaRPr>
          </a:p>
        </p:txBody>
      </p:sp>
      <p:sp>
        <p:nvSpPr>
          <p:cNvPr id="10" name="Espace réservé de la date 9">
            <a:extLst>
              <a:ext uri="{FF2B5EF4-FFF2-40B4-BE49-F238E27FC236}">
                <a16:creationId xmlns:a16="http://schemas.microsoft.com/office/drawing/2014/main" id="{EA6A13D1-3E5F-C4E1-D169-00460C89913F}"/>
              </a:ext>
            </a:extLst>
          </p:cNvPr>
          <p:cNvSpPr>
            <a:spLocks noGrp="1"/>
          </p:cNvSpPr>
          <p:nvPr>
            <p:ph type="dt" sz="half" idx="10"/>
          </p:nvPr>
        </p:nvSpPr>
        <p:spPr>
          <a:xfrm>
            <a:off x="457199" y="4767264"/>
            <a:ext cx="3268639" cy="273844"/>
          </a:xfrm>
        </p:spPr>
        <p:txBody>
          <a:bodyPr/>
          <a:lstStyle/>
          <a:p>
            <a:r>
              <a:rPr lang="fr-FR" i="1">
                <a:solidFill>
                  <a:schemeClr val="tx2"/>
                </a:solidFill>
              </a:rPr>
              <a:t>Conseil communautaire – 17 novembre 2022</a:t>
            </a:r>
            <a:endParaRPr lang="fr-FR" i="1" dirty="0">
              <a:solidFill>
                <a:schemeClr val="tx2"/>
              </a:solidFill>
            </a:endParaRPr>
          </a:p>
        </p:txBody>
      </p:sp>
      <p:cxnSp>
        <p:nvCxnSpPr>
          <p:cNvPr id="11" name="Connecteur droit 10">
            <a:extLst>
              <a:ext uri="{FF2B5EF4-FFF2-40B4-BE49-F238E27FC236}">
                <a16:creationId xmlns:a16="http://schemas.microsoft.com/office/drawing/2014/main" id="{02CFF529-F22F-727D-31C5-A760BC5786B4}"/>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12" name="Espace réservé du numéro de diapositive 11">
            <a:extLst>
              <a:ext uri="{FF2B5EF4-FFF2-40B4-BE49-F238E27FC236}">
                <a16:creationId xmlns:a16="http://schemas.microsoft.com/office/drawing/2014/main" id="{7B462EFC-BE73-CDD1-3F7A-E2C17C76526F}"/>
              </a:ext>
            </a:extLst>
          </p:cNvPr>
          <p:cNvSpPr>
            <a:spLocks noGrp="1"/>
          </p:cNvSpPr>
          <p:nvPr>
            <p:ph type="sldNum" sz="quarter" idx="12"/>
          </p:nvPr>
        </p:nvSpPr>
        <p:spPr/>
        <p:txBody>
          <a:bodyPr/>
          <a:lstStyle/>
          <a:p>
            <a:fld id="{7DD352F8-E6D5-40A5-90BA-A89BD40754D9}" type="slidenum">
              <a:rPr lang="fr-FR" smtClean="0"/>
              <a:pPr/>
              <a:t>33</a:t>
            </a:fld>
            <a:endParaRPr lang="fr-FR"/>
          </a:p>
        </p:txBody>
      </p:sp>
      <p:sp>
        <p:nvSpPr>
          <p:cNvPr id="14" name="Espace réservé du numéro de diapositive 3">
            <a:extLst>
              <a:ext uri="{FF2B5EF4-FFF2-40B4-BE49-F238E27FC236}">
                <a16:creationId xmlns:a16="http://schemas.microsoft.com/office/drawing/2014/main" id="{8F8EA1BE-D584-71B0-4A6C-63C961DF3F5E}"/>
              </a:ext>
            </a:extLst>
          </p:cNvPr>
          <p:cNvSpPr txBox="1">
            <a:spLocks/>
          </p:cNvSpPr>
          <p:nvPr/>
        </p:nvSpPr>
        <p:spPr>
          <a:xfrm>
            <a:off x="7236296" y="4767264"/>
            <a:ext cx="648072" cy="273844"/>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DD352F8-E6D5-40A5-90BA-A89BD40754D9}" type="slidenum">
              <a:rPr lang="fr-FR" smtClean="0">
                <a:solidFill>
                  <a:schemeClr val="accent1"/>
                </a:solidFill>
              </a:rPr>
              <a:pPr/>
              <a:t>33</a:t>
            </a:fld>
            <a:endParaRPr lang="fr-FR" dirty="0">
              <a:solidFill>
                <a:schemeClr val="accent1"/>
              </a:solidFill>
            </a:endParaRPr>
          </a:p>
        </p:txBody>
      </p:sp>
    </p:spTree>
    <p:extLst>
      <p:ext uri="{BB962C8B-B14F-4D97-AF65-F5344CB8AC3E}">
        <p14:creationId xmlns:p14="http://schemas.microsoft.com/office/powerpoint/2010/main" val="178481296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0" y="1"/>
            <a:ext cx="8229600" cy="634189"/>
          </a:xfrm>
        </p:spPr>
        <p:txBody>
          <a:bodyPr anchor="t">
            <a:normAutofit fontScale="90000"/>
          </a:bodyPr>
          <a:lstStyle>
            <a:defPPr>
              <a:defRPr lang="fr-FR"/>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l"/>
            <a:br>
              <a:rPr lang="fr-FR" b="1" dirty="0">
                <a:solidFill>
                  <a:schemeClr val="bg2"/>
                </a:solidFill>
                <a:latin typeface="Caviar Dreams" pitchFamily="34" charset="0"/>
              </a:rPr>
            </a:br>
            <a:br>
              <a:rPr lang="fr-FR" b="1" i="1" dirty="0">
                <a:solidFill>
                  <a:schemeClr val="bg2"/>
                </a:solidFill>
                <a:latin typeface="Lato" pitchFamily="34" charset="0"/>
                <a:ea typeface="Lato" pitchFamily="34" charset="0"/>
                <a:cs typeface="Lato" pitchFamily="34" charset="0"/>
              </a:rPr>
            </a:br>
            <a:endParaRPr lang="fr-FR" b="1" dirty="0">
              <a:solidFill>
                <a:srgbClr val="432918"/>
              </a:solidFill>
              <a:latin typeface="Caviar Dreams" pitchFamily="34" charset="0"/>
            </a:endParaRPr>
          </a:p>
        </p:txBody>
      </p:sp>
      <p:sp>
        <p:nvSpPr>
          <p:cNvPr id="3" name="Rectangle 2">
            <a:extLst>
              <a:ext uri="{FF2B5EF4-FFF2-40B4-BE49-F238E27FC236}">
                <a16:creationId xmlns:a16="http://schemas.microsoft.com/office/drawing/2014/main" id="{22787E2D-9242-A1A1-5D93-4229B14997F3}"/>
              </a:ext>
            </a:extLst>
          </p:cNvPr>
          <p:cNvSpPr/>
          <p:nvPr/>
        </p:nvSpPr>
        <p:spPr>
          <a:xfrm>
            <a:off x="158683" y="1048850"/>
            <a:ext cx="8826634" cy="318901"/>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fr-FR" sz="1350" dirty="0">
                <a:solidFill>
                  <a:schemeClr val="tx1"/>
                </a:solidFill>
                <a:latin typeface="Lato"/>
              </a:rPr>
              <a:t>Budget annexe PATRIMOINE ECONOMIQUE</a:t>
            </a:r>
          </a:p>
        </p:txBody>
      </p:sp>
      <p:sp>
        <p:nvSpPr>
          <p:cNvPr id="6" name="Titre 8">
            <a:extLst>
              <a:ext uri="{FF2B5EF4-FFF2-40B4-BE49-F238E27FC236}">
                <a16:creationId xmlns:a16="http://schemas.microsoft.com/office/drawing/2014/main" id="{71AE6FA9-5CFC-150F-672C-7DA8BBDC937E}"/>
              </a:ext>
            </a:extLst>
          </p:cNvPr>
          <p:cNvSpPr txBox="1">
            <a:spLocks/>
          </p:cNvSpPr>
          <p:nvPr/>
        </p:nvSpPr>
        <p:spPr>
          <a:xfrm>
            <a:off x="457200" y="-67678"/>
            <a:ext cx="8229600" cy="777713"/>
          </a:xfrm>
          <a:prstGeom prst="rect">
            <a:avLst/>
          </a:prstGeom>
        </p:spPr>
        <p:txBody>
          <a:bodyPr vert="horz" lIns="91440" tIns="45720" rIns="91440" bIns="45720" rtlCol="0" anchor="t">
            <a:normAutofit/>
          </a:bodyPr>
          <a:lstStyle>
            <a:lvl1pPr algn="ctr" defTabSz="685800" rtl="0" eaLnBrk="1" latinLnBrk="0" hangingPunct="1">
              <a:spcBef>
                <a:spcPct val="0"/>
              </a:spcBef>
              <a:buNone/>
              <a:defRPr sz="3300" kern="1200">
                <a:solidFill>
                  <a:schemeClr val="tx1"/>
                </a:solidFill>
                <a:latin typeface="+mj-lt"/>
                <a:ea typeface="+mj-ea"/>
                <a:cs typeface="+mj-cs"/>
              </a:defRPr>
            </a:lvl1pPr>
          </a:lstStyle>
          <a:p>
            <a:pPr algn="l"/>
            <a:r>
              <a:rPr lang="fr-FR" sz="4000" b="1" dirty="0">
                <a:solidFill>
                  <a:schemeClr val="accent4">
                    <a:lumMod val="75000"/>
                  </a:schemeClr>
                </a:solidFill>
                <a:latin typeface="Lato" pitchFamily="34" charset="0"/>
                <a:ea typeface="Lato" pitchFamily="34" charset="0"/>
                <a:cs typeface="Lato" pitchFamily="34" charset="0"/>
              </a:rPr>
              <a:t>Finances</a:t>
            </a:r>
            <a:r>
              <a:rPr lang="fr-FR" sz="1300" b="1" i="1" dirty="0">
                <a:solidFill>
                  <a:srgbClr val="5E3B27"/>
                </a:solidFill>
                <a:latin typeface="Lato" pitchFamily="34" charset="0"/>
                <a:ea typeface="Lato" pitchFamily="34" charset="0"/>
                <a:cs typeface="Lato" pitchFamily="34" charset="0"/>
              </a:rPr>
              <a:t> </a:t>
            </a:r>
            <a:r>
              <a:rPr lang="fr-FR" sz="1400" b="1" i="1" dirty="0">
                <a:solidFill>
                  <a:srgbClr val="5E3B27"/>
                </a:solidFill>
                <a:latin typeface="Lato" pitchFamily="34" charset="0"/>
                <a:ea typeface="Lato" pitchFamily="34" charset="0"/>
                <a:cs typeface="Lato" pitchFamily="34" charset="0"/>
              </a:rPr>
              <a:t>- Intervention de Monsieur Jérôme PELTIER</a:t>
            </a:r>
            <a:endParaRPr lang="fr-FR" sz="1300" b="1" i="1" dirty="0">
              <a:solidFill>
                <a:srgbClr val="5E3B27"/>
              </a:solidFill>
              <a:latin typeface="Lato" pitchFamily="34" charset="0"/>
              <a:ea typeface="Lato" pitchFamily="34" charset="0"/>
              <a:cs typeface="Lato" pitchFamily="34" charset="0"/>
            </a:endParaRPr>
          </a:p>
        </p:txBody>
      </p:sp>
      <p:sp>
        <p:nvSpPr>
          <p:cNvPr id="8" name="Espace réservé du contenu 9">
            <a:extLst>
              <a:ext uri="{FF2B5EF4-FFF2-40B4-BE49-F238E27FC236}">
                <a16:creationId xmlns:a16="http://schemas.microsoft.com/office/drawing/2014/main" id="{02B98AEB-E7B9-8E85-1208-964ED1DF25A2}"/>
              </a:ext>
            </a:extLst>
          </p:cNvPr>
          <p:cNvSpPr txBox="1">
            <a:spLocks/>
          </p:cNvSpPr>
          <p:nvPr/>
        </p:nvSpPr>
        <p:spPr>
          <a:xfrm>
            <a:off x="445313" y="477415"/>
            <a:ext cx="8388881" cy="3851697"/>
          </a:xfrm>
          <a:prstGeom prst="rect">
            <a:avLst/>
          </a:prstGeom>
        </p:spPr>
        <p:txBody>
          <a:bodyPr vert="horz" lIns="91440" tIns="45720" rIns="91440" bIns="45720" rtlCol="0" anchor="t">
            <a:normAutofit/>
          </a:bodyPr>
          <a:lst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marL="0" indent="0" algn="just">
              <a:spcBef>
                <a:spcPts val="0"/>
              </a:spcBef>
              <a:spcAft>
                <a:spcPts val="600"/>
              </a:spcAft>
              <a:buFont typeface="Arial" pitchFamily="34" charset="0"/>
              <a:buNone/>
              <a:tabLst>
                <a:tab pos="457200" algn="l"/>
              </a:tabLst>
            </a:pPr>
            <a:r>
              <a:rPr lang="fr-FR" sz="2000" b="1" dirty="0">
                <a:solidFill>
                  <a:schemeClr val="accent4">
                    <a:lumMod val="75000"/>
                  </a:schemeClr>
                </a:solidFill>
                <a:latin typeface="Lato" panose="020F0502020204030203" pitchFamily="34" charset="0"/>
                <a:cs typeface="Arial" panose="020B0604020202020204" pitchFamily="34" charset="0"/>
              </a:rPr>
              <a:t>3. Débat d’orientations budgétaires 2023</a:t>
            </a:r>
          </a:p>
          <a:p>
            <a:pPr marL="0" indent="0" algn="just">
              <a:spcBef>
                <a:spcPts val="0"/>
              </a:spcBef>
              <a:spcAft>
                <a:spcPts val="600"/>
              </a:spcAft>
              <a:buFont typeface="Arial" pitchFamily="34" charset="0"/>
              <a:buNone/>
              <a:tabLst>
                <a:tab pos="457200" algn="l"/>
              </a:tabLst>
            </a:pPr>
            <a:endParaRPr lang="fr-FR" sz="2000" b="1" dirty="0">
              <a:solidFill>
                <a:schemeClr val="accent4">
                  <a:lumMod val="75000"/>
                </a:schemeClr>
              </a:solidFill>
              <a:latin typeface="Lato" panose="020F0502020204030203" pitchFamily="34" charset="0"/>
              <a:ea typeface="Calibri" panose="020F0502020204030204" pitchFamily="34" charset="0"/>
              <a:cs typeface="Arial" panose="020B0604020202020204" pitchFamily="34" charset="0"/>
            </a:endParaRPr>
          </a:p>
        </p:txBody>
      </p:sp>
      <p:sp>
        <p:nvSpPr>
          <p:cNvPr id="10" name="Espace réservé de la date 9">
            <a:extLst>
              <a:ext uri="{FF2B5EF4-FFF2-40B4-BE49-F238E27FC236}">
                <a16:creationId xmlns:a16="http://schemas.microsoft.com/office/drawing/2014/main" id="{EA6A13D1-3E5F-C4E1-D169-00460C89913F}"/>
              </a:ext>
            </a:extLst>
          </p:cNvPr>
          <p:cNvSpPr>
            <a:spLocks noGrp="1"/>
          </p:cNvSpPr>
          <p:nvPr>
            <p:ph type="dt" sz="half" idx="10"/>
          </p:nvPr>
        </p:nvSpPr>
        <p:spPr>
          <a:xfrm>
            <a:off x="457199" y="4767264"/>
            <a:ext cx="3268639" cy="273844"/>
          </a:xfrm>
        </p:spPr>
        <p:txBody>
          <a:bodyPr/>
          <a:lstStyle/>
          <a:p>
            <a:r>
              <a:rPr lang="fr-FR" i="1">
                <a:solidFill>
                  <a:schemeClr val="tx2"/>
                </a:solidFill>
              </a:rPr>
              <a:t>Conseil communautaire – 17 novembre 2022</a:t>
            </a:r>
            <a:endParaRPr lang="fr-FR" i="1" dirty="0">
              <a:solidFill>
                <a:schemeClr val="tx2"/>
              </a:solidFill>
            </a:endParaRPr>
          </a:p>
        </p:txBody>
      </p:sp>
      <p:cxnSp>
        <p:nvCxnSpPr>
          <p:cNvPr id="11" name="Connecteur droit 10">
            <a:extLst>
              <a:ext uri="{FF2B5EF4-FFF2-40B4-BE49-F238E27FC236}">
                <a16:creationId xmlns:a16="http://schemas.microsoft.com/office/drawing/2014/main" id="{02CFF529-F22F-727D-31C5-A760BC5786B4}"/>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12" name="Espace réservé du numéro de diapositive 11">
            <a:extLst>
              <a:ext uri="{FF2B5EF4-FFF2-40B4-BE49-F238E27FC236}">
                <a16:creationId xmlns:a16="http://schemas.microsoft.com/office/drawing/2014/main" id="{7B462EFC-BE73-CDD1-3F7A-E2C17C76526F}"/>
              </a:ext>
            </a:extLst>
          </p:cNvPr>
          <p:cNvSpPr>
            <a:spLocks noGrp="1"/>
          </p:cNvSpPr>
          <p:nvPr>
            <p:ph type="sldNum" sz="quarter" idx="12"/>
          </p:nvPr>
        </p:nvSpPr>
        <p:spPr/>
        <p:txBody>
          <a:bodyPr/>
          <a:lstStyle/>
          <a:p>
            <a:fld id="{7DD352F8-E6D5-40A5-90BA-A89BD40754D9}" type="slidenum">
              <a:rPr lang="fr-FR" smtClean="0"/>
              <a:pPr/>
              <a:t>34</a:t>
            </a:fld>
            <a:endParaRPr lang="fr-FR"/>
          </a:p>
        </p:txBody>
      </p:sp>
      <p:sp>
        <p:nvSpPr>
          <p:cNvPr id="14" name="Espace réservé du numéro de diapositive 3">
            <a:extLst>
              <a:ext uri="{FF2B5EF4-FFF2-40B4-BE49-F238E27FC236}">
                <a16:creationId xmlns:a16="http://schemas.microsoft.com/office/drawing/2014/main" id="{8F8EA1BE-D584-71B0-4A6C-63C961DF3F5E}"/>
              </a:ext>
            </a:extLst>
          </p:cNvPr>
          <p:cNvSpPr txBox="1">
            <a:spLocks/>
          </p:cNvSpPr>
          <p:nvPr/>
        </p:nvSpPr>
        <p:spPr>
          <a:xfrm>
            <a:off x="7236296" y="4767264"/>
            <a:ext cx="648072" cy="273844"/>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DD352F8-E6D5-40A5-90BA-A89BD40754D9}" type="slidenum">
              <a:rPr lang="fr-FR" smtClean="0">
                <a:solidFill>
                  <a:schemeClr val="accent1"/>
                </a:solidFill>
              </a:rPr>
              <a:pPr/>
              <a:t>34</a:t>
            </a:fld>
            <a:endParaRPr lang="fr-FR" dirty="0">
              <a:solidFill>
                <a:schemeClr val="accent1"/>
              </a:solidFill>
            </a:endParaRPr>
          </a:p>
        </p:txBody>
      </p:sp>
      <p:pic>
        <p:nvPicPr>
          <p:cNvPr id="5" name="Image 4">
            <a:extLst>
              <a:ext uri="{FF2B5EF4-FFF2-40B4-BE49-F238E27FC236}">
                <a16:creationId xmlns:a16="http://schemas.microsoft.com/office/drawing/2014/main" id="{0AE9996D-12D2-8978-CBB8-E6C0498C9519}"/>
              </a:ext>
            </a:extLst>
          </p:cNvPr>
          <p:cNvPicPr>
            <a:picLocks noChangeAspect="1"/>
          </p:cNvPicPr>
          <p:nvPr/>
        </p:nvPicPr>
        <p:blipFill>
          <a:blip r:embed="rId3"/>
          <a:stretch>
            <a:fillRect/>
          </a:stretch>
        </p:blipFill>
        <p:spPr>
          <a:xfrm>
            <a:off x="158683" y="1644221"/>
            <a:ext cx="8805134" cy="2592198"/>
          </a:xfrm>
          <a:prstGeom prst="rect">
            <a:avLst/>
          </a:prstGeom>
        </p:spPr>
      </p:pic>
    </p:spTree>
    <p:extLst>
      <p:ext uri="{BB962C8B-B14F-4D97-AF65-F5344CB8AC3E}">
        <p14:creationId xmlns:p14="http://schemas.microsoft.com/office/powerpoint/2010/main" val="26927129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0" y="1"/>
            <a:ext cx="8229600" cy="634189"/>
          </a:xfrm>
        </p:spPr>
        <p:txBody>
          <a:bodyPr anchor="t">
            <a:normAutofit fontScale="90000"/>
          </a:bodyPr>
          <a:lstStyle>
            <a:defPPr>
              <a:defRPr lang="fr-FR"/>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l"/>
            <a:br>
              <a:rPr lang="fr-FR" b="1" dirty="0">
                <a:solidFill>
                  <a:schemeClr val="bg2"/>
                </a:solidFill>
                <a:latin typeface="Caviar Dreams" pitchFamily="34" charset="0"/>
              </a:rPr>
            </a:br>
            <a:br>
              <a:rPr lang="fr-FR" b="1" i="1" dirty="0">
                <a:solidFill>
                  <a:schemeClr val="bg2"/>
                </a:solidFill>
                <a:latin typeface="Lato" pitchFamily="34" charset="0"/>
                <a:ea typeface="Lato" pitchFamily="34" charset="0"/>
                <a:cs typeface="Lato" pitchFamily="34" charset="0"/>
              </a:rPr>
            </a:br>
            <a:endParaRPr lang="fr-FR" b="1" dirty="0">
              <a:solidFill>
                <a:srgbClr val="432918"/>
              </a:solidFill>
              <a:latin typeface="Caviar Dreams" pitchFamily="34" charset="0"/>
            </a:endParaRPr>
          </a:p>
        </p:txBody>
      </p:sp>
      <p:sp>
        <p:nvSpPr>
          <p:cNvPr id="3" name="Rectangle 2">
            <a:extLst>
              <a:ext uri="{FF2B5EF4-FFF2-40B4-BE49-F238E27FC236}">
                <a16:creationId xmlns:a16="http://schemas.microsoft.com/office/drawing/2014/main" id="{22787E2D-9242-A1A1-5D93-4229B14997F3}"/>
              </a:ext>
            </a:extLst>
          </p:cNvPr>
          <p:cNvSpPr/>
          <p:nvPr/>
        </p:nvSpPr>
        <p:spPr>
          <a:xfrm>
            <a:off x="158683" y="1048850"/>
            <a:ext cx="8826634" cy="318901"/>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fr-FR" sz="1350" dirty="0">
                <a:solidFill>
                  <a:schemeClr val="tx1"/>
                </a:solidFill>
                <a:latin typeface="Lato"/>
              </a:rPr>
              <a:t>Budget annexe PATRIMOINE ECONOMIQUE</a:t>
            </a:r>
          </a:p>
        </p:txBody>
      </p:sp>
      <p:sp>
        <p:nvSpPr>
          <p:cNvPr id="6" name="Titre 8">
            <a:extLst>
              <a:ext uri="{FF2B5EF4-FFF2-40B4-BE49-F238E27FC236}">
                <a16:creationId xmlns:a16="http://schemas.microsoft.com/office/drawing/2014/main" id="{71AE6FA9-5CFC-150F-672C-7DA8BBDC937E}"/>
              </a:ext>
            </a:extLst>
          </p:cNvPr>
          <p:cNvSpPr txBox="1">
            <a:spLocks/>
          </p:cNvSpPr>
          <p:nvPr/>
        </p:nvSpPr>
        <p:spPr>
          <a:xfrm>
            <a:off x="457200" y="-67678"/>
            <a:ext cx="8229600" cy="777713"/>
          </a:xfrm>
          <a:prstGeom prst="rect">
            <a:avLst/>
          </a:prstGeom>
        </p:spPr>
        <p:txBody>
          <a:bodyPr vert="horz" lIns="91440" tIns="45720" rIns="91440" bIns="45720" rtlCol="0" anchor="t">
            <a:normAutofit/>
          </a:bodyPr>
          <a:lstStyle>
            <a:lvl1pPr algn="ctr" defTabSz="685800" rtl="0" eaLnBrk="1" latinLnBrk="0" hangingPunct="1">
              <a:spcBef>
                <a:spcPct val="0"/>
              </a:spcBef>
              <a:buNone/>
              <a:defRPr sz="3300" kern="1200">
                <a:solidFill>
                  <a:schemeClr val="tx1"/>
                </a:solidFill>
                <a:latin typeface="+mj-lt"/>
                <a:ea typeface="+mj-ea"/>
                <a:cs typeface="+mj-cs"/>
              </a:defRPr>
            </a:lvl1pPr>
          </a:lstStyle>
          <a:p>
            <a:pPr algn="l"/>
            <a:r>
              <a:rPr lang="fr-FR" sz="4000" b="1" dirty="0">
                <a:solidFill>
                  <a:schemeClr val="accent4">
                    <a:lumMod val="75000"/>
                  </a:schemeClr>
                </a:solidFill>
                <a:latin typeface="Lato" pitchFamily="34" charset="0"/>
                <a:ea typeface="Lato" pitchFamily="34" charset="0"/>
                <a:cs typeface="Lato" pitchFamily="34" charset="0"/>
              </a:rPr>
              <a:t>Finances</a:t>
            </a:r>
            <a:r>
              <a:rPr lang="fr-FR" sz="1300" b="1" i="1" dirty="0">
                <a:solidFill>
                  <a:srgbClr val="5E3B27"/>
                </a:solidFill>
                <a:latin typeface="Lato" pitchFamily="34" charset="0"/>
                <a:ea typeface="Lato" pitchFamily="34" charset="0"/>
                <a:cs typeface="Lato" pitchFamily="34" charset="0"/>
              </a:rPr>
              <a:t> </a:t>
            </a:r>
            <a:r>
              <a:rPr lang="fr-FR" sz="1400" b="1" i="1" dirty="0">
                <a:solidFill>
                  <a:srgbClr val="5E3B27"/>
                </a:solidFill>
                <a:latin typeface="Lato" pitchFamily="34" charset="0"/>
                <a:ea typeface="Lato" pitchFamily="34" charset="0"/>
                <a:cs typeface="Lato" pitchFamily="34" charset="0"/>
              </a:rPr>
              <a:t>- Intervention de Monsieur Jérôme PELTIER</a:t>
            </a:r>
            <a:endParaRPr lang="fr-FR" sz="1300" b="1" i="1" dirty="0">
              <a:solidFill>
                <a:srgbClr val="5E3B27"/>
              </a:solidFill>
              <a:latin typeface="Lato" pitchFamily="34" charset="0"/>
              <a:ea typeface="Lato" pitchFamily="34" charset="0"/>
              <a:cs typeface="Lato" pitchFamily="34" charset="0"/>
            </a:endParaRPr>
          </a:p>
        </p:txBody>
      </p:sp>
      <p:sp>
        <p:nvSpPr>
          <p:cNvPr id="8" name="Espace réservé du contenu 9">
            <a:extLst>
              <a:ext uri="{FF2B5EF4-FFF2-40B4-BE49-F238E27FC236}">
                <a16:creationId xmlns:a16="http://schemas.microsoft.com/office/drawing/2014/main" id="{02B98AEB-E7B9-8E85-1208-964ED1DF25A2}"/>
              </a:ext>
            </a:extLst>
          </p:cNvPr>
          <p:cNvSpPr txBox="1">
            <a:spLocks/>
          </p:cNvSpPr>
          <p:nvPr/>
        </p:nvSpPr>
        <p:spPr>
          <a:xfrm>
            <a:off x="445313" y="477415"/>
            <a:ext cx="8388881" cy="3851697"/>
          </a:xfrm>
          <a:prstGeom prst="rect">
            <a:avLst/>
          </a:prstGeom>
        </p:spPr>
        <p:txBody>
          <a:bodyPr vert="horz" lIns="91440" tIns="45720" rIns="91440" bIns="45720" rtlCol="0" anchor="t">
            <a:normAutofit/>
          </a:bodyPr>
          <a:lst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marL="0" indent="0" algn="just">
              <a:spcBef>
                <a:spcPts val="0"/>
              </a:spcBef>
              <a:spcAft>
                <a:spcPts val="600"/>
              </a:spcAft>
              <a:buFont typeface="Arial" pitchFamily="34" charset="0"/>
              <a:buNone/>
              <a:tabLst>
                <a:tab pos="457200" algn="l"/>
              </a:tabLst>
            </a:pPr>
            <a:r>
              <a:rPr lang="fr-FR" sz="2000" b="1" dirty="0">
                <a:solidFill>
                  <a:schemeClr val="accent4">
                    <a:lumMod val="75000"/>
                  </a:schemeClr>
                </a:solidFill>
                <a:latin typeface="Lato" panose="020F0502020204030203" pitchFamily="34" charset="0"/>
                <a:cs typeface="Arial" panose="020B0604020202020204" pitchFamily="34" charset="0"/>
              </a:rPr>
              <a:t>3. Débat d’orientations budgétaires 2023</a:t>
            </a:r>
          </a:p>
          <a:p>
            <a:pPr marL="0" indent="0" algn="just">
              <a:spcBef>
                <a:spcPts val="0"/>
              </a:spcBef>
              <a:spcAft>
                <a:spcPts val="600"/>
              </a:spcAft>
              <a:buFont typeface="Arial" pitchFamily="34" charset="0"/>
              <a:buNone/>
              <a:tabLst>
                <a:tab pos="457200" algn="l"/>
              </a:tabLst>
            </a:pPr>
            <a:endParaRPr lang="fr-FR" sz="2000" b="1" dirty="0">
              <a:solidFill>
                <a:schemeClr val="accent4">
                  <a:lumMod val="75000"/>
                </a:schemeClr>
              </a:solidFill>
              <a:latin typeface="Lato" panose="020F0502020204030203" pitchFamily="34" charset="0"/>
              <a:ea typeface="Calibri" panose="020F0502020204030204" pitchFamily="34" charset="0"/>
              <a:cs typeface="Arial" panose="020B0604020202020204" pitchFamily="34" charset="0"/>
            </a:endParaRPr>
          </a:p>
        </p:txBody>
      </p:sp>
      <p:sp>
        <p:nvSpPr>
          <p:cNvPr id="10" name="Espace réservé de la date 9">
            <a:extLst>
              <a:ext uri="{FF2B5EF4-FFF2-40B4-BE49-F238E27FC236}">
                <a16:creationId xmlns:a16="http://schemas.microsoft.com/office/drawing/2014/main" id="{EA6A13D1-3E5F-C4E1-D169-00460C89913F}"/>
              </a:ext>
            </a:extLst>
          </p:cNvPr>
          <p:cNvSpPr>
            <a:spLocks noGrp="1"/>
          </p:cNvSpPr>
          <p:nvPr>
            <p:ph type="dt" sz="half" idx="10"/>
          </p:nvPr>
        </p:nvSpPr>
        <p:spPr>
          <a:xfrm>
            <a:off x="457199" y="4767264"/>
            <a:ext cx="3268639" cy="273844"/>
          </a:xfrm>
        </p:spPr>
        <p:txBody>
          <a:bodyPr/>
          <a:lstStyle/>
          <a:p>
            <a:r>
              <a:rPr lang="fr-FR" i="1">
                <a:solidFill>
                  <a:schemeClr val="tx2"/>
                </a:solidFill>
              </a:rPr>
              <a:t>Conseil communautaire – 17 novembre 2022</a:t>
            </a:r>
            <a:endParaRPr lang="fr-FR" i="1" dirty="0">
              <a:solidFill>
                <a:schemeClr val="tx2"/>
              </a:solidFill>
            </a:endParaRPr>
          </a:p>
        </p:txBody>
      </p:sp>
      <p:cxnSp>
        <p:nvCxnSpPr>
          <p:cNvPr id="11" name="Connecteur droit 10">
            <a:extLst>
              <a:ext uri="{FF2B5EF4-FFF2-40B4-BE49-F238E27FC236}">
                <a16:creationId xmlns:a16="http://schemas.microsoft.com/office/drawing/2014/main" id="{02CFF529-F22F-727D-31C5-A760BC5786B4}"/>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12" name="Espace réservé du numéro de diapositive 11">
            <a:extLst>
              <a:ext uri="{FF2B5EF4-FFF2-40B4-BE49-F238E27FC236}">
                <a16:creationId xmlns:a16="http://schemas.microsoft.com/office/drawing/2014/main" id="{7B462EFC-BE73-CDD1-3F7A-E2C17C76526F}"/>
              </a:ext>
            </a:extLst>
          </p:cNvPr>
          <p:cNvSpPr>
            <a:spLocks noGrp="1"/>
          </p:cNvSpPr>
          <p:nvPr>
            <p:ph type="sldNum" sz="quarter" idx="12"/>
          </p:nvPr>
        </p:nvSpPr>
        <p:spPr/>
        <p:txBody>
          <a:bodyPr/>
          <a:lstStyle/>
          <a:p>
            <a:fld id="{7DD352F8-E6D5-40A5-90BA-A89BD40754D9}" type="slidenum">
              <a:rPr lang="fr-FR" smtClean="0"/>
              <a:pPr/>
              <a:t>35</a:t>
            </a:fld>
            <a:endParaRPr lang="fr-FR"/>
          </a:p>
        </p:txBody>
      </p:sp>
      <p:sp>
        <p:nvSpPr>
          <p:cNvPr id="14" name="Espace réservé du numéro de diapositive 3">
            <a:extLst>
              <a:ext uri="{FF2B5EF4-FFF2-40B4-BE49-F238E27FC236}">
                <a16:creationId xmlns:a16="http://schemas.microsoft.com/office/drawing/2014/main" id="{8F8EA1BE-D584-71B0-4A6C-63C961DF3F5E}"/>
              </a:ext>
            </a:extLst>
          </p:cNvPr>
          <p:cNvSpPr txBox="1">
            <a:spLocks/>
          </p:cNvSpPr>
          <p:nvPr/>
        </p:nvSpPr>
        <p:spPr>
          <a:xfrm>
            <a:off x="7236296" y="4767264"/>
            <a:ext cx="648072" cy="273844"/>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DD352F8-E6D5-40A5-90BA-A89BD40754D9}" type="slidenum">
              <a:rPr lang="fr-FR" smtClean="0">
                <a:solidFill>
                  <a:schemeClr val="accent1"/>
                </a:solidFill>
              </a:rPr>
              <a:pPr/>
              <a:t>35</a:t>
            </a:fld>
            <a:endParaRPr lang="fr-FR" dirty="0">
              <a:solidFill>
                <a:schemeClr val="accent1"/>
              </a:solidFill>
            </a:endParaRPr>
          </a:p>
        </p:txBody>
      </p:sp>
      <p:pic>
        <p:nvPicPr>
          <p:cNvPr id="2" name="Image 1">
            <a:extLst>
              <a:ext uri="{FF2B5EF4-FFF2-40B4-BE49-F238E27FC236}">
                <a16:creationId xmlns:a16="http://schemas.microsoft.com/office/drawing/2014/main" id="{BA97E3CF-4F05-1AD5-1B5E-A74EEBDB3829}"/>
              </a:ext>
            </a:extLst>
          </p:cNvPr>
          <p:cNvPicPr>
            <a:picLocks noChangeAspect="1"/>
          </p:cNvPicPr>
          <p:nvPr/>
        </p:nvPicPr>
        <p:blipFill>
          <a:blip r:embed="rId3"/>
          <a:stretch>
            <a:fillRect/>
          </a:stretch>
        </p:blipFill>
        <p:spPr>
          <a:xfrm>
            <a:off x="90538" y="1488530"/>
            <a:ext cx="8820340" cy="3021332"/>
          </a:xfrm>
          <a:prstGeom prst="rect">
            <a:avLst/>
          </a:prstGeom>
        </p:spPr>
      </p:pic>
    </p:spTree>
    <p:extLst>
      <p:ext uri="{BB962C8B-B14F-4D97-AF65-F5344CB8AC3E}">
        <p14:creationId xmlns:p14="http://schemas.microsoft.com/office/powerpoint/2010/main" val="207283523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0" y="1"/>
            <a:ext cx="8229600" cy="634189"/>
          </a:xfrm>
        </p:spPr>
        <p:txBody>
          <a:bodyPr anchor="t">
            <a:normAutofit fontScale="90000"/>
          </a:bodyPr>
          <a:lstStyle>
            <a:defPPr>
              <a:defRPr lang="fr-FR"/>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l"/>
            <a:br>
              <a:rPr lang="fr-FR" b="1" dirty="0">
                <a:solidFill>
                  <a:schemeClr val="bg2"/>
                </a:solidFill>
                <a:latin typeface="Caviar Dreams" pitchFamily="34" charset="0"/>
              </a:rPr>
            </a:br>
            <a:br>
              <a:rPr lang="fr-FR" b="1" i="1" dirty="0">
                <a:solidFill>
                  <a:schemeClr val="bg2"/>
                </a:solidFill>
                <a:latin typeface="Lato" pitchFamily="34" charset="0"/>
                <a:ea typeface="Lato" pitchFamily="34" charset="0"/>
                <a:cs typeface="Lato" pitchFamily="34" charset="0"/>
              </a:rPr>
            </a:br>
            <a:endParaRPr lang="fr-FR" b="1" dirty="0">
              <a:solidFill>
                <a:srgbClr val="432918"/>
              </a:solidFill>
              <a:latin typeface="Caviar Dreams" pitchFamily="34" charset="0"/>
            </a:endParaRPr>
          </a:p>
        </p:txBody>
      </p:sp>
      <p:sp>
        <p:nvSpPr>
          <p:cNvPr id="3" name="Rectangle 2">
            <a:extLst>
              <a:ext uri="{FF2B5EF4-FFF2-40B4-BE49-F238E27FC236}">
                <a16:creationId xmlns:a16="http://schemas.microsoft.com/office/drawing/2014/main" id="{22787E2D-9242-A1A1-5D93-4229B14997F3}"/>
              </a:ext>
            </a:extLst>
          </p:cNvPr>
          <p:cNvSpPr/>
          <p:nvPr/>
        </p:nvSpPr>
        <p:spPr>
          <a:xfrm>
            <a:off x="158683" y="949450"/>
            <a:ext cx="8826634" cy="318901"/>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fr-FR" sz="1350" dirty="0">
                <a:solidFill>
                  <a:schemeClr val="tx1"/>
                </a:solidFill>
                <a:latin typeface="Lato"/>
              </a:rPr>
              <a:t>Budget annexe TEOM – SECTION DE FONCTIONNEMENT</a:t>
            </a:r>
          </a:p>
        </p:txBody>
      </p:sp>
      <p:sp>
        <p:nvSpPr>
          <p:cNvPr id="4" name="Rectangle 3">
            <a:extLst>
              <a:ext uri="{FF2B5EF4-FFF2-40B4-BE49-F238E27FC236}">
                <a16:creationId xmlns:a16="http://schemas.microsoft.com/office/drawing/2014/main" id="{F632F515-DE61-FA5C-8615-9AF03A2B2FF9}"/>
              </a:ext>
            </a:extLst>
          </p:cNvPr>
          <p:cNvSpPr/>
          <p:nvPr/>
        </p:nvSpPr>
        <p:spPr>
          <a:xfrm>
            <a:off x="482601" y="1389875"/>
            <a:ext cx="8299450" cy="326146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defTabSz="685800"/>
            <a:endParaRPr lang="fr-FR" sz="1350" dirty="0">
              <a:solidFill>
                <a:srgbClr val="000000"/>
              </a:solidFill>
              <a:latin typeface="Lato"/>
            </a:endParaRPr>
          </a:p>
          <a:p>
            <a:pPr defTabSz="685800"/>
            <a:endParaRPr lang="fr-FR" sz="1350" dirty="0">
              <a:solidFill>
                <a:srgbClr val="000000"/>
              </a:solidFill>
              <a:latin typeface="Lato"/>
            </a:endParaRPr>
          </a:p>
        </p:txBody>
      </p:sp>
      <p:sp>
        <p:nvSpPr>
          <p:cNvPr id="13" name="ZoneTexte 12">
            <a:extLst>
              <a:ext uri="{FF2B5EF4-FFF2-40B4-BE49-F238E27FC236}">
                <a16:creationId xmlns:a16="http://schemas.microsoft.com/office/drawing/2014/main" id="{84AD43F5-7A5C-01B2-18EF-59162F4110FB}"/>
              </a:ext>
            </a:extLst>
          </p:cNvPr>
          <p:cNvSpPr txBox="1"/>
          <p:nvPr/>
        </p:nvSpPr>
        <p:spPr>
          <a:xfrm>
            <a:off x="487157" y="1389875"/>
            <a:ext cx="8294894" cy="3439403"/>
          </a:xfrm>
          <a:prstGeom prst="rect">
            <a:avLst/>
          </a:prstGeom>
          <a:noFill/>
        </p:spPr>
        <p:txBody>
          <a:bodyPr wrap="square">
            <a:spAutoFit/>
          </a:bodyPr>
          <a:lstStyle/>
          <a:p>
            <a:pPr defTabSz="685800">
              <a:defRPr/>
            </a:pPr>
            <a:r>
              <a:rPr lang="fr-FR" sz="1400" dirty="0">
                <a:solidFill>
                  <a:srgbClr val="000000"/>
                </a:solidFill>
                <a:latin typeface="Lato"/>
              </a:rPr>
              <a:t>Section de fonctionnement : 7 254 000 € de dépenses</a:t>
            </a:r>
          </a:p>
          <a:p>
            <a:pPr defTabSz="685800">
              <a:defRPr/>
            </a:pPr>
            <a:r>
              <a:rPr lang="fr-FR" sz="1400" dirty="0">
                <a:solidFill>
                  <a:srgbClr val="000000"/>
                </a:solidFill>
                <a:latin typeface="Lato"/>
              </a:rPr>
              <a:t>		              6 579 000 € de recettes</a:t>
            </a:r>
          </a:p>
          <a:p>
            <a:pPr defTabSz="685800">
              <a:defRPr/>
            </a:pPr>
            <a:r>
              <a:rPr lang="fr-FR" sz="1400" dirty="0">
                <a:solidFill>
                  <a:srgbClr val="000000"/>
                </a:solidFill>
                <a:latin typeface="Lato"/>
              </a:rPr>
              <a:t>		          =&gt;   675 000 € à équilibrer</a:t>
            </a:r>
          </a:p>
          <a:p>
            <a:pPr defTabSz="685800">
              <a:defRPr/>
            </a:pPr>
            <a:endParaRPr lang="fr-FR" sz="800" dirty="0">
              <a:solidFill>
                <a:srgbClr val="000000"/>
              </a:solidFill>
              <a:latin typeface="Lato"/>
            </a:endParaRPr>
          </a:p>
          <a:p>
            <a:pPr defTabSz="685800">
              <a:defRPr/>
            </a:pPr>
            <a:r>
              <a:rPr lang="fr-FR" sz="1400" dirty="0">
                <a:solidFill>
                  <a:srgbClr val="000000"/>
                </a:solidFill>
                <a:latin typeface="Lato"/>
              </a:rPr>
              <a:t>Nécessité de procéder à la reprise anticipée du résultat pour équilibrer voire augmenter la fiscalité</a:t>
            </a:r>
          </a:p>
          <a:p>
            <a:pPr defTabSz="685800">
              <a:defRPr/>
            </a:pPr>
            <a:endParaRPr lang="fr-FR" sz="800" dirty="0">
              <a:solidFill>
                <a:srgbClr val="000000"/>
              </a:solidFill>
              <a:latin typeface="Lato"/>
            </a:endParaRPr>
          </a:p>
          <a:p>
            <a:pPr defTabSz="685800">
              <a:defRPr/>
            </a:pPr>
            <a:r>
              <a:rPr lang="fr-FR" sz="1400" dirty="0">
                <a:solidFill>
                  <a:srgbClr val="000000"/>
                </a:solidFill>
                <a:highlight>
                  <a:srgbClr val="C0C0C0"/>
                </a:highlight>
                <a:latin typeface="Lato"/>
              </a:rPr>
              <a:t>Dépenses</a:t>
            </a:r>
          </a:p>
          <a:p>
            <a:pPr marL="214313" indent="-214313" defTabSz="685800">
              <a:buFont typeface="Symbol" panose="05050102010706020507" pitchFamily="18" charset="2"/>
              <a:buChar char="Þ"/>
              <a:defRPr/>
            </a:pPr>
            <a:r>
              <a:rPr lang="fr-FR" sz="1400" dirty="0">
                <a:solidFill>
                  <a:srgbClr val="000000"/>
                </a:solidFill>
                <a:latin typeface="Lato"/>
              </a:rPr>
              <a:t>De la baisse du montant de la contribution au SMITED de 70 000 €,</a:t>
            </a:r>
          </a:p>
          <a:p>
            <a:pPr marL="214313" indent="-214313" defTabSz="685800">
              <a:buFont typeface="Symbol" panose="05050102010706020507" pitchFamily="18" charset="2"/>
              <a:buChar char="Þ"/>
              <a:defRPr/>
            </a:pPr>
            <a:r>
              <a:rPr lang="fr-FR" sz="1400" dirty="0">
                <a:solidFill>
                  <a:srgbClr val="000000"/>
                </a:solidFill>
                <a:latin typeface="Lato"/>
              </a:rPr>
              <a:t>De la hausse du coût du lavage de bacs,</a:t>
            </a:r>
          </a:p>
          <a:p>
            <a:pPr marL="214313" indent="-214313" defTabSz="685800">
              <a:buFont typeface="Symbol" panose="05050102010706020507" pitchFamily="18" charset="2"/>
              <a:buChar char="Þ"/>
              <a:defRPr/>
            </a:pPr>
            <a:r>
              <a:rPr lang="fr-FR" sz="1400" dirty="0">
                <a:solidFill>
                  <a:srgbClr val="000000"/>
                </a:solidFill>
                <a:latin typeface="Lato"/>
              </a:rPr>
              <a:t>De la hausse du coût du tri des matériaux, </a:t>
            </a:r>
          </a:p>
          <a:p>
            <a:pPr marL="214313" indent="-214313" defTabSz="685800">
              <a:buFont typeface="Symbol" panose="05050102010706020507" pitchFamily="18" charset="2"/>
              <a:buChar char="Þ"/>
              <a:defRPr/>
            </a:pPr>
            <a:r>
              <a:rPr lang="fr-FR" sz="1400" dirty="0">
                <a:solidFill>
                  <a:srgbClr val="000000"/>
                </a:solidFill>
                <a:latin typeface="Lato"/>
              </a:rPr>
              <a:t>De la mise en œuvre d’actions dans le cadre du PLPDMA,</a:t>
            </a:r>
          </a:p>
          <a:p>
            <a:pPr marL="214313" indent="-214313" defTabSz="685800">
              <a:buFont typeface="Symbol" panose="05050102010706020507" pitchFamily="18" charset="2"/>
              <a:buChar char="Þ"/>
              <a:defRPr/>
            </a:pPr>
            <a:endParaRPr lang="fr-FR" sz="800" dirty="0">
              <a:solidFill>
                <a:srgbClr val="000000"/>
              </a:solidFill>
              <a:latin typeface="Lato"/>
            </a:endParaRPr>
          </a:p>
          <a:p>
            <a:pPr defTabSz="685800">
              <a:defRPr/>
            </a:pPr>
            <a:r>
              <a:rPr lang="fr-FR" sz="1400" dirty="0">
                <a:solidFill>
                  <a:srgbClr val="000000"/>
                </a:solidFill>
                <a:highlight>
                  <a:srgbClr val="C0C0C0"/>
                </a:highlight>
                <a:latin typeface="Lato"/>
              </a:rPr>
              <a:t>Recettes</a:t>
            </a:r>
          </a:p>
          <a:p>
            <a:pPr marL="214313" indent="-214313" defTabSz="685800">
              <a:buFont typeface="Symbol" panose="05050102010706020507" pitchFamily="18" charset="2"/>
              <a:buChar char="Þ"/>
              <a:defRPr/>
            </a:pPr>
            <a:r>
              <a:rPr lang="fr-FR" sz="1400" dirty="0">
                <a:solidFill>
                  <a:srgbClr val="000000"/>
                </a:solidFill>
                <a:latin typeface="Lato"/>
              </a:rPr>
              <a:t>Hausse du prix de revente des matériaux</a:t>
            </a:r>
          </a:p>
          <a:p>
            <a:pPr marL="214313" indent="-214313" defTabSz="685800">
              <a:buFont typeface="Symbol" panose="05050102010706020507" pitchFamily="18" charset="2"/>
              <a:buChar char="Þ"/>
              <a:defRPr/>
            </a:pPr>
            <a:r>
              <a:rPr lang="fr-FR" sz="1400" dirty="0">
                <a:solidFill>
                  <a:srgbClr val="000000"/>
                </a:solidFill>
                <a:latin typeface="Lato"/>
              </a:rPr>
              <a:t>Problématique structurelle d’équilibre de ce budget qui va consommer ses excédents sur 1 an sans marge de manœuvre à dégager</a:t>
            </a:r>
          </a:p>
          <a:p>
            <a:pPr defTabSz="685800">
              <a:defRPr/>
            </a:pPr>
            <a:endParaRPr lang="fr-FR" sz="1350" dirty="0">
              <a:solidFill>
                <a:srgbClr val="000000"/>
              </a:solidFill>
              <a:latin typeface="Lato"/>
            </a:endParaRPr>
          </a:p>
        </p:txBody>
      </p:sp>
      <p:sp>
        <p:nvSpPr>
          <p:cNvPr id="6" name="Espace réservé du contenu 9">
            <a:extLst>
              <a:ext uri="{FF2B5EF4-FFF2-40B4-BE49-F238E27FC236}">
                <a16:creationId xmlns:a16="http://schemas.microsoft.com/office/drawing/2014/main" id="{B52CE2AB-32B6-9D89-A44E-DE843370833D}"/>
              </a:ext>
            </a:extLst>
          </p:cNvPr>
          <p:cNvSpPr txBox="1">
            <a:spLocks/>
          </p:cNvSpPr>
          <p:nvPr/>
        </p:nvSpPr>
        <p:spPr>
          <a:xfrm>
            <a:off x="482601" y="568356"/>
            <a:ext cx="8388881" cy="3851697"/>
          </a:xfrm>
          <a:prstGeom prst="rect">
            <a:avLst/>
          </a:prstGeom>
        </p:spPr>
        <p:txBody>
          <a:bodyPr vert="horz" lIns="91440" tIns="45720" rIns="91440" bIns="45720" rtlCol="0" anchor="t">
            <a:normAutofit/>
          </a:bodyPr>
          <a:lst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marL="0" indent="0" algn="just">
              <a:spcBef>
                <a:spcPts val="0"/>
              </a:spcBef>
              <a:spcAft>
                <a:spcPts val="600"/>
              </a:spcAft>
              <a:buFont typeface="Arial" pitchFamily="34" charset="0"/>
              <a:buNone/>
              <a:tabLst>
                <a:tab pos="457200" algn="l"/>
              </a:tabLst>
            </a:pPr>
            <a:r>
              <a:rPr lang="fr-FR" sz="2000" b="1" dirty="0">
                <a:solidFill>
                  <a:schemeClr val="accent4">
                    <a:lumMod val="75000"/>
                  </a:schemeClr>
                </a:solidFill>
                <a:latin typeface="Lato" panose="020F0502020204030203" pitchFamily="34" charset="0"/>
                <a:cs typeface="Arial" panose="020B0604020202020204" pitchFamily="34" charset="0"/>
              </a:rPr>
              <a:t>3. Débat d’orientations budgétaires 2023</a:t>
            </a:r>
          </a:p>
          <a:p>
            <a:pPr marL="0" indent="0" algn="just">
              <a:spcBef>
                <a:spcPts val="0"/>
              </a:spcBef>
              <a:spcAft>
                <a:spcPts val="600"/>
              </a:spcAft>
              <a:buFont typeface="Arial" pitchFamily="34" charset="0"/>
              <a:buNone/>
              <a:tabLst>
                <a:tab pos="457200" algn="l"/>
              </a:tabLst>
            </a:pPr>
            <a:endParaRPr lang="fr-FR" sz="2000" b="1" dirty="0">
              <a:solidFill>
                <a:schemeClr val="accent4">
                  <a:lumMod val="75000"/>
                </a:schemeClr>
              </a:solidFill>
              <a:latin typeface="Lato" panose="020F0502020204030203" pitchFamily="34" charset="0"/>
              <a:ea typeface="Calibri" panose="020F0502020204030204" pitchFamily="34" charset="0"/>
              <a:cs typeface="Arial" panose="020B0604020202020204" pitchFamily="34" charset="0"/>
            </a:endParaRPr>
          </a:p>
        </p:txBody>
      </p:sp>
      <p:sp>
        <p:nvSpPr>
          <p:cNvPr id="8" name="Titre 8">
            <a:extLst>
              <a:ext uri="{FF2B5EF4-FFF2-40B4-BE49-F238E27FC236}">
                <a16:creationId xmlns:a16="http://schemas.microsoft.com/office/drawing/2014/main" id="{649A83A0-604F-7D91-CEC2-AA6211191CB3}"/>
              </a:ext>
            </a:extLst>
          </p:cNvPr>
          <p:cNvSpPr txBox="1">
            <a:spLocks/>
          </p:cNvSpPr>
          <p:nvPr/>
        </p:nvSpPr>
        <p:spPr>
          <a:xfrm>
            <a:off x="457200" y="-67678"/>
            <a:ext cx="8229600" cy="777713"/>
          </a:xfrm>
          <a:prstGeom prst="rect">
            <a:avLst/>
          </a:prstGeom>
        </p:spPr>
        <p:txBody>
          <a:bodyPr vert="horz" lIns="91440" tIns="45720" rIns="91440" bIns="45720" rtlCol="0" anchor="t">
            <a:normAutofit/>
          </a:bodyPr>
          <a:lstStyle>
            <a:lvl1pPr algn="ctr" defTabSz="685800" rtl="0" eaLnBrk="1" latinLnBrk="0" hangingPunct="1">
              <a:spcBef>
                <a:spcPct val="0"/>
              </a:spcBef>
              <a:buNone/>
              <a:defRPr sz="3300" kern="1200">
                <a:solidFill>
                  <a:schemeClr val="tx1"/>
                </a:solidFill>
                <a:latin typeface="+mj-lt"/>
                <a:ea typeface="+mj-ea"/>
                <a:cs typeface="+mj-cs"/>
              </a:defRPr>
            </a:lvl1pPr>
          </a:lstStyle>
          <a:p>
            <a:pPr algn="l"/>
            <a:r>
              <a:rPr lang="fr-FR" sz="4000" b="1" dirty="0">
                <a:solidFill>
                  <a:schemeClr val="accent4">
                    <a:lumMod val="75000"/>
                  </a:schemeClr>
                </a:solidFill>
                <a:latin typeface="Lato" pitchFamily="34" charset="0"/>
                <a:ea typeface="Lato" pitchFamily="34" charset="0"/>
                <a:cs typeface="Lato" pitchFamily="34" charset="0"/>
              </a:rPr>
              <a:t>Finances</a:t>
            </a:r>
            <a:r>
              <a:rPr lang="fr-FR" sz="1300" b="1" i="1" dirty="0">
                <a:solidFill>
                  <a:srgbClr val="5E3B27"/>
                </a:solidFill>
                <a:latin typeface="Lato" pitchFamily="34" charset="0"/>
                <a:ea typeface="Lato" pitchFamily="34" charset="0"/>
                <a:cs typeface="Lato" pitchFamily="34" charset="0"/>
              </a:rPr>
              <a:t> </a:t>
            </a:r>
            <a:r>
              <a:rPr lang="fr-FR" sz="1400" b="1" i="1" dirty="0">
                <a:solidFill>
                  <a:srgbClr val="5E3B27"/>
                </a:solidFill>
                <a:latin typeface="Lato" pitchFamily="34" charset="0"/>
                <a:ea typeface="Lato" pitchFamily="34" charset="0"/>
                <a:cs typeface="Lato" pitchFamily="34" charset="0"/>
              </a:rPr>
              <a:t>- Intervention de Monsieur Jérôme PELTIER</a:t>
            </a:r>
            <a:endParaRPr lang="fr-FR" sz="1300" b="1" i="1" dirty="0">
              <a:solidFill>
                <a:srgbClr val="5E3B27"/>
              </a:solidFill>
              <a:latin typeface="Lato" pitchFamily="34" charset="0"/>
              <a:ea typeface="Lato" pitchFamily="34" charset="0"/>
              <a:cs typeface="Lato" pitchFamily="34" charset="0"/>
            </a:endParaRPr>
          </a:p>
        </p:txBody>
      </p:sp>
      <p:sp>
        <p:nvSpPr>
          <p:cNvPr id="10" name="Espace réservé de la date 9">
            <a:extLst>
              <a:ext uri="{FF2B5EF4-FFF2-40B4-BE49-F238E27FC236}">
                <a16:creationId xmlns:a16="http://schemas.microsoft.com/office/drawing/2014/main" id="{C417C057-57E8-FE4A-C315-EEEA048798E2}"/>
              </a:ext>
            </a:extLst>
          </p:cNvPr>
          <p:cNvSpPr>
            <a:spLocks noGrp="1"/>
          </p:cNvSpPr>
          <p:nvPr>
            <p:ph type="dt" sz="half" idx="10"/>
          </p:nvPr>
        </p:nvSpPr>
        <p:spPr>
          <a:xfrm>
            <a:off x="457200" y="4767264"/>
            <a:ext cx="3302758" cy="273844"/>
          </a:xfrm>
        </p:spPr>
        <p:txBody>
          <a:bodyPr/>
          <a:lstStyle/>
          <a:p>
            <a:r>
              <a:rPr lang="fr-FR" i="1">
                <a:solidFill>
                  <a:schemeClr val="tx2"/>
                </a:solidFill>
              </a:rPr>
              <a:t>Conseil communautaire – 17 novembre 2022</a:t>
            </a:r>
            <a:endParaRPr lang="fr-FR" i="1" dirty="0">
              <a:solidFill>
                <a:schemeClr val="tx2"/>
              </a:solidFill>
            </a:endParaRPr>
          </a:p>
        </p:txBody>
      </p:sp>
      <p:cxnSp>
        <p:nvCxnSpPr>
          <p:cNvPr id="11" name="Connecteur droit 10">
            <a:extLst>
              <a:ext uri="{FF2B5EF4-FFF2-40B4-BE49-F238E27FC236}">
                <a16:creationId xmlns:a16="http://schemas.microsoft.com/office/drawing/2014/main" id="{C523A519-1658-167D-AFAF-7F92035F7A71}"/>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12" name="Espace réservé du numéro de diapositive 11">
            <a:extLst>
              <a:ext uri="{FF2B5EF4-FFF2-40B4-BE49-F238E27FC236}">
                <a16:creationId xmlns:a16="http://schemas.microsoft.com/office/drawing/2014/main" id="{5DC4F93D-4CDE-6ACB-DC36-30F951C9155C}"/>
              </a:ext>
            </a:extLst>
          </p:cNvPr>
          <p:cNvSpPr>
            <a:spLocks noGrp="1"/>
          </p:cNvSpPr>
          <p:nvPr>
            <p:ph type="sldNum" sz="quarter" idx="12"/>
          </p:nvPr>
        </p:nvSpPr>
        <p:spPr/>
        <p:txBody>
          <a:bodyPr/>
          <a:lstStyle/>
          <a:p>
            <a:fld id="{7DD352F8-E6D5-40A5-90BA-A89BD40754D9}" type="slidenum">
              <a:rPr lang="fr-FR" smtClean="0"/>
              <a:pPr/>
              <a:t>36</a:t>
            </a:fld>
            <a:endParaRPr lang="fr-FR"/>
          </a:p>
        </p:txBody>
      </p:sp>
      <p:sp>
        <p:nvSpPr>
          <p:cNvPr id="14" name="Espace réservé du numéro de diapositive 3">
            <a:extLst>
              <a:ext uri="{FF2B5EF4-FFF2-40B4-BE49-F238E27FC236}">
                <a16:creationId xmlns:a16="http://schemas.microsoft.com/office/drawing/2014/main" id="{19FFF3C6-3542-E4C8-C68D-7B9D6A87FE30}"/>
              </a:ext>
            </a:extLst>
          </p:cNvPr>
          <p:cNvSpPr txBox="1">
            <a:spLocks/>
          </p:cNvSpPr>
          <p:nvPr/>
        </p:nvSpPr>
        <p:spPr>
          <a:xfrm>
            <a:off x="7236296" y="4767264"/>
            <a:ext cx="648072" cy="273844"/>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DD352F8-E6D5-40A5-90BA-A89BD40754D9}" type="slidenum">
              <a:rPr lang="fr-FR" smtClean="0">
                <a:solidFill>
                  <a:schemeClr val="accent1"/>
                </a:solidFill>
              </a:rPr>
              <a:pPr/>
              <a:t>36</a:t>
            </a:fld>
            <a:endParaRPr lang="fr-FR" dirty="0">
              <a:solidFill>
                <a:schemeClr val="accent1"/>
              </a:solidFill>
            </a:endParaRPr>
          </a:p>
        </p:txBody>
      </p:sp>
    </p:spTree>
    <p:extLst>
      <p:ext uri="{BB962C8B-B14F-4D97-AF65-F5344CB8AC3E}">
        <p14:creationId xmlns:p14="http://schemas.microsoft.com/office/powerpoint/2010/main" val="129354300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0" y="1"/>
            <a:ext cx="8229600" cy="634189"/>
          </a:xfrm>
        </p:spPr>
        <p:txBody>
          <a:bodyPr anchor="t">
            <a:normAutofit fontScale="90000"/>
          </a:bodyPr>
          <a:lstStyle>
            <a:defPPr>
              <a:defRPr lang="fr-FR"/>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l"/>
            <a:br>
              <a:rPr lang="fr-FR" b="1" dirty="0">
                <a:solidFill>
                  <a:schemeClr val="bg2"/>
                </a:solidFill>
                <a:latin typeface="Caviar Dreams" pitchFamily="34" charset="0"/>
              </a:rPr>
            </a:br>
            <a:br>
              <a:rPr lang="fr-FR" b="1" i="1" dirty="0">
                <a:solidFill>
                  <a:schemeClr val="bg2"/>
                </a:solidFill>
                <a:latin typeface="Lato" pitchFamily="34" charset="0"/>
                <a:ea typeface="Lato" pitchFamily="34" charset="0"/>
                <a:cs typeface="Lato" pitchFamily="34" charset="0"/>
              </a:rPr>
            </a:br>
            <a:endParaRPr lang="fr-FR" b="1" dirty="0">
              <a:solidFill>
                <a:srgbClr val="432918"/>
              </a:solidFill>
              <a:latin typeface="Caviar Dreams" pitchFamily="34" charset="0"/>
            </a:endParaRPr>
          </a:p>
        </p:txBody>
      </p:sp>
      <p:sp>
        <p:nvSpPr>
          <p:cNvPr id="3" name="Rectangle 2">
            <a:extLst>
              <a:ext uri="{FF2B5EF4-FFF2-40B4-BE49-F238E27FC236}">
                <a16:creationId xmlns:a16="http://schemas.microsoft.com/office/drawing/2014/main" id="{22787E2D-9242-A1A1-5D93-4229B14997F3}"/>
              </a:ext>
            </a:extLst>
          </p:cNvPr>
          <p:cNvSpPr/>
          <p:nvPr/>
        </p:nvSpPr>
        <p:spPr>
          <a:xfrm>
            <a:off x="158683" y="866942"/>
            <a:ext cx="8826634" cy="318901"/>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fr-FR" sz="1350" dirty="0">
                <a:solidFill>
                  <a:schemeClr val="tx1"/>
                </a:solidFill>
                <a:latin typeface="Lato"/>
              </a:rPr>
              <a:t>Budget annexe TEOM – SECTION D’INVESTISSEMENT</a:t>
            </a:r>
          </a:p>
        </p:txBody>
      </p:sp>
      <p:sp>
        <p:nvSpPr>
          <p:cNvPr id="4" name="Rectangle 3">
            <a:extLst>
              <a:ext uri="{FF2B5EF4-FFF2-40B4-BE49-F238E27FC236}">
                <a16:creationId xmlns:a16="http://schemas.microsoft.com/office/drawing/2014/main" id="{F632F515-DE61-FA5C-8615-9AF03A2B2FF9}"/>
              </a:ext>
            </a:extLst>
          </p:cNvPr>
          <p:cNvSpPr/>
          <p:nvPr/>
        </p:nvSpPr>
        <p:spPr>
          <a:xfrm>
            <a:off x="378521" y="1244908"/>
            <a:ext cx="8386960" cy="341632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defTabSz="685800"/>
            <a:endParaRPr lang="fr-FR" sz="1350" dirty="0">
              <a:solidFill>
                <a:srgbClr val="000000"/>
              </a:solidFill>
              <a:latin typeface="Lato"/>
            </a:endParaRPr>
          </a:p>
          <a:p>
            <a:pPr defTabSz="685800"/>
            <a:endParaRPr lang="fr-FR" sz="1350" dirty="0">
              <a:solidFill>
                <a:srgbClr val="000000"/>
              </a:solidFill>
              <a:latin typeface="Lato"/>
            </a:endParaRPr>
          </a:p>
        </p:txBody>
      </p:sp>
      <p:sp>
        <p:nvSpPr>
          <p:cNvPr id="13" name="ZoneTexte 12">
            <a:extLst>
              <a:ext uri="{FF2B5EF4-FFF2-40B4-BE49-F238E27FC236}">
                <a16:creationId xmlns:a16="http://schemas.microsoft.com/office/drawing/2014/main" id="{84AD43F5-7A5C-01B2-18EF-59162F4110FB}"/>
              </a:ext>
            </a:extLst>
          </p:cNvPr>
          <p:cNvSpPr txBox="1"/>
          <p:nvPr/>
        </p:nvSpPr>
        <p:spPr>
          <a:xfrm>
            <a:off x="378519" y="1303973"/>
            <a:ext cx="8703840" cy="3416320"/>
          </a:xfrm>
          <a:prstGeom prst="rect">
            <a:avLst/>
          </a:prstGeom>
          <a:noFill/>
        </p:spPr>
        <p:txBody>
          <a:bodyPr wrap="square">
            <a:spAutoFit/>
          </a:bodyPr>
          <a:lstStyle/>
          <a:p>
            <a:pPr defTabSz="685800">
              <a:defRPr/>
            </a:pPr>
            <a:r>
              <a:rPr lang="fr-FR" dirty="0">
                <a:solidFill>
                  <a:srgbClr val="000000"/>
                </a:solidFill>
                <a:latin typeface="Lato"/>
              </a:rPr>
              <a:t>Section d’investissement : 3 716 000 € de dépenses</a:t>
            </a:r>
          </a:p>
          <a:p>
            <a:pPr defTabSz="685800">
              <a:defRPr/>
            </a:pPr>
            <a:r>
              <a:rPr lang="fr-FR" dirty="0">
                <a:solidFill>
                  <a:srgbClr val="000000"/>
                </a:solidFill>
                <a:latin typeface="Lato"/>
              </a:rPr>
              <a:t>		            	2 879 000 € de recettes</a:t>
            </a:r>
          </a:p>
          <a:p>
            <a:pPr defTabSz="685800">
              <a:defRPr/>
            </a:pPr>
            <a:r>
              <a:rPr lang="fr-FR" dirty="0">
                <a:solidFill>
                  <a:srgbClr val="000000"/>
                </a:solidFill>
                <a:latin typeface="Lato"/>
              </a:rPr>
              <a:t>		            =&gt; 837 000 € à équilibrer</a:t>
            </a:r>
          </a:p>
          <a:p>
            <a:pPr defTabSz="685800">
              <a:defRPr/>
            </a:pPr>
            <a:endParaRPr lang="fr-FR" dirty="0">
              <a:solidFill>
                <a:srgbClr val="000000"/>
              </a:solidFill>
              <a:latin typeface="Lato"/>
            </a:endParaRPr>
          </a:p>
          <a:p>
            <a:pPr defTabSz="685800">
              <a:defRPr/>
            </a:pPr>
            <a:r>
              <a:rPr lang="fr-FR" dirty="0">
                <a:solidFill>
                  <a:srgbClr val="000000"/>
                </a:solidFill>
                <a:latin typeface="Lato"/>
              </a:rPr>
              <a:t>Nécessité de procéder à la reprise anticipée du résultat pour équilibrer</a:t>
            </a:r>
          </a:p>
          <a:p>
            <a:pPr defTabSz="685800">
              <a:defRPr/>
            </a:pPr>
            <a:endParaRPr lang="fr-FR" dirty="0">
              <a:solidFill>
                <a:srgbClr val="000000"/>
              </a:solidFill>
              <a:latin typeface="Lato"/>
            </a:endParaRPr>
          </a:p>
          <a:p>
            <a:pPr defTabSz="685800">
              <a:defRPr/>
            </a:pPr>
            <a:r>
              <a:rPr lang="fr-FR" dirty="0">
                <a:solidFill>
                  <a:srgbClr val="000000"/>
                </a:solidFill>
                <a:latin typeface="Lato"/>
              </a:rPr>
              <a:t>Financement par emprunt envisagé pour les travaux à la déchetterie de Lezay et le renouvellement des bennes</a:t>
            </a:r>
          </a:p>
          <a:p>
            <a:pPr defTabSz="685800">
              <a:defRPr/>
            </a:pPr>
            <a:endParaRPr lang="fr-FR" dirty="0">
              <a:solidFill>
                <a:srgbClr val="000000"/>
              </a:solidFill>
              <a:latin typeface="Lato"/>
            </a:endParaRPr>
          </a:p>
          <a:p>
            <a:pPr defTabSz="685800">
              <a:defRPr/>
            </a:pPr>
            <a:r>
              <a:rPr lang="fr-FR" dirty="0">
                <a:solidFill>
                  <a:srgbClr val="000000"/>
                </a:solidFill>
                <a:latin typeface="Lato"/>
              </a:rPr>
              <a:t>AP/CP en cours : </a:t>
            </a:r>
          </a:p>
          <a:p>
            <a:pPr defTabSz="685800">
              <a:defRPr/>
            </a:pPr>
            <a:r>
              <a:rPr lang="fr-FR" dirty="0">
                <a:solidFill>
                  <a:srgbClr val="000000"/>
                </a:solidFill>
                <a:latin typeface="Lato"/>
              </a:rPr>
              <a:t>déchetterie de Lezay : 956 K€ en dépenses / 365 K€ en recettes</a:t>
            </a:r>
          </a:p>
          <a:p>
            <a:pPr defTabSz="685800">
              <a:defRPr/>
            </a:pPr>
            <a:r>
              <a:rPr lang="fr-FR" dirty="0">
                <a:solidFill>
                  <a:srgbClr val="000000"/>
                </a:solidFill>
                <a:latin typeface="Lato"/>
              </a:rPr>
              <a:t>harmonisation des modes de collecte : 452 K€ en dépenses / 88 K€ en recettes</a:t>
            </a:r>
          </a:p>
        </p:txBody>
      </p:sp>
      <p:sp>
        <p:nvSpPr>
          <p:cNvPr id="6" name="Titre 8">
            <a:extLst>
              <a:ext uri="{FF2B5EF4-FFF2-40B4-BE49-F238E27FC236}">
                <a16:creationId xmlns:a16="http://schemas.microsoft.com/office/drawing/2014/main" id="{491DC8DC-C2BE-2BEC-6BFA-C971E51CDF78}"/>
              </a:ext>
            </a:extLst>
          </p:cNvPr>
          <p:cNvSpPr txBox="1">
            <a:spLocks/>
          </p:cNvSpPr>
          <p:nvPr/>
        </p:nvSpPr>
        <p:spPr>
          <a:xfrm>
            <a:off x="457200" y="-67678"/>
            <a:ext cx="8229600" cy="777713"/>
          </a:xfrm>
          <a:prstGeom prst="rect">
            <a:avLst/>
          </a:prstGeom>
        </p:spPr>
        <p:txBody>
          <a:bodyPr vert="horz" lIns="91440" tIns="45720" rIns="91440" bIns="45720" rtlCol="0" anchor="t">
            <a:normAutofit/>
          </a:bodyPr>
          <a:lstStyle>
            <a:lvl1pPr algn="ctr" defTabSz="685800" rtl="0" eaLnBrk="1" latinLnBrk="0" hangingPunct="1">
              <a:spcBef>
                <a:spcPct val="0"/>
              </a:spcBef>
              <a:buNone/>
              <a:defRPr sz="3300" kern="1200">
                <a:solidFill>
                  <a:schemeClr val="tx1"/>
                </a:solidFill>
                <a:latin typeface="+mj-lt"/>
                <a:ea typeface="+mj-ea"/>
                <a:cs typeface="+mj-cs"/>
              </a:defRPr>
            </a:lvl1pPr>
          </a:lstStyle>
          <a:p>
            <a:pPr algn="l"/>
            <a:r>
              <a:rPr lang="fr-FR" sz="4000" b="1" dirty="0">
                <a:solidFill>
                  <a:schemeClr val="accent4">
                    <a:lumMod val="75000"/>
                  </a:schemeClr>
                </a:solidFill>
                <a:latin typeface="Lato" pitchFamily="34" charset="0"/>
                <a:ea typeface="Lato" pitchFamily="34" charset="0"/>
                <a:cs typeface="Lato" pitchFamily="34" charset="0"/>
              </a:rPr>
              <a:t>Finances</a:t>
            </a:r>
            <a:r>
              <a:rPr lang="fr-FR" sz="1300" b="1" i="1" dirty="0">
                <a:solidFill>
                  <a:srgbClr val="5E3B27"/>
                </a:solidFill>
                <a:latin typeface="Lato" pitchFamily="34" charset="0"/>
                <a:ea typeface="Lato" pitchFamily="34" charset="0"/>
                <a:cs typeface="Lato" pitchFamily="34" charset="0"/>
              </a:rPr>
              <a:t> </a:t>
            </a:r>
            <a:r>
              <a:rPr lang="fr-FR" sz="1400" b="1" i="1" dirty="0">
                <a:solidFill>
                  <a:srgbClr val="5E3B27"/>
                </a:solidFill>
                <a:latin typeface="Lato" pitchFamily="34" charset="0"/>
                <a:ea typeface="Lato" pitchFamily="34" charset="0"/>
                <a:cs typeface="Lato" pitchFamily="34" charset="0"/>
              </a:rPr>
              <a:t>- Intervention de Monsieur Jérôme PELTIER</a:t>
            </a:r>
            <a:endParaRPr lang="fr-FR" sz="1300" b="1" i="1" dirty="0">
              <a:solidFill>
                <a:srgbClr val="5E3B27"/>
              </a:solidFill>
              <a:latin typeface="Lato" pitchFamily="34" charset="0"/>
              <a:ea typeface="Lato" pitchFamily="34" charset="0"/>
              <a:cs typeface="Lato" pitchFamily="34" charset="0"/>
            </a:endParaRPr>
          </a:p>
        </p:txBody>
      </p:sp>
      <p:sp>
        <p:nvSpPr>
          <p:cNvPr id="8" name="Espace réservé du contenu 9">
            <a:extLst>
              <a:ext uri="{FF2B5EF4-FFF2-40B4-BE49-F238E27FC236}">
                <a16:creationId xmlns:a16="http://schemas.microsoft.com/office/drawing/2014/main" id="{06DFFCB9-F092-D741-06F6-9B6FF2287AFC}"/>
              </a:ext>
            </a:extLst>
          </p:cNvPr>
          <p:cNvSpPr txBox="1">
            <a:spLocks/>
          </p:cNvSpPr>
          <p:nvPr/>
        </p:nvSpPr>
        <p:spPr>
          <a:xfrm>
            <a:off x="445313" y="477415"/>
            <a:ext cx="8388881" cy="3851697"/>
          </a:xfrm>
          <a:prstGeom prst="rect">
            <a:avLst/>
          </a:prstGeom>
        </p:spPr>
        <p:txBody>
          <a:bodyPr vert="horz" lIns="91440" tIns="45720" rIns="91440" bIns="45720" rtlCol="0" anchor="t">
            <a:normAutofit/>
          </a:bodyPr>
          <a:lst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marL="0" indent="0" algn="just">
              <a:spcBef>
                <a:spcPts val="0"/>
              </a:spcBef>
              <a:spcAft>
                <a:spcPts val="600"/>
              </a:spcAft>
              <a:buFont typeface="Arial" pitchFamily="34" charset="0"/>
              <a:buNone/>
              <a:tabLst>
                <a:tab pos="457200" algn="l"/>
              </a:tabLst>
            </a:pPr>
            <a:r>
              <a:rPr lang="fr-FR" sz="2000" b="1" dirty="0">
                <a:solidFill>
                  <a:schemeClr val="accent4">
                    <a:lumMod val="75000"/>
                  </a:schemeClr>
                </a:solidFill>
                <a:latin typeface="Lato" panose="020F0502020204030203" pitchFamily="34" charset="0"/>
                <a:cs typeface="Arial" panose="020B0604020202020204" pitchFamily="34" charset="0"/>
              </a:rPr>
              <a:t>3. Débat d’orientations budgétaires 2023</a:t>
            </a:r>
          </a:p>
          <a:p>
            <a:pPr marL="0" indent="0" algn="just">
              <a:spcBef>
                <a:spcPts val="0"/>
              </a:spcBef>
              <a:spcAft>
                <a:spcPts val="600"/>
              </a:spcAft>
              <a:buFont typeface="Arial" pitchFamily="34" charset="0"/>
              <a:buNone/>
              <a:tabLst>
                <a:tab pos="457200" algn="l"/>
              </a:tabLst>
            </a:pPr>
            <a:endParaRPr lang="fr-FR" sz="2000" b="1" dirty="0">
              <a:solidFill>
                <a:schemeClr val="accent4">
                  <a:lumMod val="75000"/>
                </a:schemeClr>
              </a:solidFill>
              <a:latin typeface="Lato" panose="020F0502020204030203" pitchFamily="34" charset="0"/>
              <a:ea typeface="Calibri" panose="020F0502020204030204" pitchFamily="34" charset="0"/>
              <a:cs typeface="Arial" panose="020B0604020202020204" pitchFamily="34" charset="0"/>
            </a:endParaRPr>
          </a:p>
        </p:txBody>
      </p:sp>
      <p:sp>
        <p:nvSpPr>
          <p:cNvPr id="10" name="Espace réservé de la date 9">
            <a:extLst>
              <a:ext uri="{FF2B5EF4-FFF2-40B4-BE49-F238E27FC236}">
                <a16:creationId xmlns:a16="http://schemas.microsoft.com/office/drawing/2014/main" id="{727135C2-EE70-1C96-5C2E-959B5827ED5F}"/>
              </a:ext>
            </a:extLst>
          </p:cNvPr>
          <p:cNvSpPr>
            <a:spLocks noGrp="1"/>
          </p:cNvSpPr>
          <p:nvPr>
            <p:ph type="dt" sz="half" idx="10"/>
          </p:nvPr>
        </p:nvSpPr>
        <p:spPr>
          <a:xfrm>
            <a:off x="457200" y="4767264"/>
            <a:ext cx="3302758" cy="273844"/>
          </a:xfrm>
        </p:spPr>
        <p:txBody>
          <a:bodyPr/>
          <a:lstStyle/>
          <a:p>
            <a:r>
              <a:rPr lang="fr-FR" i="1">
                <a:solidFill>
                  <a:schemeClr val="tx2"/>
                </a:solidFill>
              </a:rPr>
              <a:t>Conseil communautaire – 17 novembre 2022</a:t>
            </a:r>
            <a:endParaRPr lang="fr-FR" i="1" dirty="0">
              <a:solidFill>
                <a:schemeClr val="tx2"/>
              </a:solidFill>
            </a:endParaRPr>
          </a:p>
        </p:txBody>
      </p:sp>
      <p:cxnSp>
        <p:nvCxnSpPr>
          <p:cNvPr id="11" name="Connecteur droit 10">
            <a:extLst>
              <a:ext uri="{FF2B5EF4-FFF2-40B4-BE49-F238E27FC236}">
                <a16:creationId xmlns:a16="http://schemas.microsoft.com/office/drawing/2014/main" id="{D92B43DC-17E2-6810-C724-547EEF4A701B}"/>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12" name="Espace réservé du numéro de diapositive 11">
            <a:extLst>
              <a:ext uri="{FF2B5EF4-FFF2-40B4-BE49-F238E27FC236}">
                <a16:creationId xmlns:a16="http://schemas.microsoft.com/office/drawing/2014/main" id="{00DE0BC4-6322-7459-8905-89A0C9B7A533}"/>
              </a:ext>
            </a:extLst>
          </p:cNvPr>
          <p:cNvSpPr>
            <a:spLocks noGrp="1"/>
          </p:cNvSpPr>
          <p:nvPr>
            <p:ph type="sldNum" sz="quarter" idx="12"/>
          </p:nvPr>
        </p:nvSpPr>
        <p:spPr/>
        <p:txBody>
          <a:bodyPr/>
          <a:lstStyle/>
          <a:p>
            <a:fld id="{7DD352F8-E6D5-40A5-90BA-A89BD40754D9}" type="slidenum">
              <a:rPr lang="fr-FR" smtClean="0"/>
              <a:pPr/>
              <a:t>37</a:t>
            </a:fld>
            <a:endParaRPr lang="fr-FR"/>
          </a:p>
        </p:txBody>
      </p:sp>
      <p:sp>
        <p:nvSpPr>
          <p:cNvPr id="14" name="Espace réservé du numéro de diapositive 3">
            <a:extLst>
              <a:ext uri="{FF2B5EF4-FFF2-40B4-BE49-F238E27FC236}">
                <a16:creationId xmlns:a16="http://schemas.microsoft.com/office/drawing/2014/main" id="{2AAD4A4A-D022-F2EE-012F-A42DD6289F12}"/>
              </a:ext>
            </a:extLst>
          </p:cNvPr>
          <p:cNvSpPr txBox="1">
            <a:spLocks/>
          </p:cNvSpPr>
          <p:nvPr/>
        </p:nvSpPr>
        <p:spPr>
          <a:xfrm>
            <a:off x="7236296" y="4767264"/>
            <a:ext cx="648072" cy="273844"/>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DD352F8-E6D5-40A5-90BA-A89BD40754D9}" type="slidenum">
              <a:rPr lang="fr-FR" smtClean="0">
                <a:solidFill>
                  <a:schemeClr val="accent1"/>
                </a:solidFill>
              </a:rPr>
              <a:pPr/>
              <a:t>37</a:t>
            </a:fld>
            <a:endParaRPr lang="fr-FR" dirty="0">
              <a:solidFill>
                <a:schemeClr val="accent1"/>
              </a:solidFill>
            </a:endParaRPr>
          </a:p>
        </p:txBody>
      </p:sp>
    </p:spTree>
    <p:extLst>
      <p:ext uri="{BB962C8B-B14F-4D97-AF65-F5344CB8AC3E}">
        <p14:creationId xmlns:p14="http://schemas.microsoft.com/office/powerpoint/2010/main" val="177921966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0" y="1"/>
            <a:ext cx="8229600" cy="634189"/>
          </a:xfrm>
        </p:spPr>
        <p:txBody>
          <a:bodyPr anchor="t">
            <a:normAutofit fontScale="90000"/>
          </a:bodyPr>
          <a:lstStyle>
            <a:defPPr>
              <a:defRPr lang="fr-FR"/>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l"/>
            <a:br>
              <a:rPr lang="fr-FR" b="1" dirty="0">
                <a:solidFill>
                  <a:schemeClr val="bg2"/>
                </a:solidFill>
                <a:latin typeface="Caviar Dreams" pitchFamily="34" charset="0"/>
              </a:rPr>
            </a:br>
            <a:br>
              <a:rPr lang="fr-FR" b="1" i="1" dirty="0">
                <a:solidFill>
                  <a:schemeClr val="bg2"/>
                </a:solidFill>
                <a:latin typeface="Lato" pitchFamily="34" charset="0"/>
                <a:ea typeface="Lato" pitchFamily="34" charset="0"/>
                <a:cs typeface="Lato" pitchFamily="34" charset="0"/>
              </a:rPr>
            </a:br>
            <a:endParaRPr lang="fr-FR" b="1" dirty="0">
              <a:solidFill>
                <a:srgbClr val="432918"/>
              </a:solidFill>
              <a:latin typeface="Caviar Dreams" pitchFamily="34" charset="0"/>
            </a:endParaRPr>
          </a:p>
        </p:txBody>
      </p:sp>
      <p:sp>
        <p:nvSpPr>
          <p:cNvPr id="3" name="Rectangle 2">
            <a:extLst>
              <a:ext uri="{FF2B5EF4-FFF2-40B4-BE49-F238E27FC236}">
                <a16:creationId xmlns:a16="http://schemas.microsoft.com/office/drawing/2014/main" id="{22787E2D-9242-A1A1-5D93-4229B14997F3}"/>
              </a:ext>
            </a:extLst>
          </p:cNvPr>
          <p:cNvSpPr/>
          <p:nvPr/>
        </p:nvSpPr>
        <p:spPr>
          <a:xfrm>
            <a:off x="158683" y="1000957"/>
            <a:ext cx="8826634" cy="318901"/>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fr-FR" sz="1350" dirty="0">
                <a:solidFill>
                  <a:schemeClr val="tx1"/>
                </a:solidFill>
                <a:latin typeface="Lato"/>
              </a:rPr>
              <a:t>Budget annexe TEOM – SECTION D’INVESTISSEMENT</a:t>
            </a:r>
          </a:p>
        </p:txBody>
      </p:sp>
      <p:sp>
        <p:nvSpPr>
          <p:cNvPr id="4" name="Rectangle 3">
            <a:extLst>
              <a:ext uri="{FF2B5EF4-FFF2-40B4-BE49-F238E27FC236}">
                <a16:creationId xmlns:a16="http://schemas.microsoft.com/office/drawing/2014/main" id="{F632F515-DE61-FA5C-8615-9AF03A2B2FF9}"/>
              </a:ext>
            </a:extLst>
          </p:cNvPr>
          <p:cNvSpPr/>
          <p:nvPr/>
        </p:nvSpPr>
        <p:spPr>
          <a:xfrm>
            <a:off x="410891" y="1473200"/>
            <a:ext cx="8396560" cy="3187699"/>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defTabSz="685800"/>
            <a:endParaRPr lang="fr-FR" sz="1350" dirty="0">
              <a:solidFill>
                <a:srgbClr val="000000"/>
              </a:solidFill>
              <a:latin typeface="Lato"/>
            </a:endParaRPr>
          </a:p>
          <a:p>
            <a:pPr defTabSz="685800"/>
            <a:endParaRPr lang="fr-FR" sz="1350" dirty="0">
              <a:solidFill>
                <a:srgbClr val="000000"/>
              </a:solidFill>
              <a:latin typeface="Lato"/>
            </a:endParaRPr>
          </a:p>
        </p:txBody>
      </p:sp>
      <p:sp>
        <p:nvSpPr>
          <p:cNvPr id="13" name="ZoneTexte 12">
            <a:extLst>
              <a:ext uri="{FF2B5EF4-FFF2-40B4-BE49-F238E27FC236}">
                <a16:creationId xmlns:a16="http://schemas.microsoft.com/office/drawing/2014/main" id="{84AD43F5-7A5C-01B2-18EF-59162F4110FB}"/>
              </a:ext>
            </a:extLst>
          </p:cNvPr>
          <p:cNvSpPr txBox="1"/>
          <p:nvPr/>
        </p:nvSpPr>
        <p:spPr>
          <a:xfrm>
            <a:off x="440160" y="1411483"/>
            <a:ext cx="8703840" cy="2031325"/>
          </a:xfrm>
          <a:prstGeom prst="rect">
            <a:avLst/>
          </a:prstGeom>
          <a:noFill/>
        </p:spPr>
        <p:txBody>
          <a:bodyPr wrap="square">
            <a:spAutoFit/>
          </a:bodyPr>
          <a:lstStyle/>
          <a:p>
            <a:pPr defTabSz="685800">
              <a:defRPr/>
            </a:pPr>
            <a:r>
              <a:rPr lang="fr-FR" dirty="0">
                <a:solidFill>
                  <a:srgbClr val="FFFFFF"/>
                </a:solidFill>
                <a:latin typeface="Lato"/>
              </a:rPr>
              <a:t>Il </a:t>
            </a:r>
            <a:r>
              <a:rPr lang="fr-FR" dirty="0">
                <a:solidFill>
                  <a:srgbClr val="000000"/>
                </a:solidFill>
                <a:latin typeface="Lato"/>
              </a:rPr>
              <a:t>Il est proposé la création des AP suivantes :</a:t>
            </a:r>
          </a:p>
          <a:p>
            <a:pPr marL="214313" indent="-214313" defTabSz="685800">
              <a:buFontTx/>
              <a:buChar char="-"/>
              <a:defRPr/>
            </a:pPr>
            <a:r>
              <a:rPr lang="fr-FR" dirty="0">
                <a:solidFill>
                  <a:srgbClr val="000000"/>
                </a:solidFill>
                <a:latin typeface="Lato"/>
              </a:rPr>
              <a:t>Renouvellement flotte véhicules</a:t>
            </a:r>
          </a:p>
          <a:p>
            <a:pPr defTabSz="685800">
              <a:defRPr/>
            </a:pPr>
            <a:endParaRPr lang="fr-FR" dirty="0">
              <a:solidFill>
                <a:srgbClr val="000000"/>
              </a:solidFill>
              <a:latin typeface="Lato"/>
            </a:endParaRPr>
          </a:p>
          <a:p>
            <a:pPr marL="214313" indent="-214313" defTabSz="685800">
              <a:buFontTx/>
              <a:buChar char="-"/>
              <a:defRPr/>
            </a:pPr>
            <a:endParaRPr lang="fr-FR" dirty="0">
              <a:solidFill>
                <a:srgbClr val="000000"/>
              </a:solidFill>
              <a:latin typeface="Lato"/>
            </a:endParaRPr>
          </a:p>
          <a:p>
            <a:pPr marL="214313" indent="-214313" defTabSz="685800">
              <a:buFontTx/>
              <a:buChar char="-"/>
              <a:defRPr/>
            </a:pPr>
            <a:endParaRPr lang="fr-FR" dirty="0">
              <a:solidFill>
                <a:srgbClr val="000000"/>
              </a:solidFill>
              <a:latin typeface="Lato"/>
            </a:endParaRPr>
          </a:p>
          <a:p>
            <a:pPr defTabSz="685800">
              <a:defRPr/>
            </a:pPr>
            <a:endParaRPr lang="fr-FR" dirty="0">
              <a:solidFill>
                <a:srgbClr val="000000"/>
              </a:solidFill>
              <a:latin typeface="Lato"/>
            </a:endParaRPr>
          </a:p>
          <a:p>
            <a:pPr marL="214313" indent="-214313" defTabSz="685800">
              <a:buFontTx/>
              <a:buChar char="-"/>
              <a:defRPr/>
            </a:pPr>
            <a:r>
              <a:rPr lang="fr-FR" dirty="0">
                <a:solidFill>
                  <a:srgbClr val="000000"/>
                </a:solidFill>
                <a:latin typeface="Lato"/>
              </a:rPr>
              <a:t>Fourniture et pose de colonnes enterrées</a:t>
            </a:r>
          </a:p>
        </p:txBody>
      </p:sp>
      <p:pic>
        <p:nvPicPr>
          <p:cNvPr id="6" name="Image 5">
            <a:extLst>
              <a:ext uri="{FF2B5EF4-FFF2-40B4-BE49-F238E27FC236}">
                <a16:creationId xmlns:a16="http://schemas.microsoft.com/office/drawing/2014/main" id="{FD932D3B-E125-DB23-FF20-693555EE9646}"/>
              </a:ext>
            </a:extLst>
          </p:cNvPr>
          <p:cNvPicPr>
            <a:picLocks noChangeAspect="1"/>
          </p:cNvPicPr>
          <p:nvPr/>
        </p:nvPicPr>
        <p:blipFill>
          <a:blip r:embed="rId3"/>
          <a:stretch>
            <a:fillRect/>
          </a:stretch>
        </p:blipFill>
        <p:spPr>
          <a:xfrm>
            <a:off x="819248" y="2013483"/>
            <a:ext cx="7579846" cy="1116533"/>
          </a:xfrm>
          <a:prstGeom prst="rect">
            <a:avLst/>
          </a:prstGeom>
        </p:spPr>
      </p:pic>
      <p:graphicFrame>
        <p:nvGraphicFramePr>
          <p:cNvPr id="8" name="Objet 7">
            <a:extLst>
              <a:ext uri="{FF2B5EF4-FFF2-40B4-BE49-F238E27FC236}">
                <a16:creationId xmlns:a16="http://schemas.microsoft.com/office/drawing/2014/main" id="{124A1194-224A-7CC6-2FD0-1D94FE8A9C8F}"/>
              </a:ext>
            </a:extLst>
          </p:cNvPr>
          <p:cNvGraphicFramePr>
            <a:graphicFrameLocks noChangeAspect="1"/>
          </p:cNvGraphicFramePr>
          <p:nvPr>
            <p:extLst>
              <p:ext uri="{D42A27DB-BD31-4B8C-83A1-F6EECF244321}">
                <p14:modId xmlns:p14="http://schemas.microsoft.com/office/powerpoint/2010/main" val="3906333242"/>
              </p:ext>
            </p:extLst>
          </p:nvPr>
        </p:nvGraphicFramePr>
        <p:xfrm>
          <a:off x="812034" y="3376585"/>
          <a:ext cx="7579845" cy="1218485"/>
        </p:xfrm>
        <a:graphic>
          <a:graphicData uri="http://schemas.openxmlformats.org/presentationml/2006/ole">
            <mc:AlternateContent xmlns:mc="http://schemas.openxmlformats.org/markup-compatibility/2006">
              <mc:Choice xmlns:v="urn:schemas-microsoft-com:vml" Requires="v">
                <p:oleObj name="Worksheet" r:id="rId4" imgW="8008443" imgH="1287741" progId="Excel.Sheet.12">
                  <p:embed/>
                </p:oleObj>
              </mc:Choice>
              <mc:Fallback>
                <p:oleObj name="Worksheet" r:id="rId4" imgW="8008443" imgH="1287741" progId="Excel.Sheet.12">
                  <p:embed/>
                  <p:pic>
                    <p:nvPicPr>
                      <p:cNvPr id="8" name="Objet 7">
                        <a:extLst>
                          <a:ext uri="{FF2B5EF4-FFF2-40B4-BE49-F238E27FC236}">
                            <a16:creationId xmlns:a16="http://schemas.microsoft.com/office/drawing/2014/main" id="{124A1194-224A-7CC6-2FD0-1D94FE8A9C8F}"/>
                          </a:ext>
                        </a:extLst>
                      </p:cNvPr>
                      <p:cNvPicPr/>
                      <p:nvPr/>
                    </p:nvPicPr>
                    <p:blipFill>
                      <a:blip r:embed="rId5"/>
                      <a:stretch>
                        <a:fillRect/>
                      </a:stretch>
                    </p:blipFill>
                    <p:spPr>
                      <a:xfrm>
                        <a:off x="812034" y="3376585"/>
                        <a:ext cx="7579845" cy="1218485"/>
                      </a:xfrm>
                      <a:prstGeom prst="rect">
                        <a:avLst/>
                      </a:prstGeom>
                    </p:spPr>
                  </p:pic>
                </p:oleObj>
              </mc:Fallback>
            </mc:AlternateContent>
          </a:graphicData>
        </a:graphic>
      </p:graphicFrame>
      <p:sp>
        <p:nvSpPr>
          <p:cNvPr id="10" name="Espace réservé du contenu 9">
            <a:extLst>
              <a:ext uri="{FF2B5EF4-FFF2-40B4-BE49-F238E27FC236}">
                <a16:creationId xmlns:a16="http://schemas.microsoft.com/office/drawing/2014/main" id="{71ECB3E9-38A8-A490-EDA4-A7821FDB0A1A}"/>
              </a:ext>
            </a:extLst>
          </p:cNvPr>
          <p:cNvSpPr txBox="1">
            <a:spLocks/>
          </p:cNvSpPr>
          <p:nvPr/>
        </p:nvSpPr>
        <p:spPr>
          <a:xfrm>
            <a:off x="445313" y="477415"/>
            <a:ext cx="8388881" cy="3851697"/>
          </a:xfrm>
          <a:prstGeom prst="rect">
            <a:avLst/>
          </a:prstGeom>
        </p:spPr>
        <p:txBody>
          <a:bodyPr vert="horz" lIns="91440" tIns="45720" rIns="91440" bIns="45720" rtlCol="0" anchor="t">
            <a:normAutofit/>
          </a:bodyPr>
          <a:lst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marL="0" indent="0" algn="just">
              <a:spcBef>
                <a:spcPts val="0"/>
              </a:spcBef>
              <a:spcAft>
                <a:spcPts val="600"/>
              </a:spcAft>
              <a:buFont typeface="Arial" pitchFamily="34" charset="0"/>
              <a:buNone/>
              <a:tabLst>
                <a:tab pos="457200" algn="l"/>
              </a:tabLst>
            </a:pPr>
            <a:r>
              <a:rPr lang="fr-FR" sz="2000" b="1" dirty="0">
                <a:solidFill>
                  <a:schemeClr val="accent4">
                    <a:lumMod val="75000"/>
                  </a:schemeClr>
                </a:solidFill>
                <a:latin typeface="Lato" panose="020F0502020204030203" pitchFamily="34" charset="0"/>
                <a:cs typeface="Arial" panose="020B0604020202020204" pitchFamily="34" charset="0"/>
              </a:rPr>
              <a:t>3. Débat d’orientations budgétaires 2023</a:t>
            </a:r>
          </a:p>
          <a:p>
            <a:pPr marL="0" indent="0" algn="just">
              <a:spcBef>
                <a:spcPts val="0"/>
              </a:spcBef>
              <a:spcAft>
                <a:spcPts val="600"/>
              </a:spcAft>
              <a:buFont typeface="Arial" pitchFamily="34" charset="0"/>
              <a:buNone/>
              <a:tabLst>
                <a:tab pos="457200" algn="l"/>
              </a:tabLst>
            </a:pPr>
            <a:endParaRPr lang="fr-FR" sz="2000" b="1" dirty="0">
              <a:solidFill>
                <a:schemeClr val="accent4">
                  <a:lumMod val="75000"/>
                </a:schemeClr>
              </a:solidFill>
              <a:latin typeface="Lato" panose="020F0502020204030203" pitchFamily="34" charset="0"/>
              <a:ea typeface="Calibri" panose="020F0502020204030204" pitchFamily="34" charset="0"/>
              <a:cs typeface="Arial" panose="020B0604020202020204" pitchFamily="34" charset="0"/>
            </a:endParaRPr>
          </a:p>
        </p:txBody>
      </p:sp>
      <p:sp>
        <p:nvSpPr>
          <p:cNvPr id="11" name="Titre 8">
            <a:extLst>
              <a:ext uri="{FF2B5EF4-FFF2-40B4-BE49-F238E27FC236}">
                <a16:creationId xmlns:a16="http://schemas.microsoft.com/office/drawing/2014/main" id="{A87A8736-E9C5-505C-1711-CF60869F14A5}"/>
              </a:ext>
            </a:extLst>
          </p:cNvPr>
          <p:cNvSpPr txBox="1">
            <a:spLocks/>
          </p:cNvSpPr>
          <p:nvPr/>
        </p:nvSpPr>
        <p:spPr>
          <a:xfrm>
            <a:off x="457200" y="-67678"/>
            <a:ext cx="8229600" cy="777713"/>
          </a:xfrm>
          <a:prstGeom prst="rect">
            <a:avLst/>
          </a:prstGeom>
        </p:spPr>
        <p:txBody>
          <a:bodyPr vert="horz" lIns="91440" tIns="45720" rIns="91440" bIns="45720" rtlCol="0" anchor="t">
            <a:normAutofit/>
          </a:bodyPr>
          <a:lstStyle>
            <a:lvl1pPr algn="ctr" defTabSz="685800" rtl="0" eaLnBrk="1" latinLnBrk="0" hangingPunct="1">
              <a:spcBef>
                <a:spcPct val="0"/>
              </a:spcBef>
              <a:buNone/>
              <a:defRPr sz="3300" kern="1200">
                <a:solidFill>
                  <a:schemeClr val="tx1"/>
                </a:solidFill>
                <a:latin typeface="+mj-lt"/>
                <a:ea typeface="+mj-ea"/>
                <a:cs typeface="+mj-cs"/>
              </a:defRPr>
            </a:lvl1pPr>
          </a:lstStyle>
          <a:p>
            <a:pPr algn="l"/>
            <a:r>
              <a:rPr lang="fr-FR" sz="4000" b="1" dirty="0">
                <a:solidFill>
                  <a:schemeClr val="accent4">
                    <a:lumMod val="75000"/>
                  </a:schemeClr>
                </a:solidFill>
                <a:latin typeface="Lato" pitchFamily="34" charset="0"/>
                <a:ea typeface="Lato" pitchFamily="34" charset="0"/>
                <a:cs typeface="Lato" pitchFamily="34" charset="0"/>
              </a:rPr>
              <a:t>Finances</a:t>
            </a:r>
            <a:r>
              <a:rPr lang="fr-FR" sz="1300" b="1" i="1" dirty="0">
                <a:solidFill>
                  <a:srgbClr val="5E3B27"/>
                </a:solidFill>
                <a:latin typeface="Lato" pitchFamily="34" charset="0"/>
                <a:ea typeface="Lato" pitchFamily="34" charset="0"/>
                <a:cs typeface="Lato" pitchFamily="34" charset="0"/>
              </a:rPr>
              <a:t> </a:t>
            </a:r>
            <a:r>
              <a:rPr lang="fr-FR" sz="1400" b="1" i="1" dirty="0">
                <a:solidFill>
                  <a:srgbClr val="5E3B27"/>
                </a:solidFill>
                <a:latin typeface="Lato" pitchFamily="34" charset="0"/>
                <a:ea typeface="Lato" pitchFamily="34" charset="0"/>
                <a:cs typeface="Lato" pitchFamily="34" charset="0"/>
              </a:rPr>
              <a:t>- Intervention de Monsieur Jérôme PELTIER</a:t>
            </a:r>
            <a:endParaRPr lang="fr-FR" sz="1300" b="1" i="1" dirty="0">
              <a:solidFill>
                <a:srgbClr val="5E3B27"/>
              </a:solidFill>
              <a:latin typeface="Lato" pitchFamily="34" charset="0"/>
              <a:ea typeface="Lato" pitchFamily="34" charset="0"/>
              <a:cs typeface="Lato" pitchFamily="34" charset="0"/>
            </a:endParaRPr>
          </a:p>
        </p:txBody>
      </p:sp>
      <p:sp>
        <p:nvSpPr>
          <p:cNvPr id="12" name="Espace réservé de la date 11">
            <a:extLst>
              <a:ext uri="{FF2B5EF4-FFF2-40B4-BE49-F238E27FC236}">
                <a16:creationId xmlns:a16="http://schemas.microsoft.com/office/drawing/2014/main" id="{A1B08CA1-F05F-83E4-9084-CF1396F38E65}"/>
              </a:ext>
            </a:extLst>
          </p:cNvPr>
          <p:cNvSpPr>
            <a:spLocks noGrp="1"/>
          </p:cNvSpPr>
          <p:nvPr>
            <p:ph type="dt" sz="half" idx="10"/>
          </p:nvPr>
        </p:nvSpPr>
        <p:spPr>
          <a:xfrm>
            <a:off x="457199" y="4767264"/>
            <a:ext cx="3241343" cy="273844"/>
          </a:xfrm>
        </p:spPr>
        <p:txBody>
          <a:bodyPr/>
          <a:lstStyle/>
          <a:p>
            <a:r>
              <a:rPr lang="fr-FR" i="1">
                <a:solidFill>
                  <a:schemeClr val="tx2"/>
                </a:solidFill>
              </a:rPr>
              <a:t>Conseil communautaire – 17 novembre 2022</a:t>
            </a:r>
            <a:endParaRPr lang="fr-FR" i="1" dirty="0">
              <a:solidFill>
                <a:schemeClr val="tx2"/>
              </a:solidFill>
            </a:endParaRPr>
          </a:p>
        </p:txBody>
      </p:sp>
      <p:cxnSp>
        <p:nvCxnSpPr>
          <p:cNvPr id="14" name="Connecteur droit 13">
            <a:extLst>
              <a:ext uri="{FF2B5EF4-FFF2-40B4-BE49-F238E27FC236}">
                <a16:creationId xmlns:a16="http://schemas.microsoft.com/office/drawing/2014/main" id="{7ECBD431-789B-75BB-8CD2-E149D487AD4D}"/>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15" name="Espace réservé du numéro de diapositive 14">
            <a:extLst>
              <a:ext uri="{FF2B5EF4-FFF2-40B4-BE49-F238E27FC236}">
                <a16:creationId xmlns:a16="http://schemas.microsoft.com/office/drawing/2014/main" id="{EB21015D-0CBD-E6B5-D435-560637372F17}"/>
              </a:ext>
            </a:extLst>
          </p:cNvPr>
          <p:cNvSpPr>
            <a:spLocks noGrp="1"/>
          </p:cNvSpPr>
          <p:nvPr>
            <p:ph type="sldNum" sz="quarter" idx="12"/>
          </p:nvPr>
        </p:nvSpPr>
        <p:spPr/>
        <p:txBody>
          <a:bodyPr/>
          <a:lstStyle/>
          <a:p>
            <a:fld id="{7DD352F8-E6D5-40A5-90BA-A89BD40754D9}" type="slidenum">
              <a:rPr lang="fr-FR" smtClean="0"/>
              <a:pPr/>
              <a:t>38</a:t>
            </a:fld>
            <a:endParaRPr lang="fr-FR"/>
          </a:p>
        </p:txBody>
      </p:sp>
      <p:sp>
        <p:nvSpPr>
          <p:cNvPr id="16" name="Espace réservé du numéro de diapositive 3">
            <a:extLst>
              <a:ext uri="{FF2B5EF4-FFF2-40B4-BE49-F238E27FC236}">
                <a16:creationId xmlns:a16="http://schemas.microsoft.com/office/drawing/2014/main" id="{1D846A27-78B4-E6ED-2D5A-A894626908A8}"/>
              </a:ext>
            </a:extLst>
          </p:cNvPr>
          <p:cNvSpPr txBox="1">
            <a:spLocks/>
          </p:cNvSpPr>
          <p:nvPr/>
        </p:nvSpPr>
        <p:spPr>
          <a:xfrm>
            <a:off x="7236296" y="4767264"/>
            <a:ext cx="648072" cy="273844"/>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DD352F8-E6D5-40A5-90BA-A89BD40754D9}" type="slidenum">
              <a:rPr lang="fr-FR" smtClean="0">
                <a:solidFill>
                  <a:schemeClr val="accent1"/>
                </a:solidFill>
              </a:rPr>
              <a:pPr/>
              <a:t>38</a:t>
            </a:fld>
            <a:endParaRPr lang="fr-FR" dirty="0">
              <a:solidFill>
                <a:schemeClr val="accent1"/>
              </a:solidFill>
            </a:endParaRPr>
          </a:p>
        </p:txBody>
      </p:sp>
    </p:spTree>
    <p:extLst>
      <p:ext uri="{BB962C8B-B14F-4D97-AF65-F5344CB8AC3E}">
        <p14:creationId xmlns:p14="http://schemas.microsoft.com/office/powerpoint/2010/main" val="141345235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0" y="1"/>
            <a:ext cx="8229600" cy="634189"/>
          </a:xfrm>
        </p:spPr>
        <p:txBody>
          <a:bodyPr anchor="t">
            <a:normAutofit fontScale="90000"/>
          </a:bodyPr>
          <a:lstStyle>
            <a:defPPr>
              <a:defRPr lang="fr-FR"/>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l"/>
            <a:br>
              <a:rPr lang="fr-FR" b="1" dirty="0">
                <a:solidFill>
                  <a:schemeClr val="bg2"/>
                </a:solidFill>
                <a:latin typeface="Caviar Dreams" pitchFamily="34" charset="0"/>
              </a:rPr>
            </a:br>
            <a:br>
              <a:rPr lang="fr-FR" b="1" i="1" dirty="0">
                <a:solidFill>
                  <a:schemeClr val="bg2"/>
                </a:solidFill>
                <a:latin typeface="Lato" pitchFamily="34" charset="0"/>
                <a:ea typeface="Lato" pitchFamily="34" charset="0"/>
                <a:cs typeface="Lato" pitchFamily="34" charset="0"/>
              </a:rPr>
            </a:br>
            <a:endParaRPr lang="fr-FR" b="1" dirty="0">
              <a:solidFill>
                <a:srgbClr val="432918"/>
              </a:solidFill>
              <a:latin typeface="Caviar Dreams" pitchFamily="34" charset="0"/>
            </a:endParaRPr>
          </a:p>
        </p:txBody>
      </p:sp>
      <p:sp>
        <p:nvSpPr>
          <p:cNvPr id="3" name="Rectangle 2">
            <a:extLst>
              <a:ext uri="{FF2B5EF4-FFF2-40B4-BE49-F238E27FC236}">
                <a16:creationId xmlns:a16="http://schemas.microsoft.com/office/drawing/2014/main" id="{22787E2D-9242-A1A1-5D93-4229B14997F3}"/>
              </a:ext>
            </a:extLst>
          </p:cNvPr>
          <p:cNvSpPr/>
          <p:nvPr/>
        </p:nvSpPr>
        <p:spPr>
          <a:xfrm>
            <a:off x="158683" y="949450"/>
            <a:ext cx="8826634" cy="318901"/>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fr-FR" sz="1350" dirty="0">
                <a:solidFill>
                  <a:schemeClr val="tx1"/>
                </a:solidFill>
                <a:latin typeface="Lato"/>
              </a:rPr>
              <a:t>Budget annexe TEOM – SECTION DE FONCTIONNEMENT</a:t>
            </a:r>
          </a:p>
        </p:txBody>
      </p:sp>
      <p:sp>
        <p:nvSpPr>
          <p:cNvPr id="6" name="Espace réservé du contenu 9">
            <a:extLst>
              <a:ext uri="{FF2B5EF4-FFF2-40B4-BE49-F238E27FC236}">
                <a16:creationId xmlns:a16="http://schemas.microsoft.com/office/drawing/2014/main" id="{B52CE2AB-32B6-9D89-A44E-DE843370833D}"/>
              </a:ext>
            </a:extLst>
          </p:cNvPr>
          <p:cNvSpPr txBox="1">
            <a:spLocks/>
          </p:cNvSpPr>
          <p:nvPr/>
        </p:nvSpPr>
        <p:spPr>
          <a:xfrm>
            <a:off x="482601" y="568356"/>
            <a:ext cx="8388881" cy="3851697"/>
          </a:xfrm>
          <a:prstGeom prst="rect">
            <a:avLst/>
          </a:prstGeom>
        </p:spPr>
        <p:txBody>
          <a:bodyPr vert="horz" lIns="91440" tIns="45720" rIns="91440" bIns="45720" rtlCol="0" anchor="t">
            <a:normAutofit/>
          </a:bodyPr>
          <a:lst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marL="0" indent="0" algn="just">
              <a:spcBef>
                <a:spcPts val="0"/>
              </a:spcBef>
              <a:spcAft>
                <a:spcPts val="600"/>
              </a:spcAft>
              <a:buFont typeface="Arial" pitchFamily="34" charset="0"/>
              <a:buNone/>
              <a:tabLst>
                <a:tab pos="457200" algn="l"/>
              </a:tabLst>
            </a:pPr>
            <a:r>
              <a:rPr lang="fr-FR" sz="2000" b="1" dirty="0">
                <a:solidFill>
                  <a:schemeClr val="accent4">
                    <a:lumMod val="75000"/>
                  </a:schemeClr>
                </a:solidFill>
                <a:latin typeface="Lato" panose="020F0502020204030203" pitchFamily="34" charset="0"/>
                <a:cs typeface="Arial" panose="020B0604020202020204" pitchFamily="34" charset="0"/>
              </a:rPr>
              <a:t>3. Débat d’orientations budgétaires 2023</a:t>
            </a:r>
          </a:p>
          <a:p>
            <a:pPr marL="0" indent="0" algn="just">
              <a:spcBef>
                <a:spcPts val="0"/>
              </a:spcBef>
              <a:spcAft>
                <a:spcPts val="600"/>
              </a:spcAft>
              <a:buFont typeface="Arial" pitchFamily="34" charset="0"/>
              <a:buNone/>
              <a:tabLst>
                <a:tab pos="457200" algn="l"/>
              </a:tabLst>
            </a:pPr>
            <a:endParaRPr lang="fr-FR" sz="2000" b="1" dirty="0">
              <a:solidFill>
                <a:schemeClr val="accent4">
                  <a:lumMod val="75000"/>
                </a:schemeClr>
              </a:solidFill>
              <a:latin typeface="Lato" panose="020F0502020204030203" pitchFamily="34" charset="0"/>
              <a:ea typeface="Calibri" panose="020F0502020204030204" pitchFamily="34" charset="0"/>
              <a:cs typeface="Arial" panose="020B0604020202020204" pitchFamily="34" charset="0"/>
            </a:endParaRPr>
          </a:p>
        </p:txBody>
      </p:sp>
      <p:sp>
        <p:nvSpPr>
          <p:cNvPr id="8" name="Titre 8">
            <a:extLst>
              <a:ext uri="{FF2B5EF4-FFF2-40B4-BE49-F238E27FC236}">
                <a16:creationId xmlns:a16="http://schemas.microsoft.com/office/drawing/2014/main" id="{649A83A0-604F-7D91-CEC2-AA6211191CB3}"/>
              </a:ext>
            </a:extLst>
          </p:cNvPr>
          <p:cNvSpPr txBox="1">
            <a:spLocks/>
          </p:cNvSpPr>
          <p:nvPr/>
        </p:nvSpPr>
        <p:spPr>
          <a:xfrm>
            <a:off x="457200" y="-67678"/>
            <a:ext cx="8229600" cy="777713"/>
          </a:xfrm>
          <a:prstGeom prst="rect">
            <a:avLst/>
          </a:prstGeom>
        </p:spPr>
        <p:txBody>
          <a:bodyPr vert="horz" lIns="91440" tIns="45720" rIns="91440" bIns="45720" rtlCol="0" anchor="t">
            <a:normAutofit/>
          </a:bodyPr>
          <a:lstStyle>
            <a:lvl1pPr algn="ctr" defTabSz="685800" rtl="0" eaLnBrk="1" latinLnBrk="0" hangingPunct="1">
              <a:spcBef>
                <a:spcPct val="0"/>
              </a:spcBef>
              <a:buNone/>
              <a:defRPr sz="3300" kern="1200">
                <a:solidFill>
                  <a:schemeClr val="tx1"/>
                </a:solidFill>
                <a:latin typeface="+mj-lt"/>
                <a:ea typeface="+mj-ea"/>
                <a:cs typeface="+mj-cs"/>
              </a:defRPr>
            </a:lvl1pPr>
          </a:lstStyle>
          <a:p>
            <a:pPr algn="l"/>
            <a:r>
              <a:rPr lang="fr-FR" sz="4000" b="1" dirty="0">
                <a:solidFill>
                  <a:schemeClr val="accent4">
                    <a:lumMod val="75000"/>
                  </a:schemeClr>
                </a:solidFill>
                <a:latin typeface="Lato" pitchFamily="34" charset="0"/>
                <a:ea typeface="Lato" pitchFamily="34" charset="0"/>
                <a:cs typeface="Lato" pitchFamily="34" charset="0"/>
              </a:rPr>
              <a:t>Finances</a:t>
            </a:r>
            <a:r>
              <a:rPr lang="fr-FR" sz="1300" b="1" i="1" dirty="0">
                <a:solidFill>
                  <a:srgbClr val="5E3B27"/>
                </a:solidFill>
                <a:latin typeface="Lato" pitchFamily="34" charset="0"/>
                <a:ea typeface="Lato" pitchFamily="34" charset="0"/>
                <a:cs typeface="Lato" pitchFamily="34" charset="0"/>
              </a:rPr>
              <a:t> </a:t>
            </a:r>
            <a:r>
              <a:rPr lang="fr-FR" sz="1400" b="1" i="1" dirty="0">
                <a:solidFill>
                  <a:srgbClr val="5E3B27"/>
                </a:solidFill>
                <a:latin typeface="Lato" pitchFamily="34" charset="0"/>
                <a:ea typeface="Lato" pitchFamily="34" charset="0"/>
                <a:cs typeface="Lato" pitchFamily="34" charset="0"/>
              </a:rPr>
              <a:t>- Intervention de Monsieur Jérôme PELTIER</a:t>
            </a:r>
            <a:endParaRPr lang="fr-FR" sz="1300" b="1" i="1" dirty="0">
              <a:solidFill>
                <a:srgbClr val="5E3B27"/>
              </a:solidFill>
              <a:latin typeface="Lato" pitchFamily="34" charset="0"/>
              <a:ea typeface="Lato" pitchFamily="34" charset="0"/>
              <a:cs typeface="Lato" pitchFamily="34" charset="0"/>
            </a:endParaRPr>
          </a:p>
        </p:txBody>
      </p:sp>
      <p:sp>
        <p:nvSpPr>
          <p:cNvPr id="10" name="Espace réservé de la date 9">
            <a:extLst>
              <a:ext uri="{FF2B5EF4-FFF2-40B4-BE49-F238E27FC236}">
                <a16:creationId xmlns:a16="http://schemas.microsoft.com/office/drawing/2014/main" id="{C417C057-57E8-FE4A-C315-EEEA048798E2}"/>
              </a:ext>
            </a:extLst>
          </p:cNvPr>
          <p:cNvSpPr>
            <a:spLocks noGrp="1"/>
          </p:cNvSpPr>
          <p:nvPr>
            <p:ph type="dt" sz="half" idx="10"/>
          </p:nvPr>
        </p:nvSpPr>
        <p:spPr>
          <a:xfrm>
            <a:off x="457200" y="4767264"/>
            <a:ext cx="3302758" cy="273844"/>
          </a:xfrm>
        </p:spPr>
        <p:txBody>
          <a:bodyPr/>
          <a:lstStyle/>
          <a:p>
            <a:r>
              <a:rPr lang="fr-FR" i="1">
                <a:solidFill>
                  <a:schemeClr val="tx2"/>
                </a:solidFill>
              </a:rPr>
              <a:t>Conseil communautaire – 17 novembre 2022</a:t>
            </a:r>
            <a:endParaRPr lang="fr-FR" i="1" dirty="0">
              <a:solidFill>
                <a:schemeClr val="tx2"/>
              </a:solidFill>
            </a:endParaRPr>
          </a:p>
        </p:txBody>
      </p:sp>
      <p:cxnSp>
        <p:nvCxnSpPr>
          <p:cNvPr id="11" name="Connecteur droit 10">
            <a:extLst>
              <a:ext uri="{FF2B5EF4-FFF2-40B4-BE49-F238E27FC236}">
                <a16:creationId xmlns:a16="http://schemas.microsoft.com/office/drawing/2014/main" id="{C523A519-1658-167D-AFAF-7F92035F7A71}"/>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12" name="Espace réservé du numéro de diapositive 11">
            <a:extLst>
              <a:ext uri="{FF2B5EF4-FFF2-40B4-BE49-F238E27FC236}">
                <a16:creationId xmlns:a16="http://schemas.microsoft.com/office/drawing/2014/main" id="{5DC4F93D-4CDE-6ACB-DC36-30F951C9155C}"/>
              </a:ext>
            </a:extLst>
          </p:cNvPr>
          <p:cNvSpPr>
            <a:spLocks noGrp="1"/>
          </p:cNvSpPr>
          <p:nvPr>
            <p:ph type="sldNum" sz="quarter" idx="12"/>
          </p:nvPr>
        </p:nvSpPr>
        <p:spPr/>
        <p:txBody>
          <a:bodyPr/>
          <a:lstStyle/>
          <a:p>
            <a:fld id="{7DD352F8-E6D5-40A5-90BA-A89BD40754D9}" type="slidenum">
              <a:rPr lang="fr-FR" smtClean="0"/>
              <a:pPr/>
              <a:t>39</a:t>
            </a:fld>
            <a:endParaRPr lang="fr-FR"/>
          </a:p>
        </p:txBody>
      </p:sp>
      <p:sp>
        <p:nvSpPr>
          <p:cNvPr id="14" name="Espace réservé du numéro de diapositive 3">
            <a:extLst>
              <a:ext uri="{FF2B5EF4-FFF2-40B4-BE49-F238E27FC236}">
                <a16:creationId xmlns:a16="http://schemas.microsoft.com/office/drawing/2014/main" id="{19FFF3C6-3542-E4C8-C68D-7B9D6A87FE30}"/>
              </a:ext>
            </a:extLst>
          </p:cNvPr>
          <p:cNvSpPr txBox="1">
            <a:spLocks/>
          </p:cNvSpPr>
          <p:nvPr/>
        </p:nvSpPr>
        <p:spPr>
          <a:xfrm>
            <a:off x="7236296" y="4767264"/>
            <a:ext cx="648072" cy="273844"/>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DD352F8-E6D5-40A5-90BA-A89BD40754D9}" type="slidenum">
              <a:rPr lang="fr-FR" smtClean="0">
                <a:solidFill>
                  <a:schemeClr val="accent1"/>
                </a:solidFill>
              </a:rPr>
              <a:pPr/>
              <a:t>39</a:t>
            </a:fld>
            <a:endParaRPr lang="fr-FR" dirty="0">
              <a:solidFill>
                <a:schemeClr val="accent1"/>
              </a:solidFill>
            </a:endParaRPr>
          </a:p>
        </p:txBody>
      </p:sp>
      <p:pic>
        <p:nvPicPr>
          <p:cNvPr id="2" name="Image 1">
            <a:extLst>
              <a:ext uri="{FF2B5EF4-FFF2-40B4-BE49-F238E27FC236}">
                <a16:creationId xmlns:a16="http://schemas.microsoft.com/office/drawing/2014/main" id="{5D23AB2E-1938-42D6-944B-8BAE750E74C6}"/>
              </a:ext>
            </a:extLst>
          </p:cNvPr>
          <p:cNvPicPr>
            <a:picLocks noChangeAspect="1"/>
          </p:cNvPicPr>
          <p:nvPr/>
        </p:nvPicPr>
        <p:blipFill>
          <a:blip r:embed="rId3"/>
          <a:stretch>
            <a:fillRect/>
          </a:stretch>
        </p:blipFill>
        <p:spPr>
          <a:xfrm>
            <a:off x="240010" y="1346069"/>
            <a:ext cx="8445873" cy="3286212"/>
          </a:xfrm>
          <a:prstGeom prst="rect">
            <a:avLst/>
          </a:prstGeom>
        </p:spPr>
      </p:pic>
    </p:spTree>
    <p:extLst>
      <p:ext uri="{BB962C8B-B14F-4D97-AF65-F5344CB8AC3E}">
        <p14:creationId xmlns:p14="http://schemas.microsoft.com/office/powerpoint/2010/main" val="39899627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457200" y="102392"/>
            <a:ext cx="8322075" cy="777713"/>
          </a:xfrm>
        </p:spPr>
        <p:txBody>
          <a:bodyPr anchor="t">
            <a:normAutofit/>
          </a:bodyPr>
          <a:lstStyle/>
          <a:p>
            <a:pPr algn="l"/>
            <a:r>
              <a:rPr lang="fr-FR" sz="4000" b="1" dirty="0">
                <a:solidFill>
                  <a:schemeClr val="tx2"/>
                </a:solidFill>
                <a:latin typeface="Caviar Dreams" pitchFamily="34" charset="0"/>
                <a:cs typeface="Arial" pitchFamily="34" charset="0"/>
              </a:rPr>
              <a:t>Affaires générales </a:t>
            </a:r>
            <a:r>
              <a:rPr lang="fr-FR" sz="1400" b="1" i="1" dirty="0">
                <a:solidFill>
                  <a:schemeClr val="bg2">
                    <a:lumMod val="75000"/>
                  </a:schemeClr>
                </a:solidFill>
                <a:latin typeface="Lato" pitchFamily="34" charset="0"/>
                <a:ea typeface="Lato" pitchFamily="34" charset="0"/>
                <a:cs typeface="Lato" pitchFamily="34" charset="0"/>
              </a:rPr>
              <a:t>-  Intervention de Monsieur Fabrice Michelet</a:t>
            </a:r>
          </a:p>
        </p:txBody>
      </p:sp>
      <p:sp>
        <p:nvSpPr>
          <p:cNvPr id="10" name="Espace réservé du contenu 9"/>
          <p:cNvSpPr>
            <a:spLocks noGrp="1"/>
          </p:cNvSpPr>
          <p:nvPr>
            <p:ph idx="1"/>
          </p:nvPr>
        </p:nvSpPr>
        <p:spPr>
          <a:xfrm>
            <a:off x="457200" y="869880"/>
            <a:ext cx="8435280" cy="3897383"/>
          </a:xfrm>
        </p:spPr>
        <p:txBody>
          <a:bodyPr vert="horz" lIns="91440" tIns="45720" rIns="91440" bIns="45720" rtlCol="0" anchor="t">
            <a:normAutofit/>
          </a:bodyPr>
          <a:lstStyle/>
          <a:p>
            <a:pPr marL="0" lvl="0" indent="0" algn="just">
              <a:lnSpc>
                <a:spcPct val="105000"/>
              </a:lnSpc>
              <a:spcAft>
                <a:spcPts val="800"/>
              </a:spcAft>
              <a:buNone/>
            </a:pPr>
            <a:r>
              <a:rPr lang="fr-FR" sz="2000" b="1" dirty="0">
                <a:solidFill>
                  <a:schemeClr val="tx2"/>
                </a:solidFill>
                <a:ea typeface="SimSun;宋体"/>
                <a:cs typeface="Arial" panose="020B0604020202020204" pitchFamily="34" charset="0"/>
              </a:rPr>
              <a:t>1. Conseil communautaire du 22 septembre 2022 - Approbation du procès-verbal</a:t>
            </a:r>
            <a:endParaRPr lang="fr-FR" sz="2400" b="1" dirty="0">
              <a:solidFill>
                <a:srgbClr val="F99707"/>
              </a:solidFill>
              <a:ea typeface="SimSun;宋体"/>
              <a:cs typeface="Arial" panose="020B0604020202020204" pitchFamily="34" charset="0"/>
            </a:endParaRPr>
          </a:p>
          <a:p>
            <a:pPr marL="0" lvl="0" indent="0" algn="just">
              <a:lnSpc>
                <a:spcPct val="105000"/>
              </a:lnSpc>
              <a:spcAft>
                <a:spcPts val="800"/>
              </a:spcAft>
              <a:buNone/>
            </a:pPr>
            <a:endParaRPr lang="fr-FR" sz="2000" b="1" dirty="0">
              <a:solidFill>
                <a:schemeClr val="bg1"/>
              </a:solidFill>
              <a:ea typeface="SimSun;宋体"/>
              <a:cs typeface="Arial" panose="020B0604020202020204" pitchFamily="34" charset="0"/>
            </a:endParaRPr>
          </a:p>
          <a:p>
            <a:pPr marL="0" lvl="0" indent="0" algn="just">
              <a:lnSpc>
                <a:spcPct val="105000"/>
              </a:lnSpc>
              <a:spcAft>
                <a:spcPts val="800"/>
              </a:spcAft>
              <a:buNone/>
            </a:pPr>
            <a:r>
              <a:rPr lang="fr-FR" sz="2000" b="1" dirty="0">
                <a:solidFill>
                  <a:schemeClr val="bg1"/>
                </a:solidFill>
                <a:ea typeface="SimSun;宋体"/>
                <a:cs typeface="Arial" panose="020B0604020202020204" pitchFamily="34" charset="0"/>
              </a:rPr>
              <a:t>Le conseil communautaire est invité à :</a:t>
            </a:r>
          </a:p>
          <a:p>
            <a:pPr lvl="0" algn="just">
              <a:lnSpc>
                <a:spcPct val="105000"/>
              </a:lnSpc>
              <a:spcAft>
                <a:spcPts val="800"/>
              </a:spcAft>
            </a:pPr>
            <a:r>
              <a:rPr lang="fr-FR" sz="2000" b="1" dirty="0">
                <a:solidFill>
                  <a:schemeClr val="bg1"/>
                </a:solidFill>
                <a:ea typeface="SimSun;宋体"/>
                <a:cs typeface="Arial" panose="020B0604020202020204" pitchFamily="34" charset="0"/>
              </a:rPr>
              <a:t>APPROUVER le procès-verbal du conseil communautaire du 22 septembre 2022.</a:t>
            </a:r>
            <a:endParaRPr lang="fr-FR" sz="2400" b="1" dirty="0">
              <a:solidFill>
                <a:srgbClr val="F99707"/>
              </a:solidFill>
              <a:ea typeface="SimSun;宋体"/>
              <a:cs typeface="Arial" panose="020B0604020202020204" pitchFamily="34" charset="0"/>
            </a:endParaRPr>
          </a:p>
        </p:txBody>
      </p:sp>
      <p:cxnSp>
        <p:nvCxnSpPr>
          <p:cNvPr id="4" name="Connecteur droit 3">
            <a:extLst>
              <a:ext uri="{FF2B5EF4-FFF2-40B4-BE49-F238E27FC236}">
                <a16:creationId xmlns:a16="http://schemas.microsoft.com/office/drawing/2014/main" id="{D990F430-F22E-4DFD-AC13-B6FE6F28C6E6}"/>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5" name="Espace réservé de la date 1">
            <a:extLst>
              <a:ext uri="{FF2B5EF4-FFF2-40B4-BE49-F238E27FC236}">
                <a16:creationId xmlns:a16="http://schemas.microsoft.com/office/drawing/2014/main" id="{751B799A-2741-46CE-8EB5-1345CA22DF28}"/>
              </a:ext>
            </a:extLst>
          </p:cNvPr>
          <p:cNvSpPr>
            <a:spLocks noGrp="1"/>
          </p:cNvSpPr>
          <p:nvPr>
            <p:ph type="dt" sz="half" idx="10"/>
          </p:nvPr>
        </p:nvSpPr>
        <p:spPr>
          <a:xfrm>
            <a:off x="457200" y="4767264"/>
            <a:ext cx="3322712" cy="273844"/>
          </a:xfrm>
        </p:spPr>
        <p:txBody>
          <a:bodyPr/>
          <a:lstStyle/>
          <a:p>
            <a:r>
              <a:rPr lang="fr-FR" i="1">
                <a:solidFill>
                  <a:schemeClr val="accent1"/>
                </a:solidFill>
              </a:rPr>
              <a:t>Conseil communautaire – 17 novembre 2022</a:t>
            </a:r>
            <a:endParaRPr lang="fr-FR" i="1" dirty="0">
              <a:solidFill>
                <a:schemeClr val="accent1"/>
              </a:solidFill>
            </a:endParaRPr>
          </a:p>
        </p:txBody>
      </p:sp>
      <p:sp>
        <p:nvSpPr>
          <p:cNvPr id="13" name="Espace réservé du numéro de diapositive 6">
            <a:extLst>
              <a:ext uri="{FF2B5EF4-FFF2-40B4-BE49-F238E27FC236}">
                <a16:creationId xmlns:a16="http://schemas.microsoft.com/office/drawing/2014/main" id="{E14CACEB-72FB-4B2B-BADE-1A3B9798A06F}"/>
              </a:ext>
            </a:extLst>
          </p:cNvPr>
          <p:cNvSpPr txBox="1">
            <a:spLocks/>
          </p:cNvSpPr>
          <p:nvPr/>
        </p:nvSpPr>
        <p:spPr>
          <a:xfrm>
            <a:off x="5852445" y="4789430"/>
            <a:ext cx="2133600" cy="273844"/>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7DD352F8-E6D5-40A5-90BA-A89BD40754D9}" type="slidenum">
              <a:rPr lang="fr-FR" smtClean="0">
                <a:solidFill>
                  <a:schemeClr val="tx2"/>
                </a:solidFill>
                <a:latin typeface="Lato"/>
              </a:rPr>
              <a:pPr>
                <a:defRPr/>
              </a:pPr>
              <a:t>4</a:t>
            </a:fld>
            <a:endParaRPr lang="fr-FR" dirty="0">
              <a:solidFill>
                <a:schemeClr val="tx2"/>
              </a:solidFill>
              <a:latin typeface="Lato"/>
            </a:endParaRPr>
          </a:p>
        </p:txBody>
      </p:sp>
      <p:sp>
        <p:nvSpPr>
          <p:cNvPr id="2" name="Espace réservé du numéro de diapositive 1">
            <a:extLst>
              <a:ext uri="{FF2B5EF4-FFF2-40B4-BE49-F238E27FC236}">
                <a16:creationId xmlns:a16="http://schemas.microsoft.com/office/drawing/2014/main" id="{2FEEE3E2-D6B1-4CE5-B358-606B2C4C3428}"/>
              </a:ext>
            </a:extLst>
          </p:cNvPr>
          <p:cNvSpPr>
            <a:spLocks noGrp="1"/>
          </p:cNvSpPr>
          <p:nvPr>
            <p:ph type="sldNum" sz="quarter" idx="12"/>
          </p:nvPr>
        </p:nvSpPr>
        <p:spPr/>
        <p:txBody>
          <a:bodyPr/>
          <a:lstStyle/>
          <a:p>
            <a:fld id="{7DD352F8-E6D5-40A5-90BA-A89BD40754D9}" type="slidenum">
              <a:rPr lang="fr-FR" smtClean="0"/>
              <a:pPr/>
              <a:t>4</a:t>
            </a:fld>
            <a:endParaRPr lang="fr-FR"/>
          </a:p>
        </p:txBody>
      </p:sp>
    </p:spTree>
    <p:extLst>
      <p:ext uri="{BB962C8B-B14F-4D97-AF65-F5344CB8AC3E}">
        <p14:creationId xmlns:p14="http://schemas.microsoft.com/office/powerpoint/2010/main" val="405296712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309452" y="52156"/>
            <a:ext cx="8229600" cy="777713"/>
          </a:xfrm>
        </p:spPr>
        <p:txBody>
          <a:bodyPr anchor="t">
            <a:noAutofit/>
          </a:bodyPr>
          <a:lstStyle/>
          <a:p>
            <a:pPr algn="l"/>
            <a:r>
              <a:rPr lang="fr-FR" sz="4000" b="1" dirty="0">
                <a:solidFill>
                  <a:schemeClr val="accent4">
                    <a:lumMod val="75000"/>
                  </a:schemeClr>
                </a:solidFill>
                <a:latin typeface="Lato" pitchFamily="34" charset="0"/>
                <a:ea typeface="Lato" pitchFamily="34" charset="0"/>
                <a:cs typeface="Lato" pitchFamily="34" charset="0"/>
              </a:rPr>
              <a:t>Finances</a:t>
            </a:r>
            <a:r>
              <a:rPr lang="fr-FR" sz="4000" b="1" i="1" dirty="0">
                <a:solidFill>
                  <a:srgbClr val="5E3B27"/>
                </a:solidFill>
                <a:latin typeface="Lato" pitchFamily="34" charset="0"/>
                <a:ea typeface="Lato" pitchFamily="34" charset="0"/>
                <a:cs typeface="Lato" pitchFamily="34" charset="0"/>
              </a:rPr>
              <a:t> </a:t>
            </a:r>
            <a:r>
              <a:rPr lang="fr-FR" sz="1400" b="1" i="1" dirty="0">
                <a:solidFill>
                  <a:srgbClr val="5E3B27"/>
                </a:solidFill>
                <a:latin typeface="Lato" pitchFamily="34" charset="0"/>
                <a:ea typeface="Lato" pitchFamily="34" charset="0"/>
                <a:cs typeface="Lato" pitchFamily="34" charset="0"/>
              </a:rPr>
              <a:t>- Intervention de Monsieur Jérôme PELTIER</a:t>
            </a:r>
          </a:p>
        </p:txBody>
      </p:sp>
      <p:sp>
        <p:nvSpPr>
          <p:cNvPr id="10" name="Espace réservé du contenu 9"/>
          <p:cNvSpPr>
            <a:spLocks noGrp="1"/>
          </p:cNvSpPr>
          <p:nvPr>
            <p:ph idx="1"/>
          </p:nvPr>
        </p:nvSpPr>
        <p:spPr>
          <a:xfrm>
            <a:off x="309452" y="691244"/>
            <a:ext cx="8494338" cy="3761011"/>
          </a:xfrm>
        </p:spPr>
        <p:txBody>
          <a:bodyPr vert="horz" lIns="91440" tIns="45720" rIns="91440" bIns="45720" rtlCol="0" anchor="t">
            <a:normAutofit/>
          </a:bodyPr>
          <a:lstStyle/>
          <a:p>
            <a:pPr marL="0" indent="0" algn="just">
              <a:spcBef>
                <a:spcPts val="0"/>
              </a:spcBef>
              <a:spcAft>
                <a:spcPts val="600"/>
              </a:spcAft>
              <a:buNone/>
              <a:tabLst>
                <a:tab pos="457189" algn="l"/>
              </a:tabLst>
            </a:pPr>
            <a:r>
              <a:rPr lang="fr-FR" sz="1800" b="1" dirty="0">
                <a:solidFill>
                  <a:schemeClr val="bg1"/>
                </a:solidFill>
                <a:latin typeface="Lato" panose="020F0502020204030203" pitchFamily="34" charset="0"/>
                <a:cs typeface="Arial" panose="020B0604020202020204" pitchFamily="34" charset="0"/>
              </a:rPr>
              <a:t>Budget annexe TEOM – Investissement</a:t>
            </a:r>
          </a:p>
          <a:p>
            <a:pPr marL="0" indent="0" algn="just">
              <a:spcBef>
                <a:spcPts val="0"/>
              </a:spcBef>
              <a:spcAft>
                <a:spcPts val="600"/>
              </a:spcAft>
              <a:buNone/>
              <a:tabLst>
                <a:tab pos="457189" algn="l"/>
              </a:tabLst>
            </a:pPr>
            <a:endParaRPr lang="fr-FR" sz="2400" b="1" dirty="0">
              <a:solidFill>
                <a:schemeClr val="accent4">
                  <a:lumMod val="75000"/>
                </a:schemeClr>
              </a:solidFill>
              <a:latin typeface="Lato" panose="020F0502020204030203" pitchFamily="34" charset="0"/>
              <a:ea typeface="Calibri" panose="020F0502020204030204" pitchFamily="34" charset="0"/>
              <a:cs typeface="Arial" panose="020B0604020202020204" pitchFamily="34" charset="0"/>
            </a:endParaRPr>
          </a:p>
        </p:txBody>
      </p:sp>
      <p:cxnSp>
        <p:nvCxnSpPr>
          <p:cNvPr id="6" name="Connecteur droit 5">
            <a:extLst>
              <a:ext uri="{FF2B5EF4-FFF2-40B4-BE49-F238E27FC236}">
                <a16:creationId xmlns:a16="http://schemas.microsoft.com/office/drawing/2014/main" id="{D02FCFA7-D3AC-4A77-82E3-D7EF5D2B3393}"/>
              </a:ext>
            </a:extLst>
          </p:cNvPr>
          <p:cNvCxnSpPr>
            <a:cxnSpLocks/>
          </p:cNvCxnSpPr>
          <p:nvPr/>
        </p:nvCxnSpPr>
        <p:spPr>
          <a:xfrm>
            <a:off x="3845096" y="5046893"/>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Espace réservé de la date 1">
            <a:extLst>
              <a:ext uri="{FF2B5EF4-FFF2-40B4-BE49-F238E27FC236}">
                <a16:creationId xmlns:a16="http://schemas.microsoft.com/office/drawing/2014/main" id="{0992E0AA-B545-4228-B64A-17D1753692A3}"/>
              </a:ext>
            </a:extLst>
          </p:cNvPr>
          <p:cNvSpPr>
            <a:spLocks noGrp="1"/>
          </p:cNvSpPr>
          <p:nvPr>
            <p:ph type="dt" sz="half" idx="10"/>
          </p:nvPr>
        </p:nvSpPr>
        <p:spPr>
          <a:xfrm>
            <a:off x="412218" y="4909270"/>
            <a:ext cx="3322712" cy="273844"/>
          </a:xfrm>
        </p:spPr>
        <p:txBody>
          <a:bodyPr/>
          <a:lstStyle/>
          <a:p>
            <a:r>
              <a:rPr lang="fr-FR" i="1">
                <a:latin typeface="Lato"/>
              </a:rPr>
              <a:t>Bureau communautaire du 10 novembre 2022</a:t>
            </a:r>
            <a:endParaRPr lang="fr-FR" i="1" dirty="0">
              <a:latin typeface="Lato"/>
            </a:endParaRPr>
          </a:p>
        </p:txBody>
      </p:sp>
      <p:sp>
        <p:nvSpPr>
          <p:cNvPr id="3" name="Espace réservé du numéro de diapositive 2">
            <a:extLst>
              <a:ext uri="{FF2B5EF4-FFF2-40B4-BE49-F238E27FC236}">
                <a16:creationId xmlns:a16="http://schemas.microsoft.com/office/drawing/2014/main" id="{E2BED08F-6CE9-4B21-AB60-CE1561A6921E}"/>
              </a:ext>
            </a:extLst>
          </p:cNvPr>
          <p:cNvSpPr>
            <a:spLocks noGrp="1"/>
          </p:cNvSpPr>
          <p:nvPr>
            <p:ph type="sldNum" sz="quarter" idx="12"/>
          </p:nvPr>
        </p:nvSpPr>
        <p:spPr>
          <a:xfrm>
            <a:off x="7229472" y="4909270"/>
            <a:ext cx="648072" cy="273844"/>
          </a:xfrm>
        </p:spPr>
        <p:txBody>
          <a:bodyPr/>
          <a:lstStyle/>
          <a:p>
            <a:pPr defTabSz="914378"/>
            <a:fld id="{7DD352F8-E6D5-40A5-90BA-A89BD40754D9}" type="slidenum">
              <a:rPr lang="fr-FR">
                <a:latin typeface="Lato"/>
              </a:rPr>
              <a:pPr defTabSz="914378"/>
              <a:t>40</a:t>
            </a:fld>
            <a:endParaRPr lang="fr-FR" dirty="0">
              <a:latin typeface="Lato"/>
            </a:endParaRPr>
          </a:p>
        </p:txBody>
      </p:sp>
      <p:pic>
        <p:nvPicPr>
          <p:cNvPr id="4" name="Image 3">
            <a:extLst>
              <a:ext uri="{FF2B5EF4-FFF2-40B4-BE49-F238E27FC236}">
                <a16:creationId xmlns:a16="http://schemas.microsoft.com/office/drawing/2014/main" id="{30962538-B178-7D46-0763-2AD9D704E03E}"/>
              </a:ext>
            </a:extLst>
          </p:cNvPr>
          <p:cNvPicPr>
            <a:picLocks noChangeAspect="1"/>
          </p:cNvPicPr>
          <p:nvPr/>
        </p:nvPicPr>
        <p:blipFill>
          <a:blip r:embed="rId3"/>
          <a:stretch>
            <a:fillRect/>
          </a:stretch>
        </p:blipFill>
        <p:spPr>
          <a:xfrm>
            <a:off x="309452" y="1117593"/>
            <a:ext cx="8525096" cy="3881716"/>
          </a:xfrm>
          <a:prstGeom prst="rect">
            <a:avLst/>
          </a:prstGeom>
          <a:solidFill>
            <a:srgbClr val="FFFFFF"/>
          </a:solidFill>
        </p:spPr>
      </p:pic>
    </p:spTree>
    <p:extLst>
      <p:ext uri="{BB962C8B-B14F-4D97-AF65-F5344CB8AC3E}">
        <p14:creationId xmlns:p14="http://schemas.microsoft.com/office/powerpoint/2010/main" val="81856920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0" y="1"/>
            <a:ext cx="8229600" cy="634189"/>
          </a:xfrm>
        </p:spPr>
        <p:txBody>
          <a:bodyPr anchor="t">
            <a:normAutofit fontScale="90000"/>
          </a:bodyPr>
          <a:lstStyle>
            <a:defPPr>
              <a:defRPr lang="fr-FR"/>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l"/>
            <a:br>
              <a:rPr lang="fr-FR" b="1" dirty="0">
                <a:solidFill>
                  <a:schemeClr val="bg2"/>
                </a:solidFill>
                <a:latin typeface="Caviar Dreams" pitchFamily="34" charset="0"/>
              </a:rPr>
            </a:br>
            <a:br>
              <a:rPr lang="fr-FR" b="1" i="1" dirty="0">
                <a:solidFill>
                  <a:schemeClr val="bg2"/>
                </a:solidFill>
                <a:latin typeface="Lato" pitchFamily="34" charset="0"/>
                <a:ea typeface="Lato" pitchFamily="34" charset="0"/>
                <a:cs typeface="Lato" pitchFamily="34" charset="0"/>
              </a:rPr>
            </a:br>
            <a:endParaRPr lang="fr-FR" b="1" dirty="0">
              <a:solidFill>
                <a:srgbClr val="432918"/>
              </a:solidFill>
              <a:latin typeface="Caviar Dreams" pitchFamily="34" charset="0"/>
            </a:endParaRPr>
          </a:p>
        </p:txBody>
      </p:sp>
      <p:sp>
        <p:nvSpPr>
          <p:cNvPr id="3" name="Rectangle 2">
            <a:extLst>
              <a:ext uri="{FF2B5EF4-FFF2-40B4-BE49-F238E27FC236}">
                <a16:creationId xmlns:a16="http://schemas.microsoft.com/office/drawing/2014/main" id="{22787E2D-9242-A1A1-5D93-4229B14997F3}"/>
              </a:ext>
            </a:extLst>
          </p:cNvPr>
          <p:cNvSpPr/>
          <p:nvPr/>
        </p:nvSpPr>
        <p:spPr>
          <a:xfrm>
            <a:off x="251521" y="1126234"/>
            <a:ext cx="8826634" cy="318901"/>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fr-FR" sz="1350" dirty="0">
                <a:solidFill>
                  <a:schemeClr val="tx1"/>
                </a:solidFill>
                <a:latin typeface="Lato"/>
              </a:rPr>
              <a:t>Budget annexe SPAC – SECTION DE FONCTIONNEMENT</a:t>
            </a:r>
          </a:p>
        </p:txBody>
      </p:sp>
      <p:sp>
        <p:nvSpPr>
          <p:cNvPr id="4" name="Rectangle 3">
            <a:extLst>
              <a:ext uri="{FF2B5EF4-FFF2-40B4-BE49-F238E27FC236}">
                <a16:creationId xmlns:a16="http://schemas.microsoft.com/office/drawing/2014/main" id="{F632F515-DE61-FA5C-8615-9AF03A2B2FF9}"/>
              </a:ext>
            </a:extLst>
          </p:cNvPr>
          <p:cNvSpPr/>
          <p:nvPr/>
        </p:nvSpPr>
        <p:spPr>
          <a:xfrm>
            <a:off x="440161" y="1526465"/>
            <a:ext cx="8263680" cy="258833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defTabSz="685800"/>
            <a:endParaRPr lang="fr-FR" sz="1350" dirty="0">
              <a:solidFill>
                <a:srgbClr val="000000"/>
              </a:solidFill>
              <a:latin typeface="Lato"/>
            </a:endParaRPr>
          </a:p>
          <a:p>
            <a:pPr defTabSz="685800"/>
            <a:endParaRPr lang="fr-FR" sz="1350" dirty="0">
              <a:solidFill>
                <a:srgbClr val="000000"/>
              </a:solidFill>
              <a:latin typeface="Lato"/>
            </a:endParaRPr>
          </a:p>
        </p:txBody>
      </p:sp>
      <p:sp>
        <p:nvSpPr>
          <p:cNvPr id="13" name="ZoneTexte 12">
            <a:extLst>
              <a:ext uri="{FF2B5EF4-FFF2-40B4-BE49-F238E27FC236}">
                <a16:creationId xmlns:a16="http://schemas.microsoft.com/office/drawing/2014/main" id="{84AD43F5-7A5C-01B2-18EF-59162F4110FB}"/>
              </a:ext>
            </a:extLst>
          </p:cNvPr>
          <p:cNvSpPr txBox="1"/>
          <p:nvPr/>
        </p:nvSpPr>
        <p:spPr>
          <a:xfrm>
            <a:off x="440160" y="1526465"/>
            <a:ext cx="8703840" cy="2793072"/>
          </a:xfrm>
          <a:prstGeom prst="rect">
            <a:avLst/>
          </a:prstGeom>
          <a:noFill/>
        </p:spPr>
        <p:txBody>
          <a:bodyPr wrap="square">
            <a:spAutoFit/>
          </a:bodyPr>
          <a:lstStyle/>
          <a:p>
            <a:pPr defTabSz="685800">
              <a:defRPr/>
            </a:pPr>
            <a:r>
              <a:rPr lang="fr-FR" dirty="0">
                <a:solidFill>
                  <a:srgbClr val="000000"/>
                </a:solidFill>
                <a:latin typeface="Lato"/>
              </a:rPr>
              <a:t>Section de fonctionnement : 4 023 000 € de dépenses</a:t>
            </a:r>
          </a:p>
          <a:p>
            <a:pPr defTabSz="685800">
              <a:defRPr/>
            </a:pPr>
            <a:r>
              <a:rPr lang="fr-FR" dirty="0">
                <a:solidFill>
                  <a:srgbClr val="000000"/>
                </a:solidFill>
                <a:latin typeface="Lato"/>
              </a:rPr>
              <a:t>		 	              3 624 000 € de recettes</a:t>
            </a:r>
          </a:p>
          <a:p>
            <a:pPr defTabSz="685800">
              <a:defRPr/>
            </a:pPr>
            <a:r>
              <a:rPr lang="fr-FR" dirty="0">
                <a:solidFill>
                  <a:srgbClr val="000000"/>
                </a:solidFill>
                <a:latin typeface="Lato"/>
              </a:rPr>
              <a:t>			          =&gt;   399 000 € à équilibrer</a:t>
            </a:r>
          </a:p>
          <a:p>
            <a:pPr defTabSz="685800">
              <a:defRPr/>
            </a:pPr>
            <a:endParaRPr lang="fr-FR" dirty="0">
              <a:solidFill>
                <a:srgbClr val="000000"/>
              </a:solidFill>
              <a:latin typeface="Lato"/>
            </a:endParaRPr>
          </a:p>
          <a:p>
            <a:pPr defTabSz="685800">
              <a:defRPr/>
            </a:pPr>
            <a:r>
              <a:rPr lang="fr-FR" dirty="0">
                <a:solidFill>
                  <a:srgbClr val="000000"/>
                </a:solidFill>
                <a:latin typeface="Lato"/>
              </a:rPr>
              <a:t>Dépenses :</a:t>
            </a:r>
          </a:p>
          <a:p>
            <a:pPr defTabSz="685800">
              <a:defRPr/>
            </a:pPr>
            <a:r>
              <a:rPr lang="fr-FR" dirty="0">
                <a:solidFill>
                  <a:srgbClr val="000000"/>
                </a:solidFill>
                <a:latin typeface="Lato"/>
              </a:rPr>
              <a:t>Pas de changement de périmètre</a:t>
            </a:r>
          </a:p>
          <a:p>
            <a:pPr defTabSz="685800">
              <a:defRPr/>
            </a:pPr>
            <a:endParaRPr lang="fr-FR" dirty="0">
              <a:solidFill>
                <a:srgbClr val="000000"/>
              </a:solidFill>
              <a:latin typeface="Lato"/>
            </a:endParaRPr>
          </a:p>
          <a:p>
            <a:pPr defTabSz="685800">
              <a:defRPr/>
            </a:pPr>
            <a:r>
              <a:rPr lang="fr-FR" dirty="0">
                <a:solidFill>
                  <a:srgbClr val="000000"/>
                </a:solidFill>
                <a:latin typeface="Lato"/>
              </a:rPr>
              <a:t>Recettes :</a:t>
            </a:r>
          </a:p>
          <a:p>
            <a:pPr defTabSz="685800">
              <a:defRPr/>
            </a:pPr>
            <a:r>
              <a:rPr lang="fr-FR" dirty="0">
                <a:solidFill>
                  <a:srgbClr val="000000"/>
                </a:solidFill>
                <a:latin typeface="Lato"/>
              </a:rPr>
              <a:t>Tarification identique 2022</a:t>
            </a:r>
          </a:p>
          <a:p>
            <a:pPr defTabSz="685800">
              <a:defRPr/>
            </a:pPr>
            <a:endParaRPr lang="fr-FR" sz="1350" dirty="0">
              <a:solidFill>
                <a:srgbClr val="000000"/>
              </a:solidFill>
              <a:latin typeface="Lato"/>
            </a:endParaRPr>
          </a:p>
        </p:txBody>
      </p:sp>
      <p:sp>
        <p:nvSpPr>
          <p:cNvPr id="6" name="Titre 8">
            <a:extLst>
              <a:ext uri="{FF2B5EF4-FFF2-40B4-BE49-F238E27FC236}">
                <a16:creationId xmlns:a16="http://schemas.microsoft.com/office/drawing/2014/main" id="{1444D96D-8455-A357-89B7-7B03C557D8CD}"/>
              </a:ext>
            </a:extLst>
          </p:cNvPr>
          <p:cNvSpPr txBox="1">
            <a:spLocks/>
          </p:cNvSpPr>
          <p:nvPr/>
        </p:nvSpPr>
        <p:spPr>
          <a:xfrm>
            <a:off x="457200" y="-67678"/>
            <a:ext cx="8229600" cy="777713"/>
          </a:xfrm>
          <a:prstGeom prst="rect">
            <a:avLst/>
          </a:prstGeom>
        </p:spPr>
        <p:txBody>
          <a:bodyPr vert="horz" lIns="91440" tIns="45720" rIns="91440" bIns="45720" rtlCol="0" anchor="t">
            <a:normAutofit/>
          </a:bodyPr>
          <a:lstStyle>
            <a:lvl1pPr algn="ctr" defTabSz="685800" rtl="0" eaLnBrk="1" latinLnBrk="0" hangingPunct="1">
              <a:spcBef>
                <a:spcPct val="0"/>
              </a:spcBef>
              <a:buNone/>
              <a:defRPr sz="3300" kern="1200">
                <a:solidFill>
                  <a:schemeClr val="tx1"/>
                </a:solidFill>
                <a:latin typeface="+mj-lt"/>
                <a:ea typeface="+mj-ea"/>
                <a:cs typeface="+mj-cs"/>
              </a:defRPr>
            </a:lvl1pPr>
          </a:lstStyle>
          <a:p>
            <a:pPr algn="l"/>
            <a:r>
              <a:rPr lang="fr-FR" sz="4000" b="1" dirty="0">
                <a:solidFill>
                  <a:schemeClr val="accent4">
                    <a:lumMod val="75000"/>
                  </a:schemeClr>
                </a:solidFill>
                <a:latin typeface="Lato" pitchFamily="34" charset="0"/>
                <a:ea typeface="Lato" pitchFamily="34" charset="0"/>
                <a:cs typeface="Lato" pitchFamily="34" charset="0"/>
              </a:rPr>
              <a:t>Finances</a:t>
            </a:r>
            <a:r>
              <a:rPr lang="fr-FR" sz="1300" b="1" i="1" dirty="0">
                <a:solidFill>
                  <a:srgbClr val="5E3B27"/>
                </a:solidFill>
                <a:latin typeface="Lato" pitchFamily="34" charset="0"/>
                <a:ea typeface="Lato" pitchFamily="34" charset="0"/>
                <a:cs typeface="Lato" pitchFamily="34" charset="0"/>
              </a:rPr>
              <a:t> </a:t>
            </a:r>
            <a:r>
              <a:rPr lang="fr-FR" sz="1400" b="1" i="1" dirty="0">
                <a:solidFill>
                  <a:srgbClr val="5E3B27"/>
                </a:solidFill>
                <a:latin typeface="Lato" pitchFamily="34" charset="0"/>
                <a:ea typeface="Lato" pitchFamily="34" charset="0"/>
                <a:cs typeface="Lato" pitchFamily="34" charset="0"/>
              </a:rPr>
              <a:t>- Intervention de Monsieur Jérôme PELTIER</a:t>
            </a:r>
            <a:endParaRPr lang="fr-FR" sz="1300" b="1" i="1" dirty="0">
              <a:solidFill>
                <a:srgbClr val="5E3B27"/>
              </a:solidFill>
              <a:latin typeface="Lato" pitchFamily="34" charset="0"/>
              <a:ea typeface="Lato" pitchFamily="34" charset="0"/>
              <a:cs typeface="Lato" pitchFamily="34" charset="0"/>
            </a:endParaRPr>
          </a:p>
        </p:txBody>
      </p:sp>
      <p:sp>
        <p:nvSpPr>
          <p:cNvPr id="8" name="Espace réservé du contenu 9">
            <a:extLst>
              <a:ext uri="{FF2B5EF4-FFF2-40B4-BE49-F238E27FC236}">
                <a16:creationId xmlns:a16="http://schemas.microsoft.com/office/drawing/2014/main" id="{25784139-47DC-D46E-1941-2BF4C38BFF4B}"/>
              </a:ext>
            </a:extLst>
          </p:cNvPr>
          <p:cNvSpPr txBox="1">
            <a:spLocks/>
          </p:cNvSpPr>
          <p:nvPr/>
        </p:nvSpPr>
        <p:spPr>
          <a:xfrm>
            <a:off x="445313" y="477415"/>
            <a:ext cx="8388881" cy="3851697"/>
          </a:xfrm>
          <a:prstGeom prst="rect">
            <a:avLst/>
          </a:prstGeom>
        </p:spPr>
        <p:txBody>
          <a:bodyPr vert="horz" lIns="91440" tIns="45720" rIns="91440" bIns="45720" rtlCol="0" anchor="t">
            <a:normAutofit/>
          </a:bodyPr>
          <a:lst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marL="0" indent="0" algn="just">
              <a:spcBef>
                <a:spcPts val="0"/>
              </a:spcBef>
              <a:spcAft>
                <a:spcPts val="600"/>
              </a:spcAft>
              <a:buFont typeface="Arial" pitchFamily="34" charset="0"/>
              <a:buNone/>
              <a:tabLst>
                <a:tab pos="457200" algn="l"/>
              </a:tabLst>
            </a:pPr>
            <a:r>
              <a:rPr lang="fr-FR" sz="2000" b="1" dirty="0">
                <a:solidFill>
                  <a:schemeClr val="accent4">
                    <a:lumMod val="75000"/>
                  </a:schemeClr>
                </a:solidFill>
                <a:latin typeface="Lato" panose="020F0502020204030203" pitchFamily="34" charset="0"/>
                <a:cs typeface="Arial" panose="020B0604020202020204" pitchFamily="34" charset="0"/>
              </a:rPr>
              <a:t>3. Débat d’orientations budgétaires 2023</a:t>
            </a:r>
          </a:p>
          <a:p>
            <a:pPr marL="0" indent="0" algn="just">
              <a:spcBef>
                <a:spcPts val="0"/>
              </a:spcBef>
              <a:spcAft>
                <a:spcPts val="600"/>
              </a:spcAft>
              <a:buFont typeface="Arial" pitchFamily="34" charset="0"/>
              <a:buNone/>
              <a:tabLst>
                <a:tab pos="457200" algn="l"/>
              </a:tabLst>
            </a:pPr>
            <a:endParaRPr lang="fr-FR" sz="2000" b="1" dirty="0">
              <a:solidFill>
                <a:schemeClr val="accent4">
                  <a:lumMod val="75000"/>
                </a:schemeClr>
              </a:solidFill>
              <a:latin typeface="Lato" panose="020F0502020204030203" pitchFamily="34" charset="0"/>
              <a:ea typeface="Calibri" panose="020F0502020204030204" pitchFamily="34" charset="0"/>
              <a:cs typeface="Arial" panose="020B0604020202020204" pitchFamily="34" charset="0"/>
            </a:endParaRPr>
          </a:p>
        </p:txBody>
      </p:sp>
      <p:sp>
        <p:nvSpPr>
          <p:cNvPr id="10" name="Espace réservé de la date 9">
            <a:extLst>
              <a:ext uri="{FF2B5EF4-FFF2-40B4-BE49-F238E27FC236}">
                <a16:creationId xmlns:a16="http://schemas.microsoft.com/office/drawing/2014/main" id="{4D3B0D35-E366-EF31-D3B6-CD04768807E3}"/>
              </a:ext>
            </a:extLst>
          </p:cNvPr>
          <p:cNvSpPr>
            <a:spLocks noGrp="1"/>
          </p:cNvSpPr>
          <p:nvPr>
            <p:ph type="dt" sz="half" idx="10"/>
          </p:nvPr>
        </p:nvSpPr>
        <p:spPr>
          <a:xfrm>
            <a:off x="457199" y="4767264"/>
            <a:ext cx="3145809" cy="273844"/>
          </a:xfrm>
        </p:spPr>
        <p:txBody>
          <a:bodyPr/>
          <a:lstStyle/>
          <a:p>
            <a:r>
              <a:rPr lang="fr-FR" i="1">
                <a:solidFill>
                  <a:schemeClr val="tx2"/>
                </a:solidFill>
              </a:rPr>
              <a:t>Conseil communautaire – 17 novembre 2022</a:t>
            </a:r>
            <a:endParaRPr lang="fr-FR" i="1" dirty="0">
              <a:solidFill>
                <a:schemeClr val="tx2"/>
              </a:solidFill>
            </a:endParaRPr>
          </a:p>
        </p:txBody>
      </p:sp>
      <p:cxnSp>
        <p:nvCxnSpPr>
          <p:cNvPr id="11" name="Connecteur droit 10">
            <a:extLst>
              <a:ext uri="{FF2B5EF4-FFF2-40B4-BE49-F238E27FC236}">
                <a16:creationId xmlns:a16="http://schemas.microsoft.com/office/drawing/2014/main" id="{B79BE6A3-4A93-27A0-2D86-C2C97A768AF7}"/>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12" name="Espace réservé du numéro de diapositive 11">
            <a:extLst>
              <a:ext uri="{FF2B5EF4-FFF2-40B4-BE49-F238E27FC236}">
                <a16:creationId xmlns:a16="http://schemas.microsoft.com/office/drawing/2014/main" id="{037290EE-2943-AFCD-39DC-94B63D4ED3BF}"/>
              </a:ext>
            </a:extLst>
          </p:cNvPr>
          <p:cNvSpPr>
            <a:spLocks noGrp="1"/>
          </p:cNvSpPr>
          <p:nvPr>
            <p:ph type="sldNum" sz="quarter" idx="12"/>
          </p:nvPr>
        </p:nvSpPr>
        <p:spPr/>
        <p:txBody>
          <a:bodyPr/>
          <a:lstStyle/>
          <a:p>
            <a:fld id="{7DD352F8-E6D5-40A5-90BA-A89BD40754D9}" type="slidenum">
              <a:rPr lang="fr-FR" smtClean="0"/>
              <a:pPr/>
              <a:t>41</a:t>
            </a:fld>
            <a:endParaRPr lang="fr-FR"/>
          </a:p>
        </p:txBody>
      </p:sp>
      <p:sp>
        <p:nvSpPr>
          <p:cNvPr id="14" name="Espace réservé du numéro de diapositive 3">
            <a:extLst>
              <a:ext uri="{FF2B5EF4-FFF2-40B4-BE49-F238E27FC236}">
                <a16:creationId xmlns:a16="http://schemas.microsoft.com/office/drawing/2014/main" id="{4B4C55D4-CD90-D222-E5D5-3863285AF453}"/>
              </a:ext>
            </a:extLst>
          </p:cNvPr>
          <p:cNvSpPr txBox="1">
            <a:spLocks/>
          </p:cNvSpPr>
          <p:nvPr/>
        </p:nvSpPr>
        <p:spPr>
          <a:xfrm>
            <a:off x="7236296" y="4767264"/>
            <a:ext cx="648072" cy="273844"/>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DD352F8-E6D5-40A5-90BA-A89BD40754D9}" type="slidenum">
              <a:rPr lang="fr-FR" smtClean="0">
                <a:solidFill>
                  <a:schemeClr val="accent1"/>
                </a:solidFill>
              </a:rPr>
              <a:pPr/>
              <a:t>41</a:t>
            </a:fld>
            <a:endParaRPr lang="fr-FR" dirty="0">
              <a:solidFill>
                <a:schemeClr val="accent1"/>
              </a:solidFill>
            </a:endParaRPr>
          </a:p>
        </p:txBody>
      </p:sp>
    </p:spTree>
    <p:extLst>
      <p:ext uri="{BB962C8B-B14F-4D97-AF65-F5344CB8AC3E}">
        <p14:creationId xmlns:p14="http://schemas.microsoft.com/office/powerpoint/2010/main" val="236021525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0" y="1"/>
            <a:ext cx="8229600" cy="634189"/>
          </a:xfrm>
        </p:spPr>
        <p:txBody>
          <a:bodyPr anchor="t">
            <a:normAutofit fontScale="90000"/>
          </a:bodyPr>
          <a:lstStyle>
            <a:defPPr>
              <a:defRPr lang="fr-FR"/>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l"/>
            <a:br>
              <a:rPr lang="fr-FR" b="1" dirty="0">
                <a:solidFill>
                  <a:schemeClr val="bg2"/>
                </a:solidFill>
                <a:latin typeface="Caviar Dreams" pitchFamily="34" charset="0"/>
              </a:rPr>
            </a:br>
            <a:br>
              <a:rPr lang="fr-FR" b="1" i="1" dirty="0">
                <a:solidFill>
                  <a:schemeClr val="bg2"/>
                </a:solidFill>
                <a:latin typeface="Lato" pitchFamily="34" charset="0"/>
                <a:ea typeface="Lato" pitchFamily="34" charset="0"/>
                <a:cs typeface="Lato" pitchFamily="34" charset="0"/>
              </a:rPr>
            </a:br>
            <a:endParaRPr lang="fr-FR" b="1" dirty="0">
              <a:solidFill>
                <a:srgbClr val="432918"/>
              </a:solidFill>
              <a:latin typeface="Caviar Dreams" pitchFamily="34" charset="0"/>
            </a:endParaRPr>
          </a:p>
        </p:txBody>
      </p:sp>
      <p:sp>
        <p:nvSpPr>
          <p:cNvPr id="3" name="Rectangle 2">
            <a:extLst>
              <a:ext uri="{FF2B5EF4-FFF2-40B4-BE49-F238E27FC236}">
                <a16:creationId xmlns:a16="http://schemas.microsoft.com/office/drawing/2014/main" id="{22787E2D-9242-A1A1-5D93-4229B14997F3}"/>
              </a:ext>
            </a:extLst>
          </p:cNvPr>
          <p:cNvSpPr/>
          <p:nvPr/>
        </p:nvSpPr>
        <p:spPr>
          <a:xfrm>
            <a:off x="158682" y="1082431"/>
            <a:ext cx="8826634" cy="318901"/>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fr-FR" sz="1350" dirty="0">
                <a:solidFill>
                  <a:schemeClr val="tx1"/>
                </a:solidFill>
                <a:latin typeface="Lato"/>
              </a:rPr>
              <a:t>Budget annexe SPAC – SECTION D’INVESTISSEMENT</a:t>
            </a:r>
          </a:p>
        </p:txBody>
      </p:sp>
      <p:sp>
        <p:nvSpPr>
          <p:cNvPr id="4" name="Rectangle 3">
            <a:extLst>
              <a:ext uri="{FF2B5EF4-FFF2-40B4-BE49-F238E27FC236}">
                <a16:creationId xmlns:a16="http://schemas.microsoft.com/office/drawing/2014/main" id="{F632F515-DE61-FA5C-8615-9AF03A2B2FF9}"/>
              </a:ext>
            </a:extLst>
          </p:cNvPr>
          <p:cNvSpPr/>
          <p:nvPr/>
        </p:nvSpPr>
        <p:spPr>
          <a:xfrm>
            <a:off x="349391" y="1515726"/>
            <a:ext cx="8445217" cy="3223358"/>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defTabSz="685800"/>
            <a:endParaRPr lang="fr-FR" sz="1350" dirty="0">
              <a:solidFill>
                <a:srgbClr val="000000"/>
              </a:solidFill>
              <a:latin typeface="Lato"/>
            </a:endParaRPr>
          </a:p>
          <a:p>
            <a:pPr defTabSz="685800"/>
            <a:endParaRPr lang="fr-FR" sz="1350" dirty="0">
              <a:solidFill>
                <a:srgbClr val="000000"/>
              </a:solidFill>
              <a:latin typeface="Lato"/>
            </a:endParaRPr>
          </a:p>
        </p:txBody>
      </p:sp>
      <p:sp>
        <p:nvSpPr>
          <p:cNvPr id="13" name="ZoneTexte 12">
            <a:extLst>
              <a:ext uri="{FF2B5EF4-FFF2-40B4-BE49-F238E27FC236}">
                <a16:creationId xmlns:a16="http://schemas.microsoft.com/office/drawing/2014/main" id="{84AD43F5-7A5C-01B2-18EF-59162F4110FB}"/>
              </a:ext>
            </a:extLst>
          </p:cNvPr>
          <p:cNvSpPr txBox="1"/>
          <p:nvPr/>
        </p:nvSpPr>
        <p:spPr>
          <a:xfrm>
            <a:off x="349391" y="1515726"/>
            <a:ext cx="8703840" cy="3216265"/>
          </a:xfrm>
          <a:prstGeom prst="rect">
            <a:avLst/>
          </a:prstGeom>
          <a:noFill/>
        </p:spPr>
        <p:txBody>
          <a:bodyPr wrap="square">
            <a:spAutoFit/>
          </a:bodyPr>
          <a:lstStyle/>
          <a:p>
            <a:pPr defTabSz="685800">
              <a:defRPr/>
            </a:pPr>
            <a:r>
              <a:rPr lang="fr-FR" sz="1500" dirty="0">
                <a:solidFill>
                  <a:srgbClr val="000000"/>
                </a:solidFill>
                <a:latin typeface="Lato"/>
              </a:rPr>
              <a:t>Section d’investissement : 4 940 000 € de dépenses</a:t>
            </a:r>
          </a:p>
          <a:p>
            <a:pPr defTabSz="685800">
              <a:defRPr/>
            </a:pPr>
            <a:r>
              <a:rPr lang="fr-FR" sz="1500" dirty="0">
                <a:solidFill>
                  <a:srgbClr val="000000"/>
                </a:solidFill>
                <a:latin typeface="Lato"/>
              </a:rPr>
              <a:t>		                 4 074 000 € de recettes</a:t>
            </a:r>
          </a:p>
          <a:p>
            <a:pPr defTabSz="685800">
              <a:defRPr/>
            </a:pPr>
            <a:r>
              <a:rPr lang="fr-FR" sz="1500" dirty="0">
                <a:solidFill>
                  <a:srgbClr val="000000"/>
                </a:solidFill>
                <a:latin typeface="Lato"/>
              </a:rPr>
              <a:t>		          =&gt;   866 000 € à équilibrer</a:t>
            </a:r>
          </a:p>
          <a:p>
            <a:pPr defTabSz="685800">
              <a:defRPr/>
            </a:pPr>
            <a:endParaRPr lang="fr-FR" sz="800" dirty="0">
              <a:solidFill>
                <a:srgbClr val="000000"/>
              </a:solidFill>
              <a:latin typeface="Lato"/>
            </a:endParaRPr>
          </a:p>
          <a:p>
            <a:pPr defTabSz="685800">
              <a:defRPr/>
            </a:pPr>
            <a:r>
              <a:rPr lang="fr-FR" sz="1500" dirty="0">
                <a:solidFill>
                  <a:srgbClr val="000000"/>
                </a:solidFill>
                <a:latin typeface="Lato"/>
              </a:rPr>
              <a:t>Dépenses :</a:t>
            </a:r>
          </a:p>
          <a:p>
            <a:pPr defTabSz="685800">
              <a:defRPr/>
            </a:pPr>
            <a:r>
              <a:rPr lang="fr-FR" sz="1500" dirty="0">
                <a:solidFill>
                  <a:srgbClr val="000000"/>
                </a:solidFill>
                <a:latin typeface="Lato"/>
              </a:rPr>
              <a:t>Aucun nouveau projet inscrit au BP</a:t>
            </a:r>
          </a:p>
          <a:p>
            <a:pPr defTabSz="685800">
              <a:defRPr/>
            </a:pPr>
            <a:r>
              <a:rPr lang="fr-FR" sz="1500" dirty="0">
                <a:solidFill>
                  <a:srgbClr val="000000"/>
                </a:solidFill>
                <a:latin typeface="Lato"/>
              </a:rPr>
              <a:t>Poursuite des grands projets : </a:t>
            </a:r>
          </a:p>
          <a:p>
            <a:pPr defTabSz="685800">
              <a:defRPr/>
            </a:pPr>
            <a:r>
              <a:rPr lang="fr-FR" sz="1500" dirty="0">
                <a:solidFill>
                  <a:srgbClr val="000000"/>
                </a:solidFill>
                <a:latin typeface="Lato"/>
              </a:rPr>
              <a:t>Sauzé Vaussais : 1,432 M€ en dépenses / 466 K€ en recettes</a:t>
            </a:r>
          </a:p>
          <a:p>
            <a:pPr defTabSz="685800">
              <a:defRPr/>
            </a:pPr>
            <a:r>
              <a:rPr lang="fr-FR" sz="1500" dirty="0">
                <a:solidFill>
                  <a:srgbClr val="000000"/>
                </a:solidFill>
                <a:latin typeface="Lato"/>
              </a:rPr>
              <a:t>Rom : 134 K€ en dépenses / 724 K€ en recettes</a:t>
            </a:r>
          </a:p>
          <a:p>
            <a:pPr defTabSz="685800">
              <a:defRPr/>
            </a:pPr>
            <a:r>
              <a:rPr lang="fr-FR" sz="1500" dirty="0">
                <a:solidFill>
                  <a:srgbClr val="000000"/>
                </a:solidFill>
                <a:latin typeface="Lato"/>
              </a:rPr>
              <a:t>Brioux : 65 K€ en dépenses / 73 K€ en recettes</a:t>
            </a:r>
          </a:p>
          <a:p>
            <a:pPr defTabSz="685800">
              <a:defRPr/>
            </a:pPr>
            <a:r>
              <a:rPr lang="fr-FR" sz="1500" dirty="0">
                <a:solidFill>
                  <a:srgbClr val="000000"/>
                </a:solidFill>
                <a:latin typeface="Lato"/>
              </a:rPr>
              <a:t>Télégestion : 536 K€ en dépenses</a:t>
            </a:r>
          </a:p>
          <a:p>
            <a:pPr defTabSz="685800">
              <a:defRPr/>
            </a:pPr>
            <a:endParaRPr lang="fr-FR" sz="1500" dirty="0">
              <a:solidFill>
                <a:srgbClr val="000000"/>
              </a:solidFill>
              <a:latin typeface="Lato"/>
            </a:endParaRPr>
          </a:p>
          <a:p>
            <a:pPr defTabSz="685800">
              <a:defRPr/>
            </a:pPr>
            <a:r>
              <a:rPr lang="fr-FR" sz="1500" dirty="0">
                <a:solidFill>
                  <a:srgbClr val="000000"/>
                </a:solidFill>
                <a:latin typeface="Lato"/>
              </a:rPr>
              <a:t>Recettes :</a:t>
            </a:r>
          </a:p>
          <a:p>
            <a:pPr defTabSz="685800">
              <a:defRPr/>
            </a:pPr>
            <a:r>
              <a:rPr lang="fr-FR" sz="1500" dirty="0">
                <a:solidFill>
                  <a:srgbClr val="000000"/>
                </a:solidFill>
                <a:latin typeface="Lato"/>
              </a:rPr>
              <a:t>Emprunt inscrit pour travaux Sauzé Vaussais pour 700 K€, Rom 614 K€ et Brioux 260 K€</a:t>
            </a:r>
          </a:p>
        </p:txBody>
      </p:sp>
      <p:sp>
        <p:nvSpPr>
          <p:cNvPr id="6" name="Espace réservé du contenu 9">
            <a:extLst>
              <a:ext uri="{FF2B5EF4-FFF2-40B4-BE49-F238E27FC236}">
                <a16:creationId xmlns:a16="http://schemas.microsoft.com/office/drawing/2014/main" id="{3776E57D-3D16-CD05-F17B-E0ABFB4C8E09}"/>
              </a:ext>
            </a:extLst>
          </p:cNvPr>
          <p:cNvSpPr txBox="1">
            <a:spLocks/>
          </p:cNvSpPr>
          <p:nvPr/>
        </p:nvSpPr>
        <p:spPr>
          <a:xfrm>
            <a:off x="445313" y="477415"/>
            <a:ext cx="8388881" cy="3851697"/>
          </a:xfrm>
          <a:prstGeom prst="rect">
            <a:avLst/>
          </a:prstGeom>
        </p:spPr>
        <p:txBody>
          <a:bodyPr vert="horz" lIns="91440" tIns="45720" rIns="91440" bIns="45720" rtlCol="0" anchor="t">
            <a:normAutofit/>
          </a:bodyPr>
          <a:lst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marL="0" indent="0" algn="just">
              <a:spcBef>
                <a:spcPts val="0"/>
              </a:spcBef>
              <a:spcAft>
                <a:spcPts val="600"/>
              </a:spcAft>
              <a:buFont typeface="Arial" pitchFamily="34" charset="0"/>
              <a:buNone/>
              <a:tabLst>
                <a:tab pos="457200" algn="l"/>
              </a:tabLst>
            </a:pPr>
            <a:r>
              <a:rPr lang="fr-FR" sz="2000" b="1" dirty="0">
                <a:solidFill>
                  <a:schemeClr val="accent4">
                    <a:lumMod val="75000"/>
                  </a:schemeClr>
                </a:solidFill>
                <a:latin typeface="Lato" panose="020F0502020204030203" pitchFamily="34" charset="0"/>
                <a:cs typeface="Arial" panose="020B0604020202020204" pitchFamily="34" charset="0"/>
              </a:rPr>
              <a:t>3. Débat d’orientations budgétaires 2023</a:t>
            </a:r>
          </a:p>
          <a:p>
            <a:pPr marL="0" indent="0" algn="just">
              <a:spcBef>
                <a:spcPts val="0"/>
              </a:spcBef>
              <a:spcAft>
                <a:spcPts val="600"/>
              </a:spcAft>
              <a:buFont typeface="Arial" pitchFamily="34" charset="0"/>
              <a:buNone/>
              <a:tabLst>
                <a:tab pos="457200" algn="l"/>
              </a:tabLst>
            </a:pPr>
            <a:endParaRPr lang="fr-FR" sz="2000" b="1" dirty="0">
              <a:solidFill>
                <a:schemeClr val="accent4">
                  <a:lumMod val="75000"/>
                </a:schemeClr>
              </a:solidFill>
              <a:latin typeface="Lato" panose="020F0502020204030203" pitchFamily="34" charset="0"/>
              <a:ea typeface="Calibri" panose="020F0502020204030204" pitchFamily="34" charset="0"/>
              <a:cs typeface="Arial" panose="020B0604020202020204" pitchFamily="34" charset="0"/>
            </a:endParaRPr>
          </a:p>
        </p:txBody>
      </p:sp>
      <p:sp>
        <p:nvSpPr>
          <p:cNvPr id="8" name="Titre 8">
            <a:extLst>
              <a:ext uri="{FF2B5EF4-FFF2-40B4-BE49-F238E27FC236}">
                <a16:creationId xmlns:a16="http://schemas.microsoft.com/office/drawing/2014/main" id="{E31AA567-8AC6-0447-296F-708D4E60DFD8}"/>
              </a:ext>
            </a:extLst>
          </p:cNvPr>
          <p:cNvSpPr txBox="1">
            <a:spLocks/>
          </p:cNvSpPr>
          <p:nvPr/>
        </p:nvSpPr>
        <p:spPr>
          <a:xfrm>
            <a:off x="457200" y="-67678"/>
            <a:ext cx="8229600" cy="777713"/>
          </a:xfrm>
          <a:prstGeom prst="rect">
            <a:avLst/>
          </a:prstGeom>
        </p:spPr>
        <p:txBody>
          <a:bodyPr vert="horz" lIns="91440" tIns="45720" rIns="91440" bIns="45720" rtlCol="0" anchor="t">
            <a:normAutofit/>
          </a:bodyPr>
          <a:lstStyle>
            <a:lvl1pPr algn="ctr" defTabSz="685800" rtl="0" eaLnBrk="1" latinLnBrk="0" hangingPunct="1">
              <a:spcBef>
                <a:spcPct val="0"/>
              </a:spcBef>
              <a:buNone/>
              <a:defRPr sz="3300" kern="1200">
                <a:solidFill>
                  <a:schemeClr val="tx1"/>
                </a:solidFill>
                <a:latin typeface="+mj-lt"/>
                <a:ea typeface="+mj-ea"/>
                <a:cs typeface="+mj-cs"/>
              </a:defRPr>
            </a:lvl1pPr>
          </a:lstStyle>
          <a:p>
            <a:pPr algn="l"/>
            <a:r>
              <a:rPr lang="fr-FR" sz="4000" b="1" dirty="0">
                <a:solidFill>
                  <a:schemeClr val="accent4">
                    <a:lumMod val="75000"/>
                  </a:schemeClr>
                </a:solidFill>
                <a:latin typeface="Lato" pitchFamily="34" charset="0"/>
                <a:ea typeface="Lato" pitchFamily="34" charset="0"/>
                <a:cs typeface="Lato" pitchFamily="34" charset="0"/>
              </a:rPr>
              <a:t>Finances</a:t>
            </a:r>
            <a:r>
              <a:rPr lang="fr-FR" sz="1300" b="1" i="1" dirty="0">
                <a:solidFill>
                  <a:srgbClr val="5E3B27"/>
                </a:solidFill>
                <a:latin typeface="Lato" pitchFamily="34" charset="0"/>
                <a:ea typeface="Lato" pitchFamily="34" charset="0"/>
                <a:cs typeface="Lato" pitchFamily="34" charset="0"/>
              </a:rPr>
              <a:t> </a:t>
            </a:r>
            <a:r>
              <a:rPr lang="fr-FR" sz="1400" b="1" i="1" dirty="0">
                <a:solidFill>
                  <a:srgbClr val="5E3B27"/>
                </a:solidFill>
                <a:latin typeface="Lato" pitchFamily="34" charset="0"/>
                <a:ea typeface="Lato" pitchFamily="34" charset="0"/>
                <a:cs typeface="Lato" pitchFamily="34" charset="0"/>
              </a:rPr>
              <a:t>- Intervention de Monsieur Jérôme PELTIER</a:t>
            </a:r>
            <a:endParaRPr lang="fr-FR" sz="1300" b="1" i="1" dirty="0">
              <a:solidFill>
                <a:srgbClr val="5E3B27"/>
              </a:solidFill>
              <a:latin typeface="Lato" pitchFamily="34" charset="0"/>
              <a:ea typeface="Lato" pitchFamily="34" charset="0"/>
              <a:cs typeface="Lato" pitchFamily="34" charset="0"/>
            </a:endParaRPr>
          </a:p>
        </p:txBody>
      </p:sp>
      <p:sp>
        <p:nvSpPr>
          <p:cNvPr id="10" name="Espace réservé de la date 9">
            <a:extLst>
              <a:ext uri="{FF2B5EF4-FFF2-40B4-BE49-F238E27FC236}">
                <a16:creationId xmlns:a16="http://schemas.microsoft.com/office/drawing/2014/main" id="{7C31307E-54A5-101C-D813-6F36C923C607}"/>
              </a:ext>
            </a:extLst>
          </p:cNvPr>
          <p:cNvSpPr>
            <a:spLocks noGrp="1"/>
          </p:cNvSpPr>
          <p:nvPr>
            <p:ph type="dt" sz="half" idx="10"/>
          </p:nvPr>
        </p:nvSpPr>
        <p:spPr>
          <a:xfrm>
            <a:off x="457200" y="4767264"/>
            <a:ext cx="3214048" cy="273844"/>
          </a:xfrm>
        </p:spPr>
        <p:txBody>
          <a:bodyPr/>
          <a:lstStyle/>
          <a:p>
            <a:r>
              <a:rPr lang="fr-FR" i="1">
                <a:solidFill>
                  <a:schemeClr val="tx2"/>
                </a:solidFill>
              </a:rPr>
              <a:t>Conseil communautaire – 17 novembre 2022</a:t>
            </a:r>
            <a:endParaRPr lang="fr-FR" i="1" dirty="0">
              <a:solidFill>
                <a:schemeClr val="tx2"/>
              </a:solidFill>
            </a:endParaRPr>
          </a:p>
        </p:txBody>
      </p:sp>
      <p:cxnSp>
        <p:nvCxnSpPr>
          <p:cNvPr id="11" name="Connecteur droit 10">
            <a:extLst>
              <a:ext uri="{FF2B5EF4-FFF2-40B4-BE49-F238E27FC236}">
                <a16:creationId xmlns:a16="http://schemas.microsoft.com/office/drawing/2014/main" id="{07F071E8-3B6E-53FA-08A6-9B6F9EDE3901}"/>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12" name="Espace réservé du numéro de diapositive 11">
            <a:extLst>
              <a:ext uri="{FF2B5EF4-FFF2-40B4-BE49-F238E27FC236}">
                <a16:creationId xmlns:a16="http://schemas.microsoft.com/office/drawing/2014/main" id="{CC1D71A9-97E9-9D8C-3552-7E1036733893}"/>
              </a:ext>
            </a:extLst>
          </p:cNvPr>
          <p:cNvSpPr>
            <a:spLocks noGrp="1"/>
          </p:cNvSpPr>
          <p:nvPr>
            <p:ph type="sldNum" sz="quarter" idx="12"/>
          </p:nvPr>
        </p:nvSpPr>
        <p:spPr/>
        <p:txBody>
          <a:bodyPr/>
          <a:lstStyle/>
          <a:p>
            <a:fld id="{7DD352F8-E6D5-40A5-90BA-A89BD40754D9}" type="slidenum">
              <a:rPr lang="fr-FR" smtClean="0"/>
              <a:pPr/>
              <a:t>42</a:t>
            </a:fld>
            <a:endParaRPr lang="fr-FR"/>
          </a:p>
        </p:txBody>
      </p:sp>
      <p:sp>
        <p:nvSpPr>
          <p:cNvPr id="14" name="Espace réservé du numéro de diapositive 3">
            <a:extLst>
              <a:ext uri="{FF2B5EF4-FFF2-40B4-BE49-F238E27FC236}">
                <a16:creationId xmlns:a16="http://schemas.microsoft.com/office/drawing/2014/main" id="{2376254D-3F0F-520C-5E1F-7C5B16E24609}"/>
              </a:ext>
            </a:extLst>
          </p:cNvPr>
          <p:cNvSpPr txBox="1">
            <a:spLocks/>
          </p:cNvSpPr>
          <p:nvPr/>
        </p:nvSpPr>
        <p:spPr>
          <a:xfrm>
            <a:off x="7236296" y="4767264"/>
            <a:ext cx="648072" cy="273844"/>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DD352F8-E6D5-40A5-90BA-A89BD40754D9}" type="slidenum">
              <a:rPr lang="fr-FR" smtClean="0">
                <a:solidFill>
                  <a:schemeClr val="accent1"/>
                </a:solidFill>
              </a:rPr>
              <a:pPr/>
              <a:t>42</a:t>
            </a:fld>
            <a:endParaRPr lang="fr-FR" dirty="0">
              <a:solidFill>
                <a:schemeClr val="accent1"/>
              </a:solidFill>
            </a:endParaRPr>
          </a:p>
        </p:txBody>
      </p:sp>
    </p:spTree>
    <p:extLst>
      <p:ext uri="{BB962C8B-B14F-4D97-AF65-F5344CB8AC3E}">
        <p14:creationId xmlns:p14="http://schemas.microsoft.com/office/powerpoint/2010/main" val="347485972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0" y="1"/>
            <a:ext cx="8229600" cy="634189"/>
          </a:xfrm>
        </p:spPr>
        <p:txBody>
          <a:bodyPr anchor="t">
            <a:normAutofit fontScale="90000"/>
          </a:bodyPr>
          <a:lstStyle>
            <a:defPPr>
              <a:defRPr lang="fr-FR"/>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l"/>
            <a:br>
              <a:rPr lang="fr-FR" b="1" dirty="0">
                <a:solidFill>
                  <a:schemeClr val="bg2"/>
                </a:solidFill>
                <a:latin typeface="Caviar Dreams" pitchFamily="34" charset="0"/>
              </a:rPr>
            </a:br>
            <a:br>
              <a:rPr lang="fr-FR" b="1" i="1" dirty="0">
                <a:solidFill>
                  <a:schemeClr val="bg2"/>
                </a:solidFill>
                <a:latin typeface="Lato" pitchFamily="34" charset="0"/>
                <a:ea typeface="Lato" pitchFamily="34" charset="0"/>
                <a:cs typeface="Lato" pitchFamily="34" charset="0"/>
              </a:rPr>
            </a:br>
            <a:endParaRPr lang="fr-FR" b="1" dirty="0">
              <a:solidFill>
                <a:srgbClr val="432918"/>
              </a:solidFill>
              <a:latin typeface="Caviar Dreams" pitchFamily="34" charset="0"/>
            </a:endParaRPr>
          </a:p>
        </p:txBody>
      </p:sp>
      <p:sp>
        <p:nvSpPr>
          <p:cNvPr id="3" name="Rectangle 2">
            <a:extLst>
              <a:ext uri="{FF2B5EF4-FFF2-40B4-BE49-F238E27FC236}">
                <a16:creationId xmlns:a16="http://schemas.microsoft.com/office/drawing/2014/main" id="{22787E2D-9242-A1A1-5D93-4229B14997F3}"/>
              </a:ext>
            </a:extLst>
          </p:cNvPr>
          <p:cNvSpPr/>
          <p:nvPr/>
        </p:nvSpPr>
        <p:spPr>
          <a:xfrm>
            <a:off x="158682" y="936227"/>
            <a:ext cx="8826634" cy="318901"/>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fr-FR" sz="1350" dirty="0">
                <a:solidFill>
                  <a:schemeClr val="tx1"/>
                </a:solidFill>
                <a:latin typeface="Lato"/>
              </a:rPr>
              <a:t>Budget annexe SPAC – SECTION DE FONCTIONNEMENT</a:t>
            </a:r>
          </a:p>
        </p:txBody>
      </p:sp>
      <p:sp>
        <p:nvSpPr>
          <p:cNvPr id="6" name="Titre 8">
            <a:extLst>
              <a:ext uri="{FF2B5EF4-FFF2-40B4-BE49-F238E27FC236}">
                <a16:creationId xmlns:a16="http://schemas.microsoft.com/office/drawing/2014/main" id="{1444D96D-8455-A357-89B7-7B03C557D8CD}"/>
              </a:ext>
            </a:extLst>
          </p:cNvPr>
          <p:cNvSpPr txBox="1">
            <a:spLocks/>
          </p:cNvSpPr>
          <p:nvPr/>
        </p:nvSpPr>
        <p:spPr>
          <a:xfrm>
            <a:off x="457200" y="-67678"/>
            <a:ext cx="8229600" cy="777713"/>
          </a:xfrm>
          <a:prstGeom prst="rect">
            <a:avLst/>
          </a:prstGeom>
        </p:spPr>
        <p:txBody>
          <a:bodyPr vert="horz" lIns="91440" tIns="45720" rIns="91440" bIns="45720" rtlCol="0" anchor="t">
            <a:normAutofit/>
          </a:bodyPr>
          <a:lstStyle>
            <a:lvl1pPr algn="ctr" defTabSz="685800" rtl="0" eaLnBrk="1" latinLnBrk="0" hangingPunct="1">
              <a:spcBef>
                <a:spcPct val="0"/>
              </a:spcBef>
              <a:buNone/>
              <a:defRPr sz="3300" kern="1200">
                <a:solidFill>
                  <a:schemeClr val="tx1"/>
                </a:solidFill>
                <a:latin typeface="+mj-lt"/>
                <a:ea typeface="+mj-ea"/>
                <a:cs typeface="+mj-cs"/>
              </a:defRPr>
            </a:lvl1pPr>
          </a:lstStyle>
          <a:p>
            <a:pPr algn="l"/>
            <a:r>
              <a:rPr lang="fr-FR" sz="4000" b="1" dirty="0">
                <a:solidFill>
                  <a:schemeClr val="accent4">
                    <a:lumMod val="75000"/>
                  </a:schemeClr>
                </a:solidFill>
                <a:latin typeface="Lato" pitchFamily="34" charset="0"/>
                <a:ea typeface="Lato" pitchFamily="34" charset="0"/>
                <a:cs typeface="Lato" pitchFamily="34" charset="0"/>
              </a:rPr>
              <a:t>Finances</a:t>
            </a:r>
            <a:r>
              <a:rPr lang="fr-FR" sz="1300" b="1" i="1" dirty="0">
                <a:solidFill>
                  <a:srgbClr val="5E3B27"/>
                </a:solidFill>
                <a:latin typeface="Lato" pitchFamily="34" charset="0"/>
                <a:ea typeface="Lato" pitchFamily="34" charset="0"/>
                <a:cs typeface="Lato" pitchFamily="34" charset="0"/>
              </a:rPr>
              <a:t> </a:t>
            </a:r>
            <a:r>
              <a:rPr lang="fr-FR" sz="1400" b="1" i="1" dirty="0">
                <a:solidFill>
                  <a:srgbClr val="5E3B27"/>
                </a:solidFill>
                <a:latin typeface="Lato" pitchFamily="34" charset="0"/>
                <a:ea typeface="Lato" pitchFamily="34" charset="0"/>
                <a:cs typeface="Lato" pitchFamily="34" charset="0"/>
              </a:rPr>
              <a:t>- Intervention de Monsieur Jérôme PELTIER</a:t>
            </a:r>
            <a:endParaRPr lang="fr-FR" sz="1300" b="1" i="1" dirty="0">
              <a:solidFill>
                <a:srgbClr val="5E3B27"/>
              </a:solidFill>
              <a:latin typeface="Lato" pitchFamily="34" charset="0"/>
              <a:ea typeface="Lato" pitchFamily="34" charset="0"/>
              <a:cs typeface="Lato" pitchFamily="34" charset="0"/>
            </a:endParaRPr>
          </a:p>
        </p:txBody>
      </p:sp>
      <p:sp>
        <p:nvSpPr>
          <p:cNvPr id="8" name="Espace réservé du contenu 9">
            <a:extLst>
              <a:ext uri="{FF2B5EF4-FFF2-40B4-BE49-F238E27FC236}">
                <a16:creationId xmlns:a16="http://schemas.microsoft.com/office/drawing/2014/main" id="{25784139-47DC-D46E-1941-2BF4C38BFF4B}"/>
              </a:ext>
            </a:extLst>
          </p:cNvPr>
          <p:cNvSpPr txBox="1">
            <a:spLocks/>
          </p:cNvSpPr>
          <p:nvPr/>
        </p:nvSpPr>
        <p:spPr>
          <a:xfrm>
            <a:off x="445313" y="477415"/>
            <a:ext cx="8388881" cy="3851697"/>
          </a:xfrm>
          <a:prstGeom prst="rect">
            <a:avLst/>
          </a:prstGeom>
        </p:spPr>
        <p:txBody>
          <a:bodyPr vert="horz" lIns="91440" tIns="45720" rIns="91440" bIns="45720" rtlCol="0" anchor="t">
            <a:normAutofit/>
          </a:bodyPr>
          <a:lst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marL="0" indent="0" algn="just">
              <a:spcBef>
                <a:spcPts val="0"/>
              </a:spcBef>
              <a:spcAft>
                <a:spcPts val="600"/>
              </a:spcAft>
              <a:buFont typeface="Arial" pitchFamily="34" charset="0"/>
              <a:buNone/>
              <a:tabLst>
                <a:tab pos="457200" algn="l"/>
              </a:tabLst>
            </a:pPr>
            <a:r>
              <a:rPr lang="fr-FR" sz="2000" b="1" dirty="0">
                <a:solidFill>
                  <a:schemeClr val="accent4">
                    <a:lumMod val="75000"/>
                  </a:schemeClr>
                </a:solidFill>
                <a:latin typeface="Lato" panose="020F0502020204030203" pitchFamily="34" charset="0"/>
                <a:cs typeface="Arial" panose="020B0604020202020204" pitchFamily="34" charset="0"/>
              </a:rPr>
              <a:t>3. Débat d’orientations budgétaires 2023</a:t>
            </a:r>
          </a:p>
          <a:p>
            <a:pPr marL="0" indent="0" algn="just">
              <a:spcBef>
                <a:spcPts val="0"/>
              </a:spcBef>
              <a:spcAft>
                <a:spcPts val="600"/>
              </a:spcAft>
              <a:buFont typeface="Arial" pitchFamily="34" charset="0"/>
              <a:buNone/>
              <a:tabLst>
                <a:tab pos="457200" algn="l"/>
              </a:tabLst>
            </a:pPr>
            <a:endParaRPr lang="fr-FR" sz="2000" b="1" dirty="0">
              <a:solidFill>
                <a:schemeClr val="accent4">
                  <a:lumMod val="75000"/>
                </a:schemeClr>
              </a:solidFill>
              <a:latin typeface="Lato" panose="020F0502020204030203" pitchFamily="34" charset="0"/>
              <a:ea typeface="Calibri" panose="020F0502020204030204" pitchFamily="34" charset="0"/>
              <a:cs typeface="Arial" panose="020B0604020202020204" pitchFamily="34" charset="0"/>
            </a:endParaRPr>
          </a:p>
        </p:txBody>
      </p:sp>
      <p:sp>
        <p:nvSpPr>
          <p:cNvPr id="10" name="Espace réservé de la date 9">
            <a:extLst>
              <a:ext uri="{FF2B5EF4-FFF2-40B4-BE49-F238E27FC236}">
                <a16:creationId xmlns:a16="http://schemas.microsoft.com/office/drawing/2014/main" id="{4D3B0D35-E366-EF31-D3B6-CD04768807E3}"/>
              </a:ext>
            </a:extLst>
          </p:cNvPr>
          <p:cNvSpPr>
            <a:spLocks noGrp="1"/>
          </p:cNvSpPr>
          <p:nvPr>
            <p:ph type="dt" sz="half" idx="10"/>
          </p:nvPr>
        </p:nvSpPr>
        <p:spPr>
          <a:xfrm>
            <a:off x="457199" y="4767264"/>
            <a:ext cx="3145809" cy="273844"/>
          </a:xfrm>
        </p:spPr>
        <p:txBody>
          <a:bodyPr/>
          <a:lstStyle/>
          <a:p>
            <a:r>
              <a:rPr lang="fr-FR" i="1">
                <a:solidFill>
                  <a:schemeClr val="tx2"/>
                </a:solidFill>
              </a:rPr>
              <a:t>Conseil communautaire – 17 novembre 2022</a:t>
            </a:r>
            <a:endParaRPr lang="fr-FR" i="1" dirty="0">
              <a:solidFill>
                <a:schemeClr val="tx2"/>
              </a:solidFill>
            </a:endParaRPr>
          </a:p>
        </p:txBody>
      </p:sp>
      <p:cxnSp>
        <p:nvCxnSpPr>
          <p:cNvPr id="11" name="Connecteur droit 10">
            <a:extLst>
              <a:ext uri="{FF2B5EF4-FFF2-40B4-BE49-F238E27FC236}">
                <a16:creationId xmlns:a16="http://schemas.microsoft.com/office/drawing/2014/main" id="{B79BE6A3-4A93-27A0-2D86-C2C97A768AF7}"/>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12" name="Espace réservé du numéro de diapositive 11">
            <a:extLst>
              <a:ext uri="{FF2B5EF4-FFF2-40B4-BE49-F238E27FC236}">
                <a16:creationId xmlns:a16="http://schemas.microsoft.com/office/drawing/2014/main" id="{037290EE-2943-AFCD-39DC-94B63D4ED3BF}"/>
              </a:ext>
            </a:extLst>
          </p:cNvPr>
          <p:cNvSpPr>
            <a:spLocks noGrp="1"/>
          </p:cNvSpPr>
          <p:nvPr>
            <p:ph type="sldNum" sz="quarter" idx="12"/>
          </p:nvPr>
        </p:nvSpPr>
        <p:spPr/>
        <p:txBody>
          <a:bodyPr/>
          <a:lstStyle/>
          <a:p>
            <a:fld id="{7DD352F8-E6D5-40A5-90BA-A89BD40754D9}" type="slidenum">
              <a:rPr lang="fr-FR" smtClean="0"/>
              <a:pPr/>
              <a:t>43</a:t>
            </a:fld>
            <a:endParaRPr lang="fr-FR"/>
          </a:p>
        </p:txBody>
      </p:sp>
      <p:sp>
        <p:nvSpPr>
          <p:cNvPr id="14" name="Espace réservé du numéro de diapositive 3">
            <a:extLst>
              <a:ext uri="{FF2B5EF4-FFF2-40B4-BE49-F238E27FC236}">
                <a16:creationId xmlns:a16="http://schemas.microsoft.com/office/drawing/2014/main" id="{4B4C55D4-CD90-D222-E5D5-3863285AF453}"/>
              </a:ext>
            </a:extLst>
          </p:cNvPr>
          <p:cNvSpPr txBox="1">
            <a:spLocks/>
          </p:cNvSpPr>
          <p:nvPr/>
        </p:nvSpPr>
        <p:spPr>
          <a:xfrm>
            <a:off x="7236296" y="4767264"/>
            <a:ext cx="648072" cy="273844"/>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DD352F8-E6D5-40A5-90BA-A89BD40754D9}" type="slidenum">
              <a:rPr lang="fr-FR" smtClean="0">
                <a:solidFill>
                  <a:schemeClr val="accent1"/>
                </a:solidFill>
              </a:rPr>
              <a:pPr/>
              <a:t>43</a:t>
            </a:fld>
            <a:endParaRPr lang="fr-FR" dirty="0">
              <a:solidFill>
                <a:schemeClr val="accent1"/>
              </a:solidFill>
            </a:endParaRPr>
          </a:p>
        </p:txBody>
      </p:sp>
      <p:pic>
        <p:nvPicPr>
          <p:cNvPr id="2" name="Image 1">
            <a:extLst>
              <a:ext uri="{FF2B5EF4-FFF2-40B4-BE49-F238E27FC236}">
                <a16:creationId xmlns:a16="http://schemas.microsoft.com/office/drawing/2014/main" id="{E25B15E0-0A99-C6A3-DDF3-367AABE42ED9}"/>
              </a:ext>
            </a:extLst>
          </p:cNvPr>
          <p:cNvPicPr>
            <a:picLocks noChangeAspect="1"/>
          </p:cNvPicPr>
          <p:nvPr/>
        </p:nvPicPr>
        <p:blipFill>
          <a:blip r:embed="rId3"/>
          <a:stretch>
            <a:fillRect/>
          </a:stretch>
        </p:blipFill>
        <p:spPr>
          <a:xfrm>
            <a:off x="158682" y="1452755"/>
            <a:ext cx="8495693" cy="3165954"/>
          </a:xfrm>
          <a:prstGeom prst="rect">
            <a:avLst/>
          </a:prstGeom>
        </p:spPr>
      </p:pic>
    </p:spTree>
    <p:extLst>
      <p:ext uri="{BB962C8B-B14F-4D97-AF65-F5344CB8AC3E}">
        <p14:creationId xmlns:p14="http://schemas.microsoft.com/office/powerpoint/2010/main" val="171892577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0" y="1"/>
            <a:ext cx="8229600" cy="634189"/>
          </a:xfrm>
        </p:spPr>
        <p:txBody>
          <a:bodyPr anchor="t">
            <a:normAutofit fontScale="90000"/>
          </a:bodyPr>
          <a:lstStyle>
            <a:defPPr>
              <a:defRPr lang="fr-FR"/>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l"/>
            <a:br>
              <a:rPr lang="fr-FR" b="1" dirty="0">
                <a:solidFill>
                  <a:schemeClr val="bg2"/>
                </a:solidFill>
                <a:latin typeface="Caviar Dreams" pitchFamily="34" charset="0"/>
              </a:rPr>
            </a:br>
            <a:br>
              <a:rPr lang="fr-FR" b="1" i="1" dirty="0">
                <a:solidFill>
                  <a:schemeClr val="bg2"/>
                </a:solidFill>
                <a:latin typeface="Lato" pitchFamily="34" charset="0"/>
                <a:ea typeface="Lato" pitchFamily="34" charset="0"/>
                <a:cs typeface="Lato" pitchFamily="34" charset="0"/>
              </a:rPr>
            </a:br>
            <a:endParaRPr lang="fr-FR" b="1" dirty="0">
              <a:solidFill>
                <a:srgbClr val="432918"/>
              </a:solidFill>
              <a:latin typeface="Caviar Dreams" pitchFamily="34" charset="0"/>
            </a:endParaRPr>
          </a:p>
        </p:txBody>
      </p:sp>
      <p:sp>
        <p:nvSpPr>
          <p:cNvPr id="3" name="Rectangle 2">
            <a:extLst>
              <a:ext uri="{FF2B5EF4-FFF2-40B4-BE49-F238E27FC236}">
                <a16:creationId xmlns:a16="http://schemas.microsoft.com/office/drawing/2014/main" id="{22787E2D-9242-A1A1-5D93-4229B14997F3}"/>
              </a:ext>
            </a:extLst>
          </p:cNvPr>
          <p:cNvSpPr/>
          <p:nvPr/>
        </p:nvSpPr>
        <p:spPr>
          <a:xfrm>
            <a:off x="158682" y="936227"/>
            <a:ext cx="8826634" cy="318901"/>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fr-FR" sz="1350" dirty="0">
                <a:solidFill>
                  <a:schemeClr val="tx1"/>
                </a:solidFill>
                <a:latin typeface="Lato"/>
              </a:rPr>
              <a:t>Budget annexe SPAC – SECTION D’INVESTISSEMENT</a:t>
            </a:r>
          </a:p>
        </p:txBody>
      </p:sp>
      <p:sp>
        <p:nvSpPr>
          <p:cNvPr id="6" name="Titre 8">
            <a:extLst>
              <a:ext uri="{FF2B5EF4-FFF2-40B4-BE49-F238E27FC236}">
                <a16:creationId xmlns:a16="http://schemas.microsoft.com/office/drawing/2014/main" id="{1444D96D-8455-A357-89B7-7B03C557D8CD}"/>
              </a:ext>
            </a:extLst>
          </p:cNvPr>
          <p:cNvSpPr txBox="1">
            <a:spLocks/>
          </p:cNvSpPr>
          <p:nvPr/>
        </p:nvSpPr>
        <p:spPr>
          <a:xfrm>
            <a:off x="457200" y="-67678"/>
            <a:ext cx="8229600" cy="777713"/>
          </a:xfrm>
          <a:prstGeom prst="rect">
            <a:avLst/>
          </a:prstGeom>
        </p:spPr>
        <p:txBody>
          <a:bodyPr vert="horz" lIns="91440" tIns="45720" rIns="91440" bIns="45720" rtlCol="0" anchor="t">
            <a:normAutofit/>
          </a:bodyPr>
          <a:lstStyle>
            <a:lvl1pPr algn="ctr" defTabSz="685800" rtl="0" eaLnBrk="1" latinLnBrk="0" hangingPunct="1">
              <a:spcBef>
                <a:spcPct val="0"/>
              </a:spcBef>
              <a:buNone/>
              <a:defRPr sz="3300" kern="1200">
                <a:solidFill>
                  <a:schemeClr val="tx1"/>
                </a:solidFill>
                <a:latin typeface="+mj-lt"/>
                <a:ea typeface="+mj-ea"/>
                <a:cs typeface="+mj-cs"/>
              </a:defRPr>
            </a:lvl1pPr>
          </a:lstStyle>
          <a:p>
            <a:pPr algn="l"/>
            <a:r>
              <a:rPr lang="fr-FR" sz="4000" b="1" dirty="0">
                <a:solidFill>
                  <a:schemeClr val="accent4">
                    <a:lumMod val="75000"/>
                  </a:schemeClr>
                </a:solidFill>
                <a:latin typeface="Lato" pitchFamily="34" charset="0"/>
                <a:ea typeface="Lato" pitchFamily="34" charset="0"/>
                <a:cs typeface="Lato" pitchFamily="34" charset="0"/>
              </a:rPr>
              <a:t>Finances</a:t>
            </a:r>
            <a:r>
              <a:rPr lang="fr-FR" sz="1300" b="1" i="1" dirty="0">
                <a:solidFill>
                  <a:srgbClr val="5E3B27"/>
                </a:solidFill>
                <a:latin typeface="Lato" pitchFamily="34" charset="0"/>
                <a:ea typeface="Lato" pitchFamily="34" charset="0"/>
                <a:cs typeface="Lato" pitchFamily="34" charset="0"/>
              </a:rPr>
              <a:t> </a:t>
            </a:r>
            <a:r>
              <a:rPr lang="fr-FR" sz="1400" b="1" i="1" dirty="0">
                <a:solidFill>
                  <a:srgbClr val="5E3B27"/>
                </a:solidFill>
                <a:latin typeface="Lato" pitchFamily="34" charset="0"/>
                <a:ea typeface="Lato" pitchFamily="34" charset="0"/>
                <a:cs typeface="Lato" pitchFamily="34" charset="0"/>
              </a:rPr>
              <a:t>- Intervention de Monsieur Jérôme PELTIER</a:t>
            </a:r>
            <a:endParaRPr lang="fr-FR" sz="1300" b="1" i="1" dirty="0">
              <a:solidFill>
                <a:srgbClr val="5E3B27"/>
              </a:solidFill>
              <a:latin typeface="Lato" pitchFamily="34" charset="0"/>
              <a:ea typeface="Lato" pitchFamily="34" charset="0"/>
              <a:cs typeface="Lato" pitchFamily="34" charset="0"/>
            </a:endParaRPr>
          </a:p>
        </p:txBody>
      </p:sp>
      <p:sp>
        <p:nvSpPr>
          <p:cNvPr id="8" name="Espace réservé du contenu 9">
            <a:extLst>
              <a:ext uri="{FF2B5EF4-FFF2-40B4-BE49-F238E27FC236}">
                <a16:creationId xmlns:a16="http://schemas.microsoft.com/office/drawing/2014/main" id="{25784139-47DC-D46E-1941-2BF4C38BFF4B}"/>
              </a:ext>
            </a:extLst>
          </p:cNvPr>
          <p:cNvSpPr txBox="1">
            <a:spLocks/>
          </p:cNvSpPr>
          <p:nvPr/>
        </p:nvSpPr>
        <p:spPr>
          <a:xfrm>
            <a:off x="445313" y="477415"/>
            <a:ext cx="8388881" cy="3851697"/>
          </a:xfrm>
          <a:prstGeom prst="rect">
            <a:avLst/>
          </a:prstGeom>
        </p:spPr>
        <p:txBody>
          <a:bodyPr vert="horz" lIns="91440" tIns="45720" rIns="91440" bIns="45720" rtlCol="0" anchor="t">
            <a:normAutofit/>
          </a:bodyPr>
          <a:lst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marL="0" indent="0" algn="just">
              <a:spcBef>
                <a:spcPts val="0"/>
              </a:spcBef>
              <a:spcAft>
                <a:spcPts val="600"/>
              </a:spcAft>
              <a:buFont typeface="Arial" pitchFamily="34" charset="0"/>
              <a:buNone/>
              <a:tabLst>
                <a:tab pos="457200" algn="l"/>
              </a:tabLst>
            </a:pPr>
            <a:r>
              <a:rPr lang="fr-FR" sz="2000" b="1" dirty="0">
                <a:solidFill>
                  <a:schemeClr val="accent4">
                    <a:lumMod val="75000"/>
                  </a:schemeClr>
                </a:solidFill>
                <a:latin typeface="Lato" panose="020F0502020204030203" pitchFamily="34" charset="0"/>
                <a:cs typeface="Arial" panose="020B0604020202020204" pitchFamily="34" charset="0"/>
              </a:rPr>
              <a:t>3. Débat d’orientations budgétaires 2023</a:t>
            </a:r>
          </a:p>
          <a:p>
            <a:pPr marL="0" indent="0" algn="just">
              <a:spcBef>
                <a:spcPts val="0"/>
              </a:spcBef>
              <a:spcAft>
                <a:spcPts val="600"/>
              </a:spcAft>
              <a:buFont typeface="Arial" pitchFamily="34" charset="0"/>
              <a:buNone/>
              <a:tabLst>
                <a:tab pos="457200" algn="l"/>
              </a:tabLst>
            </a:pPr>
            <a:endParaRPr lang="fr-FR" sz="2000" b="1" dirty="0">
              <a:solidFill>
                <a:schemeClr val="accent4">
                  <a:lumMod val="75000"/>
                </a:schemeClr>
              </a:solidFill>
              <a:latin typeface="Lato" panose="020F0502020204030203" pitchFamily="34" charset="0"/>
              <a:ea typeface="Calibri" panose="020F0502020204030204" pitchFamily="34" charset="0"/>
              <a:cs typeface="Arial" panose="020B0604020202020204" pitchFamily="34" charset="0"/>
            </a:endParaRPr>
          </a:p>
        </p:txBody>
      </p:sp>
      <p:sp>
        <p:nvSpPr>
          <p:cNvPr id="10" name="Espace réservé de la date 9">
            <a:extLst>
              <a:ext uri="{FF2B5EF4-FFF2-40B4-BE49-F238E27FC236}">
                <a16:creationId xmlns:a16="http://schemas.microsoft.com/office/drawing/2014/main" id="{4D3B0D35-E366-EF31-D3B6-CD04768807E3}"/>
              </a:ext>
            </a:extLst>
          </p:cNvPr>
          <p:cNvSpPr>
            <a:spLocks noGrp="1"/>
          </p:cNvSpPr>
          <p:nvPr>
            <p:ph type="dt" sz="half" idx="10"/>
          </p:nvPr>
        </p:nvSpPr>
        <p:spPr>
          <a:xfrm>
            <a:off x="457199" y="4767264"/>
            <a:ext cx="3145809" cy="273844"/>
          </a:xfrm>
        </p:spPr>
        <p:txBody>
          <a:bodyPr/>
          <a:lstStyle/>
          <a:p>
            <a:r>
              <a:rPr lang="fr-FR" i="1">
                <a:solidFill>
                  <a:schemeClr val="tx2"/>
                </a:solidFill>
              </a:rPr>
              <a:t>Conseil communautaire – 17 novembre 2022</a:t>
            </a:r>
            <a:endParaRPr lang="fr-FR" i="1" dirty="0">
              <a:solidFill>
                <a:schemeClr val="tx2"/>
              </a:solidFill>
            </a:endParaRPr>
          </a:p>
        </p:txBody>
      </p:sp>
      <p:cxnSp>
        <p:nvCxnSpPr>
          <p:cNvPr id="11" name="Connecteur droit 10">
            <a:extLst>
              <a:ext uri="{FF2B5EF4-FFF2-40B4-BE49-F238E27FC236}">
                <a16:creationId xmlns:a16="http://schemas.microsoft.com/office/drawing/2014/main" id="{B79BE6A3-4A93-27A0-2D86-C2C97A768AF7}"/>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12" name="Espace réservé du numéro de diapositive 11">
            <a:extLst>
              <a:ext uri="{FF2B5EF4-FFF2-40B4-BE49-F238E27FC236}">
                <a16:creationId xmlns:a16="http://schemas.microsoft.com/office/drawing/2014/main" id="{037290EE-2943-AFCD-39DC-94B63D4ED3BF}"/>
              </a:ext>
            </a:extLst>
          </p:cNvPr>
          <p:cNvSpPr>
            <a:spLocks noGrp="1"/>
          </p:cNvSpPr>
          <p:nvPr>
            <p:ph type="sldNum" sz="quarter" idx="12"/>
          </p:nvPr>
        </p:nvSpPr>
        <p:spPr/>
        <p:txBody>
          <a:bodyPr/>
          <a:lstStyle/>
          <a:p>
            <a:fld id="{7DD352F8-E6D5-40A5-90BA-A89BD40754D9}" type="slidenum">
              <a:rPr lang="fr-FR" smtClean="0"/>
              <a:pPr/>
              <a:t>44</a:t>
            </a:fld>
            <a:endParaRPr lang="fr-FR"/>
          </a:p>
        </p:txBody>
      </p:sp>
      <p:sp>
        <p:nvSpPr>
          <p:cNvPr id="14" name="Espace réservé du numéro de diapositive 3">
            <a:extLst>
              <a:ext uri="{FF2B5EF4-FFF2-40B4-BE49-F238E27FC236}">
                <a16:creationId xmlns:a16="http://schemas.microsoft.com/office/drawing/2014/main" id="{4B4C55D4-CD90-D222-E5D5-3863285AF453}"/>
              </a:ext>
            </a:extLst>
          </p:cNvPr>
          <p:cNvSpPr txBox="1">
            <a:spLocks/>
          </p:cNvSpPr>
          <p:nvPr/>
        </p:nvSpPr>
        <p:spPr>
          <a:xfrm>
            <a:off x="7236296" y="4767264"/>
            <a:ext cx="648072" cy="273844"/>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DD352F8-E6D5-40A5-90BA-A89BD40754D9}" type="slidenum">
              <a:rPr lang="fr-FR" smtClean="0">
                <a:solidFill>
                  <a:schemeClr val="accent1"/>
                </a:solidFill>
              </a:rPr>
              <a:pPr/>
              <a:t>44</a:t>
            </a:fld>
            <a:endParaRPr lang="fr-FR" dirty="0">
              <a:solidFill>
                <a:schemeClr val="accent1"/>
              </a:solidFill>
            </a:endParaRPr>
          </a:p>
        </p:txBody>
      </p:sp>
      <p:pic>
        <p:nvPicPr>
          <p:cNvPr id="4" name="Image 3">
            <a:extLst>
              <a:ext uri="{FF2B5EF4-FFF2-40B4-BE49-F238E27FC236}">
                <a16:creationId xmlns:a16="http://schemas.microsoft.com/office/drawing/2014/main" id="{85B18751-C17F-2123-8536-FBD56E6E1367}"/>
              </a:ext>
            </a:extLst>
          </p:cNvPr>
          <p:cNvPicPr>
            <a:picLocks noChangeAspect="1"/>
          </p:cNvPicPr>
          <p:nvPr/>
        </p:nvPicPr>
        <p:blipFill>
          <a:blip r:embed="rId3"/>
          <a:stretch>
            <a:fillRect/>
          </a:stretch>
        </p:blipFill>
        <p:spPr>
          <a:xfrm>
            <a:off x="158682" y="1326939"/>
            <a:ext cx="8555665" cy="3303369"/>
          </a:xfrm>
          <a:prstGeom prst="rect">
            <a:avLst/>
          </a:prstGeom>
        </p:spPr>
      </p:pic>
    </p:spTree>
    <p:extLst>
      <p:ext uri="{BB962C8B-B14F-4D97-AF65-F5344CB8AC3E}">
        <p14:creationId xmlns:p14="http://schemas.microsoft.com/office/powerpoint/2010/main" val="392855754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0" y="1"/>
            <a:ext cx="8229600" cy="634189"/>
          </a:xfrm>
        </p:spPr>
        <p:txBody>
          <a:bodyPr anchor="t">
            <a:normAutofit fontScale="90000"/>
          </a:bodyPr>
          <a:lstStyle>
            <a:defPPr>
              <a:defRPr lang="fr-FR"/>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l"/>
            <a:br>
              <a:rPr lang="fr-FR" b="1" dirty="0">
                <a:solidFill>
                  <a:schemeClr val="bg2"/>
                </a:solidFill>
                <a:latin typeface="Caviar Dreams" pitchFamily="34" charset="0"/>
              </a:rPr>
            </a:br>
            <a:br>
              <a:rPr lang="fr-FR" b="1" i="1" dirty="0">
                <a:solidFill>
                  <a:schemeClr val="bg2"/>
                </a:solidFill>
                <a:latin typeface="Lato" pitchFamily="34" charset="0"/>
                <a:ea typeface="Lato" pitchFamily="34" charset="0"/>
                <a:cs typeface="Lato" pitchFamily="34" charset="0"/>
              </a:rPr>
            </a:br>
            <a:endParaRPr lang="fr-FR" b="1" dirty="0">
              <a:solidFill>
                <a:srgbClr val="432918"/>
              </a:solidFill>
              <a:latin typeface="Caviar Dreams" pitchFamily="34" charset="0"/>
            </a:endParaRPr>
          </a:p>
        </p:txBody>
      </p:sp>
      <p:sp>
        <p:nvSpPr>
          <p:cNvPr id="3" name="Rectangle 2">
            <a:extLst>
              <a:ext uri="{FF2B5EF4-FFF2-40B4-BE49-F238E27FC236}">
                <a16:creationId xmlns:a16="http://schemas.microsoft.com/office/drawing/2014/main" id="{22787E2D-9242-A1A1-5D93-4229B14997F3}"/>
              </a:ext>
            </a:extLst>
          </p:cNvPr>
          <p:cNvSpPr/>
          <p:nvPr/>
        </p:nvSpPr>
        <p:spPr>
          <a:xfrm>
            <a:off x="87040" y="1009048"/>
            <a:ext cx="8826634" cy="318901"/>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fr-FR" sz="1350">
                <a:solidFill>
                  <a:schemeClr val="tx1"/>
                </a:solidFill>
                <a:latin typeface="Lato"/>
              </a:rPr>
              <a:t>Budget annexe SPANC</a:t>
            </a:r>
            <a:endParaRPr lang="fr-FR" sz="1350" dirty="0">
              <a:solidFill>
                <a:schemeClr val="tx1"/>
              </a:solidFill>
              <a:latin typeface="Lato"/>
            </a:endParaRPr>
          </a:p>
        </p:txBody>
      </p:sp>
      <p:sp>
        <p:nvSpPr>
          <p:cNvPr id="4" name="Rectangle 3">
            <a:extLst>
              <a:ext uri="{FF2B5EF4-FFF2-40B4-BE49-F238E27FC236}">
                <a16:creationId xmlns:a16="http://schemas.microsoft.com/office/drawing/2014/main" id="{F632F515-DE61-FA5C-8615-9AF03A2B2FF9}"/>
              </a:ext>
            </a:extLst>
          </p:cNvPr>
          <p:cNvSpPr/>
          <p:nvPr/>
        </p:nvSpPr>
        <p:spPr>
          <a:xfrm>
            <a:off x="368301" y="1405815"/>
            <a:ext cx="8375649" cy="3346779"/>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defTabSz="685800"/>
            <a:endParaRPr lang="fr-FR" sz="1350" dirty="0">
              <a:solidFill>
                <a:srgbClr val="000000"/>
              </a:solidFill>
              <a:latin typeface="Lato"/>
            </a:endParaRPr>
          </a:p>
          <a:p>
            <a:pPr defTabSz="685800"/>
            <a:endParaRPr lang="fr-FR" sz="1350" dirty="0">
              <a:solidFill>
                <a:srgbClr val="000000"/>
              </a:solidFill>
              <a:latin typeface="Lato"/>
            </a:endParaRPr>
          </a:p>
        </p:txBody>
      </p:sp>
      <p:sp>
        <p:nvSpPr>
          <p:cNvPr id="13" name="ZoneTexte 12">
            <a:extLst>
              <a:ext uri="{FF2B5EF4-FFF2-40B4-BE49-F238E27FC236}">
                <a16:creationId xmlns:a16="http://schemas.microsoft.com/office/drawing/2014/main" id="{84AD43F5-7A5C-01B2-18EF-59162F4110FB}"/>
              </a:ext>
            </a:extLst>
          </p:cNvPr>
          <p:cNvSpPr txBox="1"/>
          <p:nvPr/>
        </p:nvSpPr>
        <p:spPr>
          <a:xfrm>
            <a:off x="511870" y="1437586"/>
            <a:ext cx="8703840" cy="3323987"/>
          </a:xfrm>
          <a:prstGeom prst="rect">
            <a:avLst/>
          </a:prstGeom>
          <a:noFill/>
        </p:spPr>
        <p:txBody>
          <a:bodyPr wrap="square">
            <a:spAutoFit/>
          </a:bodyPr>
          <a:lstStyle/>
          <a:p>
            <a:pPr defTabSz="685800">
              <a:defRPr/>
            </a:pPr>
            <a:r>
              <a:rPr lang="fr-FR" sz="1500" dirty="0">
                <a:solidFill>
                  <a:srgbClr val="000000"/>
                </a:solidFill>
                <a:highlight>
                  <a:srgbClr val="C0C0C0"/>
                </a:highlight>
                <a:latin typeface="Lato"/>
              </a:rPr>
              <a:t>FONCTIONNEMENT</a:t>
            </a:r>
          </a:p>
          <a:p>
            <a:pPr defTabSz="685800">
              <a:defRPr/>
            </a:pPr>
            <a:endParaRPr lang="fr-FR" sz="1500" dirty="0">
              <a:solidFill>
                <a:srgbClr val="000000"/>
              </a:solidFill>
              <a:latin typeface="Lato"/>
            </a:endParaRPr>
          </a:p>
          <a:p>
            <a:pPr defTabSz="685800">
              <a:defRPr/>
            </a:pPr>
            <a:r>
              <a:rPr lang="fr-FR" sz="1500" dirty="0">
                <a:solidFill>
                  <a:srgbClr val="000000"/>
                </a:solidFill>
                <a:latin typeface="Lato"/>
              </a:rPr>
              <a:t>Le budget s’équilibre sans reprise anticipée des résultats</a:t>
            </a:r>
          </a:p>
          <a:p>
            <a:pPr defTabSz="685800">
              <a:defRPr/>
            </a:pPr>
            <a:endParaRPr lang="fr-FR" sz="1500" dirty="0">
              <a:solidFill>
                <a:srgbClr val="000000"/>
              </a:solidFill>
              <a:latin typeface="Lato"/>
            </a:endParaRPr>
          </a:p>
          <a:p>
            <a:pPr defTabSz="685800">
              <a:defRPr/>
            </a:pPr>
            <a:endParaRPr lang="fr-FR" sz="1500" dirty="0">
              <a:solidFill>
                <a:srgbClr val="000000"/>
              </a:solidFill>
              <a:latin typeface="Lato"/>
            </a:endParaRPr>
          </a:p>
          <a:p>
            <a:pPr defTabSz="685800">
              <a:defRPr/>
            </a:pPr>
            <a:r>
              <a:rPr lang="fr-FR" sz="1500" dirty="0">
                <a:solidFill>
                  <a:srgbClr val="000000"/>
                </a:solidFill>
                <a:highlight>
                  <a:srgbClr val="C0C0C0"/>
                </a:highlight>
                <a:latin typeface="Lato"/>
              </a:rPr>
              <a:t>INVESTISSEMENT</a:t>
            </a:r>
          </a:p>
          <a:p>
            <a:pPr defTabSz="685800">
              <a:defRPr/>
            </a:pPr>
            <a:endParaRPr lang="fr-FR" sz="1500" dirty="0">
              <a:solidFill>
                <a:srgbClr val="000000"/>
              </a:solidFill>
              <a:latin typeface="Lato"/>
            </a:endParaRPr>
          </a:p>
          <a:p>
            <a:pPr defTabSz="685800">
              <a:defRPr/>
            </a:pPr>
            <a:r>
              <a:rPr lang="fr-FR" sz="1500" dirty="0">
                <a:solidFill>
                  <a:srgbClr val="000000"/>
                </a:solidFill>
                <a:latin typeface="Lato"/>
              </a:rPr>
              <a:t>Section qui génère un excédent structurel</a:t>
            </a:r>
          </a:p>
          <a:p>
            <a:pPr defTabSz="685800">
              <a:defRPr/>
            </a:pPr>
            <a:endParaRPr lang="fr-FR" sz="1500" dirty="0">
              <a:solidFill>
                <a:srgbClr val="000000"/>
              </a:solidFill>
              <a:latin typeface="Lato"/>
            </a:endParaRPr>
          </a:p>
          <a:p>
            <a:pPr defTabSz="685800">
              <a:defRPr/>
            </a:pPr>
            <a:r>
              <a:rPr lang="fr-FR" sz="1500" dirty="0">
                <a:solidFill>
                  <a:srgbClr val="000000"/>
                </a:solidFill>
                <a:latin typeface="Lato"/>
              </a:rPr>
              <a:t>Dépenses d’investissement : 10 878 €</a:t>
            </a:r>
          </a:p>
          <a:p>
            <a:pPr defTabSz="685800">
              <a:defRPr/>
            </a:pPr>
            <a:r>
              <a:rPr lang="fr-FR" sz="1500" dirty="0">
                <a:solidFill>
                  <a:srgbClr val="000000"/>
                </a:solidFill>
                <a:latin typeface="Lato"/>
              </a:rPr>
              <a:t>Recettes d’investissement :   18 622 €</a:t>
            </a:r>
          </a:p>
          <a:p>
            <a:pPr defTabSz="685800">
              <a:defRPr/>
            </a:pPr>
            <a:r>
              <a:rPr lang="fr-FR" sz="1500" dirty="0">
                <a:solidFill>
                  <a:srgbClr val="000000"/>
                </a:solidFill>
                <a:latin typeface="Lato"/>
              </a:rPr>
              <a:t>Sur excédent :                           7 744 €</a:t>
            </a:r>
          </a:p>
          <a:p>
            <a:pPr defTabSz="685800">
              <a:defRPr/>
            </a:pPr>
            <a:endParaRPr lang="fr-FR" sz="1500" dirty="0">
              <a:solidFill>
                <a:srgbClr val="000000"/>
              </a:solidFill>
              <a:latin typeface="Lato"/>
            </a:endParaRPr>
          </a:p>
          <a:p>
            <a:pPr defTabSz="685800">
              <a:defRPr/>
            </a:pPr>
            <a:r>
              <a:rPr lang="fr-FR" sz="1500" dirty="0">
                <a:solidFill>
                  <a:srgbClr val="000000"/>
                </a:solidFill>
                <a:latin typeface="Lato"/>
              </a:rPr>
              <a:t>Opérations groupées non réinscrites</a:t>
            </a:r>
          </a:p>
        </p:txBody>
      </p:sp>
      <p:sp>
        <p:nvSpPr>
          <p:cNvPr id="6" name="Titre 8">
            <a:extLst>
              <a:ext uri="{FF2B5EF4-FFF2-40B4-BE49-F238E27FC236}">
                <a16:creationId xmlns:a16="http://schemas.microsoft.com/office/drawing/2014/main" id="{17F77C3E-8DFF-EA4D-4E7F-C4A1ADBD234D}"/>
              </a:ext>
            </a:extLst>
          </p:cNvPr>
          <p:cNvSpPr txBox="1">
            <a:spLocks/>
          </p:cNvSpPr>
          <p:nvPr/>
        </p:nvSpPr>
        <p:spPr>
          <a:xfrm>
            <a:off x="457200" y="-67678"/>
            <a:ext cx="8229600" cy="777713"/>
          </a:xfrm>
          <a:prstGeom prst="rect">
            <a:avLst/>
          </a:prstGeom>
        </p:spPr>
        <p:txBody>
          <a:bodyPr vert="horz" lIns="91440" tIns="45720" rIns="91440" bIns="45720" rtlCol="0" anchor="t">
            <a:normAutofit/>
          </a:bodyPr>
          <a:lstStyle>
            <a:lvl1pPr algn="ctr" defTabSz="685800" rtl="0" eaLnBrk="1" latinLnBrk="0" hangingPunct="1">
              <a:spcBef>
                <a:spcPct val="0"/>
              </a:spcBef>
              <a:buNone/>
              <a:defRPr sz="3300" kern="1200">
                <a:solidFill>
                  <a:schemeClr val="tx1"/>
                </a:solidFill>
                <a:latin typeface="+mj-lt"/>
                <a:ea typeface="+mj-ea"/>
                <a:cs typeface="+mj-cs"/>
              </a:defRPr>
            </a:lvl1pPr>
          </a:lstStyle>
          <a:p>
            <a:pPr algn="l"/>
            <a:r>
              <a:rPr lang="fr-FR" sz="4000" b="1" dirty="0">
                <a:solidFill>
                  <a:schemeClr val="accent4">
                    <a:lumMod val="75000"/>
                  </a:schemeClr>
                </a:solidFill>
                <a:latin typeface="Lato" pitchFamily="34" charset="0"/>
                <a:ea typeface="Lato" pitchFamily="34" charset="0"/>
                <a:cs typeface="Lato" pitchFamily="34" charset="0"/>
              </a:rPr>
              <a:t>Finances</a:t>
            </a:r>
            <a:r>
              <a:rPr lang="fr-FR" sz="1300" b="1" i="1" dirty="0">
                <a:solidFill>
                  <a:srgbClr val="5E3B27"/>
                </a:solidFill>
                <a:latin typeface="Lato" pitchFamily="34" charset="0"/>
                <a:ea typeface="Lato" pitchFamily="34" charset="0"/>
                <a:cs typeface="Lato" pitchFamily="34" charset="0"/>
              </a:rPr>
              <a:t> </a:t>
            </a:r>
            <a:r>
              <a:rPr lang="fr-FR" sz="1400" b="1" i="1" dirty="0">
                <a:solidFill>
                  <a:srgbClr val="5E3B27"/>
                </a:solidFill>
                <a:latin typeface="Lato" pitchFamily="34" charset="0"/>
                <a:ea typeface="Lato" pitchFamily="34" charset="0"/>
                <a:cs typeface="Lato" pitchFamily="34" charset="0"/>
              </a:rPr>
              <a:t>- Intervention de Monsieur Jérôme PELTIER</a:t>
            </a:r>
            <a:endParaRPr lang="fr-FR" sz="1300" b="1" i="1" dirty="0">
              <a:solidFill>
                <a:srgbClr val="5E3B27"/>
              </a:solidFill>
              <a:latin typeface="Lato" pitchFamily="34" charset="0"/>
              <a:ea typeface="Lato" pitchFamily="34" charset="0"/>
              <a:cs typeface="Lato" pitchFamily="34" charset="0"/>
            </a:endParaRPr>
          </a:p>
        </p:txBody>
      </p:sp>
      <p:sp>
        <p:nvSpPr>
          <p:cNvPr id="8" name="Espace réservé du contenu 9">
            <a:extLst>
              <a:ext uri="{FF2B5EF4-FFF2-40B4-BE49-F238E27FC236}">
                <a16:creationId xmlns:a16="http://schemas.microsoft.com/office/drawing/2014/main" id="{FA8813C1-2FD0-B0AA-3D7A-A9E5BA2E04D9}"/>
              </a:ext>
            </a:extLst>
          </p:cNvPr>
          <p:cNvSpPr txBox="1">
            <a:spLocks/>
          </p:cNvSpPr>
          <p:nvPr/>
        </p:nvSpPr>
        <p:spPr>
          <a:xfrm>
            <a:off x="445313" y="477415"/>
            <a:ext cx="8388881" cy="3851697"/>
          </a:xfrm>
          <a:prstGeom prst="rect">
            <a:avLst/>
          </a:prstGeom>
        </p:spPr>
        <p:txBody>
          <a:bodyPr vert="horz" lIns="91440" tIns="45720" rIns="91440" bIns="45720" rtlCol="0" anchor="t">
            <a:normAutofit/>
          </a:bodyPr>
          <a:lst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marL="0" indent="0" algn="just">
              <a:spcBef>
                <a:spcPts val="0"/>
              </a:spcBef>
              <a:spcAft>
                <a:spcPts val="600"/>
              </a:spcAft>
              <a:buFont typeface="Arial" pitchFamily="34" charset="0"/>
              <a:buNone/>
              <a:tabLst>
                <a:tab pos="457200" algn="l"/>
              </a:tabLst>
            </a:pPr>
            <a:r>
              <a:rPr lang="fr-FR" sz="2000" b="1" dirty="0">
                <a:solidFill>
                  <a:schemeClr val="accent4">
                    <a:lumMod val="75000"/>
                  </a:schemeClr>
                </a:solidFill>
                <a:latin typeface="Lato" panose="020F0502020204030203" pitchFamily="34" charset="0"/>
                <a:cs typeface="Arial" panose="020B0604020202020204" pitchFamily="34" charset="0"/>
              </a:rPr>
              <a:t>3. Débat d’orientations budgétaires 2023</a:t>
            </a:r>
          </a:p>
          <a:p>
            <a:pPr marL="0" indent="0" algn="just">
              <a:spcBef>
                <a:spcPts val="0"/>
              </a:spcBef>
              <a:spcAft>
                <a:spcPts val="600"/>
              </a:spcAft>
              <a:buFont typeface="Arial" pitchFamily="34" charset="0"/>
              <a:buNone/>
              <a:tabLst>
                <a:tab pos="457200" algn="l"/>
              </a:tabLst>
            </a:pPr>
            <a:endParaRPr lang="fr-FR" sz="2000" b="1" dirty="0">
              <a:solidFill>
                <a:schemeClr val="accent4">
                  <a:lumMod val="75000"/>
                </a:schemeClr>
              </a:solidFill>
              <a:latin typeface="Lato" panose="020F0502020204030203" pitchFamily="34" charset="0"/>
              <a:ea typeface="Calibri" panose="020F0502020204030204" pitchFamily="34" charset="0"/>
              <a:cs typeface="Arial" panose="020B0604020202020204" pitchFamily="34" charset="0"/>
            </a:endParaRPr>
          </a:p>
        </p:txBody>
      </p:sp>
      <p:sp>
        <p:nvSpPr>
          <p:cNvPr id="10" name="Espace réservé de la date 9">
            <a:extLst>
              <a:ext uri="{FF2B5EF4-FFF2-40B4-BE49-F238E27FC236}">
                <a16:creationId xmlns:a16="http://schemas.microsoft.com/office/drawing/2014/main" id="{564CA4E6-2AB1-A9F1-D120-22CCFF4911A4}"/>
              </a:ext>
            </a:extLst>
          </p:cNvPr>
          <p:cNvSpPr>
            <a:spLocks noGrp="1"/>
          </p:cNvSpPr>
          <p:nvPr>
            <p:ph type="dt" sz="half" idx="10"/>
          </p:nvPr>
        </p:nvSpPr>
        <p:spPr>
          <a:xfrm>
            <a:off x="457200" y="4767264"/>
            <a:ext cx="3411940" cy="273844"/>
          </a:xfrm>
        </p:spPr>
        <p:txBody>
          <a:bodyPr/>
          <a:lstStyle/>
          <a:p>
            <a:r>
              <a:rPr lang="fr-FR" i="1">
                <a:solidFill>
                  <a:schemeClr val="tx2"/>
                </a:solidFill>
              </a:rPr>
              <a:t>Conseil communautaire – 17 novembre 2022</a:t>
            </a:r>
            <a:endParaRPr lang="fr-FR" i="1" dirty="0">
              <a:solidFill>
                <a:schemeClr val="tx2"/>
              </a:solidFill>
            </a:endParaRPr>
          </a:p>
        </p:txBody>
      </p:sp>
      <p:cxnSp>
        <p:nvCxnSpPr>
          <p:cNvPr id="11" name="Connecteur droit 10">
            <a:extLst>
              <a:ext uri="{FF2B5EF4-FFF2-40B4-BE49-F238E27FC236}">
                <a16:creationId xmlns:a16="http://schemas.microsoft.com/office/drawing/2014/main" id="{1A7BF526-0CD2-F110-A2B5-A4273265F78D}"/>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12" name="Espace réservé du numéro de diapositive 11">
            <a:extLst>
              <a:ext uri="{FF2B5EF4-FFF2-40B4-BE49-F238E27FC236}">
                <a16:creationId xmlns:a16="http://schemas.microsoft.com/office/drawing/2014/main" id="{AB313802-5FFE-174B-5283-C63E98701CFD}"/>
              </a:ext>
            </a:extLst>
          </p:cNvPr>
          <p:cNvSpPr>
            <a:spLocks noGrp="1"/>
          </p:cNvSpPr>
          <p:nvPr>
            <p:ph type="sldNum" sz="quarter" idx="12"/>
          </p:nvPr>
        </p:nvSpPr>
        <p:spPr/>
        <p:txBody>
          <a:bodyPr/>
          <a:lstStyle/>
          <a:p>
            <a:fld id="{7DD352F8-E6D5-40A5-90BA-A89BD40754D9}" type="slidenum">
              <a:rPr lang="fr-FR" smtClean="0"/>
              <a:pPr/>
              <a:t>45</a:t>
            </a:fld>
            <a:endParaRPr lang="fr-FR"/>
          </a:p>
        </p:txBody>
      </p:sp>
      <p:sp>
        <p:nvSpPr>
          <p:cNvPr id="14" name="Espace réservé du numéro de diapositive 3">
            <a:extLst>
              <a:ext uri="{FF2B5EF4-FFF2-40B4-BE49-F238E27FC236}">
                <a16:creationId xmlns:a16="http://schemas.microsoft.com/office/drawing/2014/main" id="{1C15761C-F09F-6165-5C3D-95851B2C0651}"/>
              </a:ext>
            </a:extLst>
          </p:cNvPr>
          <p:cNvSpPr txBox="1">
            <a:spLocks/>
          </p:cNvSpPr>
          <p:nvPr/>
        </p:nvSpPr>
        <p:spPr>
          <a:xfrm>
            <a:off x="7236296" y="4767264"/>
            <a:ext cx="648072" cy="273844"/>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DD352F8-E6D5-40A5-90BA-A89BD40754D9}" type="slidenum">
              <a:rPr lang="fr-FR" smtClean="0">
                <a:solidFill>
                  <a:schemeClr val="accent1"/>
                </a:solidFill>
              </a:rPr>
              <a:pPr/>
              <a:t>45</a:t>
            </a:fld>
            <a:endParaRPr lang="fr-FR" dirty="0">
              <a:solidFill>
                <a:schemeClr val="accent1"/>
              </a:solidFill>
            </a:endParaRPr>
          </a:p>
        </p:txBody>
      </p:sp>
    </p:spTree>
    <p:extLst>
      <p:ext uri="{BB962C8B-B14F-4D97-AF65-F5344CB8AC3E}">
        <p14:creationId xmlns:p14="http://schemas.microsoft.com/office/powerpoint/2010/main" val="5602762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0" y="1"/>
            <a:ext cx="8229600" cy="634189"/>
          </a:xfrm>
        </p:spPr>
        <p:txBody>
          <a:bodyPr anchor="t">
            <a:normAutofit fontScale="90000"/>
          </a:bodyPr>
          <a:lstStyle>
            <a:defPPr>
              <a:defRPr lang="fr-FR"/>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l"/>
            <a:br>
              <a:rPr lang="fr-FR" b="1" dirty="0">
                <a:solidFill>
                  <a:schemeClr val="bg2"/>
                </a:solidFill>
                <a:latin typeface="Caviar Dreams" pitchFamily="34" charset="0"/>
              </a:rPr>
            </a:br>
            <a:br>
              <a:rPr lang="fr-FR" b="1" i="1" dirty="0">
                <a:solidFill>
                  <a:schemeClr val="bg2"/>
                </a:solidFill>
                <a:latin typeface="Lato" pitchFamily="34" charset="0"/>
                <a:ea typeface="Lato" pitchFamily="34" charset="0"/>
                <a:cs typeface="Lato" pitchFamily="34" charset="0"/>
              </a:rPr>
            </a:br>
            <a:endParaRPr lang="fr-FR" b="1" dirty="0">
              <a:solidFill>
                <a:srgbClr val="432918"/>
              </a:solidFill>
              <a:latin typeface="Caviar Dreams" pitchFamily="34" charset="0"/>
            </a:endParaRPr>
          </a:p>
        </p:txBody>
      </p:sp>
      <p:sp>
        <p:nvSpPr>
          <p:cNvPr id="3" name="Rectangle 2">
            <a:extLst>
              <a:ext uri="{FF2B5EF4-FFF2-40B4-BE49-F238E27FC236}">
                <a16:creationId xmlns:a16="http://schemas.microsoft.com/office/drawing/2014/main" id="{22787E2D-9242-A1A1-5D93-4229B14997F3}"/>
              </a:ext>
            </a:extLst>
          </p:cNvPr>
          <p:cNvSpPr/>
          <p:nvPr/>
        </p:nvSpPr>
        <p:spPr>
          <a:xfrm>
            <a:off x="158683" y="1575768"/>
            <a:ext cx="8826634" cy="318901"/>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fr-FR" sz="1350" dirty="0">
                <a:solidFill>
                  <a:schemeClr val="tx1"/>
                </a:solidFill>
                <a:latin typeface="Lato"/>
              </a:rPr>
              <a:t>Budget annexe photovoltaïque</a:t>
            </a:r>
          </a:p>
        </p:txBody>
      </p:sp>
      <p:sp>
        <p:nvSpPr>
          <p:cNvPr id="4" name="Rectangle 3">
            <a:extLst>
              <a:ext uri="{FF2B5EF4-FFF2-40B4-BE49-F238E27FC236}">
                <a16:creationId xmlns:a16="http://schemas.microsoft.com/office/drawing/2014/main" id="{F632F515-DE61-FA5C-8615-9AF03A2B2FF9}"/>
              </a:ext>
            </a:extLst>
          </p:cNvPr>
          <p:cNvSpPr/>
          <p:nvPr/>
        </p:nvSpPr>
        <p:spPr>
          <a:xfrm>
            <a:off x="406401" y="2066646"/>
            <a:ext cx="8305800" cy="178780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defTabSz="685800"/>
            <a:endParaRPr lang="fr-FR" sz="1350" dirty="0">
              <a:solidFill>
                <a:srgbClr val="000000"/>
              </a:solidFill>
              <a:latin typeface="Lato"/>
            </a:endParaRPr>
          </a:p>
          <a:p>
            <a:pPr defTabSz="685800"/>
            <a:endParaRPr lang="fr-FR" sz="1350" dirty="0">
              <a:solidFill>
                <a:srgbClr val="000000"/>
              </a:solidFill>
              <a:latin typeface="Lato"/>
            </a:endParaRPr>
          </a:p>
        </p:txBody>
      </p:sp>
      <p:sp>
        <p:nvSpPr>
          <p:cNvPr id="13" name="ZoneTexte 12">
            <a:extLst>
              <a:ext uri="{FF2B5EF4-FFF2-40B4-BE49-F238E27FC236}">
                <a16:creationId xmlns:a16="http://schemas.microsoft.com/office/drawing/2014/main" id="{84AD43F5-7A5C-01B2-18EF-59162F4110FB}"/>
              </a:ext>
            </a:extLst>
          </p:cNvPr>
          <p:cNvSpPr txBox="1"/>
          <p:nvPr/>
        </p:nvSpPr>
        <p:spPr>
          <a:xfrm>
            <a:off x="549970" y="2066646"/>
            <a:ext cx="8703840" cy="1615827"/>
          </a:xfrm>
          <a:prstGeom prst="rect">
            <a:avLst/>
          </a:prstGeom>
          <a:noFill/>
        </p:spPr>
        <p:txBody>
          <a:bodyPr wrap="square">
            <a:spAutoFit/>
          </a:bodyPr>
          <a:lstStyle/>
          <a:p>
            <a:pPr defTabSz="685800">
              <a:defRPr/>
            </a:pPr>
            <a:endParaRPr lang="fr-FR" sz="1500" dirty="0">
              <a:solidFill>
                <a:srgbClr val="000000"/>
              </a:solidFill>
              <a:latin typeface="Lato"/>
            </a:endParaRPr>
          </a:p>
          <a:p>
            <a:pPr defTabSz="685800">
              <a:defRPr/>
            </a:pPr>
            <a:endParaRPr lang="fr-FR" sz="1500" dirty="0">
              <a:solidFill>
                <a:srgbClr val="000000"/>
              </a:solidFill>
              <a:latin typeface="Lato"/>
            </a:endParaRPr>
          </a:p>
          <a:p>
            <a:pPr defTabSz="685800">
              <a:defRPr/>
            </a:pPr>
            <a:r>
              <a:rPr lang="fr-FR" dirty="0">
                <a:solidFill>
                  <a:srgbClr val="000000"/>
                </a:solidFill>
                <a:latin typeface="Lato"/>
              </a:rPr>
              <a:t>Section de fonctionnement : 5 600 € en dépenses et recettes</a:t>
            </a:r>
          </a:p>
          <a:p>
            <a:pPr defTabSz="685800">
              <a:defRPr/>
            </a:pPr>
            <a:r>
              <a:rPr lang="fr-FR" dirty="0">
                <a:solidFill>
                  <a:srgbClr val="000000"/>
                </a:solidFill>
                <a:latin typeface="Lato"/>
              </a:rPr>
              <a:t>			</a:t>
            </a:r>
          </a:p>
          <a:p>
            <a:pPr defTabSz="685800">
              <a:defRPr/>
            </a:pPr>
            <a:r>
              <a:rPr lang="fr-FR" dirty="0">
                <a:solidFill>
                  <a:srgbClr val="000000"/>
                </a:solidFill>
                <a:latin typeface="Lato"/>
              </a:rPr>
              <a:t>Section d’investissement : 3 400 € en dépenses et recettes</a:t>
            </a:r>
          </a:p>
          <a:p>
            <a:pPr defTabSz="685800">
              <a:defRPr/>
            </a:pPr>
            <a:endParaRPr lang="fr-FR" sz="1500" dirty="0">
              <a:solidFill>
                <a:srgbClr val="000000"/>
              </a:solidFill>
              <a:latin typeface="Lato"/>
            </a:endParaRPr>
          </a:p>
        </p:txBody>
      </p:sp>
      <p:sp>
        <p:nvSpPr>
          <p:cNvPr id="6" name="Espace réservé du contenu 9">
            <a:extLst>
              <a:ext uri="{FF2B5EF4-FFF2-40B4-BE49-F238E27FC236}">
                <a16:creationId xmlns:a16="http://schemas.microsoft.com/office/drawing/2014/main" id="{204BBC5F-A4FE-567D-02DB-B707A657103D}"/>
              </a:ext>
            </a:extLst>
          </p:cNvPr>
          <p:cNvSpPr txBox="1">
            <a:spLocks/>
          </p:cNvSpPr>
          <p:nvPr/>
        </p:nvSpPr>
        <p:spPr>
          <a:xfrm>
            <a:off x="445313" y="477415"/>
            <a:ext cx="8388881" cy="3851697"/>
          </a:xfrm>
          <a:prstGeom prst="rect">
            <a:avLst/>
          </a:prstGeom>
        </p:spPr>
        <p:txBody>
          <a:bodyPr vert="horz" lIns="91440" tIns="45720" rIns="91440" bIns="45720" rtlCol="0" anchor="t">
            <a:normAutofit/>
          </a:bodyPr>
          <a:lst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marL="0" indent="0" algn="just">
              <a:spcBef>
                <a:spcPts val="0"/>
              </a:spcBef>
              <a:spcAft>
                <a:spcPts val="600"/>
              </a:spcAft>
              <a:buFont typeface="Arial" pitchFamily="34" charset="0"/>
              <a:buNone/>
              <a:tabLst>
                <a:tab pos="457200" algn="l"/>
              </a:tabLst>
            </a:pPr>
            <a:r>
              <a:rPr lang="fr-FR" sz="2000" b="1" dirty="0">
                <a:solidFill>
                  <a:schemeClr val="accent4">
                    <a:lumMod val="75000"/>
                  </a:schemeClr>
                </a:solidFill>
                <a:latin typeface="Lato" panose="020F0502020204030203" pitchFamily="34" charset="0"/>
                <a:cs typeface="Arial" panose="020B0604020202020204" pitchFamily="34" charset="0"/>
              </a:rPr>
              <a:t>3. Débat d’orientations budgétaires 2023</a:t>
            </a:r>
          </a:p>
          <a:p>
            <a:pPr marL="0" indent="0" algn="just">
              <a:spcBef>
                <a:spcPts val="0"/>
              </a:spcBef>
              <a:spcAft>
                <a:spcPts val="600"/>
              </a:spcAft>
              <a:buFont typeface="Arial" pitchFamily="34" charset="0"/>
              <a:buNone/>
              <a:tabLst>
                <a:tab pos="457200" algn="l"/>
              </a:tabLst>
            </a:pPr>
            <a:endParaRPr lang="fr-FR" sz="2000" b="1" dirty="0">
              <a:solidFill>
                <a:schemeClr val="accent4">
                  <a:lumMod val="75000"/>
                </a:schemeClr>
              </a:solidFill>
              <a:latin typeface="Lato" panose="020F0502020204030203" pitchFamily="34" charset="0"/>
              <a:ea typeface="Calibri" panose="020F0502020204030204" pitchFamily="34" charset="0"/>
              <a:cs typeface="Arial" panose="020B0604020202020204" pitchFamily="34" charset="0"/>
            </a:endParaRPr>
          </a:p>
        </p:txBody>
      </p:sp>
      <p:sp>
        <p:nvSpPr>
          <p:cNvPr id="8" name="Titre 8">
            <a:extLst>
              <a:ext uri="{FF2B5EF4-FFF2-40B4-BE49-F238E27FC236}">
                <a16:creationId xmlns:a16="http://schemas.microsoft.com/office/drawing/2014/main" id="{05A19547-3ED6-3E31-E391-FA142957559E}"/>
              </a:ext>
            </a:extLst>
          </p:cNvPr>
          <p:cNvSpPr txBox="1">
            <a:spLocks/>
          </p:cNvSpPr>
          <p:nvPr/>
        </p:nvSpPr>
        <p:spPr>
          <a:xfrm>
            <a:off x="457200" y="-67678"/>
            <a:ext cx="8229600" cy="777713"/>
          </a:xfrm>
          <a:prstGeom prst="rect">
            <a:avLst/>
          </a:prstGeom>
        </p:spPr>
        <p:txBody>
          <a:bodyPr vert="horz" lIns="91440" tIns="45720" rIns="91440" bIns="45720" rtlCol="0" anchor="t">
            <a:normAutofit/>
          </a:bodyPr>
          <a:lstStyle>
            <a:lvl1pPr algn="ctr" defTabSz="685800" rtl="0" eaLnBrk="1" latinLnBrk="0" hangingPunct="1">
              <a:spcBef>
                <a:spcPct val="0"/>
              </a:spcBef>
              <a:buNone/>
              <a:defRPr sz="3300" kern="1200">
                <a:solidFill>
                  <a:schemeClr val="tx1"/>
                </a:solidFill>
                <a:latin typeface="+mj-lt"/>
                <a:ea typeface="+mj-ea"/>
                <a:cs typeface="+mj-cs"/>
              </a:defRPr>
            </a:lvl1pPr>
          </a:lstStyle>
          <a:p>
            <a:pPr algn="l"/>
            <a:r>
              <a:rPr lang="fr-FR" sz="4000" b="1" dirty="0">
                <a:solidFill>
                  <a:schemeClr val="accent4">
                    <a:lumMod val="75000"/>
                  </a:schemeClr>
                </a:solidFill>
                <a:latin typeface="Lato" pitchFamily="34" charset="0"/>
                <a:ea typeface="Lato" pitchFamily="34" charset="0"/>
                <a:cs typeface="Lato" pitchFamily="34" charset="0"/>
              </a:rPr>
              <a:t>Finances</a:t>
            </a:r>
            <a:r>
              <a:rPr lang="fr-FR" sz="1300" b="1" i="1" dirty="0">
                <a:solidFill>
                  <a:srgbClr val="5E3B27"/>
                </a:solidFill>
                <a:latin typeface="Lato" pitchFamily="34" charset="0"/>
                <a:ea typeface="Lato" pitchFamily="34" charset="0"/>
                <a:cs typeface="Lato" pitchFamily="34" charset="0"/>
              </a:rPr>
              <a:t> </a:t>
            </a:r>
            <a:r>
              <a:rPr lang="fr-FR" sz="1400" b="1" i="1" dirty="0">
                <a:solidFill>
                  <a:srgbClr val="5E3B27"/>
                </a:solidFill>
                <a:latin typeface="Lato" pitchFamily="34" charset="0"/>
                <a:ea typeface="Lato" pitchFamily="34" charset="0"/>
                <a:cs typeface="Lato" pitchFamily="34" charset="0"/>
              </a:rPr>
              <a:t>- Intervention de Monsieur Jérôme PELTIER</a:t>
            </a:r>
            <a:endParaRPr lang="fr-FR" sz="1300" b="1" i="1" dirty="0">
              <a:solidFill>
                <a:srgbClr val="5E3B27"/>
              </a:solidFill>
              <a:latin typeface="Lato" pitchFamily="34" charset="0"/>
              <a:ea typeface="Lato" pitchFamily="34" charset="0"/>
              <a:cs typeface="Lato" pitchFamily="34" charset="0"/>
            </a:endParaRPr>
          </a:p>
        </p:txBody>
      </p:sp>
      <p:sp>
        <p:nvSpPr>
          <p:cNvPr id="10" name="Espace réservé de la date 9">
            <a:extLst>
              <a:ext uri="{FF2B5EF4-FFF2-40B4-BE49-F238E27FC236}">
                <a16:creationId xmlns:a16="http://schemas.microsoft.com/office/drawing/2014/main" id="{5EDC8228-D98A-3E87-2A09-0B40B3DFF57E}"/>
              </a:ext>
            </a:extLst>
          </p:cNvPr>
          <p:cNvSpPr>
            <a:spLocks noGrp="1"/>
          </p:cNvSpPr>
          <p:nvPr>
            <p:ph type="dt" sz="half" idx="10"/>
          </p:nvPr>
        </p:nvSpPr>
        <p:spPr>
          <a:xfrm>
            <a:off x="457200" y="4767264"/>
            <a:ext cx="3214048" cy="273844"/>
          </a:xfrm>
        </p:spPr>
        <p:txBody>
          <a:bodyPr/>
          <a:lstStyle/>
          <a:p>
            <a:r>
              <a:rPr lang="fr-FR" i="1">
                <a:solidFill>
                  <a:schemeClr val="tx2"/>
                </a:solidFill>
              </a:rPr>
              <a:t>Conseil communautaire – 17 novembre 2022</a:t>
            </a:r>
            <a:endParaRPr lang="fr-FR" i="1" dirty="0">
              <a:solidFill>
                <a:schemeClr val="tx2"/>
              </a:solidFill>
            </a:endParaRPr>
          </a:p>
        </p:txBody>
      </p:sp>
      <p:cxnSp>
        <p:nvCxnSpPr>
          <p:cNvPr id="11" name="Connecteur droit 10">
            <a:extLst>
              <a:ext uri="{FF2B5EF4-FFF2-40B4-BE49-F238E27FC236}">
                <a16:creationId xmlns:a16="http://schemas.microsoft.com/office/drawing/2014/main" id="{590F24AC-255F-0905-EBED-3915859A8ABC}"/>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12" name="Espace réservé du numéro de diapositive 11">
            <a:extLst>
              <a:ext uri="{FF2B5EF4-FFF2-40B4-BE49-F238E27FC236}">
                <a16:creationId xmlns:a16="http://schemas.microsoft.com/office/drawing/2014/main" id="{8587FA9B-DF75-8E26-9258-5E935C3E7E66}"/>
              </a:ext>
            </a:extLst>
          </p:cNvPr>
          <p:cNvSpPr>
            <a:spLocks noGrp="1"/>
          </p:cNvSpPr>
          <p:nvPr>
            <p:ph type="sldNum" sz="quarter" idx="12"/>
          </p:nvPr>
        </p:nvSpPr>
        <p:spPr/>
        <p:txBody>
          <a:bodyPr/>
          <a:lstStyle/>
          <a:p>
            <a:fld id="{7DD352F8-E6D5-40A5-90BA-A89BD40754D9}" type="slidenum">
              <a:rPr lang="fr-FR" smtClean="0"/>
              <a:pPr/>
              <a:t>46</a:t>
            </a:fld>
            <a:endParaRPr lang="fr-FR"/>
          </a:p>
        </p:txBody>
      </p:sp>
      <p:sp>
        <p:nvSpPr>
          <p:cNvPr id="14" name="Espace réservé du numéro de diapositive 3">
            <a:extLst>
              <a:ext uri="{FF2B5EF4-FFF2-40B4-BE49-F238E27FC236}">
                <a16:creationId xmlns:a16="http://schemas.microsoft.com/office/drawing/2014/main" id="{45749B2A-0B9F-C506-BB0C-B8B8D7082ED7}"/>
              </a:ext>
            </a:extLst>
          </p:cNvPr>
          <p:cNvSpPr txBox="1">
            <a:spLocks/>
          </p:cNvSpPr>
          <p:nvPr/>
        </p:nvSpPr>
        <p:spPr>
          <a:xfrm>
            <a:off x="7236296" y="4767264"/>
            <a:ext cx="648072" cy="273844"/>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DD352F8-E6D5-40A5-90BA-A89BD40754D9}" type="slidenum">
              <a:rPr lang="fr-FR" smtClean="0">
                <a:solidFill>
                  <a:schemeClr val="accent1"/>
                </a:solidFill>
              </a:rPr>
              <a:pPr/>
              <a:t>46</a:t>
            </a:fld>
            <a:endParaRPr lang="fr-FR" dirty="0">
              <a:solidFill>
                <a:schemeClr val="accent1"/>
              </a:solidFill>
            </a:endParaRPr>
          </a:p>
        </p:txBody>
      </p:sp>
    </p:spTree>
    <p:extLst>
      <p:ext uri="{BB962C8B-B14F-4D97-AF65-F5344CB8AC3E}">
        <p14:creationId xmlns:p14="http://schemas.microsoft.com/office/powerpoint/2010/main" val="416347132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0" y="1"/>
            <a:ext cx="8229600" cy="634189"/>
          </a:xfrm>
        </p:spPr>
        <p:txBody>
          <a:bodyPr anchor="t">
            <a:normAutofit fontScale="90000"/>
          </a:bodyPr>
          <a:lstStyle>
            <a:defPPr>
              <a:defRPr lang="fr-FR"/>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l"/>
            <a:br>
              <a:rPr lang="fr-FR" b="1" dirty="0">
                <a:solidFill>
                  <a:schemeClr val="bg2"/>
                </a:solidFill>
                <a:latin typeface="Caviar Dreams" pitchFamily="34" charset="0"/>
              </a:rPr>
            </a:br>
            <a:br>
              <a:rPr lang="fr-FR" b="1" i="1" dirty="0">
                <a:solidFill>
                  <a:schemeClr val="bg2"/>
                </a:solidFill>
                <a:latin typeface="Lato" pitchFamily="34" charset="0"/>
                <a:ea typeface="Lato" pitchFamily="34" charset="0"/>
                <a:cs typeface="Lato" pitchFamily="34" charset="0"/>
              </a:rPr>
            </a:br>
            <a:endParaRPr lang="fr-FR" b="1" dirty="0">
              <a:solidFill>
                <a:srgbClr val="432918"/>
              </a:solidFill>
              <a:latin typeface="Caviar Dreams" pitchFamily="34" charset="0"/>
            </a:endParaRPr>
          </a:p>
        </p:txBody>
      </p:sp>
      <p:sp>
        <p:nvSpPr>
          <p:cNvPr id="3" name="Rectangle 2">
            <a:extLst>
              <a:ext uri="{FF2B5EF4-FFF2-40B4-BE49-F238E27FC236}">
                <a16:creationId xmlns:a16="http://schemas.microsoft.com/office/drawing/2014/main" id="{22787E2D-9242-A1A1-5D93-4229B14997F3}"/>
              </a:ext>
            </a:extLst>
          </p:cNvPr>
          <p:cNvSpPr/>
          <p:nvPr/>
        </p:nvSpPr>
        <p:spPr>
          <a:xfrm>
            <a:off x="158683" y="1283120"/>
            <a:ext cx="8826634" cy="318901"/>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fr-FR" sz="1350" dirty="0">
                <a:solidFill>
                  <a:schemeClr val="tx1"/>
                </a:solidFill>
                <a:latin typeface="Lato"/>
              </a:rPr>
              <a:t>Budget annexe réseau de chaleur</a:t>
            </a:r>
          </a:p>
        </p:txBody>
      </p:sp>
      <p:sp>
        <p:nvSpPr>
          <p:cNvPr id="4" name="Rectangle 3">
            <a:extLst>
              <a:ext uri="{FF2B5EF4-FFF2-40B4-BE49-F238E27FC236}">
                <a16:creationId xmlns:a16="http://schemas.microsoft.com/office/drawing/2014/main" id="{F632F515-DE61-FA5C-8615-9AF03A2B2FF9}"/>
              </a:ext>
            </a:extLst>
          </p:cNvPr>
          <p:cNvSpPr/>
          <p:nvPr/>
        </p:nvSpPr>
        <p:spPr>
          <a:xfrm>
            <a:off x="311433" y="1708990"/>
            <a:ext cx="8527767" cy="267214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defTabSz="685800"/>
            <a:endParaRPr lang="fr-FR" sz="1350" dirty="0">
              <a:solidFill>
                <a:srgbClr val="000000"/>
              </a:solidFill>
              <a:latin typeface="Lato"/>
            </a:endParaRPr>
          </a:p>
          <a:p>
            <a:pPr defTabSz="685800"/>
            <a:endParaRPr lang="fr-FR" sz="1350" dirty="0">
              <a:solidFill>
                <a:srgbClr val="000000"/>
              </a:solidFill>
              <a:latin typeface="Lato"/>
            </a:endParaRPr>
          </a:p>
        </p:txBody>
      </p:sp>
      <p:sp>
        <p:nvSpPr>
          <p:cNvPr id="13" name="ZoneTexte 12">
            <a:extLst>
              <a:ext uri="{FF2B5EF4-FFF2-40B4-BE49-F238E27FC236}">
                <a16:creationId xmlns:a16="http://schemas.microsoft.com/office/drawing/2014/main" id="{84AD43F5-7A5C-01B2-18EF-59162F4110FB}"/>
              </a:ext>
            </a:extLst>
          </p:cNvPr>
          <p:cNvSpPr txBox="1"/>
          <p:nvPr/>
        </p:nvSpPr>
        <p:spPr>
          <a:xfrm>
            <a:off x="440160" y="1708990"/>
            <a:ext cx="8703840" cy="2816156"/>
          </a:xfrm>
          <a:prstGeom prst="rect">
            <a:avLst/>
          </a:prstGeom>
          <a:noFill/>
        </p:spPr>
        <p:txBody>
          <a:bodyPr wrap="square">
            <a:spAutoFit/>
          </a:bodyPr>
          <a:lstStyle/>
          <a:p>
            <a:pPr defTabSz="685800">
              <a:defRPr/>
            </a:pPr>
            <a:r>
              <a:rPr lang="fr-FR" dirty="0">
                <a:solidFill>
                  <a:srgbClr val="000000"/>
                </a:solidFill>
                <a:latin typeface="Lato"/>
              </a:rPr>
              <a:t>Section de fonctionnement : 352 000 € de dépenses</a:t>
            </a:r>
          </a:p>
          <a:p>
            <a:pPr defTabSz="685800">
              <a:defRPr/>
            </a:pPr>
            <a:r>
              <a:rPr lang="fr-FR" dirty="0">
                <a:solidFill>
                  <a:srgbClr val="000000"/>
                </a:solidFill>
                <a:latin typeface="Lato"/>
              </a:rPr>
              <a:t>				   302 000 € de recettes</a:t>
            </a:r>
          </a:p>
          <a:p>
            <a:pPr defTabSz="685800">
              <a:defRPr/>
            </a:pPr>
            <a:r>
              <a:rPr lang="fr-FR" dirty="0">
                <a:solidFill>
                  <a:srgbClr val="000000"/>
                </a:solidFill>
                <a:latin typeface="Lato"/>
              </a:rPr>
              <a:t> 		                      =&gt; 50 000 € à équilibrer</a:t>
            </a:r>
          </a:p>
          <a:p>
            <a:pPr defTabSz="685800">
              <a:defRPr/>
            </a:pPr>
            <a:endParaRPr lang="fr-FR" dirty="0">
              <a:solidFill>
                <a:srgbClr val="000000"/>
              </a:solidFill>
              <a:latin typeface="Lato"/>
            </a:endParaRPr>
          </a:p>
          <a:p>
            <a:pPr defTabSz="685800">
              <a:defRPr/>
            </a:pPr>
            <a:r>
              <a:rPr lang="fr-FR" dirty="0">
                <a:solidFill>
                  <a:srgbClr val="000000"/>
                </a:solidFill>
                <a:latin typeface="Lato"/>
              </a:rPr>
              <a:t>Section d’investissement : 46 500 € de dépenses</a:t>
            </a:r>
          </a:p>
          <a:p>
            <a:pPr defTabSz="685800">
              <a:defRPr/>
            </a:pPr>
            <a:r>
              <a:rPr lang="fr-FR" dirty="0">
                <a:solidFill>
                  <a:srgbClr val="000000"/>
                </a:solidFill>
                <a:latin typeface="Lato"/>
              </a:rPr>
              <a:t>		        	          39 600 € de recettes</a:t>
            </a:r>
          </a:p>
          <a:p>
            <a:pPr defTabSz="685800">
              <a:defRPr/>
            </a:pPr>
            <a:r>
              <a:rPr lang="fr-FR" dirty="0">
                <a:solidFill>
                  <a:srgbClr val="000000"/>
                </a:solidFill>
                <a:latin typeface="Lato"/>
              </a:rPr>
              <a:t>		                     =&gt; 6 900 € à équilibrer</a:t>
            </a:r>
          </a:p>
          <a:p>
            <a:pPr defTabSz="685800">
              <a:defRPr/>
            </a:pPr>
            <a:endParaRPr lang="fr-FR" dirty="0">
              <a:solidFill>
                <a:srgbClr val="000000"/>
              </a:solidFill>
              <a:latin typeface="Lato"/>
            </a:endParaRPr>
          </a:p>
          <a:p>
            <a:pPr defTabSz="685800">
              <a:defRPr/>
            </a:pPr>
            <a:r>
              <a:rPr lang="fr-FR" dirty="0">
                <a:solidFill>
                  <a:srgbClr val="000000"/>
                </a:solidFill>
                <a:latin typeface="Lato"/>
              </a:rPr>
              <a:t>Nécessité d’inscrire une subvention d’équilibre du budget principal</a:t>
            </a:r>
          </a:p>
          <a:p>
            <a:pPr defTabSz="685800">
              <a:defRPr/>
            </a:pPr>
            <a:endParaRPr lang="fr-FR" sz="1500" dirty="0">
              <a:solidFill>
                <a:srgbClr val="000000"/>
              </a:solidFill>
              <a:latin typeface="Lato"/>
            </a:endParaRPr>
          </a:p>
        </p:txBody>
      </p:sp>
      <p:sp>
        <p:nvSpPr>
          <p:cNvPr id="6" name="Titre 8">
            <a:extLst>
              <a:ext uri="{FF2B5EF4-FFF2-40B4-BE49-F238E27FC236}">
                <a16:creationId xmlns:a16="http://schemas.microsoft.com/office/drawing/2014/main" id="{B4F21E97-82D4-88F4-DC87-ED5CFECABD1B}"/>
              </a:ext>
            </a:extLst>
          </p:cNvPr>
          <p:cNvSpPr txBox="1">
            <a:spLocks/>
          </p:cNvSpPr>
          <p:nvPr/>
        </p:nvSpPr>
        <p:spPr>
          <a:xfrm>
            <a:off x="457200" y="-67678"/>
            <a:ext cx="8229600" cy="777713"/>
          </a:xfrm>
          <a:prstGeom prst="rect">
            <a:avLst/>
          </a:prstGeom>
        </p:spPr>
        <p:txBody>
          <a:bodyPr vert="horz" lIns="91440" tIns="45720" rIns="91440" bIns="45720" rtlCol="0" anchor="t">
            <a:normAutofit/>
          </a:bodyPr>
          <a:lstStyle>
            <a:lvl1pPr algn="ctr" defTabSz="685800" rtl="0" eaLnBrk="1" latinLnBrk="0" hangingPunct="1">
              <a:spcBef>
                <a:spcPct val="0"/>
              </a:spcBef>
              <a:buNone/>
              <a:defRPr sz="3300" kern="1200">
                <a:solidFill>
                  <a:schemeClr val="tx1"/>
                </a:solidFill>
                <a:latin typeface="+mj-lt"/>
                <a:ea typeface="+mj-ea"/>
                <a:cs typeface="+mj-cs"/>
              </a:defRPr>
            </a:lvl1pPr>
          </a:lstStyle>
          <a:p>
            <a:pPr algn="l"/>
            <a:r>
              <a:rPr lang="fr-FR" sz="4000" b="1" dirty="0">
                <a:solidFill>
                  <a:schemeClr val="accent4">
                    <a:lumMod val="75000"/>
                  </a:schemeClr>
                </a:solidFill>
                <a:latin typeface="Lato" pitchFamily="34" charset="0"/>
                <a:ea typeface="Lato" pitchFamily="34" charset="0"/>
                <a:cs typeface="Lato" pitchFamily="34" charset="0"/>
              </a:rPr>
              <a:t>Finances</a:t>
            </a:r>
            <a:r>
              <a:rPr lang="fr-FR" sz="1300" b="1" i="1" dirty="0">
                <a:solidFill>
                  <a:srgbClr val="5E3B27"/>
                </a:solidFill>
                <a:latin typeface="Lato" pitchFamily="34" charset="0"/>
                <a:ea typeface="Lato" pitchFamily="34" charset="0"/>
                <a:cs typeface="Lato" pitchFamily="34" charset="0"/>
              </a:rPr>
              <a:t> </a:t>
            </a:r>
            <a:r>
              <a:rPr lang="fr-FR" sz="1400" b="1" i="1" dirty="0">
                <a:solidFill>
                  <a:srgbClr val="5E3B27"/>
                </a:solidFill>
                <a:latin typeface="Lato" pitchFamily="34" charset="0"/>
                <a:ea typeface="Lato" pitchFamily="34" charset="0"/>
                <a:cs typeface="Lato" pitchFamily="34" charset="0"/>
              </a:rPr>
              <a:t>- Intervention de Monsieur Jérôme PELTIER</a:t>
            </a:r>
            <a:endParaRPr lang="fr-FR" sz="1300" b="1" i="1" dirty="0">
              <a:solidFill>
                <a:srgbClr val="5E3B27"/>
              </a:solidFill>
              <a:latin typeface="Lato" pitchFamily="34" charset="0"/>
              <a:ea typeface="Lato" pitchFamily="34" charset="0"/>
              <a:cs typeface="Lato" pitchFamily="34" charset="0"/>
            </a:endParaRPr>
          </a:p>
        </p:txBody>
      </p:sp>
      <p:sp>
        <p:nvSpPr>
          <p:cNvPr id="8" name="Espace réservé du contenu 9">
            <a:extLst>
              <a:ext uri="{FF2B5EF4-FFF2-40B4-BE49-F238E27FC236}">
                <a16:creationId xmlns:a16="http://schemas.microsoft.com/office/drawing/2014/main" id="{CD5AC713-FA41-0246-F271-0A8E2AF015B1}"/>
              </a:ext>
            </a:extLst>
          </p:cNvPr>
          <p:cNvSpPr txBox="1">
            <a:spLocks/>
          </p:cNvSpPr>
          <p:nvPr/>
        </p:nvSpPr>
        <p:spPr>
          <a:xfrm>
            <a:off x="445313" y="477415"/>
            <a:ext cx="8388881" cy="3851697"/>
          </a:xfrm>
          <a:prstGeom prst="rect">
            <a:avLst/>
          </a:prstGeom>
        </p:spPr>
        <p:txBody>
          <a:bodyPr vert="horz" lIns="91440" tIns="45720" rIns="91440" bIns="45720" rtlCol="0" anchor="t">
            <a:normAutofit/>
          </a:bodyPr>
          <a:lst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marL="0" indent="0" algn="just">
              <a:spcBef>
                <a:spcPts val="0"/>
              </a:spcBef>
              <a:spcAft>
                <a:spcPts val="600"/>
              </a:spcAft>
              <a:buFont typeface="Arial" pitchFamily="34" charset="0"/>
              <a:buNone/>
              <a:tabLst>
                <a:tab pos="457200" algn="l"/>
              </a:tabLst>
            </a:pPr>
            <a:r>
              <a:rPr lang="fr-FR" sz="2000" b="1" dirty="0">
                <a:solidFill>
                  <a:schemeClr val="accent4">
                    <a:lumMod val="75000"/>
                  </a:schemeClr>
                </a:solidFill>
                <a:latin typeface="Lato" panose="020F0502020204030203" pitchFamily="34" charset="0"/>
                <a:cs typeface="Arial" panose="020B0604020202020204" pitchFamily="34" charset="0"/>
              </a:rPr>
              <a:t>3. Débat d’orientations budgétaires 2023</a:t>
            </a:r>
          </a:p>
          <a:p>
            <a:pPr marL="0" indent="0" algn="just">
              <a:spcBef>
                <a:spcPts val="0"/>
              </a:spcBef>
              <a:spcAft>
                <a:spcPts val="600"/>
              </a:spcAft>
              <a:buFont typeface="Arial" pitchFamily="34" charset="0"/>
              <a:buNone/>
              <a:tabLst>
                <a:tab pos="457200" algn="l"/>
              </a:tabLst>
            </a:pPr>
            <a:endParaRPr lang="fr-FR" sz="2000" b="1" dirty="0">
              <a:solidFill>
                <a:schemeClr val="accent4">
                  <a:lumMod val="75000"/>
                </a:schemeClr>
              </a:solidFill>
              <a:latin typeface="Lato" panose="020F0502020204030203" pitchFamily="34" charset="0"/>
              <a:ea typeface="Calibri" panose="020F0502020204030204" pitchFamily="34" charset="0"/>
              <a:cs typeface="Arial" panose="020B0604020202020204" pitchFamily="34" charset="0"/>
            </a:endParaRPr>
          </a:p>
        </p:txBody>
      </p:sp>
      <p:sp>
        <p:nvSpPr>
          <p:cNvPr id="10" name="Espace réservé de la date 9">
            <a:extLst>
              <a:ext uri="{FF2B5EF4-FFF2-40B4-BE49-F238E27FC236}">
                <a16:creationId xmlns:a16="http://schemas.microsoft.com/office/drawing/2014/main" id="{99D30ECC-6752-5AC5-709D-2E1DFB01A1D1}"/>
              </a:ext>
            </a:extLst>
          </p:cNvPr>
          <p:cNvSpPr>
            <a:spLocks noGrp="1"/>
          </p:cNvSpPr>
          <p:nvPr>
            <p:ph type="dt" sz="half" idx="10"/>
          </p:nvPr>
        </p:nvSpPr>
        <p:spPr>
          <a:xfrm>
            <a:off x="457200" y="4767264"/>
            <a:ext cx="3200400" cy="273844"/>
          </a:xfrm>
        </p:spPr>
        <p:txBody>
          <a:bodyPr/>
          <a:lstStyle/>
          <a:p>
            <a:r>
              <a:rPr lang="fr-FR" i="1">
                <a:solidFill>
                  <a:schemeClr val="tx2"/>
                </a:solidFill>
              </a:rPr>
              <a:t>Conseil communautaire – 17 novembre 2022</a:t>
            </a:r>
            <a:endParaRPr lang="fr-FR" i="1" dirty="0">
              <a:solidFill>
                <a:schemeClr val="tx2"/>
              </a:solidFill>
            </a:endParaRPr>
          </a:p>
        </p:txBody>
      </p:sp>
      <p:cxnSp>
        <p:nvCxnSpPr>
          <p:cNvPr id="11" name="Connecteur droit 10">
            <a:extLst>
              <a:ext uri="{FF2B5EF4-FFF2-40B4-BE49-F238E27FC236}">
                <a16:creationId xmlns:a16="http://schemas.microsoft.com/office/drawing/2014/main" id="{50F5074C-D2D1-F15F-E05E-2215E5C5C098}"/>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12" name="Espace réservé du numéro de diapositive 11">
            <a:extLst>
              <a:ext uri="{FF2B5EF4-FFF2-40B4-BE49-F238E27FC236}">
                <a16:creationId xmlns:a16="http://schemas.microsoft.com/office/drawing/2014/main" id="{A439E7B1-3689-C716-B710-D6DB1ECCB005}"/>
              </a:ext>
            </a:extLst>
          </p:cNvPr>
          <p:cNvSpPr>
            <a:spLocks noGrp="1"/>
          </p:cNvSpPr>
          <p:nvPr>
            <p:ph type="sldNum" sz="quarter" idx="12"/>
          </p:nvPr>
        </p:nvSpPr>
        <p:spPr/>
        <p:txBody>
          <a:bodyPr/>
          <a:lstStyle/>
          <a:p>
            <a:fld id="{7DD352F8-E6D5-40A5-90BA-A89BD40754D9}" type="slidenum">
              <a:rPr lang="fr-FR" smtClean="0"/>
              <a:pPr/>
              <a:t>47</a:t>
            </a:fld>
            <a:endParaRPr lang="fr-FR"/>
          </a:p>
        </p:txBody>
      </p:sp>
      <p:sp>
        <p:nvSpPr>
          <p:cNvPr id="14" name="Espace réservé du numéro de diapositive 3">
            <a:extLst>
              <a:ext uri="{FF2B5EF4-FFF2-40B4-BE49-F238E27FC236}">
                <a16:creationId xmlns:a16="http://schemas.microsoft.com/office/drawing/2014/main" id="{1778B984-CF23-43D2-2290-8656CFF626EB}"/>
              </a:ext>
            </a:extLst>
          </p:cNvPr>
          <p:cNvSpPr txBox="1">
            <a:spLocks/>
          </p:cNvSpPr>
          <p:nvPr/>
        </p:nvSpPr>
        <p:spPr>
          <a:xfrm>
            <a:off x="7236296" y="4767264"/>
            <a:ext cx="648072" cy="273844"/>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DD352F8-E6D5-40A5-90BA-A89BD40754D9}" type="slidenum">
              <a:rPr lang="fr-FR" smtClean="0">
                <a:solidFill>
                  <a:schemeClr val="accent1"/>
                </a:solidFill>
              </a:rPr>
              <a:pPr/>
              <a:t>47</a:t>
            </a:fld>
            <a:endParaRPr lang="fr-FR" dirty="0">
              <a:solidFill>
                <a:schemeClr val="accent1"/>
              </a:solidFill>
            </a:endParaRPr>
          </a:p>
        </p:txBody>
      </p:sp>
    </p:spTree>
    <p:extLst>
      <p:ext uri="{BB962C8B-B14F-4D97-AF65-F5344CB8AC3E}">
        <p14:creationId xmlns:p14="http://schemas.microsoft.com/office/powerpoint/2010/main" val="227202936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0" y="1"/>
            <a:ext cx="8229600" cy="634189"/>
          </a:xfrm>
        </p:spPr>
        <p:txBody>
          <a:bodyPr anchor="t">
            <a:normAutofit fontScale="90000"/>
          </a:bodyPr>
          <a:lstStyle>
            <a:defPPr>
              <a:defRPr lang="fr-FR"/>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l"/>
            <a:br>
              <a:rPr lang="fr-FR" b="1" dirty="0">
                <a:solidFill>
                  <a:schemeClr val="bg2"/>
                </a:solidFill>
                <a:latin typeface="Caviar Dreams" pitchFamily="34" charset="0"/>
              </a:rPr>
            </a:br>
            <a:br>
              <a:rPr lang="fr-FR" b="1" i="1" dirty="0">
                <a:solidFill>
                  <a:schemeClr val="bg2"/>
                </a:solidFill>
                <a:latin typeface="Lato" pitchFamily="34" charset="0"/>
                <a:ea typeface="Lato" pitchFamily="34" charset="0"/>
                <a:cs typeface="Lato" pitchFamily="34" charset="0"/>
              </a:rPr>
            </a:br>
            <a:endParaRPr lang="fr-FR" b="1" dirty="0">
              <a:solidFill>
                <a:srgbClr val="432918"/>
              </a:solidFill>
              <a:latin typeface="Caviar Dreams" pitchFamily="34" charset="0"/>
            </a:endParaRPr>
          </a:p>
        </p:txBody>
      </p:sp>
      <p:sp>
        <p:nvSpPr>
          <p:cNvPr id="3" name="Rectangle 2">
            <a:extLst>
              <a:ext uri="{FF2B5EF4-FFF2-40B4-BE49-F238E27FC236}">
                <a16:creationId xmlns:a16="http://schemas.microsoft.com/office/drawing/2014/main" id="{22787E2D-9242-A1A1-5D93-4229B14997F3}"/>
              </a:ext>
            </a:extLst>
          </p:cNvPr>
          <p:cNvSpPr/>
          <p:nvPr/>
        </p:nvSpPr>
        <p:spPr>
          <a:xfrm>
            <a:off x="180908" y="1745703"/>
            <a:ext cx="8826634" cy="318901"/>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fr-FR" sz="1350" dirty="0">
                <a:solidFill>
                  <a:schemeClr val="tx1"/>
                </a:solidFill>
                <a:latin typeface="Lato"/>
              </a:rPr>
              <a:t>Budget annexe GEMAPI</a:t>
            </a:r>
          </a:p>
        </p:txBody>
      </p:sp>
      <p:sp>
        <p:nvSpPr>
          <p:cNvPr id="4" name="Rectangle 3">
            <a:extLst>
              <a:ext uri="{FF2B5EF4-FFF2-40B4-BE49-F238E27FC236}">
                <a16:creationId xmlns:a16="http://schemas.microsoft.com/office/drawing/2014/main" id="{F632F515-DE61-FA5C-8615-9AF03A2B2FF9}"/>
              </a:ext>
            </a:extLst>
          </p:cNvPr>
          <p:cNvSpPr/>
          <p:nvPr/>
        </p:nvSpPr>
        <p:spPr>
          <a:xfrm>
            <a:off x="381000" y="2149773"/>
            <a:ext cx="8426450" cy="145526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defTabSz="685800"/>
            <a:endParaRPr lang="fr-FR" sz="1350" dirty="0">
              <a:solidFill>
                <a:srgbClr val="000000"/>
              </a:solidFill>
              <a:latin typeface="Lato"/>
            </a:endParaRPr>
          </a:p>
          <a:p>
            <a:pPr defTabSz="685800"/>
            <a:endParaRPr lang="fr-FR" sz="1350" dirty="0">
              <a:solidFill>
                <a:srgbClr val="000000"/>
              </a:solidFill>
              <a:latin typeface="Lato"/>
            </a:endParaRPr>
          </a:p>
        </p:txBody>
      </p:sp>
      <p:sp>
        <p:nvSpPr>
          <p:cNvPr id="13" name="ZoneTexte 12">
            <a:extLst>
              <a:ext uri="{FF2B5EF4-FFF2-40B4-BE49-F238E27FC236}">
                <a16:creationId xmlns:a16="http://schemas.microsoft.com/office/drawing/2014/main" id="{84AD43F5-7A5C-01B2-18EF-59162F4110FB}"/>
              </a:ext>
            </a:extLst>
          </p:cNvPr>
          <p:cNvSpPr txBox="1"/>
          <p:nvPr/>
        </p:nvSpPr>
        <p:spPr>
          <a:xfrm>
            <a:off x="687631" y="2737628"/>
            <a:ext cx="7872169" cy="600164"/>
          </a:xfrm>
          <a:prstGeom prst="rect">
            <a:avLst/>
          </a:prstGeom>
          <a:noFill/>
        </p:spPr>
        <p:txBody>
          <a:bodyPr wrap="square">
            <a:spAutoFit/>
          </a:bodyPr>
          <a:lstStyle/>
          <a:p>
            <a:pPr defTabSz="685800"/>
            <a:r>
              <a:rPr lang="fr-FR" dirty="0">
                <a:solidFill>
                  <a:srgbClr val="000000"/>
                </a:solidFill>
                <a:latin typeface="Lato"/>
              </a:rPr>
              <a:t>Section de fonctionnement : 461 633 € en dépenses et recettes</a:t>
            </a:r>
          </a:p>
          <a:p>
            <a:pPr defTabSz="685800">
              <a:defRPr/>
            </a:pPr>
            <a:endParaRPr lang="fr-FR" sz="1500" dirty="0">
              <a:solidFill>
                <a:srgbClr val="000000"/>
              </a:solidFill>
              <a:latin typeface="Lato"/>
            </a:endParaRPr>
          </a:p>
        </p:txBody>
      </p:sp>
      <p:sp>
        <p:nvSpPr>
          <p:cNvPr id="6" name="Espace réservé du contenu 9">
            <a:extLst>
              <a:ext uri="{FF2B5EF4-FFF2-40B4-BE49-F238E27FC236}">
                <a16:creationId xmlns:a16="http://schemas.microsoft.com/office/drawing/2014/main" id="{1E5590DF-C38A-9DBF-8FB7-4445FB625B3E}"/>
              </a:ext>
            </a:extLst>
          </p:cNvPr>
          <p:cNvSpPr txBox="1">
            <a:spLocks/>
          </p:cNvSpPr>
          <p:nvPr/>
        </p:nvSpPr>
        <p:spPr>
          <a:xfrm>
            <a:off x="429274" y="710035"/>
            <a:ext cx="8388881" cy="3851697"/>
          </a:xfrm>
          <a:prstGeom prst="rect">
            <a:avLst/>
          </a:prstGeom>
        </p:spPr>
        <p:txBody>
          <a:bodyPr vert="horz" lIns="91440" tIns="45720" rIns="91440" bIns="45720" rtlCol="0" anchor="t">
            <a:normAutofit/>
          </a:bodyPr>
          <a:lst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marL="0" indent="0" algn="just">
              <a:spcBef>
                <a:spcPts val="0"/>
              </a:spcBef>
              <a:spcAft>
                <a:spcPts val="600"/>
              </a:spcAft>
              <a:buFont typeface="Arial" pitchFamily="34" charset="0"/>
              <a:buNone/>
              <a:tabLst>
                <a:tab pos="457200" algn="l"/>
              </a:tabLst>
            </a:pPr>
            <a:r>
              <a:rPr lang="fr-FR" sz="2000" b="1" dirty="0">
                <a:solidFill>
                  <a:schemeClr val="accent4">
                    <a:lumMod val="75000"/>
                  </a:schemeClr>
                </a:solidFill>
                <a:latin typeface="Lato" panose="020F0502020204030203" pitchFamily="34" charset="0"/>
                <a:cs typeface="Arial" panose="020B0604020202020204" pitchFamily="34" charset="0"/>
              </a:rPr>
              <a:t>3. Débat d’orientations budgétaires 2023</a:t>
            </a:r>
          </a:p>
          <a:p>
            <a:pPr marL="0" indent="0" algn="just">
              <a:spcBef>
                <a:spcPts val="0"/>
              </a:spcBef>
              <a:spcAft>
                <a:spcPts val="600"/>
              </a:spcAft>
              <a:buFont typeface="Arial" pitchFamily="34" charset="0"/>
              <a:buNone/>
              <a:tabLst>
                <a:tab pos="457200" algn="l"/>
              </a:tabLst>
            </a:pPr>
            <a:endParaRPr lang="fr-FR" sz="2000" b="1" dirty="0">
              <a:solidFill>
                <a:schemeClr val="accent4">
                  <a:lumMod val="75000"/>
                </a:schemeClr>
              </a:solidFill>
              <a:latin typeface="Lato" panose="020F0502020204030203" pitchFamily="34" charset="0"/>
              <a:ea typeface="Calibri" panose="020F0502020204030204" pitchFamily="34" charset="0"/>
              <a:cs typeface="Arial" panose="020B0604020202020204" pitchFamily="34" charset="0"/>
            </a:endParaRPr>
          </a:p>
        </p:txBody>
      </p:sp>
      <p:sp>
        <p:nvSpPr>
          <p:cNvPr id="8" name="Titre 8">
            <a:extLst>
              <a:ext uri="{FF2B5EF4-FFF2-40B4-BE49-F238E27FC236}">
                <a16:creationId xmlns:a16="http://schemas.microsoft.com/office/drawing/2014/main" id="{7EB4DC2D-D2AF-B855-50B5-556D26C72090}"/>
              </a:ext>
            </a:extLst>
          </p:cNvPr>
          <p:cNvSpPr txBox="1">
            <a:spLocks/>
          </p:cNvSpPr>
          <p:nvPr/>
        </p:nvSpPr>
        <p:spPr>
          <a:xfrm>
            <a:off x="429274" y="-9898"/>
            <a:ext cx="8229600" cy="777713"/>
          </a:xfrm>
          <a:prstGeom prst="rect">
            <a:avLst/>
          </a:prstGeom>
        </p:spPr>
        <p:txBody>
          <a:bodyPr vert="horz" lIns="91440" tIns="45720" rIns="91440" bIns="45720" rtlCol="0" anchor="t">
            <a:normAutofit/>
          </a:bodyPr>
          <a:lstStyle>
            <a:lvl1pPr algn="ctr" defTabSz="685800" rtl="0" eaLnBrk="1" latinLnBrk="0" hangingPunct="1">
              <a:spcBef>
                <a:spcPct val="0"/>
              </a:spcBef>
              <a:buNone/>
              <a:defRPr sz="3300" kern="1200">
                <a:solidFill>
                  <a:schemeClr val="tx1"/>
                </a:solidFill>
                <a:latin typeface="+mj-lt"/>
                <a:ea typeface="+mj-ea"/>
                <a:cs typeface="+mj-cs"/>
              </a:defRPr>
            </a:lvl1pPr>
          </a:lstStyle>
          <a:p>
            <a:pPr algn="l"/>
            <a:r>
              <a:rPr lang="fr-FR" sz="4000" b="1" dirty="0">
                <a:solidFill>
                  <a:schemeClr val="accent4">
                    <a:lumMod val="75000"/>
                  </a:schemeClr>
                </a:solidFill>
                <a:latin typeface="Lato" pitchFamily="34" charset="0"/>
                <a:ea typeface="Lato" pitchFamily="34" charset="0"/>
                <a:cs typeface="Lato" pitchFamily="34" charset="0"/>
              </a:rPr>
              <a:t>Finances</a:t>
            </a:r>
            <a:r>
              <a:rPr lang="fr-FR" sz="1300" b="1" i="1" dirty="0">
                <a:solidFill>
                  <a:srgbClr val="5E3B27"/>
                </a:solidFill>
                <a:latin typeface="Lato" pitchFamily="34" charset="0"/>
                <a:ea typeface="Lato" pitchFamily="34" charset="0"/>
                <a:cs typeface="Lato" pitchFamily="34" charset="0"/>
              </a:rPr>
              <a:t> </a:t>
            </a:r>
            <a:r>
              <a:rPr lang="fr-FR" sz="1400" b="1" i="1" dirty="0">
                <a:solidFill>
                  <a:srgbClr val="5E3B27"/>
                </a:solidFill>
                <a:latin typeface="Lato" pitchFamily="34" charset="0"/>
                <a:ea typeface="Lato" pitchFamily="34" charset="0"/>
                <a:cs typeface="Lato" pitchFamily="34" charset="0"/>
              </a:rPr>
              <a:t>- Intervention de Monsieur Jérôme PELTIER</a:t>
            </a:r>
            <a:endParaRPr lang="fr-FR" sz="1300" b="1" i="1" dirty="0">
              <a:solidFill>
                <a:srgbClr val="5E3B27"/>
              </a:solidFill>
              <a:latin typeface="Lato" pitchFamily="34" charset="0"/>
              <a:ea typeface="Lato" pitchFamily="34" charset="0"/>
              <a:cs typeface="Lato" pitchFamily="34" charset="0"/>
            </a:endParaRPr>
          </a:p>
        </p:txBody>
      </p:sp>
      <p:sp>
        <p:nvSpPr>
          <p:cNvPr id="10" name="Espace réservé de la date 9">
            <a:extLst>
              <a:ext uri="{FF2B5EF4-FFF2-40B4-BE49-F238E27FC236}">
                <a16:creationId xmlns:a16="http://schemas.microsoft.com/office/drawing/2014/main" id="{A541463B-66F0-AAE6-9182-70D4916669CE}"/>
              </a:ext>
            </a:extLst>
          </p:cNvPr>
          <p:cNvSpPr>
            <a:spLocks noGrp="1"/>
          </p:cNvSpPr>
          <p:nvPr>
            <p:ph type="dt" sz="half" idx="10"/>
          </p:nvPr>
        </p:nvSpPr>
        <p:spPr>
          <a:xfrm>
            <a:off x="457200" y="4767264"/>
            <a:ext cx="3200400" cy="273844"/>
          </a:xfrm>
        </p:spPr>
        <p:txBody>
          <a:bodyPr/>
          <a:lstStyle/>
          <a:p>
            <a:r>
              <a:rPr lang="fr-FR" i="1" dirty="0">
                <a:solidFill>
                  <a:schemeClr val="tx2"/>
                </a:solidFill>
              </a:rPr>
              <a:t>Conseil communautaire – 17 novembre 2022</a:t>
            </a:r>
          </a:p>
        </p:txBody>
      </p:sp>
      <p:cxnSp>
        <p:nvCxnSpPr>
          <p:cNvPr id="11" name="Connecteur droit 10">
            <a:extLst>
              <a:ext uri="{FF2B5EF4-FFF2-40B4-BE49-F238E27FC236}">
                <a16:creationId xmlns:a16="http://schemas.microsoft.com/office/drawing/2014/main" id="{1385186A-1CA8-A366-33F9-53711A7F5666}"/>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12" name="Espace réservé du numéro de diapositive 11">
            <a:extLst>
              <a:ext uri="{FF2B5EF4-FFF2-40B4-BE49-F238E27FC236}">
                <a16:creationId xmlns:a16="http://schemas.microsoft.com/office/drawing/2014/main" id="{B5805B37-C64D-AFFB-4907-7311FDADBD4A}"/>
              </a:ext>
            </a:extLst>
          </p:cNvPr>
          <p:cNvSpPr>
            <a:spLocks noGrp="1"/>
          </p:cNvSpPr>
          <p:nvPr>
            <p:ph type="sldNum" sz="quarter" idx="12"/>
          </p:nvPr>
        </p:nvSpPr>
        <p:spPr/>
        <p:txBody>
          <a:bodyPr/>
          <a:lstStyle/>
          <a:p>
            <a:fld id="{7DD352F8-E6D5-40A5-90BA-A89BD40754D9}" type="slidenum">
              <a:rPr lang="fr-FR" smtClean="0"/>
              <a:pPr/>
              <a:t>48</a:t>
            </a:fld>
            <a:endParaRPr lang="fr-FR"/>
          </a:p>
        </p:txBody>
      </p:sp>
      <p:sp>
        <p:nvSpPr>
          <p:cNvPr id="14" name="Espace réservé du numéro de diapositive 3">
            <a:extLst>
              <a:ext uri="{FF2B5EF4-FFF2-40B4-BE49-F238E27FC236}">
                <a16:creationId xmlns:a16="http://schemas.microsoft.com/office/drawing/2014/main" id="{AA9E6633-BEBB-354F-EEFB-BA3DEBCCA195}"/>
              </a:ext>
            </a:extLst>
          </p:cNvPr>
          <p:cNvSpPr txBox="1">
            <a:spLocks/>
          </p:cNvSpPr>
          <p:nvPr/>
        </p:nvSpPr>
        <p:spPr>
          <a:xfrm>
            <a:off x="7236296" y="4767264"/>
            <a:ext cx="648072" cy="273844"/>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DD352F8-E6D5-40A5-90BA-A89BD40754D9}" type="slidenum">
              <a:rPr lang="fr-FR" smtClean="0">
                <a:solidFill>
                  <a:schemeClr val="accent1"/>
                </a:solidFill>
              </a:rPr>
              <a:pPr/>
              <a:t>48</a:t>
            </a:fld>
            <a:endParaRPr lang="fr-FR" dirty="0">
              <a:solidFill>
                <a:schemeClr val="accent1"/>
              </a:solidFill>
            </a:endParaRPr>
          </a:p>
        </p:txBody>
      </p:sp>
    </p:spTree>
    <p:extLst>
      <p:ext uri="{BB962C8B-B14F-4D97-AF65-F5344CB8AC3E}">
        <p14:creationId xmlns:p14="http://schemas.microsoft.com/office/powerpoint/2010/main" val="92583976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ce réservé du contenu 9"/>
          <p:cNvSpPr>
            <a:spLocks noGrp="1"/>
          </p:cNvSpPr>
          <p:nvPr>
            <p:ph idx="1"/>
          </p:nvPr>
        </p:nvSpPr>
        <p:spPr>
          <a:xfrm>
            <a:off x="392838" y="641446"/>
            <a:ext cx="8449322" cy="4213474"/>
          </a:xfrm>
        </p:spPr>
        <p:txBody>
          <a:bodyPr vert="horz" lIns="91440" tIns="45720" rIns="91440" bIns="45720" rtlCol="0" anchor="t">
            <a:normAutofit fontScale="92500" lnSpcReduction="20000"/>
          </a:bodyPr>
          <a:lstStyle/>
          <a:p>
            <a:pPr marL="0" indent="0" algn="just">
              <a:spcBef>
                <a:spcPts val="0"/>
              </a:spcBef>
              <a:spcAft>
                <a:spcPts val="600"/>
              </a:spcAft>
              <a:buNone/>
              <a:tabLst>
                <a:tab pos="457189" algn="l"/>
              </a:tabLst>
            </a:pPr>
            <a:endParaRPr lang="fr-FR" sz="1500" b="1" dirty="0">
              <a:solidFill>
                <a:schemeClr val="bg1"/>
              </a:solidFill>
              <a:latin typeface="Lato" panose="020F0502020204030203" pitchFamily="34" charset="0"/>
              <a:cs typeface="Arial" panose="020B0604020202020204" pitchFamily="34" charset="0"/>
            </a:endParaRPr>
          </a:p>
          <a:p>
            <a:pPr marL="0" indent="0" algn="just">
              <a:spcBef>
                <a:spcPts val="0"/>
              </a:spcBef>
              <a:spcAft>
                <a:spcPts val="600"/>
              </a:spcAft>
              <a:buNone/>
              <a:tabLst>
                <a:tab pos="457189" algn="l"/>
              </a:tabLst>
            </a:pPr>
            <a:r>
              <a:rPr lang="fr-FR" sz="1500" b="1" dirty="0">
                <a:solidFill>
                  <a:schemeClr val="bg1"/>
                </a:solidFill>
                <a:latin typeface="Lato" panose="020F0502020204030203" pitchFamily="34" charset="0"/>
                <a:cs typeface="Arial" panose="020B0604020202020204" pitchFamily="34" charset="0"/>
              </a:rPr>
              <a:t>Arbitrages aux questions posées lors du bureau du 10/11/22 (en présence des membres du Bureau et de la commission des finances)</a:t>
            </a:r>
          </a:p>
          <a:p>
            <a:pPr marL="0" indent="0" algn="just">
              <a:spcBef>
                <a:spcPts val="0"/>
              </a:spcBef>
              <a:spcAft>
                <a:spcPts val="600"/>
              </a:spcAft>
              <a:buNone/>
              <a:tabLst>
                <a:tab pos="457189" algn="l"/>
              </a:tabLst>
            </a:pPr>
            <a:endParaRPr lang="fr-FR" sz="750" b="1" dirty="0">
              <a:solidFill>
                <a:schemeClr val="bg1"/>
              </a:solidFill>
              <a:latin typeface="Lato" panose="020F0502020204030203" pitchFamily="34" charset="0"/>
              <a:cs typeface="Arial" panose="020B0604020202020204" pitchFamily="34" charset="0"/>
            </a:endParaRPr>
          </a:p>
          <a:p>
            <a:pPr marL="0" indent="0" algn="just">
              <a:spcBef>
                <a:spcPts val="0"/>
              </a:spcBef>
              <a:spcAft>
                <a:spcPts val="600"/>
              </a:spcAft>
              <a:buNone/>
              <a:tabLst>
                <a:tab pos="457189" algn="l"/>
              </a:tabLst>
            </a:pPr>
            <a:r>
              <a:rPr lang="fr-FR" sz="1500" b="1" dirty="0">
                <a:solidFill>
                  <a:schemeClr val="bg1"/>
                </a:solidFill>
                <a:latin typeface="Lato" panose="020F0502020204030203" pitchFamily="34" charset="0"/>
                <a:cs typeface="Arial" panose="020B0604020202020204" pitchFamily="34" charset="0"/>
              </a:rPr>
              <a:t>BUDGET PRINCIPAL</a:t>
            </a:r>
          </a:p>
          <a:p>
            <a:pPr algn="just">
              <a:spcBef>
                <a:spcPts val="0"/>
              </a:spcBef>
              <a:spcAft>
                <a:spcPts val="600"/>
              </a:spcAft>
              <a:tabLst>
                <a:tab pos="457189" algn="l"/>
              </a:tabLst>
            </a:pPr>
            <a:r>
              <a:rPr lang="fr-FR" sz="1500" dirty="0" err="1">
                <a:solidFill>
                  <a:schemeClr val="bg1"/>
                </a:solidFill>
                <a:latin typeface="Lato" panose="020F0502020204030203" pitchFamily="34" charset="0"/>
                <a:ea typeface="Calibri" panose="020F0502020204030204" pitchFamily="34" charset="0"/>
                <a:cs typeface="Arial" panose="020B0604020202020204" pitchFamily="34" charset="0"/>
              </a:rPr>
              <a:t>Détransfert</a:t>
            </a:r>
            <a:r>
              <a:rPr lang="fr-FR" sz="1500" dirty="0">
                <a:solidFill>
                  <a:schemeClr val="bg1"/>
                </a:solidFill>
                <a:latin typeface="Lato" panose="020F0502020204030203" pitchFamily="34" charset="0"/>
                <a:ea typeface="Calibri" panose="020F0502020204030204" pitchFamily="34" charset="0"/>
                <a:cs typeface="Arial" panose="020B0604020202020204" pitchFamily="34" charset="0"/>
              </a:rPr>
              <a:t> de la compétence Contribution SDIS ? </a:t>
            </a:r>
            <a:r>
              <a:rPr lang="fr-FR" sz="1500" dirty="0">
                <a:solidFill>
                  <a:srgbClr val="FF0000"/>
                </a:solidFill>
                <a:latin typeface="Lato" panose="020F0502020204030203" pitchFamily="34" charset="0"/>
                <a:ea typeface="Calibri" panose="020F0502020204030204" pitchFamily="34" charset="0"/>
                <a:cs typeface="Arial" panose="020B0604020202020204" pitchFamily="34" charset="0"/>
              </a:rPr>
              <a:t>Avis favorable à la majorité</a:t>
            </a:r>
          </a:p>
          <a:p>
            <a:pPr algn="just">
              <a:spcBef>
                <a:spcPts val="0"/>
              </a:spcBef>
              <a:spcAft>
                <a:spcPts val="600"/>
              </a:spcAft>
              <a:tabLst>
                <a:tab pos="457189" algn="l"/>
              </a:tabLst>
            </a:pPr>
            <a:r>
              <a:rPr lang="fr-FR" sz="1500" dirty="0">
                <a:solidFill>
                  <a:schemeClr val="bg1"/>
                </a:solidFill>
                <a:latin typeface="Lato" panose="020F0502020204030203" pitchFamily="34" charset="0"/>
                <a:ea typeface="Calibri" panose="020F0502020204030204" pitchFamily="34" charset="0"/>
                <a:cs typeface="Arial" panose="020B0604020202020204" pitchFamily="34" charset="0"/>
              </a:rPr>
              <a:t>Ajustement par le FPIC ? </a:t>
            </a:r>
            <a:r>
              <a:rPr lang="fr-FR" sz="1500" dirty="0">
                <a:solidFill>
                  <a:srgbClr val="FF0000"/>
                </a:solidFill>
                <a:latin typeface="Lato" panose="020F0502020204030203" pitchFamily="34" charset="0"/>
                <a:ea typeface="Calibri" panose="020F0502020204030204" pitchFamily="34" charset="0"/>
                <a:cs typeface="Arial" panose="020B0604020202020204" pitchFamily="34" charset="0"/>
              </a:rPr>
              <a:t>Avis favorable à la majorité pour une répartition sur le mode dérogatoire</a:t>
            </a:r>
          </a:p>
          <a:p>
            <a:pPr algn="just">
              <a:spcBef>
                <a:spcPts val="0"/>
              </a:spcBef>
              <a:spcAft>
                <a:spcPts val="600"/>
              </a:spcAft>
              <a:tabLst>
                <a:tab pos="457189" algn="l"/>
              </a:tabLst>
            </a:pPr>
            <a:r>
              <a:rPr lang="fr-FR" sz="1500" dirty="0">
                <a:solidFill>
                  <a:schemeClr val="bg1"/>
                </a:solidFill>
                <a:latin typeface="Lato" panose="020F0502020204030203" pitchFamily="34" charset="0"/>
                <a:ea typeface="Calibri" panose="020F0502020204030204" pitchFamily="34" charset="0"/>
                <a:cs typeface="Arial" panose="020B0604020202020204" pitchFamily="34" charset="0"/>
              </a:rPr>
              <a:t>Ajustement par la reprise de provision projet de territoire ? </a:t>
            </a:r>
            <a:r>
              <a:rPr lang="fr-FR" sz="1500" dirty="0">
                <a:solidFill>
                  <a:srgbClr val="FF0000"/>
                </a:solidFill>
                <a:latin typeface="Lato" panose="020F0502020204030203" pitchFamily="34" charset="0"/>
                <a:ea typeface="Calibri" panose="020F0502020204030204" pitchFamily="34" charset="0"/>
                <a:cs typeface="Arial" panose="020B0604020202020204" pitchFamily="34" charset="0"/>
              </a:rPr>
              <a:t>Avis favorable à la majorité pour une reprise partielle de la provision du projet de territoire </a:t>
            </a:r>
          </a:p>
          <a:p>
            <a:pPr algn="just">
              <a:spcBef>
                <a:spcPts val="0"/>
              </a:spcBef>
              <a:spcAft>
                <a:spcPts val="600"/>
              </a:spcAft>
              <a:tabLst>
                <a:tab pos="457189" algn="l"/>
              </a:tabLst>
            </a:pPr>
            <a:r>
              <a:rPr lang="fr-FR" sz="1500" dirty="0">
                <a:solidFill>
                  <a:schemeClr val="bg1"/>
                </a:solidFill>
                <a:latin typeface="Lato" panose="020F0502020204030203" pitchFamily="34" charset="0"/>
                <a:ea typeface="Calibri" panose="020F0502020204030204" pitchFamily="34" charset="0"/>
                <a:cs typeface="Arial" panose="020B0604020202020204" pitchFamily="34" charset="0"/>
              </a:rPr>
              <a:t>Ajustement par la révision libre des AC ? </a:t>
            </a:r>
            <a:r>
              <a:rPr lang="fr-FR" sz="1500" dirty="0">
                <a:solidFill>
                  <a:srgbClr val="FF0000"/>
                </a:solidFill>
                <a:latin typeface="Lato" panose="020F0502020204030203" pitchFamily="34" charset="0"/>
                <a:ea typeface="Calibri" panose="020F0502020204030204" pitchFamily="34" charset="0"/>
                <a:cs typeface="Arial" panose="020B0604020202020204" pitchFamily="34" charset="0"/>
              </a:rPr>
              <a:t>Avis favorable à la majorité pour une révision libre des attributions de compensation en lien avec un travail global sur les compétences communautaires</a:t>
            </a:r>
            <a:r>
              <a:rPr lang="fr-FR" sz="1500" dirty="0">
                <a:solidFill>
                  <a:schemeClr val="bg1"/>
                </a:solidFill>
                <a:latin typeface="Lato" panose="020F0502020204030203" pitchFamily="34" charset="0"/>
                <a:ea typeface="Calibri" panose="020F0502020204030204" pitchFamily="34" charset="0"/>
                <a:cs typeface="Arial" panose="020B0604020202020204" pitchFamily="34" charset="0"/>
              </a:rPr>
              <a:t>.</a:t>
            </a:r>
          </a:p>
          <a:p>
            <a:pPr algn="just">
              <a:spcBef>
                <a:spcPts val="0"/>
              </a:spcBef>
              <a:spcAft>
                <a:spcPts val="600"/>
              </a:spcAft>
              <a:tabLst>
                <a:tab pos="457189" algn="l"/>
              </a:tabLst>
            </a:pPr>
            <a:r>
              <a:rPr lang="fr-FR" sz="1500" dirty="0">
                <a:solidFill>
                  <a:schemeClr val="bg1"/>
                </a:solidFill>
                <a:latin typeface="Lato" panose="020F0502020204030203" pitchFamily="34" charset="0"/>
                <a:ea typeface="Calibri" panose="020F0502020204030204" pitchFamily="34" charset="0"/>
                <a:cs typeface="Arial" panose="020B0604020202020204" pitchFamily="34" charset="0"/>
              </a:rPr>
              <a:t>Maintient-on les investissements prévus ? Décalage du gymnase de Brioux ? </a:t>
            </a:r>
            <a:r>
              <a:rPr lang="fr-FR" sz="1500" dirty="0">
                <a:solidFill>
                  <a:srgbClr val="FF0000"/>
                </a:solidFill>
                <a:latin typeface="Lato" panose="020F0502020204030203" pitchFamily="34" charset="0"/>
                <a:ea typeface="Calibri" panose="020F0502020204030204" pitchFamily="34" charset="0"/>
                <a:cs typeface="Arial" panose="020B0604020202020204" pitchFamily="34" charset="0"/>
              </a:rPr>
              <a:t>Avis favorable à la majorité pour un décalage du gymnase de Brioux dès lors que ce décalage est rendu obligatoire au regard du contexte financier du </a:t>
            </a:r>
            <a:r>
              <a:rPr lang="fr-FR" sz="1500" dirty="0" err="1">
                <a:solidFill>
                  <a:srgbClr val="FF0000"/>
                </a:solidFill>
                <a:latin typeface="Lato" panose="020F0502020204030203" pitchFamily="34" charset="0"/>
                <a:ea typeface="Calibri" panose="020F0502020204030204" pitchFamily="34" charset="0"/>
                <a:cs typeface="Arial" panose="020B0604020202020204" pitchFamily="34" charset="0"/>
              </a:rPr>
              <a:t>Bugdet</a:t>
            </a:r>
            <a:r>
              <a:rPr lang="fr-FR" sz="1500" dirty="0">
                <a:solidFill>
                  <a:srgbClr val="FF0000"/>
                </a:solidFill>
                <a:latin typeface="Lato" panose="020F0502020204030203" pitchFamily="34" charset="0"/>
                <a:ea typeface="Calibri" panose="020F0502020204030204" pitchFamily="34" charset="0"/>
                <a:cs typeface="Arial" panose="020B0604020202020204" pitchFamily="34" charset="0"/>
              </a:rPr>
              <a:t> 2023 (pas de vote formel)</a:t>
            </a:r>
          </a:p>
          <a:p>
            <a:pPr algn="just">
              <a:spcBef>
                <a:spcPts val="0"/>
              </a:spcBef>
              <a:spcAft>
                <a:spcPts val="600"/>
              </a:spcAft>
              <a:tabLst>
                <a:tab pos="457189" algn="l"/>
              </a:tabLst>
            </a:pPr>
            <a:r>
              <a:rPr lang="fr-FR" sz="1500" dirty="0">
                <a:solidFill>
                  <a:schemeClr val="bg1"/>
                </a:solidFill>
                <a:latin typeface="Lato" panose="020F0502020204030203" pitchFamily="34" charset="0"/>
                <a:ea typeface="Calibri" panose="020F0502020204030204" pitchFamily="34" charset="0"/>
                <a:cs typeface="Arial" panose="020B0604020202020204" pitchFamily="34" charset="0"/>
              </a:rPr>
              <a:t>Ventes budget principal et budget annexe patrimoine économique : désendettement ou équilibre de la section d’investissement (autofinancement) ? </a:t>
            </a:r>
            <a:r>
              <a:rPr lang="fr-FR" sz="1500" dirty="0">
                <a:solidFill>
                  <a:srgbClr val="FF0000"/>
                </a:solidFill>
                <a:latin typeface="Lato" panose="020F0502020204030203" pitchFamily="34" charset="0"/>
                <a:ea typeface="Calibri" panose="020F0502020204030204" pitchFamily="34" charset="0"/>
                <a:cs typeface="Arial" panose="020B0604020202020204" pitchFamily="34" charset="0"/>
              </a:rPr>
              <a:t>Pas de vote formel.</a:t>
            </a:r>
          </a:p>
          <a:p>
            <a:pPr algn="just">
              <a:spcBef>
                <a:spcPts val="0"/>
              </a:spcBef>
              <a:spcAft>
                <a:spcPts val="600"/>
              </a:spcAft>
              <a:tabLst>
                <a:tab pos="457189" algn="l"/>
              </a:tabLst>
            </a:pPr>
            <a:r>
              <a:rPr lang="fr-FR" sz="1500" dirty="0">
                <a:solidFill>
                  <a:schemeClr val="bg1"/>
                </a:solidFill>
                <a:latin typeface="Lato" panose="020F0502020204030203" pitchFamily="34" charset="0"/>
                <a:ea typeface="Calibri" panose="020F0502020204030204" pitchFamily="34" charset="0"/>
                <a:cs typeface="Arial" panose="020B0604020202020204" pitchFamily="34" charset="0"/>
              </a:rPr>
              <a:t>Plan de sobriété énergétique dans les piscines ? </a:t>
            </a:r>
            <a:r>
              <a:rPr lang="fr-FR" sz="1500" dirty="0">
                <a:solidFill>
                  <a:srgbClr val="FF0000"/>
                </a:solidFill>
                <a:latin typeface="Lato" panose="020F0502020204030203" pitchFamily="34" charset="0"/>
                <a:ea typeface="Calibri" panose="020F0502020204030204" pitchFamily="34" charset="0"/>
                <a:cs typeface="Arial" panose="020B0604020202020204" pitchFamily="34" charset="0"/>
              </a:rPr>
              <a:t>Avis favorable à la majorité pour une fermeture d’</a:t>
            </a:r>
            <a:r>
              <a:rPr lang="fr-FR" sz="1500" dirty="0" err="1">
                <a:solidFill>
                  <a:srgbClr val="FF0000"/>
                </a:solidFill>
                <a:latin typeface="Lato" panose="020F0502020204030203" pitchFamily="34" charset="0"/>
                <a:ea typeface="Calibri" panose="020F0502020204030204" pitchFamily="34" charset="0"/>
                <a:cs typeface="Arial" panose="020B0604020202020204" pitchFamily="34" charset="0"/>
              </a:rPr>
              <a:t>Aqua’Melle</a:t>
            </a:r>
            <a:r>
              <a:rPr lang="fr-FR" sz="1500" dirty="0">
                <a:solidFill>
                  <a:srgbClr val="FF0000"/>
                </a:solidFill>
                <a:latin typeface="Lato" panose="020F0502020204030203" pitchFamily="34" charset="0"/>
                <a:ea typeface="Calibri" panose="020F0502020204030204" pitchFamily="34" charset="0"/>
                <a:cs typeface="Arial" panose="020B0604020202020204" pitchFamily="34" charset="0"/>
              </a:rPr>
              <a:t> entre 5 et 8 semaines (fin décembre – mi février) et proposition de fermetures de certaines piscines d’été</a:t>
            </a:r>
            <a:endParaRPr lang="fr-FR" sz="1500" dirty="0">
              <a:solidFill>
                <a:schemeClr val="bg1"/>
              </a:solidFill>
              <a:latin typeface="Lato" panose="020F0502020204030203" pitchFamily="34" charset="0"/>
              <a:ea typeface="Calibri" panose="020F0502020204030204" pitchFamily="34" charset="0"/>
              <a:cs typeface="Arial" panose="020B0604020202020204" pitchFamily="34" charset="0"/>
            </a:endParaRPr>
          </a:p>
          <a:p>
            <a:pPr algn="just">
              <a:spcBef>
                <a:spcPts val="0"/>
              </a:spcBef>
              <a:spcAft>
                <a:spcPts val="600"/>
              </a:spcAft>
              <a:tabLst>
                <a:tab pos="457189" algn="l"/>
              </a:tabLst>
            </a:pPr>
            <a:endParaRPr lang="fr-FR" sz="1500" dirty="0">
              <a:solidFill>
                <a:schemeClr val="bg1"/>
              </a:solidFill>
              <a:latin typeface="Lato" panose="020F0502020204030203" pitchFamily="34" charset="0"/>
              <a:ea typeface="Calibri" panose="020F0502020204030204" pitchFamily="34" charset="0"/>
              <a:cs typeface="Arial" panose="020B0604020202020204" pitchFamily="34" charset="0"/>
            </a:endParaRPr>
          </a:p>
          <a:p>
            <a:pPr marL="0" indent="0" algn="just">
              <a:spcBef>
                <a:spcPts val="0"/>
              </a:spcBef>
              <a:spcAft>
                <a:spcPts val="600"/>
              </a:spcAft>
              <a:buNone/>
              <a:tabLst>
                <a:tab pos="457189" algn="l"/>
              </a:tabLst>
            </a:pPr>
            <a:endParaRPr lang="fr-FR" sz="1500" dirty="0">
              <a:solidFill>
                <a:srgbClr val="FF0000"/>
              </a:solidFill>
              <a:latin typeface="Lato" panose="020F0502020204030203" pitchFamily="34" charset="0"/>
              <a:ea typeface="Calibri" panose="020F0502020204030204" pitchFamily="34" charset="0"/>
              <a:cs typeface="Arial" panose="020B0604020202020204" pitchFamily="34" charset="0"/>
            </a:endParaRPr>
          </a:p>
          <a:p>
            <a:pPr algn="just">
              <a:spcBef>
                <a:spcPts val="0"/>
              </a:spcBef>
              <a:spcAft>
                <a:spcPts val="600"/>
              </a:spcAft>
              <a:tabLst>
                <a:tab pos="457189" algn="l"/>
              </a:tabLst>
            </a:pPr>
            <a:endParaRPr lang="fr-FR" sz="1500" dirty="0">
              <a:solidFill>
                <a:schemeClr val="bg1"/>
              </a:solidFill>
              <a:latin typeface="Lato" panose="020F0502020204030203" pitchFamily="34" charset="0"/>
              <a:ea typeface="Calibri" panose="020F0502020204030204" pitchFamily="34" charset="0"/>
              <a:cs typeface="Arial" panose="020B0604020202020204" pitchFamily="34" charset="0"/>
            </a:endParaRPr>
          </a:p>
          <a:p>
            <a:pPr algn="just">
              <a:spcBef>
                <a:spcPts val="0"/>
              </a:spcBef>
              <a:spcAft>
                <a:spcPts val="600"/>
              </a:spcAft>
              <a:tabLst>
                <a:tab pos="457189" algn="l"/>
              </a:tabLst>
            </a:pPr>
            <a:endParaRPr lang="fr-FR" sz="1500" dirty="0">
              <a:solidFill>
                <a:schemeClr val="bg1"/>
              </a:solidFill>
              <a:latin typeface="Lato" panose="020F0502020204030203" pitchFamily="34" charset="0"/>
              <a:ea typeface="Calibri" panose="020F0502020204030204" pitchFamily="34" charset="0"/>
              <a:cs typeface="Arial" panose="020B0604020202020204" pitchFamily="34" charset="0"/>
            </a:endParaRPr>
          </a:p>
        </p:txBody>
      </p:sp>
      <p:cxnSp>
        <p:nvCxnSpPr>
          <p:cNvPr id="6" name="Connecteur droit 5">
            <a:extLst>
              <a:ext uri="{FF2B5EF4-FFF2-40B4-BE49-F238E27FC236}">
                <a16:creationId xmlns:a16="http://schemas.microsoft.com/office/drawing/2014/main" id="{D02FCFA7-D3AC-4A77-82E3-D7EF5D2B3393}"/>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Espace réservé de la date 1">
            <a:extLst>
              <a:ext uri="{FF2B5EF4-FFF2-40B4-BE49-F238E27FC236}">
                <a16:creationId xmlns:a16="http://schemas.microsoft.com/office/drawing/2014/main" id="{0992E0AA-B545-4228-B64A-17D1753692A3}"/>
              </a:ext>
            </a:extLst>
          </p:cNvPr>
          <p:cNvSpPr>
            <a:spLocks noGrp="1"/>
          </p:cNvSpPr>
          <p:nvPr>
            <p:ph type="dt" sz="half" idx="10"/>
          </p:nvPr>
        </p:nvSpPr>
        <p:spPr/>
        <p:txBody>
          <a:bodyPr/>
          <a:lstStyle/>
          <a:p>
            <a:r>
              <a:rPr lang="fr-FR" i="1" dirty="0">
                <a:latin typeface="Lato"/>
              </a:rPr>
              <a:t>Bureau communautaire – 10 novembre 2022</a:t>
            </a:r>
          </a:p>
        </p:txBody>
      </p:sp>
      <p:sp>
        <p:nvSpPr>
          <p:cNvPr id="3" name="Espace réservé du numéro de diapositive 2">
            <a:extLst>
              <a:ext uri="{FF2B5EF4-FFF2-40B4-BE49-F238E27FC236}">
                <a16:creationId xmlns:a16="http://schemas.microsoft.com/office/drawing/2014/main" id="{E2BED08F-6CE9-4B21-AB60-CE1561A6921E}"/>
              </a:ext>
            </a:extLst>
          </p:cNvPr>
          <p:cNvSpPr>
            <a:spLocks noGrp="1"/>
          </p:cNvSpPr>
          <p:nvPr>
            <p:ph type="sldNum" sz="quarter" idx="12"/>
          </p:nvPr>
        </p:nvSpPr>
        <p:spPr/>
        <p:txBody>
          <a:bodyPr/>
          <a:lstStyle/>
          <a:p>
            <a:pPr defTabSz="914378"/>
            <a:fld id="{7DD352F8-E6D5-40A5-90BA-A89BD40754D9}" type="slidenum">
              <a:rPr lang="fr-FR">
                <a:latin typeface="Lato"/>
              </a:rPr>
              <a:pPr defTabSz="914378"/>
              <a:t>49</a:t>
            </a:fld>
            <a:endParaRPr lang="fr-FR" dirty="0">
              <a:latin typeface="Lato"/>
            </a:endParaRPr>
          </a:p>
        </p:txBody>
      </p:sp>
      <p:sp>
        <p:nvSpPr>
          <p:cNvPr id="4" name="Espace réservé du contenu 9">
            <a:extLst>
              <a:ext uri="{FF2B5EF4-FFF2-40B4-BE49-F238E27FC236}">
                <a16:creationId xmlns:a16="http://schemas.microsoft.com/office/drawing/2014/main" id="{0E7A4DC4-D0DD-1722-C7BE-A0F73C3CD021}"/>
              </a:ext>
            </a:extLst>
          </p:cNvPr>
          <p:cNvSpPr txBox="1">
            <a:spLocks/>
          </p:cNvSpPr>
          <p:nvPr/>
        </p:nvSpPr>
        <p:spPr>
          <a:xfrm>
            <a:off x="457200" y="548352"/>
            <a:ext cx="8388881" cy="3851697"/>
          </a:xfrm>
          <a:prstGeom prst="rect">
            <a:avLst/>
          </a:prstGeom>
        </p:spPr>
        <p:txBody>
          <a:bodyPr vert="horz" lIns="91440" tIns="45720" rIns="91440" bIns="45720" rtlCol="0" anchor="t">
            <a:normAutofit/>
          </a:bodyPr>
          <a:lst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marL="0" indent="0" algn="just">
              <a:spcBef>
                <a:spcPts val="0"/>
              </a:spcBef>
              <a:spcAft>
                <a:spcPts val="600"/>
              </a:spcAft>
              <a:buFont typeface="Arial" pitchFamily="34" charset="0"/>
              <a:buNone/>
              <a:tabLst>
                <a:tab pos="457200" algn="l"/>
              </a:tabLst>
            </a:pPr>
            <a:r>
              <a:rPr lang="fr-FR" sz="2000" b="1" dirty="0">
                <a:solidFill>
                  <a:schemeClr val="accent4">
                    <a:lumMod val="75000"/>
                  </a:schemeClr>
                </a:solidFill>
                <a:latin typeface="Lato" panose="020F0502020204030203" pitchFamily="34" charset="0"/>
                <a:cs typeface="Arial" panose="020B0604020202020204" pitchFamily="34" charset="0"/>
              </a:rPr>
              <a:t>3. Débat d’orientations budgétaires 2023</a:t>
            </a:r>
          </a:p>
          <a:p>
            <a:pPr marL="0" indent="0" algn="just">
              <a:spcBef>
                <a:spcPts val="0"/>
              </a:spcBef>
              <a:spcAft>
                <a:spcPts val="600"/>
              </a:spcAft>
              <a:buFont typeface="Arial" pitchFamily="34" charset="0"/>
              <a:buNone/>
              <a:tabLst>
                <a:tab pos="457200" algn="l"/>
              </a:tabLst>
            </a:pPr>
            <a:endParaRPr lang="fr-FR" sz="2000" b="1" dirty="0">
              <a:solidFill>
                <a:schemeClr val="accent4">
                  <a:lumMod val="75000"/>
                </a:schemeClr>
              </a:solidFill>
              <a:latin typeface="Lato" panose="020F0502020204030203" pitchFamily="34" charset="0"/>
              <a:ea typeface="Calibri" panose="020F0502020204030204" pitchFamily="34" charset="0"/>
              <a:cs typeface="Arial" panose="020B0604020202020204" pitchFamily="34" charset="0"/>
            </a:endParaRPr>
          </a:p>
        </p:txBody>
      </p:sp>
      <p:sp>
        <p:nvSpPr>
          <p:cNvPr id="8" name="Titre 8">
            <a:extLst>
              <a:ext uri="{FF2B5EF4-FFF2-40B4-BE49-F238E27FC236}">
                <a16:creationId xmlns:a16="http://schemas.microsoft.com/office/drawing/2014/main" id="{1646E560-FA70-1FE5-0F48-6EACF98CE7DD}"/>
              </a:ext>
            </a:extLst>
          </p:cNvPr>
          <p:cNvSpPr txBox="1">
            <a:spLocks/>
          </p:cNvSpPr>
          <p:nvPr/>
        </p:nvSpPr>
        <p:spPr>
          <a:xfrm>
            <a:off x="429274" y="-9898"/>
            <a:ext cx="8229600" cy="777713"/>
          </a:xfrm>
          <a:prstGeom prst="rect">
            <a:avLst/>
          </a:prstGeom>
        </p:spPr>
        <p:txBody>
          <a:bodyPr vert="horz" lIns="91440" tIns="45720" rIns="91440" bIns="45720" rtlCol="0" anchor="t">
            <a:normAutofit/>
          </a:bodyPr>
          <a:lstStyle>
            <a:lvl1pPr algn="ctr" defTabSz="685800" rtl="0" eaLnBrk="1" latinLnBrk="0" hangingPunct="1">
              <a:spcBef>
                <a:spcPct val="0"/>
              </a:spcBef>
              <a:buNone/>
              <a:defRPr sz="3300" kern="1200">
                <a:solidFill>
                  <a:schemeClr val="tx1"/>
                </a:solidFill>
                <a:latin typeface="+mj-lt"/>
                <a:ea typeface="+mj-ea"/>
                <a:cs typeface="+mj-cs"/>
              </a:defRPr>
            </a:lvl1pPr>
          </a:lstStyle>
          <a:p>
            <a:pPr algn="l"/>
            <a:r>
              <a:rPr lang="fr-FR" sz="4000" b="1" dirty="0">
                <a:solidFill>
                  <a:schemeClr val="accent4">
                    <a:lumMod val="75000"/>
                  </a:schemeClr>
                </a:solidFill>
                <a:latin typeface="Lato" pitchFamily="34" charset="0"/>
                <a:ea typeface="Lato" pitchFamily="34" charset="0"/>
                <a:cs typeface="Lato" pitchFamily="34" charset="0"/>
              </a:rPr>
              <a:t>Finances</a:t>
            </a:r>
            <a:r>
              <a:rPr lang="fr-FR" sz="1300" b="1" i="1" dirty="0">
                <a:solidFill>
                  <a:srgbClr val="5E3B27"/>
                </a:solidFill>
                <a:latin typeface="Lato" pitchFamily="34" charset="0"/>
                <a:ea typeface="Lato" pitchFamily="34" charset="0"/>
                <a:cs typeface="Lato" pitchFamily="34" charset="0"/>
              </a:rPr>
              <a:t> </a:t>
            </a:r>
            <a:r>
              <a:rPr lang="fr-FR" sz="1400" b="1" i="1" dirty="0">
                <a:solidFill>
                  <a:srgbClr val="5E3B27"/>
                </a:solidFill>
                <a:latin typeface="Lato" pitchFamily="34" charset="0"/>
                <a:ea typeface="Lato" pitchFamily="34" charset="0"/>
                <a:cs typeface="Lato" pitchFamily="34" charset="0"/>
              </a:rPr>
              <a:t>- Intervention de Monsieur Jérôme PELTIER</a:t>
            </a:r>
            <a:endParaRPr lang="fr-FR" sz="1300" b="1" i="1" dirty="0">
              <a:solidFill>
                <a:srgbClr val="5E3B27"/>
              </a:solidFill>
              <a:latin typeface="Lato" pitchFamily="34" charset="0"/>
              <a:ea typeface="Lato" pitchFamily="34" charset="0"/>
              <a:cs typeface="Lato" pitchFamily="34" charset="0"/>
            </a:endParaRPr>
          </a:p>
        </p:txBody>
      </p:sp>
      <p:sp>
        <p:nvSpPr>
          <p:cNvPr id="11" name="Espace réservé de la date 9">
            <a:extLst>
              <a:ext uri="{FF2B5EF4-FFF2-40B4-BE49-F238E27FC236}">
                <a16:creationId xmlns:a16="http://schemas.microsoft.com/office/drawing/2014/main" id="{6D937041-BDD5-C921-53A0-95EDC3C6319C}"/>
              </a:ext>
            </a:extLst>
          </p:cNvPr>
          <p:cNvSpPr txBox="1">
            <a:spLocks/>
          </p:cNvSpPr>
          <p:nvPr/>
        </p:nvSpPr>
        <p:spPr>
          <a:xfrm>
            <a:off x="457200" y="4767264"/>
            <a:ext cx="3200400" cy="273844"/>
          </a:xfrm>
          <a:prstGeom prst="rect">
            <a:avLst/>
          </a:prstGeom>
        </p:spPr>
        <p:txBody>
          <a:bodyPr vert="horz" lIns="91440" tIns="45720" rIns="91440" bIns="45720" rtlCol="0" anchor="ct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i="1">
                <a:solidFill>
                  <a:schemeClr val="tx2"/>
                </a:solidFill>
              </a:rPr>
              <a:t>Conseil communautaire – 17 novembre 2022</a:t>
            </a:r>
            <a:endParaRPr lang="fr-FR" i="1" dirty="0">
              <a:solidFill>
                <a:schemeClr val="tx2"/>
              </a:solidFill>
            </a:endParaRPr>
          </a:p>
        </p:txBody>
      </p:sp>
      <p:sp>
        <p:nvSpPr>
          <p:cNvPr id="12" name="Espace réservé du numéro de diapositive 3">
            <a:extLst>
              <a:ext uri="{FF2B5EF4-FFF2-40B4-BE49-F238E27FC236}">
                <a16:creationId xmlns:a16="http://schemas.microsoft.com/office/drawing/2014/main" id="{F658D345-8387-6471-77C5-37A74FCC068E}"/>
              </a:ext>
            </a:extLst>
          </p:cNvPr>
          <p:cNvSpPr txBox="1">
            <a:spLocks/>
          </p:cNvSpPr>
          <p:nvPr/>
        </p:nvSpPr>
        <p:spPr>
          <a:xfrm>
            <a:off x="7236296" y="4767264"/>
            <a:ext cx="648072" cy="273844"/>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DD352F8-E6D5-40A5-90BA-A89BD40754D9}" type="slidenum">
              <a:rPr lang="fr-FR" smtClean="0">
                <a:solidFill>
                  <a:schemeClr val="accent1"/>
                </a:solidFill>
              </a:rPr>
              <a:pPr/>
              <a:t>49</a:t>
            </a:fld>
            <a:endParaRPr lang="fr-FR" dirty="0">
              <a:solidFill>
                <a:schemeClr val="accent1"/>
              </a:solidFill>
            </a:endParaRPr>
          </a:p>
        </p:txBody>
      </p:sp>
    </p:spTree>
    <p:extLst>
      <p:ext uri="{BB962C8B-B14F-4D97-AF65-F5344CB8AC3E}">
        <p14:creationId xmlns:p14="http://schemas.microsoft.com/office/powerpoint/2010/main" val="39978741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457200" y="102392"/>
            <a:ext cx="8322075" cy="777713"/>
          </a:xfrm>
        </p:spPr>
        <p:txBody>
          <a:bodyPr anchor="t">
            <a:normAutofit/>
          </a:bodyPr>
          <a:lstStyle/>
          <a:p>
            <a:pPr algn="l"/>
            <a:r>
              <a:rPr lang="fr-FR" sz="4000" b="1" dirty="0">
                <a:solidFill>
                  <a:schemeClr val="tx2"/>
                </a:solidFill>
                <a:latin typeface="Caviar Dreams" pitchFamily="34" charset="0"/>
                <a:cs typeface="Arial" pitchFamily="34" charset="0"/>
              </a:rPr>
              <a:t>Affaires générales </a:t>
            </a:r>
            <a:r>
              <a:rPr lang="fr-FR" sz="1400" b="1" i="1" dirty="0">
                <a:solidFill>
                  <a:schemeClr val="bg2">
                    <a:lumMod val="75000"/>
                  </a:schemeClr>
                </a:solidFill>
                <a:latin typeface="Lato" pitchFamily="34" charset="0"/>
                <a:ea typeface="Lato" pitchFamily="34" charset="0"/>
                <a:cs typeface="Lato" pitchFamily="34" charset="0"/>
              </a:rPr>
              <a:t>-  Intervention de Monsieur Fabrice Michelet</a:t>
            </a:r>
          </a:p>
        </p:txBody>
      </p:sp>
      <p:sp>
        <p:nvSpPr>
          <p:cNvPr id="10" name="Espace réservé du contenu 9"/>
          <p:cNvSpPr>
            <a:spLocks noGrp="1"/>
          </p:cNvSpPr>
          <p:nvPr>
            <p:ph idx="1"/>
          </p:nvPr>
        </p:nvSpPr>
        <p:spPr>
          <a:xfrm>
            <a:off x="457200" y="869880"/>
            <a:ext cx="8435280" cy="3897383"/>
          </a:xfrm>
        </p:spPr>
        <p:txBody>
          <a:bodyPr vert="horz" lIns="91440" tIns="45720" rIns="91440" bIns="45720" rtlCol="0" anchor="t">
            <a:normAutofit/>
          </a:bodyPr>
          <a:lstStyle/>
          <a:p>
            <a:pPr marL="0" lvl="0" indent="0" algn="just">
              <a:lnSpc>
                <a:spcPct val="105000"/>
              </a:lnSpc>
              <a:spcAft>
                <a:spcPts val="800"/>
              </a:spcAft>
              <a:buNone/>
            </a:pPr>
            <a:r>
              <a:rPr lang="fr-FR" sz="2000" b="1" dirty="0">
                <a:solidFill>
                  <a:schemeClr val="tx2"/>
                </a:solidFill>
                <a:ea typeface="SimSun;宋体"/>
                <a:cs typeface="Arial" panose="020B0604020202020204" pitchFamily="34" charset="0"/>
              </a:rPr>
              <a:t>2. Rapport annuel en matière d'égalité entre les femmes et les hommes</a:t>
            </a:r>
          </a:p>
          <a:p>
            <a:pPr marL="0" lvl="0" indent="0" algn="just">
              <a:lnSpc>
                <a:spcPct val="105000"/>
              </a:lnSpc>
              <a:spcAft>
                <a:spcPts val="800"/>
              </a:spcAft>
              <a:buNone/>
            </a:pPr>
            <a:endParaRPr lang="fr-FR" sz="2000" dirty="0">
              <a:solidFill>
                <a:schemeClr val="bg1"/>
              </a:solidFill>
              <a:ea typeface="SimSun;宋体"/>
              <a:cs typeface="Arial" panose="020B0604020202020204" pitchFamily="34" charset="0"/>
            </a:endParaRPr>
          </a:p>
          <a:p>
            <a:pPr marL="0" lvl="0" indent="0" algn="just">
              <a:lnSpc>
                <a:spcPct val="105000"/>
              </a:lnSpc>
              <a:spcAft>
                <a:spcPts val="800"/>
              </a:spcAft>
              <a:buNone/>
            </a:pPr>
            <a:r>
              <a:rPr lang="fr-FR" sz="2000" dirty="0">
                <a:solidFill>
                  <a:schemeClr val="bg1"/>
                </a:solidFill>
                <a:ea typeface="SimSun;宋体"/>
                <a:cs typeface="Arial" panose="020B0604020202020204" pitchFamily="34" charset="0"/>
              </a:rPr>
              <a:t>Le rapport annuel en matière d’égalité entre les femmes et les hommes appréhende l’implication de Mellois en Poitou en matière d’égalité entre les femmes et les hommes :</a:t>
            </a:r>
          </a:p>
          <a:p>
            <a:pPr lvl="0" algn="just">
              <a:lnSpc>
                <a:spcPct val="105000"/>
              </a:lnSpc>
              <a:spcAft>
                <a:spcPts val="800"/>
              </a:spcAft>
            </a:pPr>
            <a:r>
              <a:rPr lang="fr-FR" sz="2000" dirty="0">
                <a:solidFill>
                  <a:schemeClr val="bg1"/>
                </a:solidFill>
                <a:ea typeface="SimSun;宋体"/>
                <a:cs typeface="Arial" panose="020B0604020202020204" pitchFamily="34" charset="0"/>
              </a:rPr>
              <a:t>en tant qu’employeur </a:t>
            </a:r>
          </a:p>
          <a:p>
            <a:pPr lvl="0" algn="just">
              <a:lnSpc>
                <a:spcPct val="105000"/>
              </a:lnSpc>
              <a:spcAft>
                <a:spcPts val="800"/>
              </a:spcAft>
            </a:pPr>
            <a:r>
              <a:rPr lang="fr-FR" sz="2000" dirty="0">
                <a:solidFill>
                  <a:schemeClr val="bg1"/>
                </a:solidFill>
                <a:ea typeface="SimSun;宋体"/>
                <a:cs typeface="Arial" panose="020B0604020202020204" pitchFamily="34" charset="0"/>
              </a:rPr>
              <a:t>en tant qu’instance décisionnelle et consultative </a:t>
            </a:r>
          </a:p>
          <a:p>
            <a:pPr marL="0" lvl="0" indent="0" algn="just">
              <a:lnSpc>
                <a:spcPct val="105000"/>
              </a:lnSpc>
              <a:spcAft>
                <a:spcPts val="800"/>
              </a:spcAft>
              <a:buNone/>
            </a:pPr>
            <a:endParaRPr lang="fr-FR" sz="2400" dirty="0">
              <a:solidFill>
                <a:srgbClr val="F99707"/>
              </a:solidFill>
              <a:ea typeface="SimSun;宋体"/>
              <a:cs typeface="Arial" panose="020B0604020202020204" pitchFamily="34" charset="0"/>
            </a:endParaRPr>
          </a:p>
        </p:txBody>
      </p:sp>
      <p:cxnSp>
        <p:nvCxnSpPr>
          <p:cNvPr id="4" name="Connecteur droit 3">
            <a:extLst>
              <a:ext uri="{FF2B5EF4-FFF2-40B4-BE49-F238E27FC236}">
                <a16:creationId xmlns:a16="http://schemas.microsoft.com/office/drawing/2014/main" id="{D990F430-F22E-4DFD-AC13-B6FE6F28C6E6}"/>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5" name="Espace réservé de la date 1">
            <a:extLst>
              <a:ext uri="{FF2B5EF4-FFF2-40B4-BE49-F238E27FC236}">
                <a16:creationId xmlns:a16="http://schemas.microsoft.com/office/drawing/2014/main" id="{751B799A-2741-46CE-8EB5-1345CA22DF28}"/>
              </a:ext>
            </a:extLst>
          </p:cNvPr>
          <p:cNvSpPr>
            <a:spLocks noGrp="1"/>
          </p:cNvSpPr>
          <p:nvPr>
            <p:ph type="dt" sz="half" idx="10"/>
          </p:nvPr>
        </p:nvSpPr>
        <p:spPr>
          <a:xfrm>
            <a:off x="457200" y="4767264"/>
            <a:ext cx="3322712" cy="273844"/>
          </a:xfrm>
        </p:spPr>
        <p:txBody>
          <a:bodyPr/>
          <a:lstStyle/>
          <a:p>
            <a:r>
              <a:rPr lang="fr-FR" i="1">
                <a:solidFill>
                  <a:schemeClr val="accent1"/>
                </a:solidFill>
              </a:rPr>
              <a:t>Conseil communautaire – 17 novembre 2022</a:t>
            </a:r>
            <a:endParaRPr lang="fr-FR" i="1" dirty="0">
              <a:solidFill>
                <a:schemeClr val="accent1"/>
              </a:solidFill>
            </a:endParaRPr>
          </a:p>
        </p:txBody>
      </p:sp>
      <p:sp>
        <p:nvSpPr>
          <p:cNvPr id="13" name="Espace réservé du numéro de diapositive 6">
            <a:extLst>
              <a:ext uri="{FF2B5EF4-FFF2-40B4-BE49-F238E27FC236}">
                <a16:creationId xmlns:a16="http://schemas.microsoft.com/office/drawing/2014/main" id="{E14CACEB-72FB-4B2B-BADE-1A3B9798A06F}"/>
              </a:ext>
            </a:extLst>
          </p:cNvPr>
          <p:cNvSpPr txBox="1">
            <a:spLocks/>
          </p:cNvSpPr>
          <p:nvPr/>
        </p:nvSpPr>
        <p:spPr>
          <a:xfrm>
            <a:off x="5852445" y="4789430"/>
            <a:ext cx="2133600" cy="273844"/>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7DD352F8-E6D5-40A5-90BA-A89BD40754D9}" type="slidenum">
              <a:rPr lang="fr-FR" smtClean="0">
                <a:solidFill>
                  <a:schemeClr val="tx2"/>
                </a:solidFill>
                <a:latin typeface="Lato"/>
              </a:rPr>
              <a:pPr>
                <a:defRPr/>
              </a:pPr>
              <a:t>5</a:t>
            </a:fld>
            <a:endParaRPr lang="fr-FR" dirty="0">
              <a:solidFill>
                <a:schemeClr val="tx2"/>
              </a:solidFill>
              <a:latin typeface="Lato"/>
            </a:endParaRPr>
          </a:p>
        </p:txBody>
      </p:sp>
      <p:sp>
        <p:nvSpPr>
          <p:cNvPr id="2" name="Espace réservé du numéro de diapositive 1">
            <a:extLst>
              <a:ext uri="{FF2B5EF4-FFF2-40B4-BE49-F238E27FC236}">
                <a16:creationId xmlns:a16="http://schemas.microsoft.com/office/drawing/2014/main" id="{AD6606D1-8A55-C385-4D34-52761D77245B}"/>
              </a:ext>
            </a:extLst>
          </p:cNvPr>
          <p:cNvSpPr>
            <a:spLocks noGrp="1"/>
          </p:cNvSpPr>
          <p:nvPr>
            <p:ph type="sldNum" sz="quarter" idx="12"/>
          </p:nvPr>
        </p:nvSpPr>
        <p:spPr/>
        <p:txBody>
          <a:bodyPr/>
          <a:lstStyle/>
          <a:p>
            <a:fld id="{7DD352F8-E6D5-40A5-90BA-A89BD40754D9}" type="slidenum">
              <a:rPr lang="fr-FR" smtClean="0"/>
              <a:pPr/>
              <a:t>5</a:t>
            </a:fld>
            <a:endParaRPr lang="fr-FR"/>
          </a:p>
        </p:txBody>
      </p:sp>
    </p:spTree>
    <p:extLst>
      <p:ext uri="{BB962C8B-B14F-4D97-AF65-F5344CB8AC3E}">
        <p14:creationId xmlns:p14="http://schemas.microsoft.com/office/powerpoint/2010/main" val="74358356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457200" y="65845"/>
            <a:ext cx="8229600" cy="777713"/>
          </a:xfrm>
        </p:spPr>
        <p:txBody>
          <a:bodyPr anchor="t">
            <a:normAutofit/>
          </a:bodyPr>
          <a:lstStyle/>
          <a:p>
            <a:pPr algn="l"/>
            <a:r>
              <a:rPr lang="fr-FR" sz="4000" b="1" dirty="0">
                <a:solidFill>
                  <a:schemeClr val="accent4">
                    <a:lumMod val="75000"/>
                  </a:schemeClr>
                </a:solidFill>
                <a:latin typeface="Lato" pitchFamily="34" charset="0"/>
                <a:ea typeface="Lato" pitchFamily="34" charset="0"/>
                <a:cs typeface="Lato" pitchFamily="34" charset="0"/>
              </a:rPr>
              <a:t>Finances</a:t>
            </a:r>
            <a:r>
              <a:rPr lang="fr-FR" sz="1300" b="1" i="1" dirty="0">
                <a:solidFill>
                  <a:srgbClr val="5E3B27"/>
                </a:solidFill>
                <a:latin typeface="Lato" pitchFamily="34" charset="0"/>
                <a:ea typeface="Lato" pitchFamily="34" charset="0"/>
                <a:cs typeface="Lato" pitchFamily="34" charset="0"/>
              </a:rPr>
              <a:t> </a:t>
            </a:r>
            <a:r>
              <a:rPr lang="fr-FR" sz="1400" b="1" i="1" dirty="0">
                <a:solidFill>
                  <a:srgbClr val="5E3B27"/>
                </a:solidFill>
                <a:latin typeface="Lato" pitchFamily="34" charset="0"/>
                <a:ea typeface="Lato" pitchFamily="34" charset="0"/>
                <a:cs typeface="Lato" pitchFamily="34" charset="0"/>
              </a:rPr>
              <a:t>- Intervention de Monsieur Jérôme PELTIER</a:t>
            </a:r>
            <a:endParaRPr lang="fr-FR" sz="1300" b="1" i="1" dirty="0">
              <a:solidFill>
                <a:srgbClr val="5E3B27"/>
              </a:solidFill>
              <a:latin typeface="Lato" pitchFamily="34" charset="0"/>
              <a:ea typeface="Lato" pitchFamily="34" charset="0"/>
              <a:cs typeface="Lato" pitchFamily="34" charset="0"/>
            </a:endParaRPr>
          </a:p>
        </p:txBody>
      </p:sp>
      <p:sp>
        <p:nvSpPr>
          <p:cNvPr id="10" name="Espace réservé du contenu 9"/>
          <p:cNvSpPr>
            <a:spLocks noGrp="1"/>
          </p:cNvSpPr>
          <p:nvPr>
            <p:ph idx="1"/>
          </p:nvPr>
        </p:nvSpPr>
        <p:spPr>
          <a:xfrm>
            <a:off x="484663" y="915565"/>
            <a:ext cx="8388881" cy="3851697"/>
          </a:xfrm>
        </p:spPr>
        <p:txBody>
          <a:bodyPr vert="horz" lIns="91440" tIns="45720" rIns="91440" bIns="45720" rtlCol="0" anchor="t">
            <a:normAutofit/>
          </a:bodyPr>
          <a:lstStyle/>
          <a:p>
            <a:pPr marL="0" lvl="0" indent="0" algn="just">
              <a:spcBef>
                <a:spcPts val="0"/>
              </a:spcBef>
              <a:spcAft>
                <a:spcPts val="600"/>
              </a:spcAft>
              <a:buNone/>
              <a:tabLst>
                <a:tab pos="457200" algn="l"/>
              </a:tabLst>
            </a:pPr>
            <a:r>
              <a:rPr lang="fr-FR" sz="2000" b="1" dirty="0">
                <a:solidFill>
                  <a:schemeClr val="accent4">
                    <a:lumMod val="75000"/>
                  </a:schemeClr>
                </a:solidFill>
                <a:latin typeface="Lato" panose="020F0502020204030203" pitchFamily="34" charset="0"/>
                <a:cs typeface="Arial" panose="020B0604020202020204" pitchFamily="34" charset="0"/>
              </a:rPr>
              <a:t>3. Débat d’orientations budgétaires 2023</a:t>
            </a:r>
          </a:p>
          <a:p>
            <a:pPr marL="0" lvl="0" indent="0" algn="just">
              <a:spcBef>
                <a:spcPts val="0"/>
              </a:spcBef>
              <a:spcAft>
                <a:spcPts val="600"/>
              </a:spcAft>
              <a:buNone/>
              <a:tabLst>
                <a:tab pos="457200" algn="l"/>
              </a:tabLst>
            </a:pPr>
            <a:endParaRPr lang="fr-FR" sz="2000" dirty="0">
              <a:solidFill>
                <a:schemeClr val="bg1"/>
              </a:solidFill>
              <a:latin typeface="Lato" panose="020F0502020204030203" pitchFamily="34" charset="0"/>
              <a:ea typeface="Calibri" panose="020F0502020204030204" pitchFamily="34" charset="0"/>
              <a:cs typeface="Arial" panose="020B0604020202020204" pitchFamily="34" charset="0"/>
            </a:endParaRPr>
          </a:p>
          <a:p>
            <a:pPr marL="0" lvl="0" indent="0" algn="just">
              <a:spcBef>
                <a:spcPts val="0"/>
              </a:spcBef>
              <a:spcAft>
                <a:spcPts val="600"/>
              </a:spcAft>
              <a:buNone/>
              <a:tabLst>
                <a:tab pos="457200" algn="l"/>
              </a:tabLst>
            </a:pPr>
            <a:r>
              <a:rPr lang="fr-FR" sz="2000" b="1" dirty="0">
                <a:solidFill>
                  <a:schemeClr val="bg1"/>
                </a:solidFill>
                <a:latin typeface="Lato" panose="020F0502020204030203" pitchFamily="34" charset="0"/>
                <a:ea typeface="Calibri" panose="020F0502020204030204" pitchFamily="34" charset="0"/>
                <a:cs typeface="Arial" panose="020B0604020202020204" pitchFamily="34" charset="0"/>
              </a:rPr>
              <a:t>Le conseil communautaire est invité à :</a:t>
            </a:r>
          </a:p>
          <a:p>
            <a:pPr lvl="0" algn="just">
              <a:spcBef>
                <a:spcPts val="0"/>
              </a:spcBef>
              <a:spcAft>
                <a:spcPts val="600"/>
              </a:spcAft>
              <a:tabLst>
                <a:tab pos="457200" algn="l"/>
              </a:tabLst>
            </a:pPr>
            <a:r>
              <a:rPr lang="fr-FR" sz="2000" b="1" dirty="0">
                <a:solidFill>
                  <a:schemeClr val="bg1"/>
                </a:solidFill>
                <a:latin typeface="Lato" panose="020F0502020204030203" pitchFamily="34" charset="0"/>
                <a:ea typeface="Calibri" panose="020F0502020204030204" pitchFamily="34" charset="0"/>
                <a:cs typeface="Arial" panose="020B0604020202020204" pitchFamily="34" charset="0"/>
              </a:rPr>
              <a:t>PRENDRE ACTE de la tenue du débat d’orientations budgétaires et de l’existence du rapport sur la base duquel s’est tenu ce débat.</a:t>
            </a:r>
            <a:endParaRPr lang="fr-FR" sz="2400" b="1" dirty="0">
              <a:solidFill>
                <a:schemeClr val="accent4">
                  <a:lumMod val="75000"/>
                </a:schemeClr>
              </a:solidFill>
              <a:latin typeface="Lato" panose="020F0502020204030203" pitchFamily="34" charset="0"/>
              <a:ea typeface="Calibri" panose="020F0502020204030204" pitchFamily="34" charset="0"/>
              <a:cs typeface="Arial" panose="020B0604020202020204" pitchFamily="34" charset="0"/>
            </a:endParaRPr>
          </a:p>
        </p:txBody>
      </p:sp>
      <p:cxnSp>
        <p:nvCxnSpPr>
          <p:cNvPr id="6" name="Connecteur droit 5">
            <a:extLst>
              <a:ext uri="{FF2B5EF4-FFF2-40B4-BE49-F238E27FC236}">
                <a16:creationId xmlns:a16="http://schemas.microsoft.com/office/drawing/2014/main" id="{D02FCFA7-D3AC-4A77-82E3-D7EF5D2B3393}"/>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Espace réservé de la date 1">
            <a:extLst>
              <a:ext uri="{FF2B5EF4-FFF2-40B4-BE49-F238E27FC236}">
                <a16:creationId xmlns:a16="http://schemas.microsoft.com/office/drawing/2014/main" id="{0992E0AA-B545-4228-B64A-17D1753692A3}"/>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1" u="none" strike="noStrike" kern="1200" cap="none" spc="0" normalizeH="0" baseline="0" noProof="0">
                <a:ln>
                  <a:noFill/>
                </a:ln>
                <a:solidFill>
                  <a:srgbClr val="C00000"/>
                </a:solidFill>
                <a:effectLst/>
                <a:uLnTx/>
                <a:uFillTx/>
                <a:latin typeface="Lato"/>
                <a:ea typeface="+mn-ea"/>
                <a:cs typeface="+mn-cs"/>
              </a:rPr>
              <a:t>Conseil communautaire – 17 novembre 2022</a:t>
            </a:r>
            <a:endParaRPr kumimoji="0" lang="fr-FR" sz="1200" b="0" i="1" u="none" strike="noStrike" kern="1200" cap="none" spc="0" normalizeH="0" baseline="0" noProof="0" dirty="0">
              <a:ln>
                <a:noFill/>
              </a:ln>
              <a:solidFill>
                <a:srgbClr val="C00000"/>
              </a:solidFill>
              <a:effectLst/>
              <a:uLnTx/>
              <a:uFillTx/>
              <a:latin typeface="Lato"/>
              <a:ea typeface="+mn-ea"/>
              <a:cs typeface="+mn-cs"/>
            </a:endParaRPr>
          </a:p>
        </p:txBody>
      </p:sp>
      <p:sp>
        <p:nvSpPr>
          <p:cNvPr id="4" name="Espace réservé du numéro de diapositive 3">
            <a:extLst>
              <a:ext uri="{FF2B5EF4-FFF2-40B4-BE49-F238E27FC236}">
                <a16:creationId xmlns:a16="http://schemas.microsoft.com/office/drawing/2014/main" id="{F454CA30-C855-4BF6-69CD-663BADF0C699}"/>
              </a:ext>
            </a:extLst>
          </p:cNvPr>
          <p:cNvSpPr>
            <a:spLocks noGrp="1"/>
          </p:cNvSpPr>
          <p:nvPr>
            <p:ph type="sldNum" sz="quarter" idx="12"/>
          </p:nvPr>
        </p:nvSpPr>
        <p:spPr/>
        <p:txBody>
          <a:bodyPr/>
          <a:lstStyle/>
          <a:p>
            <a:fld id="{7DD352F8-E6D5-40A5-90BA-A89BD40754D9}" type="slidenum">
              <a:rPr lang="fr-FR" smtClean="0"/>
              <a:pPr/>
              <a:t>50</a:t>
            </a:fld>
            <a:endParaRPr lang="fr-FR"/>
          </a:p>
        </p:txBody>
      </p:sp>
    </p:spTree>
    <p:extLst>
      <p:ext uri="{BB962C8B-B14F-4D97-AF65-F5344CB8AC3E}">
        <p14:creationId xmlns:p14="http://schemas.microsoft.com/office/powerpoint/2010/main" val="256626469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457200" y="65845"/>
            <a:ext cx="8229600" cy="777713"/>
          </a:xfrm>
        </p:spPr>
        <p:txBody>
          <a:bodyPr anchor="t">
            <a:normAutofit/>
          </a:bodyPr>
          <a:lstStyle/>
          <a:p>
            <a:pPr algn="l"/>
            <a:r>
              <a:rPr lang="fr-FR" sz="4000" b="1" dirty="0">
                <a:solidFill>
                  <a:schemeClr val="accent4">
                    <a:lumMod val="75000"/>
                  </a:schemeClr>
                </a:solidFill>
                <a:latin typeface="Lato" pitchFamily="34" charset="0"/>
                <a:ea typeface="Lato" pitchFamily="34" charset="0"/>
                <a:cs typeface="Lato" pitchFamily="34" charset="0"/>
              </a:rPr>
              <a:t>Finances</a:t>
            </a:r>
            <a:r>
              <a:rPr lang="fr-FR" sz="1300" b="1" i="1" dirty="0">
                <a:solidFill>
                  <a:srgbClr val="5E3B27"/>
                </a:solidFill>
                <a:latin typeface="Lato" pitchFamily="34" charset="0"/>
                <a:ea typeface="Lato" pitchFamily="34" charset="0"/>
                <a:cs typeface="Lato" pitchFamily="34" charset="0"/>
              </a:rPr>
              <a:t> </a:t>
            </a:r>
            <a:r>
              <a:rPr lang="fr-FR" sz="1400" b="1" i="1" dirty="0">
                <a:solidFill>
                  <a:srgbClr val="5E3B27"/>
                </a:solidFill>
                <a:latin typeface="Lato" pitchFamily="34" charset="0"/>
                <a:ea typeface="Lato" pitchFamily="34" charset="0"/>
                <a:cs typeface="Lato" pitchFamily="34" charset="0"/>
              </a:rPr>
              <a:t>- Intervention de Monsieur Jérôme PELTIER</a:t>
            </a:r>
            <a:endParaRPr lang="fr-FR" sz="1300" b="1" i="1" dirty="0">
              <a:solidFill>
                <a:srgbClr val="5E3B27"/>
              </a:solidFill>
              <a:latin typeface="Lato" pitchFamily="34" charset="0"/>
              <a:ea typeface="Lato" pitchFamily="34" charset="0"/>
              <a:cs typeface="Lato" pitchFamily="34" charset="0"/>
            </a:endParaRPr>
          </a:p>
        </p:txBody>
      </p:sp>
      <p:sp>
        <p:nvSpPr>
          <p:cNvPr id="10" name="Espace réservé du contenu 9"/>
          <p:cNvSpPr>
            <a:spLocks noGrp="1"/>
          </p:cNvSpPr>
          <p:nvPr>
            <p:ph idx="1"/>
          </p:nvPr>
        </p:nvSpPr>
        <p:spPr>
          <a:xfrm>
            <a:off x="457200" y="704025"/>
            <a:ext cx="8388881" cy="3851697"/>
          </a:xfrm>
        </p:spPr>
        <p:txBody>
          <a:bodyPr vert="horz" lIns="91440" tIns="45720" rIns="91440" bIns="45720" rtlCol="0" anchor="t">
            <a:normAutofit/>
          </a:bodyPr>
          <a:lstStyle/>
          <a:p>
            <a:pPr marL="0" lvl="0" indent="0" algn="just">
              <a:spcBef>
                <a:spcPts val="0"/>
              </a:spcBef>
              <a:spcAft>
                <a:spcPts val="600"/>
              </a:spcAft>
              <a:buNone/>
              <a:tabLst>
                <a:tab pos="457200" algn="l"/>
              </a:tabLst>
            </a:pPr>
            <a:r>
              <a:rPr lang="fr-FR" sz="2000" b="1" dirty="0">
                <a:solidFill>
                  <a:schemeClr val="accent4">
                    <a:lumMod val="75000"/>
                  </a:schemeClr>
                </a:solidFill>
                <a:latin typeface="Lato" panose="020F0502020204030203" pitchFamily="34" charset="0"/>
                <a:cs typeface="Arial" panose="020B0604020202020204" pitchFamily="34" charset="0"/>
              </a:rPr>
              <a:t>4. Modification des autorisations de programmes et crédits de paiement (AP/CP) – Budget principal</a:t>
            </a:r>
          </a:p>
          <a:p>
            <a:pPr marL="0" lvl="0" indent="0" algn="just">
              <a:spcBef>
                <a:spcPts val="0"/>
              </a:spcBef>
              <a:spcAft>
                <a:spcPts val="600"/>
              </a:spcAft>
              <a:buNone/>
              <a:tabLst>
                <a:tab pos="457200" algn="l"/>
              </a:tabLst>
            </a:pPr>
            <a:endParaRPr lang="fr-FR" sz="2000" b="1" dirty="0">
              <a:solidFill>
                <a:schemeClr val="accent4">
                  <a:lumMod val="75000"/>
                </a:schemeClr>
              </a:solidFill>
              <a:latin typeface="Lato" panose="020F0502020204030203" pitchFamily="34" charset="0"/>
              <a:ea typeface="Calibri" panose="020F0502020204030204" pitchFamily="34" charset="0"/>
              <a:cs typeface="Arial" panose="020B0604020202020204" pitchFamily="34" charset="0"/>
            </a:endParaRPr>
          </a:p>
        </p:txBody>
      </p:sp>
      <p:cxnSp>
        <p:nvCxnSpPr>
          <p:cNvPr id="6" name="Connecteur droit 5">
            <a:extLst>
              <a:ext uri="{FF2B5EF4-FFF2-40B4-BE49-F238E27FC236}">
                <a16:creationId xmlns:a16="http://schemas.microsoft.com/office/drawing/2014/main" id="{D02FCFA7-D3AC-4A77-82E3-D7EF5D2B3393}"/>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4" name="Espace réservé de la date 3">
            <a:extLst>
              <a:ext uri="{FF2B5EF4-FFF2-40B4-BE49-F238E27FC236}">
                <a16:creationId xmlns:a16="http://schemas.microsoft.com/office/drawing/2014/main" id="{60FCEE7E-8F93-5A70-A0BF-4FD90140B12E}"/>
              </a:ext>
            </a:extLst>
          </p:cNvPr>
          <p:cNvSpPr>
            <a:spLocks noGrp="1"/>
          </p:cNvSpPr>
          <p:nvPr>
            <p:ph type="dt" sz="half" idx="10"/>
          </p:nvPr>
        </p:nvSpPr>
        <p:spPr/>
        <p:txBody>
          <a:bodyPr/>
          <a:lstStyle/>
          <a:p>
            <a:r>
              <a:rPr lang="fr-FR"/>
              <a:t>Conseil communautaire – 17 novembre 2022</a:t>
            </a:r>
            <a:endParaRPr lang="fr-FR" dirty="0"/>
          </a:p>
        </p:txBody>
      </p:sp>
      <p:sp>
        <p:nvSpPr>
          <p:cNvPr id="5" name="Espace réservé du numéro de diapositive 4">
            <a:extLst>
              <a:ext uri="{FF2B5EF4-FFF2-40B4-BE49-F238E27FC236}">
                <a16:creationId xmlns:a16="http://schemas.microsoft.com/office/drawing/2014/main" id="{3928B8FD-205D-6334-36FD-E6A8FE11495A}"/>
              </a:ext>
            </a:extLst>
          </p:cNvPr>
          <p:cNvSpPr>
            <a:spLocks noGrp="1"/>
          </p:cNvSpPr>
          <p:nvPr>
            <p:ph type="sldNum" sz="quarter" idx="12"/>
          </p:nvPr>
        </p:nvSpPr>
        <p:spPr/>
        <p:txBody>
          <a:bodyPr/>
          <a:lstStyle/>
          <a:p>
            <a:fld id="{7DD352F8-E6D5-40A5-90BA-A89BD40754D9}" type="slidenum">
              <a:rPr lang="fr-FR" smtClean="0"/>
              <a:pPr/>
              <a:t>51</a:t>
            </a:fld>
            <a:endParaRPr lang="fr-FR"/>
          </a:p>
        </p:txBody>
      </p:sp>
      <p:graphicFrame>
        <p:nvGraphicFramePr>
          <p:cNvPr id="3" name="Tableau 2">
            <a:extLst>
              <a:ext uri="{FF2B5EF4-FFF2-40B4-BE49-F238E27FC236}">
                <a16:creationId xmlns:a16="http://schemas.microsoft.com/office/drawing/2014/main" id="{3FE30E43-B92F-DD54-7848-107BD5422F5A}"/>
              </a:ext>
            </a:extLst>
          </p:cNvPr>
          <p:cNvGraphicFramePr>
            <a:graphicFrameLocks noGrp="1"/>
          </p:cNvGraphicFramePr>
          <p:nvPr>
            <p:extLst>
              <p:ext uri="{D42A27DB-BD31-4B8C-83A1-F6EECF244321}">
                <p14:modId xmlns:p14="http://schemas.microsoft.com/office/powerpoint/2010/main" val="3051833583"/>
              </p:ext>
            </p:extLst>
          </p:nvPr>
        </p:nvGraphicFramePr>
        <p:xfrm>
          <a:off x="68239" y="1822291"/>
          <a:ext cx="9007521" cy="1754697"/>
        </p:xfrm>
        <a:graphic>
          <a:graphicData uri="http://schemas.openxmlformats.org/drawingml/2006/table">
            <a:tbl>
              <a:tblPr/>
              <a:tblGrid>
                <a:gridCol w="1098643">
                  <a:extLst>
                    <a:ext uri="{9D8B030D-6E8A-4147-A177-3AD203B41FA5}">
                      <a16:colId xmlns:a16="http://schemas.microsoft.com/office/drawing/2014/main" val="1923614859"/>
                    </a:ext>
                  </a:extLst>
                </a:gridCol>
                <a:gridCol w="689212">
                  <a:extLst>
                    <a:ext uri="{9D8B030D-6E8A-4147-A177-3AD203B41FA5}">
                      <a16:colId xmlns:a16="http://schemas.microsoft.com/office/drawing/2014/main" val="2147438029"/>
                    </a:ext>
                  </a:extLst>
                </a:gridCol>
                <a:gridCol w="634621">
                  <a:extLst>
                    <a:ext uri="{9D8B030D-6E8A-4147-A177-3AD203B41FA5}">
                      <a16:colId xmlns:a16="http://schemas.microsoft.com/office/drawing/2014/main" val="3379656581"/>
                    </a:ext>
                  </a:extLst>
                </a:gridCol>
                <a:gridCol w="846161">
                  <a:extLst>
                    <a:ext uri="{9D8B030D-6E8A-4147-A177-3AD203B41FA5}">
                      <a16:colId xmlns:a16="http://schemas.microsoft.com/office/drawing/2014/main" val="3368951522"/>
                    </a:ext>
                  </a:extLst>
                </a:gridCol>
                <a:gridCol w="1180532">
                  <a:extLst>
                    <a:ext uri="{9D8B030D-6E8A-4147-A177-3AD203B41FA5}">
                      <a16:colId xmlns:a16="http://schemas.microsoft.com/office/drawing/2014/main" val="3102791808"/>
                    </a:ext>
                  </a:extLst>
                </a:gridCol>
                <a:gridCol w="1153236">
                  <a:extLst>
                    <a:ext uri="{9D8B030D-6E8A-4147-A177-3AD203B41FA5}">
                      <a16:colId xmlns:a16="http://schemas.microsoft.com/office/drawing/2014/main" val="4028669911"/>
                    </a:ext>
                  </a:extLst>
                </a:gridCol>
                <a:gridCol w="1146411">
                  <a:extLst>
                    <a:ext uri="{9D8B030D-6E8A-4147-A177-3AD203B41FA5}">
                      <a16:colId xmlns:a16="http://schemas.microsoft.com/office/drawing/2014/main" val="2782506333"/>
                    </a:ext>
                  </a:extLst>
                </a:gridCol>
                <a:gridCol w="1212509">
                  <a:extLst>
                    <a:ext uri="{9D8B030D-6E8A-4147-A177-3AD203B41FA5}">
                      <a16:colId xmlns:a16="http://schemas.microsoft.com/office/drawing/2014/main" val="3428915292"/>
                    </a:ext>
                  </a:extLst>
                </a:gridCol>
                <a:gridCol w="1046196">
                  <a:extLst>
                    <a:ext uri="{9D8B030D-6E8A-4147-A177-3AD203B41FA5}">
                      <a16:colId xmlns:a16="http://schemas.microsoft.com/office/drawing/2014/main" val="921546984"/>
                    </a:ext>
                  </a:extLst>
                </a:gridCol>
              </a:tblGrid>
              <a:tr h="0">
                <a:tc rowSpan="2">
                  <a:txBody>
                    <a:bodyPr/>
                    <a:lstStyle/>
                    <a:p>
                      <a:pPr algn="ctr" rtl="0">
                        <a:lnSpc>
                          <a:spcPct val="120000"/>
                        </a:lnSpc>
                      </a:pPr>
                      <a:r>
                        <a:rPr lang="fr-FR" sz="1200" b="0" dirty="0">
                          <a:solidFill>
                            <a:schemeClr val="bg1"/>
                          </a:solidFill>
                          <a:effectLst/>
                          <a:latin typeface="Lato, sans-serif"/>
                        </a:rPr>
                        <a:t>PROGRAMME</a:t>
                      </a:r>
                      <a:endParaRPr lang="fr-FR" sz="1200" b="0" dirty="0">
                        <a:solidFill>
                          <a:schemeClr val="bg1"/>
                        </a:solidFill>
                        <a:effectLst/>
                        <a:latin typeface="Lato" panose="020F0502020204030203" pitchFamily="34" charset="0"/>
                      </a:endParaRPr>
                    </a:p>
                  </a:txBody>
                  <a:tcPr marL="47625" marR="47625" marT="47625" marB="4762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rowSpan="2">
                  <a:txBody>
                    <a:bodyPr/>
                    <a:lstStyle/>
                    <a:p>
                      <a:pPr algn="ctr" rtl="0">
                        <a:lnSpc>
                          <a:spcPct val="120000"/>
                        </a:lnSpc>
                      </a:pPr>
                      <a:r>
                        <a:rPr lang="fr-FR" sz="1200" b="0">
                          <a:solidFill>
                            <a:schemeClr val="bg1"/>
                          </a:solidFill>
                          <a:effectLst/>
                          <a:latin typeface="Lato, sans-serif"/>
                        </a:rPr>
                        <a:t>LIBELLE</a:t>
                      </a:r>
                      <a:endParaRPr lang="fr-FR" sz="1200" b="0">
                        <a:solidFill>
                          <a:schemeClr val="bg1"/>
                        </a:solidFill>
                        <a:effectLst/>
                        <a:latin typeface="Lato" panose="020F0502020204030203" pitchFamily="34" charset="0"/>
                      </a:endParaRPr>
                    </a:p>
                  </a:txBody>
                  <a:tcPr marL="47625" marR="47625" marT="47625" marB="4762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rowSpan="2">
                  <a:txBody>
                    <a:bodyPr/>
                    <a:lstStyle/>
                    <a:p>
                      <a:pPr algn="ctr" rtl="0">
                        <a:lnSpc>
                          <a:spcPct val="120000"/>
                        </a:lnSpc>
                      </a:pPr>
                      <a:r>
                        <a:rPr lang="fr-FR" sz="1200" b="0">
                          <a:solidFill>
                            <a:schemeClr val="bg1"/>
                          </a:solidFill>
                          <a:effectLst/>
                          <a:latin typeface="Lato, sans-serif"/>
                        </a:rPr>
                        <a:t>ANNEE AP</a:t>
                      </a:r>
                      <a:endParaRPr lang="fr-FR" sz="1200" b="0">
                        <a:solidFill>
                          <a:schemeClr val="bg1"/>
                        </a:solidFill>
                        <a:effectLst/>
                        <a:latin typeface="Lato" panose="020F0502020204030203" pitchFamily="34" charset="0"/>
                      </a:endParaRPr>
                    </a:p>
                  </a:txBody>
                  <a:tcPr marL="47625" marR="47625" marT="47625" marB="4762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rowSpan="2">
                  <a:txBody>
                    <a:bodyPr/>
                    <a:lstStyle/>
                    <a:p>
                      <a:pPr algn="ctr" rtl="0">
                        <a:lnSpc>
                          <a:spcPct val="120000"/>
                        </a:lnSpc>
                      </a:pPr>
                      <a:r>
                        <a:rPr lang="fr-FR" sz="1200" b="0" dirty="0">
                          <a:solidFill>
                            <a:schemeClr val="bg1"/>
                          </a:solidFill>
                          <a:effectLst/>
                          <a:latin typeface="Lato, sans-serif"/>
                        </a:rPr>
                        <a:t>DEP/REC</a:t>
                      </a:r>
                      <a:endParaRPr lang="fr-FR" sz="1200" b="0" dirty="0">
                        <a:solidFill>
                          <a:schemeClr val="bg1"/>
                        </a:solidFill>
                        <a:effectLst/>
                        <a:latin typeface="Lato" panose="020F0502020204030203" pitchFamily="34" charset="0"/>
                      </a:endParaRPr>
                    </a:p>
                  </a:txBody>
                  <a:tcPr marL="47625" marR="47625" marT="47625" marB="4762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rowSpan="2">
                  <a:txBody>
                    <a:bodyPr/>
                    <a:lstStyle/>
                    <a:p>
                      <a:pPr algn="ctr" rtl="0">
                        <a:lnSpc>
                          <a:spcPct val="120000"/>
                        </a:lnSpc>
                      </a:pPr>
                      <a:r>
                        <a:rPr lang="fr-FR" sz="1200" b="0">
                          <a:solidFill>
                            <a:schemeClr val="bg1"/>
                          </a:solidFill>
                          <a:effectLst/>
                          <a:latin typeface="Lato, sans-serif"/>
                        </a:rPr>
                        <a:t>MONTANT AP</a:t>
                      </a:r>
                      <a:endParaRPr lang="fr-FR" sz="1200" b="0">
                        <a:solidFill>
                          <a:schemeClr val="bg1"/>
                        </a:solidFill>
                        <a:effectLst/>
                        <a:latin typeface="Lato" panose="020F0502020204030203" pitchFamily="34" charset="0"/>
                      </a:endParaRPr>
                    </a:p>
                  </a:txBody>
                  <a:tcPr marL="47625" marR="47625" marT="47625" marB="4762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lnSpc>
                          <a:spcPct val="120000"/>
                        </a:lnSpc>
                      </a:pPr>
                      <a:r>
                        <a:rPr lang="fr-FR" sz="1200" b="0">
                          <a:solidFill>
                            <a:schemeClr val="bg1"/>
                          </a:solidFill>
                          <a:effectLst/>
                          <a:latin typeface="Lato, sans-serif"/>
                        </a:rPr>
                        <a:t>CP</a:t>
                      </a:r>
                      <a:endParaRPr lang="fr-FR" sz="1200" b="0">
                        <a:solidFill>
                          <a:schemeClr val="bg1"/>
                        </a:solidFill>
                        <a:effectLst/>
                        <a:latin typeface="Lato" panose="020F0502020204030203" pitchFamily="34" charset="0"/>
                      </a:endParaRPr>
                    </a:p>
                  </a:txBody>
                  <a:tcPr marL="47625" marR="47625" marT="47625" marB="47625"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lnSpc>
                          <a:spcPct val="120000"/>
                        </a:lnSpc>
                      </a:pPr>
                      <a:r>
                        <a:rPr lang="fr-FR" sz="1200" b="0" dirty="0">
                          <a:solidFill>
                            <a:schemeClr val="bg1"/>
                          </a:solidFill>
                          <a:effectLst/>
                          <a:latin typeface="Lato, sans-serif"/>
                        </a:rPr>
                        <a:t>CP</a:t>
                      </a:r>
                      <a:endParaRPr lang="fr-FR" sz="1200" b="0" dirty="0">
                        <a:solidFill>
                          <a:schemeClr val="bg1"/>
                        </a:solidFill>
                        <a:effectLst/>
                        <a:latin typeface="Lato" panose="020F0502020204030203" pitchFamily="34" charset="0"/>
                      </a:endParaRPr>
                    </a:p>
                  </a:txBody>
                  <a:tcPr marL="47625" marR="47625" marT="47625" marB="47625"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lnSpc>
                          <a:spcPct val="120000"/>
                        </a:lnSpc>
                      </a:pPr>
                      <a:r>
                        <a:rPr lang="fr-FR" sz="1200" b="0" dirty="0">
                          <a:solidFill>
                            <a:schemeClr val="bg1"/>
                          </a:solidFill>
                          <a:effectLst/>
                          <a:latin typeface="Lato, sans-serif"/>
                        </a:rPr>
                        <a:t>CP</a:t>
                      </a:r>
                      <a:endParaRPr lang="fr-FR" sz="1200" b="0" dirty="0">
                        <a:solidFill>
                          <a:schemeClr val="bg1"/>
                        </a:solidFill>
                        <a:effectLst/>
                        <a:latin typeface="Lato" panose="020F0502020204030203" pitchFamily="34" charset="0"/>
                      </a:endParaRPr>
                    </a:p>
                  </a:txBody>
                  <a:tcPr marL="47625" marR="47625" marT="47625" marB="47625"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lnSpc>
                          <a:spcPct val="120000"/>
                        </a:lnSpc>
                      </a:pPr>
                      <a:r>
                        <a:rPr lang="fr-FR" sz="1200" b="0">
                          <a:solidFill>
                            <a:schemeClr val="bg1"/>
                          </a:solidFill>
                          <a:effectLst/>
                          <a:latin typeface="Lato, sans-serif"/>
                        </a:rPr>
                        <a:t>CP</a:t>
                      </a:r>
                      <a:endParaRPr lang="fr-FR" sz="1200" b="0">
                        <a:solidFill>
                          <a:schemeClr val="bg1"/>
                        </a:solidFill>
                        <a:effectLst/>
                        <a:latin typeface="Lato" panose="020F0502020204030203" pitchFamily="34" charset="0"/>
                      </a:endParaRPr>
                    </a:p>
                  </a:txBody>
                  <a:tcPr marL="47625" marR="47625" marT="47625" marB="47625"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00431716"/>
                  </a:ext>
                </a:extLst>
              </a:tr>
              <a:tr h="0">
                <a:tc vMerge="1">
                  <a:txBody>
                    <a:bodyPr/>
                    <a:lstStyle/>
                    <a:p>
                      <a:endParaRPr lang="fr-FR"/>
                    </a:p>
                  </a:txBody>
                  <a:tcPr/>
                </a:tc>
                <a:tc vMerge="1">
                  <a:txBody>
                    <a:bodyPr/>
                    <a:lstStyle/>
                    <a:p>
                      <a:endParaRPr lang="fr-FR"/>
                    </a:p>
                  </a:txBody>
                  <a:tcPr/>
                </a:tc>
                <a:tc vMerge="1">
                  <a:txBody>
                    <a:bodyPr/>
                    <a:lstStyle/>
                    <a:p>
                      <a:endParaRPr lang="fr-FR"/>
                    </a:p>
                  </a:txBody>
                  <a:tcPr/>
                </a:tc>
                <a:tc vMerge="1">
                  <a:txBody>
                    <a:bodyPr/>
                    <a:lstStyle/>
                    <a:p>
                      <a:endParaRPr lang="fr-FR"/>
                    </a:p>
                  </a:txBody>
                  <a:tcPr/>
                </a:tc>
                <a:tc vMerge="1">
                  <a:txBody>
                    <a:bodyPr/>
                    <a:lstStyle/>
                    <a:p>
                      <a:endParaRPr lang="fr-FR"/>
                    </a:p>
                  </a:txBody>
                  <a:tcPr/>
                </a:tc>
                <a:tc>
                  <a:txBody>
                    <a:bodyPr/>
                    <a:lstStyle/>
                    <a:p>
                      <a:pPr algn="ctr" rtl="0">
                        <a:lnSpc>
                          <a:spcPct val="120000"/>
                        </a:lnSpc>
                      </a:pPr>
                      <a:r>
                        <a:rPr lang="fr-FR" sz="1200" b="0">
                          <a:solidFill>
                            <a:schemeClr val="bg1"/>
                          </a:solidFill>
                          <a:effectLst/>
                          <a:latin typeface="Lato, sans-serif"/>
                        </a:rPr>
                        <a:t>Antérieurs</a:t>
                      </a:r>
                      <a:endParaRPr lang="fr-FR" sz="1200" b="0">
                        <a:solidFill>
                          <a:schemeClr val="bg1"/>
                        </a:solidFill>
                        <a:effectLst/>
                        <a:latin typeface="Lato" panose="020F0502020204030203" pitchFamily="34" charset="0"/>
                      </a:endParaRPr>
                    </a:p>
                  </a:txBody>
                  <a:tcPr marL="47625" marR="47625" marT="47625" marB="47625"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lnSpc>
                          <a:spcPct val="120000"/>
                        </a:lnSpc>
                      </a:pPr>
                      <a:r>
                        <a:rPr lang="fr-FR" sz="1200" b="0">
                          <a:solidFill>
                            <a:schemeClr val="bg1"/>
                          </a:solidFill>
                          <a:effectLst/>
                          <a:latin typeface="Lato, sans-serif"/>
                        </a:rPr>
                        <a:t>2021</a:t>
                      </a:r>
                      <a:endParaRPr lang="fr-FR" sz="1200" b="0">
                        <a:solidFill>
                          <a:schemeClr val="bg1"/>
                        </a:solidFill>
                        <a:effectLst/>
                        <a:latin typeface="Lato" panose="020F0502020204030203" pitchFamily="34" charset="0"/>
                      </a:endParaRPr>
                    </a:p>
                  </a:txBody>
                  <a:tcPr marL="47625" marR="47625" marT="47625" marB="47625"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lnSpc>
                          <a:spcPct val="120000"/>
                        </a:lnSpc>
                      </a:pPr>
                      <a:r>
                        <a:rPr lang="fr-FR" sz="1200" b="0">
                          <a:solidFill>
                            <a:schemeClr val="bg1"/>
                          </a:solidFill>
                          <a:effectLst/>
                          <a:latin typeface="Lato, sans-serif"/>
                        </a:rPr>
                        <a:t>2022</a:t>
                      </a:r>
                      <a:endParaRPr lang="fr-FR" sz="1200" b="0">
                        <a:solidFill>
                          <a:schemeClr val="bg1"/>
                        </a:solidFill>
                        <a:effectLst/>
                        <a:latin typeface="Lato" panose="020F0502020204030203" pitchFamily="34" charset="0"/>
                      </a:endParaRPr>
                    </a:p>
                  </a:txBody>
                  <a:tcPr marL="47625" marR="47625" marT="47625" marB="47625"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lnSpc>
                          <a:spcPct val="120000"/>
                        </a:lnSpc>
                      </a:pPr>
                      <a:r>
                        <a:rPr lang="fr-FR" sz="1200" b="0">
                          <a:solidFill>
                            <a:schemeClr val="bg1"/>
                          </a:solidFill>
                          <a:effectLst/>
                          <a:latin typeface="Lato, sans-serif"/>
                        </a:rPr>
                        <a:t>2023</a:t>
                      </a:r>
                      <a:endParaRPr lang="fr-FR" sz="1200" b="0">
                        <a:solidFill>
                          <a:schemeClr val="bg1"/>
                        </a:solidFill>
                        <a:effectLst/>
                        <a:latin typeface="Lato" panose="020F0502020204030203" pitchFamily="34" charset="0"/>
                      </a:endParaRPr>
                    </a:p>
                  </a:txBody>
                  <a:tcPr marL="47625" marR="47625" marT="47625" marB="47625"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68293483"/>
                  </a:ext>
                </a:extLst>
              </a:tr>
              <a:tr h="0">
                <a:tc rowSpan="4">
                  <a:txBody>
                    <a:bodyPr/>
                    <a:lstStyle/>
                    <a:p>
                      <a:pPr algn="ctr" rtl="0">
                        <a:lnSpc>
                          <a:spcPct val="120000"/>
                        </a:lnSpc>
                      </a:pPr>
                      <a:r>
                        <a:rPr lang="fr-FR" sz="1200" b="0" dirty="0">
                          <a:solidFill>
                            <a:schemeClr val="bg1"/>
                          </a:solidFill>
                          <a:effectLst/>
                          <a:latin typeface="Lato, sans-serif"/>
                        </a:rPr>
                        <a:t>17021 - Gendarmerie Melle/Parvis Espace Enfance </a:t>
                      </a:r>
                      <a:endParaRPr lang="fr-FR" sz="1200" b="0" dirty="0">
                        <a:solidFill>
                          <a:schemeClr val="bg1"/>
                        </a:solidFill>
                        <a:effectLst/>
                        <a:latin typeface="Lato" panose="020F0502020204030203" pitchFamily="34" charset="0"/>
                      </a:endParaRPr>
                    </a:p>
                  </a:txBody>
                  <a:tcPr marL="47625" marR="47625" marT="47625" marB="4762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rowSpan="2">
                  <a:txBody>
                    <a:bodyPr/>
                    <a:lstStyle/>
                    <a:p>
                      <a:pPr algn="ctr" rtl="0">
                        <a:lnSpc>
                          <a:spcPct val="120000"/>
                        </a:lnSpc>
                      </a:pPr>
                      <a:r>
                        <a:rPr lang="fr-FR" sz="1200" b="0" dirty="0">
                          <a:solidFill>
                            <a:schemeClr val="bg1"/>
                          </a:solidFill>
                          <a:effectLst/>
                          <a:latin typeface="Lato, sans-serif"/>
                        </a:rPr>
                        <a:t>DM JUIN</a:t>
                      </a:r>
                      <a:endParaRPr lang="fr-FR" sz="1200" b="0" dirty="0">
                        <a:solidFill>
                          <a:schemeClr val="bg1"/>
                        </a:solidFill>
                        <a:effectLst/>
                        <a:latin typeface="Lato" panose="020F0502020204030203" pitchFamily="34" charset="0"/>
                      </a:endParaRPr>
                    </a:p>
                  </a:txBody>
                  <a:tcPr marL="47625" marR="47625" marT="47625" marB="4762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lnSpc>
                          <a:spcPct val="120000"/>
                        </a:lnSpc>
                      </a:pPr>
                      <a:r>
                        <a:rPr lang="fr-FR" sz="1200" b="0">
                          <a:solidFill>
                            <a:schemeClr val="bg1"/>
                          </a:solidFill>
                          <a:effectLst/>
                          <a:latin typeface="Lato, sans-serif"/>
                        </a:rPr>
                        <a:t>2017</a:t>
                      </a:r>
                      <a:endParaRPr lang="fr-FR" sz="1200" b="0">
                        <a:solidFill>
                          <a:schemeClr val="bg1"/>
                        </a:solidFill>
                        <a:effectLst/>
                        <a:latin typeface="Lato" panose="020F0502020204030203" pitchFamily="34" charset="0"/>
                      </a:endParaRPr>
                    </a:p>
                  </a:txBody>
                  <a:tcPr marL="47625" marR="47625" marT="47625" marB="47625"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just" rtl="0">
                        <a:lnSpc>
                          <a:spcPct val="120000"/>
                        </a:lnSpc>
                      </a:pPr>
                      <a:r>
                        <a:rPr lang="fr-FR" sz="1200" b="0">
                          <a:solidFill>
                            <a:schemeClr val="bg1"/>
                          </a:solidFill>
                          <a:effectLst/>
                          <a:latin typeface="Lato, sans-serif"/>
                        </a:rPr>
                        <a:t>DEPENSES </a:t>
                      </a:r>
                      <a:endParaRPr lang="fr-FR" sz="1200" b="0">
                        <a:solidFill>
                          <a:schemeClr val="bg1"/>
                        </a:solidFill>
                        <a:effectLst/>
                        <a:latin typeface="Lato" panose="020F0502020204030203" pitchFamily="34" charset="0"/>
                      </a:endParaRPr>
                    </a:p>
                  </a:txBody>
                  <a:tcPr marL="47625" marR="47625" marT="47625" marB="47625"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r" rtl="0">
                        <a:lnSpc>
                          <a:spcPct val="120000"/>
                        </a:lnSpc>
                      </a:pPr>
                      <a:r>
                        <a:rPr lang="fr-FR" sz="1200" b="0">
                          <a:solidFill>
                            <a:schemeClr val="bg1"/>
                          </a:solidFill>
                          <a:effectLst/>
                          <a:latin typeface="Lato, sans-serif"/>
                        </a:rPr>
                        <a:t>7 726 850,42 €</a:t>
                      </a:r>
                      <a:endParaRPr lang="fr-FR" sz="1200" b="0">
                        <a:solidFill>
                          <a:schemeClr val="bg1"/>
                        </a:solidFill>
                        <a:effectLst/>
                        <a:latin typeface="Lato" panose="020F0502020204030203" pitchFamily="34" charset="0"/>
                      </a:endParaRPr>
                    </a:p>
                  </a:txBody>
                  <a:tcPr marL="47625" marR="47625" marT="47625" marB="47625"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r" rtl="0">
                        <a:lnSpc>
                          <a:spcPct val="120000"/>
                        </a:lnSpc>
                      </a:pPr>
                      <a:r>
                        <a:rPr lang="fr-FR" sz="1200" b="0">
                          <a:solidFill>
                            <a:schemeClr val="bg1"/>
                          </a:solidFill>
                          <a:effectLst/>
                          <a:latin typeface="Lato, sans-serif"/>
                        </a:rPr>
                        <a:t>1 444 087,43 €</a:t>
                      </a:r>
                      <a:endParaRPr lang="fr-FR" sz="1200" b="0">
                        <a:solidFill>
                          <a:schemeClr val="bg1"/>
                        </a:solidFill>
                        <a:effectLst/>
                        <a:latin typeface="Lato" panose="020F0502020204030203" pitchFamily="34" charset="0"/>
                      </a:endParaRPr>
                    </a:p>
                  </a:txBody>
                  <a:tcPr marL="47625" marR="47625" marT="47625" marB="47625"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r" rtl="0">
                        <a:lnSpc>
                          <a:spcPct val="120000"/>
                        </a:lnSpc>
                      </a:pPr>
                      <a:r>
                        <a:rPr lang="fr-FR" sz="1200" b="0">
                          <a:solidFill>
                            <a:schemeClr val="bg1"/>
                          </a:solidFill>
                          <a:effectLst/>
                          <a:latin typeface="Lato, sans-serif"/>
                        </a:rPr>
                        <a:t>4 010 773,35 €</a:t>
                      </a:r>
                      <a:endParaRPr lang="fr-FR" sz="1200" b="0">
                        <a:solidFill>
                          <a:schemeClr val="bg1"/>
                        </a:solidFill>
                        <a:effectLst/>
                        <a:latin typeface="Lato" panose="020F0502020204030203" pitchFamily="34" charset="0"/>
                      </a:endParaRPr>
                    </a:p>
                  </a:txBody>
                  <a:tcPr marL="47625" marR="47625" marT="47625" marB="47625"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r" rtl="0">
                        <a:lnSpc>
                          <a:spcPct val="120000"/>
                        </a:lnSpc>
                      </a:pPr>
                      <a:r>
                        <a:rPr lang="fr-FR" sz="1200" b="0">
                          <a:solidFill>
                            <a:schemeClr val="bg1"/>
                          </a:solidFill>
                          <a:effectLst/>
                          <a:latin typeface="Lato, sans-serif"/>
                        </a:rPr>
                        <a:t>2 271 989,64 €</a:t>
                      </a:r>
                      <a:endParaRPr lang="fr-FR" sz="1200" b="0">
                        <a:solidFill>
                          <a:schemeClr val="bg1"/>
                        </a:solidFill>
                        <a:effectLst/>
                        <a:latin typeface="Lato" panose="020F0502020204030203" pitchFamily="34" charset="0"/>
                      </a:endParaRPr>
                    </a:p>
                  </a:txBody>
                  <a:tcPr marL="47625" marR="47625" marT="47625" marB="47625"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r" rtl="0">
                        <a:lnSpc>
                          <a:spcPct val="120000"/>
                        </a:lnSpc>
                      </a:pPr>
                      <a:r>
                        <a:rPr lang="fr-FR" sz="1200" b="0">
                          <a:solidFill>
                            <a:schemeClr val="bg1"/>
                          </a:solidFill>
                          <a:effectLst/>
                          <a:latin typeface="Lato" panose="020F0502020204030203" pitchFamily="34" charset="0"/>
                        </a:rPr>
                        <a:t> </a:t>
                      </a:r>
                    </a:p>
                  </a:txBody>
                  <a:tcPr marL="47625" marR="47625" marT="47625" marB="47625"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73901991"/>
                  </a:ext>
                </a:extLst>
              </a:tr>
              <a:tr h="0">
                <a:tc vMerge="1">
                  <a:txBody>
                    <a:bodyPr/>
                    <a:lstStyle/>
                    <a:p>
                      <a:endParaRPr lang="fr-FR"/>
                    </a:p>
                  </a:txBody>
                  <a:tcPr/>
                </a:tc>
                <a:tc vMerge="1">
                  <a:txBody>
                    <a:bodyPr/>
                    <a:lstStyle/>
                    <a:p>
                      <a:endParaRPr lang="fr-FR"/>
                    </a:p>
                  </a:txBody>
                  <a:tcPr/>
                </a:tc>
                <a:tc>
                  <a:txBody>
                    <a:bodyPr/>
                    <a:lstStyle/>
                    <a:p>
                      <a:pPr algn="ctr" rtl="0">
                        <a:lnSpc>
                          <a:spcPct val="120000"/>
                        </a:lnSpc>
                      </a:pPr>
                      <a:r>
                        <a:rPr lang="fr-FR" sz="1200" b="0" dirty="0">
                          <a:solidFill>
                            <a:schemeClr val="bg1"/>
                          </a:solidFill>
                          <a:effectLst/>
                          <a:latin typeface="Lato, sans-serif"/>
                        </a:rPr>
                        <a:t>2017</a:t>
                      </a:r>
                      <a:endParaRPr lang="fr-FR" sz="1200" b="0" dirty="0">
                        <a:solidFill>
                          <a:schemeClr val="bg1"/>
                        </a:solidFill>
                        <a:effectLst/>
                        <a:latin typeface="Lato" panose="020F0502020204030203" pitchFamily="34" charset="0"/>
                      </a:endParaRPr>
                    </a:p>
                  </a:txBody>
                  <a:tcPr marL="47625" marR="47625" marT="47625" marB="47625"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just" rtl="0">
                        <a:lnSpc>
                          <a:spcPct val="120000"/>
                        </a:lnSpc>
                      </a:pPr>
                      <a:r>
                        <a:rPr lang="fr-FR" sz="1200" b="0" dirty="0">
                          <a:solidFill>
                            <a:schemeClr val="bg1"/>
                          </a:solidFill>
                          <a:effectLst/>
                          <a:latin typeface="Lato, sans-serif"/>
                        </a:rPr>
                        <a:t>RECETTES</a:t>
                      </a:r>
                      <a:endParaRPr lang="fr-FR" sz="1200" b="0" dirty="0">
                        <a:solidFill>
                          <a:schemeClr val="bg1"/>
                        </a:solidFill>
                        <a:effectLst/>
                        <a:latin typeface="Lato" panose="020F0502020204030203" pitchFamily="34" charset="0"/>
                      </a:endParaRPr>
                    </a:p>
                  </a:txBody>
                  <a:tcPr marL="47625" marR="47625" marT="47625" marB="47625"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r" rtl="0">
                        <a:lnSpc>
                          <a:spcPct val="120000"/>
                        </a:lnSpc>
                      </a:pPr>
                      <a:r>
                        <a:rPr lang="fr-FR" sz="1200" b="0">
                          <a:solidFill>
                            <a:schemeClr val="bg1"/>
                          </a:solidFill>
                          <a:effectLst/>
                          <a:latin typeface="Lato, sans-serif"/>
                        </a:rPr>
                        <a:t>2 039 900,82 €</a:t>
                      </a:r>
                      <a:endParaRPr lang="fr-FR" sz="1200" b="0">
                        <a:solidFill>
                          <a:schemeClr val="bg1"/>
                        </a:solidFill>
                        <a:effectLst/>
                        <a:latin typeface="Lato" panose="020F0502020204030203" pitchFamily="34" charset="0"/>
                      </a:endParaRPr>
                    </a:p>
                  </a:txBody>
                  <a:tcPr marL="47625" marR="47625" marT="47625" marB="47625"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r" rtl="0">
                        <a:lnSpc>
                          <a:spcPct val="120000"/>
                        </a:lnSpc>
                      </a:pPr>
                      <a:r>
                        <a:rPr lang="fr-FR" sz="1200" b="0">
                          <a:solidFill>
                            <a:schemeClr val="bg1"/>
                          </a:solidFill>
                          <a:effectLst/>
                          <a:latin typeface="Lato, sans-serif"/>
                        </a:rPr>
                        <a:t>90 000,00 €</a:t>
                      </a:r>
                      <a:endParaRPr lang="fr-FR" sz="1200" b="0">
                        <a:solidFill>
                          <a:schemeClr val="bg1"/>
                        </a:solidFill>
                        <a:effectLst/>
                        <a:latin typeface="Lato" panose="020F0502020204030203" pitchFamily="34" charset="0"/>
                      </a:endParaRPr>
                    </a:p>
                  </a:txBody>
                  <a:tcPr marL="47625" marR="47625" marT="47625" marB="47625"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r" rtl="0">
                        <a:lnSpc>
                          <a:spcPct val="120000"/>
                        </a:lnSpc>
                      </a:pPr>
                      <a:r>
                        <a:rPr lang="fr-FR" sz="1200" b="0">
                          <a:solidFill>
                            <a:schemeClr val="bg1"/>
                          </a:solidFill>
                          <a:effectLst/>
                          <a:latin typeface="Lato, sans-serif"/>
                        </a:rPr>
                        <a:t>597 999,00 €</a:t>
                      </a:r>
                      <a:endParaRPr lang="fr-FR" sz="1200" b="0">
                        <a:solidFill>
                          <a:schemeClr val="bg1"/>
                        </a:solidFill>
                        <a:effectLst/>
                        <a:latin typeface="Lato" panose="020F0502020204030203" pitchFamily="34" charset="0"/>
                      </a:endParaRPr>
                    </a:p>
                  </a:txBody>
                  <a:tcPr marL="47625" marR="47625" marT="47625" marB="47625"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r" rtl="0">
                        <a:lnSpc>
                          <a:spcPct val="120000"/>
                        </a:lnSpc>
                      </a:pPr>
                      <a:r>
                        <a:rPr lang="fr-FR" sz="1200" b="0">
                          <a:solidFill>
                            <a:schemeClr val="bg1"/>
                          </a:solidFill>
                          <a:effectLst/>
                          <a:latin typeface="Lato, sans-serif"/>
                        </a:rPr>
                        <a:t>1 351 901,82 €</a:t>
                      </a:r>
                      <a:endParaRPr lang="fr-FR" sz="1200" b="0">
                        <a:solidFill>
                          <a:schemeClr val="bg1"/>
                        </a:solidFill>
                        <a:effectLst/>
                        <a:latin typeface="Lato" panose="020F0502020204030203" pitchFamily="34" charset="0"/>
                      </a:endParaRPr>
                    </a:p>
                  </a:txBody>
                  <a:tcPr marL="47625" marR="47625" marT="47625" marB="47625"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r" rtl="0">
                        <a:lnSpc>
                          <a:spcPct val="120000"/>
                        </a:lnSpc>
                      </a:pPr>
                      <a:r>
                        <a:rPr lang="fr-FR" sz="1200" b="0">
                          <a:solidFill>
                            <a:schemeClr val="bg1"/>
                          </a:solidFill>
                          <a:effectLst/>
                          <a:latin typeface="Lato" panose="020F0502020204030203" pitchFamily="34" charset="0"/>
                        </a:rPr>
                        <a:t> </a:t>
                      </a:r>
                    </a:p>
                  </a:txBody>
                  <a:tcPr marL="47625" marR="47625" marT="47625" marB="47625"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3384412111"/>
                  </a:ext>
                </a:extLst>
              </a:tr>
              <a:tr h="0">
                <a:tc vMerge="1">
                  <a:txBody>
                    <a:bodyPr/>
                    <a:lstStyle/>
                    <a:p>
                      <a:endParaRPr lang="fr-FR"/>
                    </a:p>
                  </a:txBody>
                  <a:tcPr/>
                </a:tc>
                <a:tc rowSpan="2">
                  <a:txBody>
                    <a:bodyPr/>
                    <a:lstStyle/>
                    <a:p>
                      <a:pPr algn="ctr" rtl="0">
                        <a:lnSpc>
                          <a:spcPct val="120000"/>
                        </a:lnSpc>
                      </a:pPr>
                      <a:r>
                        <a:rPr lang="fr-FR" sz="1200" b="0">
                          <a:solidFill>
                            <a:schemeClr val="bg1"/>
                          </a:solidFill>
                          <a:effectLst/>
                          <a:latin typeface="Lato, sans-serif"/>
                        </a:rPr>
                        <a:t>DM NOV.</a:t>
                      </a:r>
                      <a:endParaRPr lang="fr-FR" sz="1200" b="0">
                        <a:solidFill>
                          <a:schemeClr val="bg1"/>
                        </a:solidFill>
                        <a:effectLst/>
                        <a:latin typeface="Lato" panose="020F0502020204030203" pitchFamily="34" charset="0"/>
                      </a:endParaRPr>
                    </a:p>
                  </a:txBody>
                  <a:tcPr marL="47625" marR="47625" marT="47625" marB="4762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lnSpc>
                          <a:spcPct val="120000"/>
                        </a:lnSpc>
                      </a:pPr>
                      <a:r>
                        <a:rPr lang="fr-FR" sz="1200" b="0">
                          <a:solidFill>
                            <a:schemeClr val="bg1"/>
                          </a:solidFill>
                          <a:effectLst/>
                          <a:latin typeface="Lato, sans-serif"/>
                        </a:rPr>
                        <a:t>2017</a:t>
                      </a:r>
                      <a:endParaRPr lang="fr-FR" sz="1200" b="0">
                        <a:solidFill>
                          <a:schemeClr val="bg1"/>
                        </a:solidFill>
                        <a:effectLst/>
                        <a:latin typeface="Lato" panose="020F0502020204030203" pitchFamily="34" charset="0"/>
                      </a:endParaRPr>
                    </a:p>
                  </a:txBody>
                  <a:tcPr marL="47625" marR="47625" marT="47625" marB="47625"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just" rtl="0">
                        <a:lnSpc>
                          <a:spcPct val="120000"/>
                        </a:lnSpc>
                      </a:pPr>
                      <a:r>
                        <a:rPr lang="fr-FR" sz="1200" b="0" dirty="0">
                          <a:solidFill>
                            <a:schemeClr val="bg1"/>
                          </a:solidFill>
                          <a:effectLst/>
                          <a:latin typeface="Lato, sans-serif"/>
                        </a:rPr>
                        <a:t>DEPENSES </a:t>
                      </a:r>
                      <a:endParaRPr lang="fr-FR" sz="1200" b="0" dirty="0">
                        <a:solidFill>
                          <a:schemeClr val="bg1"/>
                        </a:solidFill>
                        <a:effectLst/>
                        <a:latin typeface="Lato" panose="020F0502020204030203" pitchFamily="34" charset="0"/>
                      </a:endParaRPr>
                    </a:p>
                  </a:txBody>
                  <a:tcPr marL="47625" marR="47625" marT="47625" marB="47625"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r" rtl="0">
                        <a:lnSpc>
                          <a:spcPct val="120000"/>
                        </a:lnSpc>
                      </a:pPr>
                      <a:r>
                        <a:rPr lang="fr-FR" sz="1200" b="0" dirty="0">
                          <a:solidFill>
                            <a:schemeClr val="bg1"/>
                          </a:solidFill>
                          <a:effectLst/>
                          <a:latin typeface="Lato, sans-serif"/>
                        </a:rPr>
                        <a:t>7 726 850,42 €</a:t>
                      </a:r>
                      <a:endParaRPr lang="fr-FR" sz="1200" b="0" dirty="0">
                        <a:solidFill>
                          <a:schemeClr val="bg1"/>
                        </a:solidFill>
                        <a:effectLst/>
                        <a:latin typeface="Lato" panose="020F0502020204030203" pitchFamily="34" charset="0"/>
                      </a:endParaRPr>
                    </a:p>
                  </a:txBody>
                  <a:tcPr marL="47625" marR="47625" marT="47625" marB="47625"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r" rtl="0">
                        <a:lnSpc>
                          <a:spcPct val="120000"/>
                        </a:lnSpc>
                      </a:pPr>
                      <a:r>
                        <a:rPr lang="fr-FR" sz="1200" b="0">
                          <a:solidFill>
                            <a:schemeClr val="bg1"/>
                          </a:solidFill>
                          <a:effectLst/>
                          <a:latin typeface="Lato, sans-serif"/>
                        </a:rPr>
                        <a:t>1 444 087,43 €</a:t>
                      </a:r>
                      <a:endParaRPr lang="fr-FR" sz="1200" b="0">
                        <a:solidFill>
                          <a:schemeClr val="bg1"/>
                        </a:solidFill>
                        <a:effectLst/>
                        <a:latin typeface="Lato" panose="020F0502020204030203" pitchFamily="34" charset="0"/>
                      </a:endParaRPr>
                    </a:p>
                  </a:txBody>
                  <a:tcPr marL="47625" marR="47625" marT="47625" marB="47625"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r" rtl="0">
                        <a:lnSpc>
                          <a:spcPct val="120000"/>
                        </a:lnSpc>
                      </a:pPr>
                      <a:r>
                        <a:rPr lang="fr-FR" sz="1200" b="0">
                          <a:solidFill>
                            <a:schemeClr val="bg1"/>
                          </a:solidFill>
                          <a:effectLst/>
                          <a:latin typeface="Lato, sans-serif"/>
                        </a:rPr>
                        <a:t>4 010 773,35 €</a:t>
                      </a:r>
                      <a:endParaRPr lang="fr-FR" sz="1200" b="0">
                        <a:solidFill>
                          <a:schemeClr val="bg1"/>
                        </a:solidFill>
                        <a:effectLst/>
                        <a:latin typeface="Lato" panose="020F0502020204030203" pitchFamily="34" charset="0"/>
                      </a:endParaRPr>
                    </a:p>
                  </a:txBody>
                  <a:tcPr marL="47625" marR="47625" marT="47625" marB="47625"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r" rtl="0">
                        <a:lnSpc>
                          <a:spcPct val="120000"/>
                        </a:lnSpc>
                      </a:pPr>
                      <a:r>
                        <a:rPr lang="fr-FR" sz="1200" b="0">
                          <a:solidFill>
                            <a:schemeClr val="bg1"/>
                          </a:solidFill>
                          <a:effectLst/>
                          <a:latin typeface="Lato, sans-serif"/>
                        </a:rPr>
                        <a:t>2 117 071,38 €</a:t>
                      </a:r>
                      <a:endParaRPr lang="fr-FR" sz="1200" b="0">
                        <a:solidFill>
                          <a:schemeClr val="bg1"/>
                        </a:solidFill>
                        <a:effectLst/>
                        <a:latin typeface="Lato" panose="020F0502020204030203" pitchFamily="34" charset="0"/>
                      </a:endParaRPr>
                    </a:p>
                  </a:txBody>
                  <a:tcPr marL="47625" marR="47625" marT="47625" marB="47625"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r" rtl="0">
                        <a:lnSpc>
                          <a:spcPct val="120000"/>
                        </a:lnSpc>
                      </a:pPr>
                      <a:r>
                        <a:rPr lang="fr-FR" sz="1200" b="0">
                          <a:solidFill>
                            <a:schemeClr val="bg1"/>
                          </a:solidFill>
                          <a:effectLst/>
                          <a:latin typeface="Lato, sans-serif"/>
                        </a:rPr>
                        <a:t>154 918,26 €</a:t>
                      </a:r>
                      <a:endParaRPr lang="fr-FR" sz="1200" b="0">
                        <a:solidFill>
                          <a:schemeClr val="bg1"/>
                        </a:solidFill>
                        <a:effectLst/>
                        <a:latin typeface="Lato" panose="020F0502020204030203" pitchFamily="34" charset="0"/>
                      </a:endParaRPr>
                    </a:p>
                  </a:txBody>
                  <a:tcPr marL="47625" marR="47625" marT="47625" marB="47625"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97410144"/>
                  </a:ext>
                </a:extLst>
              </a:tr>
              <a:tr h="0">
                <a:tc vMerge="1">
                  <a:txBody>
                    <a:bodyPr/>
                    <a:lstStyle/>
                    <a:p>
                      <a:endParaRPr lang="fr-FR"/>
                    </a:p>
                  </a:txBody>
                  <a:tcPr/>
                </a:tc>
                <a:tc vMerge="1">
                  <a:txBody>
                    <a:bodyPr/>
                    <a:lstStyle/>
                    <a:p>
                      <a:endParaRPr lang="fr-FR"/>
                    </a:p>
                  </a:txBody>
                  <a:tcPr/>
                </a:tc>
                <a:tc>
                  <a:txBody>
                    <a:bodyPr/>
                    <a:lstStyle/>
                    <a:p>
                      <a:pPr algn="ctr" rtl="0">
                        <a:lnSpc>
                          <a:spcPct val="120000"/>
                        </a:lnSpc>
                      </a:pPr>
                      <a:r>
                        <a:rPr lang="fr-FR" sz="1200" b="0">
                          <a:solidFill>
                            <a:schemeClr val="bg1"/>
                          </a:solidFill>
                          <a:effectLst/>
                          <a:latin typeface="Lato, sans-serif"/>
                        </a:rPr>
                        <a:t>2017</a:t>
                      </a:r>
                      <a:endParaRPr lang="fr-FR" sz="1200" b="0">
                        <a:solidFill>
                          <a:schemeClr val="bg1"/>
                        </a:solidFill>
                        <a:effectLst/>
                        <a:latin typeface="Lato" panose="020F0502020204030203" pitchFamily="34" charset="0"/>
                      </a:endParaRPr>
                    </a:p>
                  </a:txBody>
                  <a:tcPr marL="47625" marR="47625" marT="47625" marB="47625"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just" rtl="0">
                        <a:lnSpc>
                          <a:spcPct val="120000"/>
                        </a:lnSpc>
                      </a:pPr>
                      <a:r>
                        <a:rPr lang="fr-FR" sz="1200" b="0">
                          <a:solidFill>
                            <a:schemeClr val="bg1"/>
                          </a:solidFill>
                          <a:effectLst/>
                          <a:latin typeface="Lato, sans-serif"/>
                        </a:rPr>
                        <a:t>RECETTES</a:t>
                      </a:r>
                      <a:endParaRPr lang="fr-FR" sz="1200" b="0">
                        <a:solidFill>
                          <a:schemeClr val="bg1"/>
                        </a:solidFill>
                        <a:effectLst/>
                        <a:latin typeface="Lato" panose="020F0502020204030203" pitchFamily="34" charset="0"/>
                      </a:endParaRPr>
                    </a:p>
                  </a:txBody>
                  <a:tcPr marL="47625" marR="47625" marT="47625" marB="47625"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r" rtl="0">
                        <a:lnSpc>
                          <a:spcPct val="120000"/>
                        </a:lnSpc>
                      </a:pPr>
                      <a:r>
                        <a:rPr lang="fr-FR" sz="1200" b="0">
                          <a:solidFill>
                            <a:schemeClr val="bg1"/>
                          </a:solidFill>
                          <a:effectLst/>
                          <a:latin typeface="Lato, sans-serif"/>
                        </a:rPr>
                        <a:t>2 039 900,82 €</a:t>
                      </a:r>
                      <a:endParaRPr lang="fr-FR" sz="1200" b="0">
                        <a:solidFill>
                          <a:schemeClr val="bg1"/>
                        </a:solidFill>
                        <a:effectLst/>
                        <a:latin typeface="Lato" panose="020F0502020204030203" pitchFamily="34" charset="0"/>
                      </a:endParaRPr>
                    </a:p>
                  </a:txBody>
                  <a:tcPr marL="47625" marR="47625" marT="47625" marB="47625"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r" rtl="0">
                        <a:lnSpc>
                          <a:spcPct val="120000"/>
                        </a:lnSpc>
                      </a:pPr>
                      <a:r>
                        <a:rPr lang="fr-FR" sz="1200" b="0" dirty="0">
                          <a:solidFill>
                            <a:schemeClr val="bg1"/>
                          </a:solidFill>
                          <a:effectLst/>
                          <a:latin typeface="Lato, sans-serif"/>
                        </a:rPr>
                        <a:t>90 000,00 €</a:t>
                      </a:r>
                      <a:endParaRPr lang="fr-FR" sz="1200" b="0" dirty="0">
                        <a:solidFill>
                          <a:schemeClr val="bg1"/>
                        </a:solidFill>
                        <a:effectLst/>
                        <a:latin typeface="Lato" panose="020F0502020204030203" pitchFamily="34" charset="0"/>
                      </a:endParaRPr>
                    </a:p>
                  </a:txBody>
                  <a:tcPr marL="47625" marR="47625" marT="47625" marB="47625"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r" rtl="0">
                        <a:lnSpc>
                          <a:spcPct val="120000"/>
                        </a:lnSpc>
                      </a:pPr>
                      <a:r>
                        <a:rPr lang="fr-FR" sz="1200" b="0" dirty="0">
                          <a:solidFill>
                            <a:schemeClr val="bg1"/>
                          </a:solidFill>
                          <a:effectLst/>
                          <a:latin typeface="Lato, sans-serif"/>
                        </a:rPr>
                        <a:t>597 999,00 €</a:t>
                      </a:r>
                      <a:endParaRPr lang="fr-FR" sz="1200" b="0" dirty="0">
                        <a:solidFill>
                          <a:schemeClr val="bg1"/>
                        </a:solidFill>
                        <a:effectLst/>
                        <a:latin typeface="Lato" panose="020F0502020204030203" pitchFamily="34" charset="0"/>
                      </a:endParaRPr>
                    </a:p>
                  </a:txBody>
                  <a:tcPr marL="47625" marR="47625" marT="47625" marB="47625"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r" rtl="0">
                        <a:lnSpc>
                          <a:spcPct val="120000"/>
                        </a:lnSpc>
                      </a:pPr>
                      <a:r>
                        <a:rPr lang="fr-FR" sz="1200" b="0" dirty="0">
                          <a:solidFill>
                            <a:schemeClr val="bg1"/>
                          </a:solidFill>
                          <a:effectLst/>
                          <a:latin typeface="Lato, sans-serif"/>
                        </a:rPr>
                        <a:t>1 304 720,00 €</a:t>
                      </a:r>
                      <a:endParaRPr lang="fr-FR" sz="1200" b="0" dirty="0">
                        <a:solidFill>
                          <a:schemeClr val="bg1"/>
                        </a:solidFill>
                        <a:effectLst/>
                        <a:latin typeface="Lato" panose="020F0502020204030203" pitchFamily="34" charset="0"/>
                      </a:endParaRPr>
                    </a:p>
                  </a:txBody>
                  <a:tcPr marL="47625" marR="47625" marT="47625" marB="47625"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r" rtl="0">
                        <a:lnSpc>
                          <a:spcPct val="120000"/>
                        </a:lnSpc>
                      </a:pPr>
                      <a:r>
                        <a:rPr lang="fr-FR" sz="1200" b="0" dirty="0">
                          <a:solidFill>
                            <a:schemeClr val="bg1"/>
                          </a:solidFill>
                          <a:effectLst/>
                          <a:latin typeface="Lato, sans-serif"/>
                        </a:rPr>
                        <a:t>47 181,82 €</a:t>
                      </a:r>
                      <a:endParaRPr lang="fr-FR" sz="1200" b="0" dirty="0">
                        <a:solidFill>
                          <a:schemeClr val="bg1"/>
                        </a:solidFill>
                        <a:effectLst/>
                        <a:latin typeface="Lato" panose="020F0502020204030203" pitchFamily="34" charset="0"/>
                      </a:endParaRPr>
                    </a:p>
                  </a:txBody>
                  <a:tcPr marL="47625" marR="47625" marT="47625" marB="47625"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30276782"/>
                  </a:ext>
                </a:extLst>
              </a:tr>
            </a:tbl>
          </a:graphicData>
        </a:graphic>
      </p:graphicFrame>
    </p:spTree>
    <p:extLst>
      <p:ext uri="{BB962C8B-B14F-4D97-AF65-F5344CB8AC3E}">
        <p14:creationId xmlns:p14="http://schemas.microsoft.com/office/powerpoint/2010/main" val="241773081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457200" y="65845"/>
            <a:ext cx="8229600" cy="777713"/>
          </a:xfrm>
        </p:spPr>
        <p:txBody>
          <a:bodyPr anchor="t">
            <a:normAutofit/>
          </a:bodyPr>
          <a:lstStyle/>
          <a:p>
            <a:pPr algn="l"/>
            <a:r>
              <a:rPr lang="fr-FR" sz="4000" b="1" dirty="0">
                <a:solidFill>
                  <a:schemeClr val="accent4">
                    <a:lumMod val="75000"/>
                  </a:schemeClr>
                </a:solidFill>
                <a:latin typeface="Lato" pitchFamily="34" charset="0"/>
                <a:ea typeface="Lato" pitchFamily="34" charset="0"/>
                <a:cs typeface="Lato" pitchFamily="34" charset="0"/>
              </a:rPr>
              <a:t>Finances</a:t>
            </a:r>
            <a:r>
              <a:rPr lang="fr-FR" sz="1300" b="1" i="1" dirty="0">
                <a:solidFill>
                  <a:srgbClr val="5E3B27"/>
                </a:solidFill>
                <a:latin typeface="Lato" pitchFamily="34" charset="0"/>
                <a:ea typeface="Lato" pitchFamily="34" charset="0"/>
                <a:cs typeface="Lato" pitchFamily="34" charset="0"/>
              </a:rPr>
              <a:t> </a:t>
            </a:r>
            <a:r>
              <a:rPr lang="fr-FR" sz="1400" b="1" i="1" dirty="0">
                <a:solidFill>
                  <a:srgbClr val="5E3B27"/>
                </a:solidFill>
                <a:latin typeface="Lato" pitchFamily="34" charset="0"/>
                <a:ea typeface="Lato" pitchFamily="34" charset="0"/>
                <a:cs typeface="Lato" pitchFamily="34" charset="0"/>
              </a:rPr>
              <a:t>- Intervention de Monsieur Jérôme PELTIER</a:t>
            </a:r>
            <a:endParaRPr lang="fr-FR" sz="1300" b="1" i="1" dirty="0">
              <a:solidFill>
                <a:srgbClr val="5E3B27"/>
              </a:solidFill>
              <a:latin typeface="Lato" pitchFamily="34" charset="0"/>
              <a:ea typeface="Lato" pitchFamily="34" charset="0"/>
              <a:cs typeface="Lato" pitchFamily="34" charset="0"/>
            </a:endParaRPr>
          </a:p>
        </p:txBody>
      </p:sp>
      <p:sp>
        <p:nvSpPr>
          <p:cNvPr id="10" name="Espace réservé du contenu 9"/>
          <p:cNvSpPr>
            <a:spLocks noGrp="1"/>
          </p:cNvSpPr>
          <p:nvPr>
            <p:ph idx="1"/>
          </p:nvPr>
        </p:nvSpPr>
        <p:spPr>
          <a:xfrm>
            <a:off x="484663" y="915565"/>
            <a:ext cx="8388881" cy="3851697"/>
          </a:xfrm>
        </p:spPr>
        <p:txBody>
          <a:bodyPr vert="horz" lIns="91440" tIns="45720" rIns="91440" bIns="45720" rtlCol="0" anchor="t">
            <a:normAutofit/>
          </a:bodyPr>
          <a:lstStyle/>
          <a:p>
            <a:pPr marL="0" lvl="0" indent="0" algn="just">
              <a:spcBef>
                <a:spcPts val="0"/>
              </a:spcBef>
              <a:spcAft>
                <a:spcPts val="600"/>
              </a:spcAft>
              <a:buNone/>
              <a:tabLst>
                <a:tab pos="457200" algn="l"/>
              </a:tabLst>
            </a:pPr>
            <a:r>
              <a:rPr lang="fr-FR" sz="2000" b="1" dirty="0">
                <a:solidFill>
                  <a:schemeClr val="accent4">
                    <a:lumMod val="75000"/>
                  </a:schemeClr>
                </a:solidFill>
                <a:latin typeface="Lato" panose="020F0502020204030203" pitchFamily="34" charset="0"/>
                <a:cs typeface="Arial" panose="020B0604020202020204" pitchFamily="34" charset="0"/>
              </a:rPr>
              <a:t>4. Modification des autorisations de programmes et crédits de paiement (AP/CP) – Budget principal</a:t>
            </a:r>
          </a:p>
          <a:p>
            <a:pPr marL="0" lvl="0" indent="0" algn="just">
              <a:spcBef>
                <a:spcPts val="0"/>
              </a:spcBef>
              <a:spcAft>
                <a:spcPts val="600"/>
              </a:spcAft>
              <a:buNone/>
              <a:tabLst>
                <a:tab pos="457200" algn="l"/>
              </a:tabLst>
            </a:pPr>
            <a:endParaRPr lang="fr-FR" sz="2000" b="1" dirty="0">
              <a:solidFill>
                <a:schemeClr val="accent4">
                  <a:lumMod val="75000"/>
                </a:schemeClr>
              </a:solidFill>
              <a:latin typeface="Lato" panose="020F0502020204030203" pitchFamily="34" charset="0"/>
              <a:ea typeface="Calibri" panose="020F0502020204030204" pitchFamily="34" charset="0"/>
              <a:cs typeface="Arial" panose="020B0604020202020204" pitchFamily="34" charset="0"/>
            </a:endParaRPr>
          </a:p>
        </p:txBody>
      </p:sp>
      <p:cxnSp>
        <p:nvCxnSpPr>
          <p:cNvPr id="6" name="Connecteur droit 5">
            <a:extLst>
              <a:ext uri="{FF2B5EF4-FFF2-40B4-BE49-F238E27FC236}">
                <a16:creationId xmlns:a16="http://schemas.microsoft.com/office/drawing/2014/main" id="{D02FCFA7-D3AC-4A77-82E3-D7EF5D2B3393}"/>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Espace réservé de la date 1">
            <a:extLst>
              <a:ext uri="{FF2B5EF4-FFF2-40B4-BE49-F238E27FC236}">
                <a16:creationId xmlns:a16="http://schemas.microsoft.com/office/drawing/2014/main" id="{1DF31FC4-1719-0827-A9C5-27833105E25B}"/>
              </a:ext>
            </a:extLst>
          </p:cNvPr>
          <p:cNvSpPr>
            <a:spLocks noGrp="1"/>
          </p:cNvSpPr>
          <p:nvPr>
            <p:ph type="dt" sz="half" idx="10"/>
          </p:nvPr>
        </p:nvSpPr>
        <p:spPr/>
        <p:txBody>
          <a:bodyPr/>
          <a:lstStyle/>
          <a:p>
            <a:r>
              <a:rPr lang="fr-FR"/>
              <a:t>Conseil communautaire – 17 novembre 2022</a:t>
            </a:r>
            <a:endParaRPr lang="fr-FR" dirty="0"/>
          </a:p>
        </p:txBody>
      </p:sp>
      <p:sp>
        <p:nvSpPr>
          <p:cNvPr id="5" name="Espace réservé du numéro de diapositive 4">
            <a:extLst>
              <a:ext uri="{FF2B5EF4-FFF2-40B4-BE49-F238E27FC236}">
                <a16:creationId xmlns:a16="http://schemas.microsoft.com/office/drawing/2014/main" id="{B77DA2CD-5CC2-B867-10B2-D9FEECF03CC4}"/>
              </a:ext>
            </a:extLst>
          </p:cNvPr>
          <p:cNvSpPr>
            <a:spLocks noGrp="1"/>
          </p:cNvSpPr>
          <p:nvPr>
            <p:ph type="sldNum" sz="quarter" idx="12"/>
          </p:nvPr>
        </p:nvSpPr>
        <p:spPr/>
        <p:txBody>
          <a:bodyPr/>
          <a:lstStyle/>
          <a:p>
            <a:fld id="{7DD352F8-E6D5-40A5-90BA-A89BD40754D9}" type="slidenum">
              <a:rPr lang="fr-FR" smtClean="0"/>
              <a:pPr/>
              <a:t>52</a:t>
            </a:fld>
            <a:endParaRPr lang="fr-FR"/>
          </a:p>
        </p:txBody>
      </p:sp>
      <p:graphicFrame>
        <p:nvGraphicFramePr>
          <p:cNvPr id="3" name="Tableau 2">
            <a:extLst>
              <a:ext uri="{FF2B5EF4-FFF2-40B4-BE49-F238E27FC236}">
                <a16:creationId xmlns:a16="http://schemas.microsoft.com/office/drawing/2014/main" id="{572516C6-D6FE-70E0-E7FA-6B3E5521EDEB}"/>
              </a:ext>
            </a:extLst>
          </p:cNvPr>
          <p:cNvGraphicFramePr>
            <a:graphicFrameLocks noGrp="1"/>
          </p:cNvGraphicFramePr>
          <p:nvPr>
            <p:extLst>
              <p:ext uri="{D42A27DB-BD31-4B8C-83A1-F6EECF244321}">
                <p14:modId xmlns:p14="http://schemas.microsoft.com/office/powerpoint/2010/main" val="3800228277"/>
              </p:ext>
            </p:extLst>
          </p:nvPr>
        </p:nvGraphicFramePr>
        <p:xfrm>
          <a:off x="38864" y="1772230"/>
          <a:ext cx="9030072" cy="1753746"/>
        </p:xfrm>
        <a:graphic>
          <a:graphicData uri="http://schemas.openxmlformats.org/drawingml/2006/table">
            <a:tbl>
              <a:tblPr/>
              <a:tblGrid>
                <a:gridCol w="1087076">
                  <a:extLst>
                    <a:ext uri="{9D8B030D-6E8A-4147-A177-3AD203B41FA5}">
                      <a16:colId xmlns:a16="http://schemas.microsoft.com/office/drawing/2014/main" val="1558935398"/>
                    </a:ext>
                  </a:extLst>
                </a:gridCol>
                <a:gridCol w="689212">
                  <a:extLst>
                    <a:ext uri="{9D8B030D-6E8A-4147-A177-3AD203B41FA5}">
                      <a16:colId xmlns:a16="http://schemas.microsoft.com/office/drawing/2014/main" val="2139327871"/>
                    </a:ext>
                  </a:extLst>
                </a:gridCol>
                <a:gridCol w="607326">
                  <a:extLst>
                    <a:ext uri="{9D8B030D-6E8A-4147-A177-3AD203B41FA5}">
                      <a16:colId xmlns:a16="http://schemas.microsoft.com/office/drawing/2014/main" val="481952670"/>
                    </a:ext>
                  </a:extLst>
                </a:gridCol>
                <a:gridCol w="880280">
                  <a:extLst>
                    <a:ext uri="{9D8B030D-6E8A-4147-A177-3AD203B41FA5}">
                      <a16:colId xmlns:a16="http://schemas.microsoft.com/office/drawing/2014/main" val="735282344"/>
                    </a:ext>
                  </a:extLst>
                </a:gridCol>
                <a:gridCol w="1296538">
                  <a:extLst>
                    <a:ext uri="{9D8B030D-6E8A-4147-A177-3AD203B41FA5}">
                      <a16:colId xmlns:a16="http://schemas.microsoft.com/office/drawing/2014/main" val="55548634"/>
                    </a:ext>
                  </a:extLst>
                </a:gridCol>
                <a:gridCol w="1214650">
                  <a:extLst>
                    <a:ext uri="{9D8B030D-6E8A-4147-A177-3AD203B41FA5}">
                      <a16:colId xmlns:a16="http://schemas.microsoft.com/office/drawing/2014/main" val="2761924818"/>
                    </a:ext>
                  </a:extLst>
                </a:gridCol>
                <a:gridCol w="1166884">
                  <a:extLst>
                    <a:ext uri="{9D8B030D-6E8A-4147-A177-3AD203B41FA5}">
                      <a16:colId xmlns:a16="http://schemas.microsoft.com/office/drawing/2014/main" val="4253095464"/>
                    </a:ext>
                  </a:extLst>
                </a:gridCol>
                <a:gridCol w="1223524">
                  <a:extLst>
                    <a:ext uri="{9D8B030D-6E8A-4147-A177-3AD203B41FA5}">
                      <a16:colId xmlns:a16="http://schemas.microsoft.com/office/drawing/2014/main" val="3432732510"/>
                    </a:ext>
                  </a:extLst>
                </a:gridCol>
                <a:gridCol w="864582">
                  <a:extLst>
                    <a:ext uri="{9D8B030D-6E8A-4147-A177-3AD203B41FA5}">
                      <a16:colId xmlns:a16="http://schemas.microsoft.com/office/drawing/2014/main" val="1350977101"/>
                    </a:ext>
                  </a:extLst>
                </a:gridCol>
              </a:tblGrid>
              <a:tr h="0">
                <a:tc rowSpan="2">
                  <a:txBody>
                    <a:bodyPr/>
                    <a:lstStyle/>
                    <a:p>
                      <a:pPr algn="ctr" rtl="0">
                        <a:lnSpc>
                          <a:spcPct val="120000"/>
                        </a:lnSpc>
                      </a:pPr>
                      <a:r>
                        <a:rPr lang="fr-FR" sz="1200" dirty="0">
                          <a:solidFill>
                            <a:schemeClr val="bg1"/>
                          </a:solidFill>
                          <a:effectLst/>
                          <a:latin typeface="Lato" panose="020F0502020204030203" pitchFamily="34" charset="0"/>
                        </a:rPr>
                        <a:t>PROGRAMME</a:t>
                      </a:r>
                    </a:p>
                  </a:txBody>
                  <a:tcPr marL="47625" marR="47625" marT="47625" marB="4762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rowSpan="2">
                  <a:txBody>
                    <a:bodyPr/>
                    <a:lstStyle/>
                    <a:p>
                      <a:pPr algn="ctr" rtl="0">
                        <a:lnSpc>
                          <a:spcPct val="120000"/>
                        </a:lnSpc>
                      </a:pPr>
                      <a:r>
                        <a:rPr lang="fr-FR" sz="1200">
                          <a:solidFill>
                            <a:schemeClr val="bg1"/>
                          </a:solidFill>
                          <a:effectLst/>
                          <a:latin typeface="Lato" panose="020F0502020204030203" pitchFamily="34" charset="0"/>
                        </a:rPr>
                        <a:t>LIBELLE</a:t>
                      </a:r>
                    </a:p>
                  </a:txBody>
                  <a:tcPr marL="47625" marR="47625" marT="47625" marB="4762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rowSpan="2">
                  <a:txBody>
                    <a:bodyPr/>
                    <a:lstStyle/>
                    <a:p>
                      <a:pPr algn="ctr" rtl="0">
                        <a:lnSpc>
                          <a:spcPct val="120000"/>
                        </a:lnSpc>
                      </a:pPr>
                      <a:r>
                        <a:rPr lang="fr-FR" sz="1200">
                          <a:solidFill>
                            <a:schemeClr val="bg1"/>
                          </a:solidFill>
                          <a:effectLst/>
                          <a:latin typeface="Lato" panose="020F0502020204030203" pitchFamily="34" charset="0"/>
                        </a:rPr>
                        <a:t>ANNEE AP</a:t>
                      </a:r>
                    </a:p>
                  </a:txBody>
                  <a:tcPr marL="47625" marR="47625" marT="47625" marB="4762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rowSpan="2">
                  <a:txBody>
                    <a:bodyPr/>
                    <a:lstStyle/>
                    <a:p>
                      <a:pPr algn="ctr" rtl="0">
                        <a:lnSpc>
                          <a:spcPct val="120000"/>
                        </a:lnSpc>
                      </a:pPr>
                      <a:r>
                        <a:rPr lang="fr-FR" sz="1200">
                          <a:solidFill>
                            <a:schemeClr val="bg1"/>
                          </a:solidFill>
                          <a:effectLst/>
                          <a:latin typeface="Lato" panose="020F0502020204030203" pitchFamily="34" charset="0"/>
                        </a:rPr>
                        <a:t>DEP/REC</a:t>
                      </a:r>
                    </a:p>
                  </a:txBody>
                  <a:tcPr marL="47625" marR="47625" marT="47625" marB="4762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rowSpan="2">
                  <a:txBody>
                    <a:bodyPr/>
                    <a:lstStyle/>
                    <a:p>
                      <a:pPr algn="ctr" rtl="0">
                        <a:lnSpc>
                          <a:spcPct val="120000"/>
                        </a:lnSpc>
                      </a:pPr>
                      <a:r>
                        <a:rPr lang="fr-FR" sz="1200">
                          <a:solidFill>
                            <a:schemeClr val="bg1"/>
                          </a:solidFill>
                          <a:effectLst/>
                          <a:latin typeface="Lato" panose="020F0502020204030203" pitchFamily="34" charset="0"/>
                        </a:rPr>
                        <a:t>MONTANT AP</a:t>
                      </a:r>
                    </a:p>
                  </a:txBody>
                  <a:tcPr marL="47625" marR="47625" marT="47625" marB="4762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lnSpc>
                          <a:spcPct val="120000"/>
                        </a:lnSpc>
                      </a:pPr>
                      <a:r>
                        <a:rPr lang="fr-FR" sz="1200">
                          <a:solidFill>
                            <a:schemeClr val="bg1"/>
                          </a:solidFill>
                          <a:effectLst/>
                          <a:latin typeface="Lato" panose="020F0502020204030203" pitchFamily="34" charset="0"/>
                        </a:rPr>
                        <a:t>CP</a:t>
                      </a:r>
                    </a:p>
                  </a:txBody>
                  <a:tcPr marL="47625" marR="47625" marT="47625" marB="47625"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lnSpc>
                          <a:spcPct val="120000"/>
                        </a:lnSpc>
                      </a:pPr>
                      <a:r>
                        <a:rPr lang="fr-FR" sz="1200">
                          <a:solidFill>
                            <a:schemeClr val="bg1"/>
                          </a:solidFill>
                          <a:effectLst/>
                          <a:latin typeface="Lato" panose="020F0502020204030203" pitchFamily="34" charset="0"/>
                        </a:rPr>
                        <a:t>CP</a:t>
                      </a:r>
                    </a:p>
                  </a:txBody>
                  <a:tcPr marL="47625" marR="47625" marT="47625" marB="47625"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lnSpc>
                          <a:spcPct val="120000"/>
                        </a:lnSpc>
                      </a:pPr>
                      <a:r>
                        <a:rPr lang="fr-FR" sz="1200">
                          <a:solidFill>
                            <a:schemeClr val="bg1"/>
                          </a:solidFill>
                          <a:effectLst/>
                          <a:latin typeface="Lato" panose="020F0502020204030203" pitchFamily="34" charset="0"/>
                        </a:rPr>
                        <a:t>CP</a:t>
                      </a:r>
                    </a:p>
                  </a:txBody>
                  <a:tcPr marL="47625" marR="47625" marT="47625" marB="47625"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lnSpc>
                          <a:spcPct val="120000"/>
                        </a:lnSpc>
                      </a:pPr>
                      <a:r>
                        <a:rPr lang="fr-FR" sz="1200">
                          <a:solidFill>
                            <a:schemeClr val="bg1"/>
                          </a:solidFill>
                          <a:effectLst/>
                          <a:latin typeface="Lato" panose="020F0502020204030203" pitchFamily="34" charset="0"/>
                        </a:rPr>
                        <a:t>CP</a:t>
                      </a:r>
                    </a:p>
                  </a:txBody>
                  <a:tcPr marL="47625" marR="47625" marT="47625" marB="47625"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22289523"/>
                  </a:ext>
                </a:extLst>
              </a:tr>
              <a:tr h="0">
                <a:tc vMerge="1">
                  <a:txBody>
                    <a:bodyPr/>
                    <a:lstStyle/>
                    <a:p>
                      <a:endParaRPr lang="fr-FR"/>
                    </a:p>
                  </a:txBody>
                  <a:tcPr/>
                </a:tc>
                <a:tc vMerge="1">
                  <a:txBody>
                    <a:bodyPr/>
                    <a:lstStyle/>
                    <a:p>
                      <a:endParaRPr lang="fr-FR"/>
                    </a:p>
                  </a:txBody>
                  <a:tcPr/>
                </a:tc>
                <a:tc vMerge="1">
                  <a:txBody>
                    <a:bodyPr/>
                    <a:lstStyle/>
                    <a:p>
                      <a:endParaRPr lang="fr-FR"/>
                    </a:p>
                  </a:txBody>
                  <a:tcPr/>
                </a:tc>
                <a:tc vMerge="1">
                  <a:txBody>
                    <a:bodyPr/>
                    <a:lstStyle/>
                    <a:p>
                      <a:endParaRPr lang="fr-FR"/>
                    </a:p>
                  </a:txBody>
                  <a:tcPr/>
                </a:tc>
                <a:tc vMerge="1">
                  <a:txBody>
                    <a:bodyPr/>
                    <a:lstStyle/>
                    <a:p>
                      <a:endParaRPr lang="fr-FR"/>
                    </a:p>
                  </a:txBody>
                  <a:tcPr/>
                </a:tc>
                <a:tc>
                  <a:txBody>
                    <a:bodyPr/>
                    <a:lstStyle/>
                    <a:p>
                      <a:pPr algn="ctr" rtl="0">
                        <a:lnSpc>
                          <a:spcPct val="120000"/>
                        </a:lnSpc>
                      </a:pPr>
                      <a:r>
                        <a:rPr lang="fr-FR" sz="1200">
                          <a:solidFill>
                            <a:schemeClr val="bg1"/>
                          </a:solidFill>
                          <a:effectLst/>
                          <a:latin typeface="Lato" panose="020F0502020204030203" pitchFamily="34" charset="0"/>
                        </a:rPr>
                        <a:t>Antérieurs</a:t>
                      </a:r>
                    </a:p>
                  </a:txBody>
                  <a:tcPr marL="47625" marR="47625" marT="47625" marB="47625"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lnSpc>
                          <a:spcPct val="120000"/>
                        </a:lnSpc>
                      </a:pPr>
                      <a:r>
                        <a:rPr lang="fr-FR" sz="1200">
                          <a:solidFill>
                            <a:schemeClr val="bg1"/>
                          </a:solidFill>
                          <a:effectLst/>
                          <a:latin typeface="Lato" panose="020F0502020204030203" pitchFamily="34" charset="0"/>
                        </a:rPr>
                        <a:t>2021</a:t>
                      </a:r>
                    </a:p>
                  </a:txBody>
                  <a:tcPr marL="47625" marR="47625" marT="47625" marB="47625"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lnSpc>
                          <a:spcPct val="120000"/>
                        </a:lnSpc>
                      </a:pPr>
                      <a:r>
                        <a:rPr lang="fr-FR" sz="1200">
                          <a:solidFill>
                            <a:schemeClr val="bg1"/>
                          </a:solidFill>
                          <a:effectLst/>
                          <a:latin typeface="Lato" panose="020F0502020204030203" pitchFamily="34" charset="0"/>
                        </a:rPr>
                        <a:t>2022</a:t>
                      </a:r>
                    </a:p>
                  </a:txBody>
                  <a:tcPr marL="47625" marR="47625" marT="47625" marB="47625"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lnSpc>
                          <a:spcPct val="120000"/>
                        </a:lnSpc>
                      </a:pPr>
                      <a:r>
                        <a:rPr lang="fr-FR" sz="1200">
                          <a:solidFill>
                            <a:schemeClr val="bg1"/>
                          </a:solidFill>
                          <a:effectLst/>
                          <a:latin typeface="Lato" panose="020F0502020204030203" pitchFamily="34" charset="0"/>
                        </a:rPr>
                        <a:t>2023</a:t>
                      </a:r>
                    </a:p>
                  </a:txBody>
                  <a:tcPr marL="47625" marR="47625" marT="47625" marB="47625"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94927627"/>
                  </a:ext>
                </a:extLst>
              </a:tr>
              <a:tr h="0">
                <a:tc rowSpan="4">
                  <a:txBody>
                    <a:bodyPr/>
                    <a:lstStyle/>
                    <a:p>
                      <a:pPr algn="ctr" rtl="0">
                        <a:lnSpc>
                          <a:spcPct val="120000"/>
                        </a:lnSpc>
                      </a:pPr>
                      <a:r>
                        <a:rPr lang="fr-FR" sz="1200">
                          <a:solidFill>
                            <a:schemeClr val="bg1"/>
                          </a:solidFill>
                          <a:effectLst/>
                          <a:latin typeface="Lato" panose="020F0502020204030203" pitchFamily="34" charset="0"/>
                        </a:rPr>
                        <a:t>17001- Résidence habitat jeunes</a:t>
                      </a:r>
                    </a:p>
                  </a:txBody>
                  <a:tcPr marL="47625" marR="47625" marT="47625" marB="4762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rowSpan="2">
                  <a:txBody>
                    <a:bodyPr/>
                    <a:lstStyle/>
                    <a:p>
                      <a:pPr algn="ctr" rtl="0">
                        <a:lnSpc>
                          <a:spcPct val="120000"/>
                        </a:lnSpc>
                      </a:pPr>
                      <a:r>
                        <a:rPr lang="fr-FR" sz="1200">
                          <a:solidFill>
                            <a:schemeClr val="bg1"/>
                          </a:solidFill>
                          <a:effectLst/>
                          <a:latin typeface="Lato" panose="020F0502020204030203" pitchFamily="34" charset="0"/>
                        </a:rPr>
                        <a:t>BP 2022</a:t>
                      </a:r>
                    </a:p>
                  </a:txBody>
                  <a:tcPr marL="47625" marR="47625" marT="47625" marB="4762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lnSpc>
                          <a:spcPct val="120000"/>
                        </a:lnSpc>
                      </a:pPr>
                      <a:r>
                        <a:rPr lang="fr-FR" sz="1200" dirty="0">
                          <a:solidFill>
                            <a:schemeClr val="bg1"/>
                          </a:solidFill>
                          <a:effectLst/>
                          <a:latin typeface="Lato" panose="020F0502020204030203" pitchFamily="34" charset="0"/>
                        </a:rPr>
                        <a:t>2019</a:t>
                      </a:r>
                    </a:p>
                  </a:txBody>
                  <a:tcPr marL="47625" marR="47625" marT="47625" marB="47625"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just" rtl="0">
                        <a:lnSpc>
                          <a:spcPct val="120000"/>
                        </a:lnSpc>
                      </a:pPr>
                      <a:r>
                        <a:rPr lang="fr-FR" sz="1200">
                          <a:solidFill>
                            <a:schemeClr val="bg1"/>
                          </a:solidFill>
                          <a:effectLst/>
                          <a:latin typeface="Lato" panose="020F0502020204030203" pitchFamily="34" charset="0"/>
                        </a:rPr>
                        <a:t>DEPENSES </a:t>
                      </a:r>
                    </a:p>
                  </a:txBody>
                  <a:tcPr marL="47625" marR="47625" marT="47625" marB="47625"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r" rtl="0">
                        <a:lnSpc>
                          <a:spcPct val="120000"/>
                        </a:lnSpc>
                      </a:pPr>
                      <a:r>
                        <a:rPr lang="fr-FR" sz="1200">
                          <a:solidFill>
                            <a:schemeClr val="bg1"/>
                          </a:solidFill>
                          <a:effectLst/>
                          <a:latin typeface="Lato" panose="020F0502020204030203" pitchFamily="34" charset="0"/>
                        </a:rPr>
                        <a:t>1 164 655,70 €</a:t>
                      </a:r>
                    </a:p>
                  </a:txBody>
                  <a:tcPr marL="47625" marR="47625" marT="47625" marB="47625"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r" rtl="0">
                        <a:lnSpc>
                          <a:spcPct val="120000"/>
                        </a:lnSpc>
                      </a:pPr>
                      <a:r>
                        <a:rPr lang="fr-FR" sz="1200">
                          <a:solidFill>
                            <a:schemeClr val="bg1"/>
                          </a:solidFill>
                          <a:effectLst/>
                          <a:latin typeface="Lato" panose="020F0502020204030203" pitchFamily="34" charset="0"/>
                        </a:rPr>
                        <a:t>797 470,67 €</a:t>
                      </a:r>
                    </a:p>
                  </a:txBody>
                  <a:tcPr marL="47625" marR="47625" marT="47625" marB="47625"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r" rtl="0">
                        <a:lnSpc>
                          <a:spcPct val="120000"/>
                        </a:lnSpc>
                      </a:pPr>
                      <a:r>
                        <a:rPr lang="fr-FR" sz="1200">
                          <a:solidFill>
                            <a:schemeClr val="bg1"/>
                          </a:solidFill>
                          <a:effectLst/>
                          <a:latin typeface="Lato" panose="020F0502020204030203" pitchFamily="34" charset="0"/>
                        </a:rPr>
                        <a:t>250 303,23 €</a:t>
                      </a:r>
                    </a:p>
                  </a:txBody>
                  <a:tcPr marL="47625" marR="47625" marT="47625" marB="47625"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r" rtl="0">
                        <a:lnSpc>
                          <a:spcPct val="120000"/>
                        </a:lnSpc>
                      </a:pPr>
                      <a:r>
                        <a:rPr lang="fr-FR" sz="1200">
                          <a:solidFill>
                            <a:schemeClr val="bg1"/>
                          </a:solidFill>
                          <a:effectLst/>
                          <a:latin typeface="Lato" panose="020F0502020204030203" pitchFamily="34" charset="0"/>
                        </a:rPr>
                        <a:t>116 881,80 €</a:t>
                      </a:r>
                    </a:p>
                  </a:txBody>
                  <a:tcPr marL="47625" marR="47625" marT="47625" marB="47625"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r" rtl="0">
                        <a:lnSpc>
                          <a:spcPct val="120000"/>
                        </a:lnSpc>
                      </a:pPr>
                      <a:r>
                        <a:rPr lang="fr-FR" sz="1200">
                          <a:solidFill>
                            <a:schemeClr val="bg1"/>
                          </a:solidFill>
                          <a:effectLst/>
                          <a:latin typeface="Lato" panose="020F0502020204030203" pitchFamily="34" charset="0"/>
                        </a:rPr>
                        <a:t> </a:t>
                      </a:r>
                    </a:p>
                  </a:txBody>
                  <a:tcPr marL="47625" marR="47625" marT="47625" marB="47625"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2790979253"/>
                  </a:ext>
                </a:extLst>
              </a:tr>
              <a:tr h="0">
                <a:tc vMerge="1">
                  <a:txBody>
                    <a:bodyPr/>
                    <a:lstStyle/>
                    <a:p>
                      <a:endParaRPr lang="fr-FR"/>
                    </a:p>
                  </a:txBody>
                  <a:tcPr/>
                </a:tc>
                <a:tc vMerge="1">
                  <a:txBody>
                    <a:bodyPr/>
                    <a:lstStyle/>
                    <a:p>
                      <a:endParaRPr lang="fr-FR"/>
                    </a:p>
                  </a:txBody>
                  <a:tcPr/>
                </a:tc>
                <a:tc>
                  <a:txBody>
                    <a:bodyPr/>
                    <a:lstStyle/>
                    <a:p>
                      <a:pPr algn="ctr" rtl="0">
                        <a:lnSpc>
                          <a:spcPct val="120000"/>
                        </a:lnSpc>
                      </a:pPr>
                      <a:r>
                        <a:rPr lang="fr-FR" sz="1200">
                          <a:solidFill>
                            <a:schemeClr val="bg1"/>
                          </a:solidFill>
                          <a:effectLst/>
                          <a:latin typeface="Lato" panose="020F0502020204030203" pitchFamily="34" charset="0"/>
                        </a:rPr>
                        <a:t>2019</a:t>
                      </a:r>
                    </a:p>
                  </a:txBody>
                  <a:tcPr marL="47625" marR="47625" marT="47625" marB="47625"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just" rtl="0">
                        <a:lnSpc>
                          <a:spcPct val="120000"/>
                        </a:lnSpc>
                      </a:pPr>
                      <a:r>
                        <a:rPr lang="fr-FR" sz="1200" dirty="0">
                          <a:solidFill>
                            <a:schemeClr val="bg1"/>
                          </a:solidFill>
                          <a:effectLst/>
                          <a:latin typeface="Lato" panose="020F0502020204030203" pitchFamily="34" charset="0"/>
                        </a:rPr>
                        <a:t>RECETTES</a:t>
                      </a:r>
                    </a:p>
                  </a:txBody>
                  <a:tcPr marL="47625" marR="47625" marT="47625" marB="47625"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r" rtl="0">
                        <a:lnSpc>
                          <a:spcPct val="120000"/>
                        </a:lnSpc>
                      </a:pPr>
                      <a:r>
                        <a:rPr lang="fr-FR" sz="1200">
                          <a:solidFill>
                            <a:schemeClr val="bg1"/>
                          </a:solidFill>
                          <a:effectLst/>
                          <a:latin typeface="Lato" panose="020F0502020204030203" pitchFamily="34" charset="0"/>
                        </a:rPr>
                        <a:t>945 810,72 €</a:t>
                      </a:r>
                    </a:p>
                  </a:txBody>
                  <a:tcPr marL="47625" marR="47625" marT="47625" marB="47625"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r" rtl="0">
                        <a:lnSpc>
                          <a:spcPct val="120000"/>
                        </a:lnSpc>
                      </a:pPr>
                      <a:r>
                        <a:rPr lang="fr-FR" sz="1200">
                          <a:solidFill>
                            <a:schemeClr val="bg1"/>
                          </a:solidFill>
                          <a:effectLst/>
                          <a:latin typeface="Lato" panose="020F0502020204030203" pitchFamily="34" charset="0"/>
                        </a:rPr>
                        <a:t>355 103,49 €</a:t>
                      </a:r>
                    </a:p>
                  </a:txBody>
                  <a:tcPr marL="47625" marR="47625" marT="47625" marB="47625"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r" rtl="0">
                        <a:lnSpc>
                          <a:spcPct val="120000"/>
                        </a:lnSpc>
                      </a:pPr>
                      <a:r>
                        <a:rPr lang="fr-FR" sz="1200">
                          <a:solidFill>
                            <a:schemeClr val="bg1"/>
                          </a:solidFill>
                          <a:effectLst/>
                          <a:latin typeface="Lato" panose="020F0502020204030203" pitchFamily="34" charset="0"/>
                        </a:rPr>
                        <a:t>364 129,70 €</a:t>
                      </a:r>
                    </a:p>
                  </a:txBody>
                  <a:tcPr marL="47625" marR="47625" marT="47625" marB="47625"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r" rtl="0">
                        <a:lnSpc>
                          <a:spcPct val="120000"/>
                        </a:lnSpc>
                      </a:pPr>
                      <a:r>
                        <a:rPr lang="fr-FR" sz="1200">
                          <a:solidFill>
                            <a:schemeClr val="bg1"/>
                          </a:solidFill>
                          <a:effectLst/>
                          <a:latin typeface="Lato" panose="020F0502020204030203" pitchFamily="34" charset="0"/>
                        </a:rPr>
                        <a:t>226 577,53 €</a:t>
                      </a:r>
                    </a:p>
                  </a:txBody>
                  <a:tcPr marL="47625" marR="47625" marT="47625" marB="47625"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r" rtl="0">
                        <a:lnSpc>
                          <a:spcPct val="120000"/>
                        </a:lnSpc>
                      </a:pPr>
                      <a:r>
                        <a:rPr lang="fr-FR" sz="1200">
                          <a:solidFill>
                            <a:schemeClr val="bg1"/>
                          </a:solidFill>
                          <a:effectLst/>
                          <a:latin typeface="Lato" panose="020F0502020204030203" pitchFamily="34" charset="0"/>
                        </a:rPr>
                        <a:t> </a:t>
                      </a:r>
                    </a:p>
                  </a:txBody>
                  <a:tcPr marL="47625" marR="47625" marT="47625" marB="47625"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3841785963"/>
                  </a:ext>
                </a:extLst>
              </a:tr>
              <a:tr h="0">
                <a:tc vMerge="1">
                  <a:txBody>
                    <a:bodyPr/>
                    <a:lstStyle/>
                    <a:p>
                      <a:endParaRPr lang="fr-FR"/>
                    </a:p>
                  </a:txBody>
                  <a:tcPr/>
                </a:tc>
                <a:tc rowSpan="2">
                  <a:txBody>
                    <a:bodyPr/>
                    <a:lstStyle/>
                    <a:p>
                      <a:pPr algn="ctr" rtl="0">
                        <a:lnSpc>
                          <a:spcPct val="120000"/>
                        </a:lnSpc>
                      </a:pPr>
                      <a:r>
                        <a:rPr lang="fr-FR" sz="1200">
                          <a:solidFill>
                            <a:schemeClr val="bg1"/>
                          </a:solidFill>
                          <a:effectLst/>
                          <a:latin typeface="Lato" panose="020F0502020204030203" pitchFamily="34" charset="0"/>
                        </a:rPr>
                        <a:t>DM NOV.</a:t>
                      </a:r>
                    </a:p>
                  </a:txBody>
                  <a:tcPr marL="47625" marR="47625" marT="47625" marB="4762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lnSpc>
                          <a:spcPct val="120000"/>
                        </a:lnSpc>
                      </a:pPr>
                      <a:r>
                        <a:rPr lang="fr-FR" sz="1200">
                          <a:solidFill>
                            <a:schemeClr val="bg1"/>
                          </a:solidFill>
                          <a:effectLst/>
                          <a:latin typeface="Lato" panose="020F0502020204030203" pitchFamily="34" charset="0"/>
                        </a:rPr>
                        <a:t>2019</a:t>
                      </a:r>
                    </a:p>
                  </a:txBody>
                  <a:tcPr marL="47625" marR="47625" marT="47625" marB="47625"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just" rtl="0">
                        <a:lnSpc>
                          <a:spcPct val="120000"/>
                        </a:lnSpc>
                      </a:pPr>
                      <a:r>
                        <a:rPr lang="fr-FR" sz="1200">
                          <a:solidFill>
                            <a:schemeClr val="bg1"/>
                          </a:solidFill>
                          <a:effectLst/>
                          <a:latin typeface="Lato" panose="020F0502020204030203" pitchFamily="34" charset="0"/>
                        </a:rPr>
                        <a:t>DEPENSES </a:t>
                      </a:r>
                    </a:p>
                  </a:txBody>
                  <a:tcPr marL="47625" marR="47625" marT="47625" marB="47625"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r" rtl="0">
                        <a:lnSpc>
                          <a:spcPct val="120000"/>
                        </a:lnSpc>
                      </a:pPr>
                      <a:r>
                        <a:rPr lang="fr-FR" sz="1200" dirty="0">
                          <a:solidFill>
                            <a:schemeClr val="bg1"/>
                          </a:solidFill>
                          <a:effectLst/>
                          <a:latin typeface="Lato" panose="020F0502020204030203" pitchFamily="34" charset="0"/>
                        </a:rPr>
                        <a:t>1 164 655,70 €</a:t>
                      </a:r>
                    </a:p>
                  </a:txBody>
                  <a:tcPr marL="47625" marR="47625" marT="47625" marB="47625"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r" rtl="0">
                        <a:lnSpc>
                          <a:spcPct val="120000"/>
                        </a:lnSpc>
                      </a:pPr>
                      <a:r>
                        <a:rPr lang="fr-FR" sz="1200">
                          <a:solidFill>
                            <a:schemeClr val="bg1"/>
                          </a:solidFill>
                          <a:effectLst/>
                          <a:latin typeface="Lato" panose="020F0502020204030203" pitchFamily="34" charset="0"/>
                        </a:rPr>
                        <a:t>797 470,67 €</a:t>
                      </a:r>
                    </a:p>
                  </a:txBody>
                  <a:tcPr marL="47625" marR="47625" marT="47625" marB="47625"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r" rtl="0">
                        <a:lnSpc>
                          <a:spcPct val="120000"/>
                        </a:lnSpc>
                      </a:pPr>
                      <a:r>
                        <a:rPr lang="fr-FR" sz="1200">
                          <a:solidFill>
                            <a:schemeClr val="bg1"/>
                          </a:solidFill>
                          <a:effectLst/>
                          <a:latin typeface="Lato" panose="020F0502020204030203" pitchFamily="34" charset="0"/>
                        </a:rPr>
                        <a:t>250 303,23 €</a:t>
                      </a:r>
                    </a:p>
                  </a:txBody>
                  <a:tcPr marL="47625" marR="47625" marT="47625" marB="47625"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r" rtl="0">
                        <a:lnSpc>
                          <a:spcPct val="120000"/>
                        </a:lnSpc>
                      </a:pPr>
                      <a:r>
                        <a:rPr lang="fr-FR" sz="1200">
                          <a:solidFill>
                            <a:schemeClr val="bg1"/>
                          </a:solidFill>
                          <a:effectLst/>
                          <a:latin typeface="Lato" panose="020F0502020204030203" pitchFamily="34" charset="0"/>
                        </a:rPr>
                        <a:t>111 332,80 €</a:t>
                      </a:r>
                    </a:p>
                  </a:txBody>
                  <a:tcPr marL="47625" marR="47625" marT="47625" marB="47625"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r" rtl="0">
                        <a:lnSpc>
                          <a:spcPct val="120000"/>
                        </a:lnSpc>
                      </a:pPr>
                      <a:r>
                        <a:rPr lang="fr-FR" sz="1200">
                          <a:solidFill>
                            <a:schemeClr val="bg1"/>
                          </a:solidFill>
                          <a:effectLst/>
                          <a:latin typeface="Lato" panose="020F0502020204030203" pitchFamily="34" charset="0"/>
                        </a:rPr>
                        <a:t>5 549,00 €</a:t>
                      </a:r>
                    </a:p>
                  </a:txBody>
                  <a:tcPr marL="47625" marR="47625" marT="47625" marB="47625"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44216338"/>
                  </a:ext>
                </a:extLst>
              </a:tr>
              <a:tr h="0">
                <a:tc vMerge="1">
                  <a:txBody>
                    <a:bodyPr/>
                    <a:lstStyle/>
                    <a:p>
                      <a:endParaRPr lang="fr-FR"/>
                    </a:p>
                  </a:txBody>
                  <a:tcPr/>
                </a:tc>
                <a:tc vMerge="1">
                  <a:txBody>
                    <a:bodyPr/>
                    <a:lstStyle/>
                    <a:p>
                      <a:endParaRPr lang="fr-FR"/>
                    </a:p>
                  </a:txBody>
                  <a:tcPr/>
                </a:tc>
                <a:tc>
                  <a:txBody>
                    <a:bodyPr/>
                    <a:lstStyle/>
                    <a:p>
                      <a:pPr algn="ctr" rtl="0">
                        <a:lnSpc>
                          <a:spcPct val="120000"/>
                        </a:lnSpc>
                      </a:pPr>
                      <a:r>
                        <a:rPr lang="fr-FR" sz="1200">
                          <a:solidFill>
                            <a:schemeClr val="bg1"/>
                          </a:solidFill>
                          <a:effectLst/>
                          <a:latin typeface="Lato" panose="020F0502020204030203" pitchFamily="34" charset="0"/>
                        </a:rPr>
                        <a:t>2019</a:t>
                      </a:r>
                    </a:p>
                  </a:txBody>
                  <a:tcPr marL="47625" marR="47625" marT="47625" marB="47625"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just" rtl="0">
                        <a:lnSpc>
                          <a:spcPct val="120000"/>
                        </a:lnSpc>
                      </a:pPr>
                      <a:r>
                        <a:rPr lang="fr-FR" sz="1200">
                          <a:solidFill>
                            <a:schemeClr val="bg1"/>
                          </a:solidFill>
                          <a:effectLst/>
                          <a:latin typeface="Lato" panose="020F0502020204030203" pitchFamily="34" charset="0"/>
                        </a:rPr>
                        <a:t>RECETTES</a:t>
                      </a:r>
                    </a:p>
                  </a:txBody>
                  <a:tcPr marL="47625" marR="47625" marT="47625" marB="47625"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r" rtl="0">
                        <a:lnSpc>
                          <a:spcPct val="120000"/>
                        </a:lnSpc>
                      </a:pPr>
                      <a:r>
                        <a:rPr lang="fr-FR" sz="1200" dirty="0">
                          <a:solidFill>
                            <a:schemeClr val="bg1"/>
                          </a:solidFill>
                          <a:effectLst/>
                          <a:latin typeface="Lato" panose="020F0502020204030203" pitchFamily="34" charset="0"/>
                        </a:rPr>
                        <a:t>945 810,72 €</a:t>
                      </a:r>
                    </a:p>
                  </a:txBody>
                  <a:tcPr marL="47625" marR="47625" marT="47625" marB="47625"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r" rtl="0">
                        <a:lnSpc>
                          <a:spcPct val="120000"/>
                        </a:lnSpc>
                      </a:pPr>
                      <a:r>
                        <a:rPr lang="fr-FR" sz="1200" dirty="0">
                          <a:solidFill>
                            <a:schemeClr val="bg1"/>
                          </a:solidFill>
                          <a:effectLst/>
                          <a:latin typeface="Lato" panose="020F0502020204030203" pitchFamily="34" charset="0"/>
                        </a:rPr>
                        <a:t>355 103,49 €</a:t>
                      </a:r>
                    </a:p>
                  </a:txBody>
                  <a:tcPr marL="47625" marR="47625" marT="47625" marB="47625"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r" rtl="0">
                        <a:lnSpc>
                          <a:spcPct val="120000"/>
                        </a:lnSpc>
                      </a:pPr>
                      <a:r>
                        <a:rPr lang="fr-FR" sz="1200" dirty="0">
                          <a:solidFill>
                            <a:schemeClr val="bg1"/>
                          </a:solidFill>
                          <a:effectLst/>
                          <a:latin typeface="Lato" panose="020F0502020204030203" pitchFamily="34" charset="0"/>
                        </a:rPr>
                        <a:t>364 129,70 €</a:t>
                      </a:r>
                    </a:p>
                  </a:txBody>
                  <a:tcPr marL="47625" marR="47625" marT="47625" marB="47625"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r" rtl="0">
                        <a:lnSpc>
                          <a:spcPct val="120000"/>
                        </a:lnSpc>
                      </a:pPr>
                      <a:r>
                        <a:rPr lang="fr-FR" sz="1200" dirty="0">
                          <a:solidFill>
                            <a:schemeClr val="bg1"/>
                          </a:solidFill>
                          <a:effectLst/>
                          <a:latin typeface="Lato" panose="020F0502020204030203" pitchFamily="34" charset="0"/>
                        </a:rPr>
                        <a:t>226 577,53 €</a:t>
                      </a:r>
                    </a:p>
                  </a:txBody>
                  <a:tcPr marL="47625" marR="47625" marT="47625" marB="47625"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r" rtl="0">
                        <a:lnSpc>
                          <a:spcPct val="120000"/>
                        </a:lnSpc>
                      </a:pPr>
                      <a:r>
                        <a:rPr lang="fr-FR" sz="1200" dirty="0">
                          <a:solidFill>
                            <a:schemeClr val="bg1"/>
                          </a:solidFill>
                          <a:effectLst/>
                          <a:latin typeface="Lato" panose="020F0502020204030203" pitchFamily="34" charset="0"/>
                        </a:rPr>
                        <a:t>- € </a:t>
                      </a:r>
                    </a:p>
                  </a:txBody>
                  <a:tcPr marL="47625" marR="47625" marT="47625" marB="47625"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23938247"/>
                  </a:ext>
                </a:extLst>
              </a:tr>
            </a:tbl>
          </a:graphicData>
        </a:graphic>
      </p:graphicFrame>
    </p:spTree>
    <p:extLst>
      <p:ext uri="{BB962C8B-B14F-4D97-AF65-F5344CB8AC3E}">
        <p14:creationId xmlns:p14="http://schemas.microsoft.com/office/powerpoint/2010/main" val="387726244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457200" y="65845"/>
            <a:ext cx="8229600" cy="777713"/>
          </a:xfrm>
        </p:spPr>
        <p:txBody>
          <a:bodyPr anchor="t">
            <a:normAutofit/>
          </a:bodyPr>
          <a:lstStyle/>
          <a:p>
            <a:pPr algn="l"/>
            <a:r>
              <a:rPr lang="fr-FR" sz="4000" b="1" dirty="0">
                <a:solidFill>
                  <a:schemeClr val="accent4">
                    <a:lumMod val="75000"/>
                  </a:schemeClr>
                </a:solidFill>
                <a:latin typeface="Lato" pitchFamily="34" charset="0"/>
                <a:ea typeface="Lato" pitchFamily="34" charset="0"/>
                <a:cs typeface="Lato" pitchFamily="34" charset="0"/>
              </a:rPr>
              <a:t>Finances</a:t>
            </a:r>
            <a:r>
              <a:rPr lang="fr-FR" sz="1300" b="1" i="1" dirty="0">
                <a:solidFill>
                  <a:srgbClr val="5E3B27"/>
                </a:solidFill>
                <a:latin typeface="Lato" pitchFamily="34" charset="0"/>
                <a:ea typeface="Lato" pitchFamily="34" charset="0"/>
                <a:cs typeface="Lato" pitchFamily="34" charset="0"/>
              </a:rPr>
              <a:t> </a:t>
            </a:r>
            <a:r>
              <a:rPr lang="fr-FR" sz="1400" b="1" i="1" dirty="0">
                <a:solidFill>
                  <a:srgbClr val="5E3B27"/>
                </a:solidFill>
                <a:latin typeface="Lato" pitchFamily="34" charset="0"/>
                <a:ea typeface="Lato" pitchFamily="34" charset="0"/>
                <a:cs typeface="Lato" pitchFamily="34" charset="0"/>
              </a:rPr>
              <a:t>- Intervention de Monsieur Jérôme PELTIER</a:t>
            </a:r>
            <a:endParaRPr lang="fr-FR" sz="1300" b="1" i="1" dirty="0">
              <a:solidFill>
                <a:srgbClr val="5E3B27"/>
              </a:solidFill>
              <a:latin typeface="Lato" pitchFamily="34" charset="0"/>
              <a:ea typeface="Lato" pitchFamily="34" charset="0"/>
              <a:cs typeface="Lato" pitchFamily="34" charset="0"/>
            </a:endParaRPr>
          </a:p>
        </p:txBody>
      </p:sp>
      <p:sp>
        <p:nvSpPr>
          <p:cNvPr id="10" name="Espace réservé du contenu 9"/>
          <p:cNvSpPr>
            <a:spLocks noGrp="1"/>
          </p:cNvSpPr>
          <p:nvPr>
            <p:ph idx="1"/>
          </p:nvPr>
        </p:nvSpPr>
        <p:spPr>
          <a:xfrm>
            <a:off x="484663" y="915565"/>
            <a:ext cx="8388881" cy="3851697"/>
          </a:xfrm>
        </p:spPr>
        <p:txBody>
          <a:bodyPr vert="horz" lIns="91440" tIns="45720" rIns="91440" bIns="45720" rtlCol="0" anchor="t">
            <a:normAutofit/>
          </a:bodyPr>
          <a:lstStyle/>
          <a:p>
            <a:pPr marL="0" lvl="0" indent="0" algn="just">
              <a:spcBef>
                <a:spcPts val="0"/>
              </a:spcBef>
              <a:spcAft>
                <a:spcPts val="600"/>
              </a:spcAft>
              <a:buNone/>
              <a:tabLst>
                <a:tab pos="457200" algn="l"/>
              </a:tabLst>
            </a:pPr>
            <a:r>
              <a:rPr lang="fr-FR" sz="2000" b="1" dirty="0">
                <a:solidFill>
                  <a:schemeClr val="accent4">
                    <a:lumMod val="75000"/>
                  </a:schemeClr>
                </a:solidFill>
                <a:latin typeface="Lato" panose="020F0502020204030203" pitchFamily="34" charset="0"/>
                <a:cs typeface="Arial" panose="020B0604020202020204" pitchFamily="34" charset="0"/>
              </a:rPr>
              <a:t>4. Modification des autorisations de programmes et crédits de paiement (AP/CP) – Budget principal</a:t>
            </a:r>
          </a:p>
          <a:p>
            <a:pPr marL="0" lvl="0" indent="0" algn="just">
              <a:spcBef>
                <a:spcPts val="0"/>
              </a:spcBef>
              <a:spcAft>
                <a:spcPts val="600"/>
              </a:spcAft>
              <a:buNone/>
              <a:tabLst>
                <a:tab pos="457200" algn="l"/>
              </a:tabLst>
            </a:pPr>
            <a:endParaRPr lang="fr-FR" sz="2000" b="1" dirty="0">
              <a:solidFill>
                <a:schemeClr val="accent4">
                  <a:lumMod val="75000"/>
                </a:schemeClr>
              </a:solidFill>
              <a:latin typeface="Lato" panose="020F0502020204030203" pitchFamily="34" charset="0"/>
              <a:ea typeface="Calibri" panose="020F0502020204030204" pitchFamily="34" charset="0"/>
              <a:cs typeface="Arial" panose="020B0604020202020204" pitchFamily="34" charset="0"/>
            </a:endParaRPr>
          </a:p>
        </p:txBody>
      </p:sp>
      <p:cxnSp>
        <p:nvCxnSpPr>
          <p:cNvPr id="6" name="Connecteur droit 5">
            <a:extLst>
              <a:ext uri="{FF2B5EF4-FFF2-40B4-BE49-F238E27FC236}">
                <a16:creationId xmlns:a16="http://schemas.microsoft.com/office/drawing/2014/main" id="{D02FCFA7-D3AC-4A77-82E3-D7EF5D2B3393}"/>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4" name="Espace réservé de la date 3">
            <a:extLst>
              <a:ext uri="{FF2B5EF4-FFF2-40B4-BE49-F238E27FC236}">
                <a16:creationId xmlns:a16="http://schemas.microsoft.com/office/drawing/2014/main" id="{9AFB21EA-9630-6262-0A14-48B02C5A2C42}"/>
              </a:ext>
            </a:extLst>
          </p:cNvPr>
          <p:cNvSpPr>
            <a:spLocks noGrp="1"/>
          </p:cNvSpPr>
          <p:nvPr>
            <p:ph type="dt" sz="half" idx="10"/>
          </p:nvPr>
        </p:nvSpPr>
        <p:spPr/>
        <p:txBody>
          <a:bodyPr/>
          <a:lstStyle/>
          <a:p>
            <a:r>
              <a:rPr lang="fr-FR"/>
              <a:t>Conseil communautaire – 17 novembre 2022</a:t>
            </a:r>
            <a:endParaRPr lang="fr-FR" dirty="0"/>
          </a:p>
        </p:txBody>
      </p:sp>
      <p:sp>
        <p:nvSpPr>
          <p:cNvPr id="5" name="Espace réservé du numéro de diapositive 4">
            <a:extLst>
              <a:ext uri="{FF2B5EF4-FFF2-40B4-BE49-F238E27FC236}">
                <a16:creationId xmlns:a16="http://schemas.microsoft.com/office/drawing/2014/main" id="{30EEFC56-D002-479B-B704-6938417B682F}"/>
              </a:ext>
            </a:extLst>
          </p:cNvPr>
          <p:cNvSpPr>
            <a:spLocks noGrp="1"/>
          </p:cNvSpPr>
          <p:nvPr>
            <p:ph type="sldNum" sz="quarter" idx="12"/>
          </p:nvPr>
        </p:nvSpPr>
        <p:spPr/>
        <p:txBody>
          <a:bodyPr/>
          <a:lstStyle/>
          <a:p>
            <a:fld id="{7DD352F8-E6D5-40A5-90BA-A89BD40754D9}" type="slidenum">
              <a:rPr lang="fr-FR" smtClean="0"/>
              <a:pPr/>
              <a:t>53</a:t>
            </a:fld>
            <a:endParaRPr lang="fr-FR"/>
          </a:p>
        </p:txBody>
      </p:sp>
      <p:graphicFrame>
        <p:nvGraphicFramePr>
          <p:cNvPr id="3" name="Tableau 2">
            <a:extLst>
              <a:ext uri="{FF2B5EF4-FFF2-40B4-BE49-F238E27FC236}">
                <a16:creationId xmlns:a16="http://schemas.microsoft.com/office/drawing/2014/main" id="{7F7D9B66-4509-8338-9A93-DD1CBAE0C83A}"/>
              </a:ext>
            </a:extLst>
          </p:cNvPr>
          <p:cNvGraphicFramePr>
            <a:graphicFrameLocks noGrp="1"/>
          </p:cNvGraphicFramePr>
          <p:nvPr>
            <p:extLst>
              <p:ext uri="{D42A27DB-BD31-4B8C-83A1-F6EECF244321}">
                <p14:modId xmlns:p14="http://schemas.microsoft.com/office/powerpoint/2010/main" val="1127453774"/>
              </p:ext>
            </p:extLst>
          </p:nvPr>
        </p:nvGraphicFramePr>
        <p:xfrm>
          <a:off x="51179" y="1772230"/>
          <a:ext cx="9041642" cy="1753746"/>
        </p:xfrm>
        <a:graphic>
          <a:graphicData uri="http://schemas.openxmlformats.org/drawingml/2006/table">
            <a:tbl>
              <a:tblPr/>
              <a:tblGrid>
                <a:gridCol w="1095233">
                  <a:extLst>
                    <a:ext uri="{9D8B030D-6E8A-4147-A177-3AD203B41FA5}">
                      <a16:colId xmlns:a16="http://schemas.microsoft.com/office/drawing/2014/main" val="1973985889"/>
                    </a:ext>
                  </a:extLst>
                </a:gridCol>
                <a:gridCol w="652544">
                  <a:extLst>
                    <a:ext uri="{9D8B030D-6E8A-4147-A177-3AD203B41FA5}">
                      <a16:colId xmlns:a16="http://schemas.microsoft.com/office/drawing/2014/main" val="1710852157"/>
                    </a:ext>
                  </a:extLst>
                </a:gridCol>
                <a:gridCol w="630345">
                  <a:extLst>
                    <a:ext uri="{9D8B030D-6E8A-4147-A177-3AD203B41FA5}">
                      <a16:colId xmlns:a16="http://schemas.microsoft.com/office/drawing/2014/main" val="1498250780"/>
                    </a:ext>
                  </a:extLst>
                </a:gridCol>
                <a:gridCol w="852986">
                  <a:extLst>
                    <a:ext uri="{9D8B030D-6E8A-4147-A177-3AD203B41FA5}">
                      <a16:colId xmlns:a16="http://schemas.microsoft.com/office/drawing/2014/main" val="472828558"/>
                    </a:ext>
                  </a:extLst>
                </a:gridCol>
                <a:gridCol w="1303361">
                  <a:extLst>
                    <a:ext uri="{9D8B030D-6E8A-4147-A177-3AD203B41FA5}">
                      <a16:colId xmlns:a16="http://schemas.microsoft.com/office/drawing/2014/main" val="2916159179"/>
                    </a:ext>
                  </a:extLst>
                </a:gridCol>
                <a:gridCol w="1221474">
                  <a:extLst>
                    <a:ext uri="{9D8B030D-6E8A-4147-A177-3AD203B41FA5}">
                      <a16:colId xmlns:a16="http://schemas.microsoft.com/office/drawing/2014/main" val="1874565802"/>
                    </a:ext>
                  </a:extLst>
                </a:gridCol>
                <a:gridCol w="1071350">
                  <a:extLst>
                    <a:ext uri="{9D8B030D-6E8A-4147-A177-3AD203B41FA5}">
                      <a16:colId xmlns:a16="http://schemas.microsoft.com/office/drawing/2014/main" val="1695801840"/>
                    </a:ext>
                  </a:extLst>
                </a:gridCol>
                <a:gridCol w="1207827">
                  <a:extLst>
                    <a:ext uri="{9D8B030D-6E8A-4147-A177-3AD203B41FA5}">
                      <a16:colId xmlns:a16="http://schemas.microsoft.com/office/drawing/2014/main" val="3341880925"/>
                    </a:ext>
                  </a:extLst>
                </a:gridCol>
                <a:gridCol w="1006522">
                  <a:extLst>
                    <a:ext uri="{9D8B030D-6E8A-4147-A177-3AD203B41FA5}">
                      <a16:colId xmlns:a16="http://schemas.microsoft.com/office/drawing/2014/main" val="1430212617"/>
                    </a:ext>
                  </a:extLst>
                </a:gridCol>
              </a:tblGrid>
              <a:tr h="0">
                <a:tc rowSpan="2">
                  <a:txBody>
                    <a:bodyPr/>
                    <a:lstStyle/>
                    <a:p>
                      <a:pPr algn="ctr" rtl="0">
                        <a:lnSpc>
                          <a:spcPct val="120000"/>
                        </a:lnSpc>
                      </a:pPr>
                      <a:r>
                        <a:rPr lang="fr-FR" sz="1200" dirty="0">
                          <a:solidFill>
                            <a:schemeClr val="bg1"/>
                          </a:solidFill>
                          <a:effectLst/>
                          <a:latin typeface="Lato" panose="020F0502020204030203" pitchFamily="34" charset="0"/>
                        </a:rPr>
                        <a:t>PROGRAMME</a:t>
                      </a:r>
                    </a:p>
                  </a:txBody>
                  <a:tcPr marL="47625" marR="47625" marT="47625" marB="4762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rowSpan="2">
                  <a:txBody>
                    <a:bodyPr/>
                    <a:lstStyle/>
                    <a:p>
                      <a:pPr algn="ctr" rtl="0">
                        <a:lnSpc>
                          <a:spcPct val="120000"/>
                        </a:lnSpc>
                      </a:pPr>
                      <a:r>
                        <a:rPr lang="fr-FR" sz="1200" dirty="0">
                          <a:solidFill>
                            <a:schemeClr val="bg1"/>
                          </a:solidFill>
                          <a:effectLst/>
                          <a:latin typeface="Lato" panose="020F0502020204030203" pitchFamily="34" charset="0"/>
                        </a:rPr>
                        <a:t>LIBELLE</a:t>
                      </a:r>
                    </a:p>
                  </a:txBody>
                  <a:tcPr marL="47625" marR="47625" marT="47625" marB="4762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rowSpan="2">
                  <a:txBody>
                    <a:bodyPr/>
                    <a:lstStyle/>
                    <a:p>
                      <a:pPr algn="ctr" rtl="0">
                        <a:lnSpc>
                          <a:spcPct val="120000"/>
                        </a:lnSpc>
                      </a:pPr>
                      <a:r>
                        <a:rPr lang="fr-FR" sz="1200">
                          <a:solidFill>
                            <a:schemeClr val="bg1"/>
                          </a:solidFill>
                          <a:effectLst/>
                          <a:latin typeface="Lato" panose="020F0502020204030203" pitchFamily="34" charset="0"/>
                        </a:rPr>
                        <a:t>ANNEE AP</a:t>
                      </a:r>
                    </a:p>
                  </a:txBody>
                  <a:tcPr marL="47625" marR="47625" marT="47625" marB="4762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rowSpan="2">
                  <a:txBody>
                    <a:bodyPr/>
                    <a:lstStyle/>
                    <a:p>
                      <a:pPr algn="ctr" rtl="0">
                        <a:lnSpc>
                          <a:spcPct val="120000"/>
                        </a:lnSpc>
                      </a:pPr>
                      <a:r>
                        <a:rPr lang="fr-FR" sz="1200">
                          <a:solidFill>
                            <a:schemeClr val="bg1"/>
                          </a:solidFill>
                          <a:effectLst/>
                          <a:latin typeface="Lato" panose="020F0502020204030203" pitchFamily="34" charset="0"/>
                        </a:rPr>
                        <a:t>DEP/REC</a:t>
                      </a:r>
                    </a:p>
                  </a:txBody>
                  <a:tcPr marL="47625" marR="47625" marT="47625" marB="4762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rowSpan="2">
                  <a:txBody>
                    <a:bodyPr/>
                    <a:lstStyle/>
                    <a:p>
                      <a:pPr algn="ctr" rtl="0">
                        <a:lnSpc>
                          <a:spcPct val="120000"/>
                        </a:lnSpc>
                      </a:pPr>
                      <a:r>
                        <a:rPr lang="fr-FR" sz="1200">
                          <a:solidFill>
                            <a:schemeClr val="bg1"/>
                          </a:solidFill>
                          <a:effectLst/>
                          <a:latin typeface="Lato" panose="020F0502020204030203" pitchFamily="34" charset="0"/>
                        </a:rPr>
                        <a:t>MONTANT AP</a:t>
                      </a:r>
                    </a:p>
                  </a:txBody>
                  <a:tcPr marL="47625" marR="47625" marT="47625" marB="4762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lnSpc>
                          <a:spcPct val="120000"/>
                        </a:lnSpc>
                      </a:pPr>
                      <a:r>
                        <a:rPr lang="fr-FR" sz="1200">
                          <a:solidFill>
                            <a:schemeClr val="bg1"/>
                          </a:solidFill>
                          <a:effectLst/>
                          <a:latin typeface="Lato" panose="020F0502020204030203" pitchFamily="34" charset="0"/>
                        </a:rPr>
                        <a:t>CP</a:t>
                      </a:r>
                    </a:p>
                  </a:txBody>
                  <a:tcPr marL="47625" marR="47625" marT="47625" marB="47625"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lnSpc>
                          <a:spcPct val="120000"/>
                        </a:lnSpc>
                      </a:pPr>
                      <a:r>
                        <a:rPr lang="fr-FR" sz="1200">
                          <a:solidFill>
                            <a:schemeClr val="bg1"/>
                          </a:solidFill>
                          <a:effectLst/>
                          <a:latin typeface="Lato" panose="020F0502020204030203" pitchFamily="34" charset="0"/>
                        </a:rPr>
                        <a:t>CP</a:t>
                      </a:r>
                    </a:p>
                  </a:txBody>
                  <a:tcPr marL="47625" marR="47625" marT="47625" marB="47625"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lnSpc>
                          <a:spcPct val="120000"/>
                        </a:lnSpc>
                      </a:pPr>
                      <a:r>
                        <a:rPr lang="fr-FR" sz="1200">
                          <a:solidFill>
                            <a:schemeClr val="bg1"/>
                          </a:solidFill>
                          <a:effectLst/>
                          <a:latin typeface="Lato" panose="020F0502020204030203" pitchFamily="34" charset="0"/>
                        </a:rPr>
                        <a:t>CP</a:t>
                      </a:r>
                    </a:p>
                  </a:txBody>
                  <a:tcPr marL="47625" marR="47625" marT="47625" marB="47625"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lnSpc>
                          <a:spcPct val="120000"/>
                        </a:lnSpc>
                      </a:pPr>
                      <a:r>
                        <a:rPr lang="fr-FR" sz="1200">
                          <a:solidFill>
                            <a:schemeClr val="bg1"/>
                          </a:solidFill>
                          <a:effectLst/>
                          <a:latin typeface="Lato" panose="020F0502020204030203" pitchFamily="34" charset="0"/>
                        </a:rPr>
                        <a:t>CP</a:t>
                      </a:r>
                    </a:p>
                  </a:txBody>
                  <a:tcPr marL="47625" marR="47625" marT="47625" marB="47625"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58619262"/>
                  </a:ext>
                </a:extLst>
              </a:tr>
              <a:tr h="0">
                <a:tc vMerge="1">
                  <a:txBody>
                    <a:bodyPr/>
                    <a:lstStyle/>
                    <a:p>
                      <a:endParaRPr lang="fr-FR"/>
                    </a:p>
                  </a:txBody>
                  <a:tcPr/>
                </a:tc>
                <a:tc vMerge="1">
                  <a:txBody>
                    <a:bodyPr/>
                    <a:lstStyle/>
                    <a:p>
                      <a:endParaRPr lang="fr-FR"/>
                    </a:p>
                  </a:txBody>
                  <a:tcPr/>
                </a:tc>
                <a:tc vMerge="1">
                  <a:txBody>
                    <a:bodyPr/>
                    <a:lstStyle/>
                    <a:p>
                      <a:endParaRPr lang="fr-FR"/>
                    </a:p>
                  </a:txBody>
                  <a:tcPr/>
                </a:tc>
                <a:tc vMerge="1">
                  <a:txBody>
                    <a:bodyPr/>
                    <a:lstStyle/>
                    <a:p>
                      <a:endParaRPr lang="fr-FR"/>
                    </a:p>
                  </a:txBody>
                  <a:tcPr/>
                </a:tc>
                <a:tc vMerge="1">
                  <a:txBody>
                    <a:bodyPr/>
                    <a:lstStyle/>
                    <a:p>
                      <a:endParaRPr lang="fr-FR"/>
                    </a:p>
                  </a:txBody>
                  <a:tcPr/>
                </a:tc>
                <a:tc>
                  <a:txBody>
                    <a:bodyPr/>
                    <a:lstStyle/>
                    <a:p>
                      <a:pPr algn="ctr" rtl="0">
                        <a:lnSpc>
                          <a:spcPct val="120000"/>
                        </a:lnSpc>
                      </a:pPr>
                      <a:r>
                        <a:rPr lang="fr-FR" sz="1200">
                          <a:solidFill>
                            <a:schemeClr val="bg1"/>
                          </a:solidFill>
                          <a:effectLst/>
                          <a:latin typeface="Lato" panose="020F0502020204030203" pitchFamily="34" charset="0"/>
                        </a:rPr>
                        <a:t>Antérieurs</a:t>
                      </a:r>
                    </a:p>
                  </a:txBody>
                  <a:tcPr marL="47625" marR="47625" marT="47625" marB="47625"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lnSpc>
                          <a:spcPct val="120000"/>
                        </a:lnSpc>
                      </a:pPr>
                      <a:r>
                        <a:rPr lang="fr-FR" sz="1200">
                          <a:solidFill>
                            <a:schemeClr val="bg1"/>
                          </a:solidFill>
                          <a:effectLst/>
                          <a:latin typeface="Lato" panose="020F0502020204030203" pitchFamily="34" charset="0"/>
                        </a:rPr>
                        <a:t>2021</a:t>
                      </a:r>
                    </a:p>
                  </a:txBody>
                  <a:tcPr marL="47625" marR="47625" marT="47625" marB="47625"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lnSpc>
                          <a:spcPct val="120000"/>
                        </a:lnSpc>
                      </a:pPr>
                      <a:r>
                        <a:rPr lang="fr-FR" sz="1200">
                          <a:solidFill>
                            <a:schemeClr val="bg1"/>
                          </a:solidFill>
                          <a:effectLst/>
                          <a:latin typeface="Lato" panose="020F0502020204030203" pitchFamily="34" charset="0"/>
                        </a:rPr>
                        <a:t>2022</a:t>
                      </a:r>
                    </a:p>
                  </a:txBody>
                  <a:tcPr marL="47625" marR="47625" marT="47625" marB="47625"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lnSpc>
                          <a:spcPct val="120000"/>
                        </a:lnSpc>
                      </a:pPr>
                      <a:r>
                        <a:rPr lang="fr-FR" sz="1200">
                          <a:solidFill>
                            <a:schemeClr val="bg1"/>
                          </a:solidFill>
                          <a:effectLst/>
                          <a:latin typeface="Lato" panose="020F0502020204030203" pitchFamily="34" charset="0"/>
                        </a:rPr>
                        <a:t>2023</a:t>
                      </a:r>
                    </a:p>
                  </a:txBody>
                  <a:tcPr marL="47625" marR="47625" marT="47625" marB="47625"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57829407"/>
                  </a:ext>
                </a:extLst>
              </a:tr>
              <a:tr h="0">
                <a:tc rowSpan="4">
                  <a:txBody>
                    <a:bodyPr/>
                    <a:lstStyle/>
                    <a:p>
                      <a:pPr algn="ctr" rtl="0">
                        <a:lnSpc>
                          <a:spcPct val="120000"/>
                        </a:lnSpc>
                      </a:pPr>
                      <a:r>
                        <a:rPr lang="fr-FR" sz="1200">
                          <a:solidFill>
                            <a:schemeClr val="bg1"/>
                          </a:solidFill>
                          <a:effectLst/>
                          <a:latin typeface="Lato" panose="020F0502020204030203" pitchFamily="34" charset="0"/>
                        </a:rPr>
                        <a:t>17003 - SMA MOUGON</a:t>
                      </a:r>
                    </a:p>
                  </a:txBody>
                  <a:tcPr marL="47625" marR="47625" marT="47625" marB="4762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rowSpan="2">
                  <a:txBody>
                    <a:bodyPr/>
                    <a:lstStyle/>
                    <a:p>
                      <a:pPr algn="ctr" rtl="0">
                        <a:lnSpc>
                          <a:spcPct val="120000"/>
                        </a:lnSpc>
                      </a:pPr>
                      <a:r>
                        <a:rPr lang="fr-FR" sz="1200">
                          <a:solidFill>
                            <a:schemeClr val="bg1"/>
                          </a:solidFill>
                          <a:effectLst/>
                          <a:latin typeface="Lato" panose="020F0502020204030203" pitchFamily="34" charset="0"/>
                        </a:rPr>
                        <a:t>BP 2022</a:t>
                      </a:r>
                    </a:p>
                  </a:txBody>
                  <a:tcPr marL="47625" marR="47625" marT="47625" marB="4762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lnSpc>
                          <a:spcPct val="120000"/>
                        </a:lnSpc>
                      </a:pPr>
                      <a:r>
                        <a:rPr lang="fr-FR" sz="1200" dirty="0">
                          <a:solidFill>
                            <a:schemeClr val="bg1"/>
                          </a:solidFill>
                          <a:effectLst/>
                          <a:latin typeface="Lato" panose="020F0502020204030203" pitchFamily="34" charset="0"/>
                        </a:rPr>
                        <a:t>2019</a:t>
                      </a:r>
                    </a:p>
                  </a:txBody>
                  <a:tcPr marL="47625" marR="47625" marT="47625" marB="47625"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just" rtl="0">
                        <a:lnSpc>
                          <a:spcPct val="120000"/>
                        </a:lnSpc>
                      </a:pPr>
                      <a:r>
                        <a:rPr lang="fr-FR" sz="1200" dirty="0">
                          <a:solidFill>
                            <a:schemeClr val="bg1"/>
                          </a:solidFill>
                          <a:effectLst/>
                          <a:latin typeface="Lato" panose="020F0502020204030203" pitchFamily="34" charset="0"/>
                        </a:rPr>
                        <a:t>DEPENSES </a:t>
                      </a:r>
                    </a:p>
                  </a:txBody>
                  <a:tcPr marL="47625" marR="47625" marT="47625" marB="47625"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r" rtl="0">
                        <a:lnSpc>
                          <a:spcPct val="120000"/>
                        </a:lnSpc>
                      </a:pPr>
                      <a:r>
                        <a:rPr lang="fr-FR" sz="1200" dirty="0">
                          <a:solidFill>
                            <a:schemeClr val="bg1"/>
                          </a:solidFill>
                          <a:effectLst/>
                          <a:latin typeface="Lato" panose="020F0502020204030203" pitchFamily="34" charset="0"/>
                        </a:rPr>
                        <a:t>1 080 843,70 €</a:t>
                      </a:r>
                    </a:p>
                  </a:txBody>
                  <a:tcPr marL="47625" marR="47625" marT="47625" marB="47625"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r" rtl="0">
                        <a:lnSpc>
                          <a:spcPct val="120000"/>
                        </a:lnSpc>
                      </a:pPr>
                      <a:r>
                        <a:rPr lang="fr-FR" sz="1200">
                          <a:solidFill>
                            <a:schemeClr val="bg1"/>
                          </a:solidFill>
                          <a:effectLst/>
                          <a:latin typeface="Lato" panose="020F0502020204030203" pitchFamily="34" charset="0"/>
                        </a:rPr>
                        <a:t>340 056,32 €</a:t>
                      </a:r>
                    </a:p>
                  </a:txBody>
                  <a:tcPr marL="47625" marR="47625" marT="47625" marB="47625"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r" rtl="0">
                        <a:lnSpc>
                          <a:spcPct val="120000"/>
                        </a:lnSpc>
                      </a:pPr>
                      <a:r>
                        <a:rPr lang="fr-FR" sz="1200">
                          <a:solidFill>
                            <a:schemeClr val="bg1"/>
                          </a:solidFill>
                          <a:effectLst/>
                          <a:latin typeface="Lato" panose="020F0502020204030203" pitchFamily="34" charset="0"/>
                        </a:rPr>
                        <a:t>605 369,70 €</a:t>
                      </a:r>
                    </a:p>
                  </a:txBody>
                  <a:tcPr marL="47625" marR="47625" marT="47625" marB="47625"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r" rtl="0">
                        <a:lnSpc>
                          <a:spcPct val="120000"/>
                        </a:lnSpc>
                      </a:pPr>
                      <a:r>
                        <a:rPr lang="fr-FR" sz="1200">
                          <a:solidFill>
                            <a:schemeClr val="bg1"/>
                          </a:solidFill>
                          <a:effectLst/>
                          <a:latin typeface="Lato" panose="020F0502020204030203" pitchFamily="34" charset="0"/>
                        </a:rPr>
                        <a:t>135 417,68 €</a:t>
                      </a:r>
                    </a:p>
                  </a:txBody>
                  <a:tcPr marL="47625" marR="47625" marT="47625" marB="47625"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r" rtl="0">
                        <a:lnSpc>
                          <a:spcPct val="120000"/>
                        </a:lnSpc>
                      </a:pPr>
                      <a:r>
                        <a:rPr lang="fr-FR" sz="1200">
                          <a:solidFill>
                            <a:schemeClr val="bg1"/>
                          </a:solidFill>
                          <a:effectLst/>
                          <a:latin typeface="Lato" panose="020F0502020204030203" pitchFamily="34" charset="0"/>
                        </a:rPr>
                        <a:t> </a:t>
                      </a:r>
                    </a:p>
                  </a:txBody>
                  <a:tcPr marL="47625" marR="47625" marT="47625" marB="47625"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2627637666"/>
                  </a:ext>
                </a:extLst>
              </a:tr>
              <a:tr h="0">
                <a:tc vMerge="1">
                  <a:txBody>
                    <a:bodyPr/>
                    <a:lstStyle/>
                    <a:p>
                      <a:endParaRPr lang="fr-FR"/>
                    </a:p>
                  </a:txBody>
                  <a:tcPr/>
                </a:tc>
                <a:tc vMerge="1">
                  <a:txBody>
                    <a:bodyPr/>
                    <a:lstStyle/>
                    <a:p>
                      <a:endParaRPr lang="fr-FR"/>
                    </a:p>
                  </a:txBody>
                  <a:tcPr/>
                </a:tc>
                <a:tc>
                  <a:txBody>
                    <a:bodyPr/>
                    <a:lstStyle/>
                    <a:p>
                      <a:pPr algn="ctr" rtl="0">
                        <a:lnSpc>
                          <a:spcPct val="120000"/>
                        </a:lnSpc>
                      </a:pPr>
                      <a:r>
                        <a:rPr lang="fr-FR" sz="1200">
                          <a:solidFill>
                            <a:schemeClr val="bg1"/>
                          </a:solidFill>
                          <a:effectLst/>
                          <a:latin typeface="Lato" panose="020F0502020204030203" pitchFamily="34" charset="0"/>
                        </a:rPr>
                        <a:t>2019</a:t>
                      </a:r>
                    </a:p>
                  </a:txBody>
                  <a:tcPr marL="47625" marR="47625" marT="47625" marB="47625"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just" rtl="0">
                        <a:lnSpc>
                          <a:spcPct val="120000"/>
                        </a:lnSpc>
                      </a:pPr>
                      <a:r>
                        <a:rPr lang="fr-FR" sz="1200">
                          <a:solidFill>
                            <a:schemeClr val="bg1"/>
                          </a:solidFill>
                          <a:effectLst/>
                          <a:latin typeface="Lato" panose="020F0502020204030203" pitchFamily="34" charset="0"/>
                        </a:rPr>
                        <a:t>RECETTES</a:t>
                      </a:r>
                    </a:p>
                  </a:txBody>
                  <a:tcPr marL="47625" marR="47625" marT="47625" marB="47625"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r" rtl="0">
                        <a:lnSpc>
                          <a:spcPct val="120000"/>
                        </a:lnSpc>
                      </a:pPr>
                      <a:r>
                        <a:rPr lang="fr-FR" sz="1200">
                          <a:solidFill>
                            <a:schemeClr val="bg1"/>
                          </a:solidFill>
                          <a:effectLst/>
                          <a:latin typeface="Lato" panose="020F0502020204030203" pitchFamily="34" charset="0"/>
                        </a:rPr>
                        <a:t>729 451,74 €</a:t>
                      </a:r>
                    </a:p>
                  </a:txBody>
                  <a:tcPr marL="47625" marR="47625" marT="47625" marB="47625"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r" rtl="0">
                        <a:lnSpc>
                          <a:spcPct val="120000"/>
                        </a:lnSpc>
                      </a:pPr>
                      <a:r>
                        <a:rPr lang="fr-FR" sz="1200" dirty="0">
                          <a:solidFill>
                            <a:schemeClr val="bg1"/>
                          </a:solidFill>
                          <a:effectLst/>
                          <a:latin typeface="Lato" panose="020F0502020204030203" pitchFamily="34" charset="0"/>
                        </a:rPr>
                        <a:t>124 469,86 €</a:t>
                      </a:r>
                    </a:p>
                  </a:txBody>
                  <a:tcPr marL="47625" marR="47625" marT="47625" marB="47625"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r" rtl="0">
                        <a:lnSpc>
                          <a:spcPct val="120000"/>
                        </a:lnSpc>
                      </a:pPr>
                      <a:r>
                        <a:rPr lang="fr-FR" sz="1200" dirty="0">
                          <a:solidFill>
                            <a:schemeClr val="bg1"/>
                          </a:solidFill>
                          <a:effectLst/>
                          <a:latin typeface="Lato" panose="020F0502020204030203" pitchFamily="34" charset="0"/>
                        </a:rPr>
                        <a:t>407 831,38 €</a:t>
                      </a:r>
                    </a:p>
                  </a:txBody>
                  <a:tcPr marL="47625" marR="47625" marT="47625" marB="47625"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r" rtl="0">
                        <a:lnSpc>
                          <a:spcPct val="120000"/>
                        </a:lnSpc>
                      </a:pPr>
                      <a:r>
                        <a:rPr lang="fr-FR" sz="1200">
                          <a:solidFill>
                            <a:schemeClr val="bg1"/>
                          </a:solidFill>
                          <a:effectLst/>
                          <a:latin typeface="Lato" panose="020F0502020204030203" pitchFamily="34" charset="0"/>
                        </a:rPr>
                        <a:t>197 150,50 €</a:t>
                      </a:r>
                    </a:p>
                  </a:txBody>
                  <a:tcPr marL="47625" marR="47625" marT="47625" marB="47625"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r" rtl="0">
                        <a:lnSpc>
                          <a:spcPct val="120000"/>
                        </a:lnSpc>
                      </a:pPr>
                      <a:r>
                        <a:rPr lang="fr-FR" sz="1200">
                          <a:solidFill>
                            <a:schemeClr val="bg1"/>
                          </a:solidFill>
                          <a:effectLst/>
                          <a:latin typeface="Lato" panose="020F0502020204030203" pitchFamily="34" charset="0"/>
                        </a:rPr>
                        <a:t> </a:t>
                      </a:r>
                    </a:p>
                  </a:txBody>
                  <a:tcPr marL="47625" marR="47625" marT="47625" marB="47625"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3355453960"/>
                  </a:ext>
                </a:extLst>
              </a:tr>
              <a:tr h="0">
                <a:tc vMerge="1">
                  <a:txBody>
                    <a:bodyPr/>
                    <a:lstStyle/>
                    <a:p>
                      <a:endParaRPr lang="fr-FR"/>
                    </a:p>
                  </a:txBody>
                  <a:tcPr/>
                </a:tc>
                <a:tc rowSpan="2">
                  <a:txBody>
                    <a:bodyPr/>
                    <a:lstStyle/>
                    <a:p>
                      <a:pPr algn="ctr" rtl="0">
                        <a:lnSpc>
                          <a:spcPct val="120000"/>
                        </a:lnSpc>
                      </a:pPr>
                      <a:r>
                        <a:rPr lang="fr-FR" sz="1200">
                          <a:solidFill>
                            <a:schemeClr val="bg1"/>
                          </a:solidFill>
                          <a:effectLst/>
                          <a:latin typeface="Lato" panose="020F0502020204030203" pitchFamily="34" charset="0"/>
                        </a:rPr>
                        <a:t>DM NOV.</a:t>
                      </a:r>
                    </a:p>
                  </a:txBody>
                  <a:tcPr marL="47625" marR="47625" marT="47625" marB="4762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lnSpc>
                          <a:spcPct val="120000"/>
                        </a:lnSpc>
                      </a:pPr>
                      <a:r>
                        <a:rPr lang="fr-FR" sz="1200">
                          <a:solidFill>
                            <a:schemeClr val="bg1"/>
                          </a:solidFill>
                          <a:effectLst/>
                          <a:latin typeface="Lato" panose="020F0502020204030203" pitchFamily="34" charset="0"/>
                        </a:rPr>
                        <a:t>2019</a:t>
                      </a:r>
                    </a:p>
                  </a:txBody>
                  <a:tcPr marL="47625" marR="47625" marT="47625" marB="47625"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just" rtl="0">
                        <a:lnSpc>
                          <a:spcPct val="120000"/>
                        </a:lnSpc>
                      </a:pPr>
                      <a:r>
                        <a:rPr lang="fr-FR" sz="1200">
                          <a:solidFill>
                            <a:schemeClr val="bg1"/>
                          </a:solidFill>
                          <a:effectLst/>
                          <a:latin typeface="Lato" panose="020F0502020204030203" pitchFamily="34" charset="0"/>
                        </a:rPr>
                        <a:t>DEPENSES </a:t>
                      </a:r>
                    </a:p>
                  </a:txBody>
                  <a:tcPr marL="47625" marR="47625" marT="47625" marB="47625"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r" rtl="0">
                        <a:lnSpc>
                          <a:spcPct val="120000"/>
                        </a:lnSpc>
                      </a:pPr>
                      <a:r>
                        <a:rPr lang="fr-FR" sz="1200">
                          <a:solidFill>
                            <a:schemeClr val="bg1"/>
                          </a:solidFill>
                          <a:effectLst/>
                          <a:latin typeface="Lato" panose="020F0502020204030203" pitchFamily="34" charset="0"/>
                        </a:rPr>
                        <a:t>1 080 843,70 €</a:t>
                      </a:r>
                    </a:p>
                  </a:txBody>
                  <a:tcPr marL="47625" marR="47625" marT="47625" marB="47625"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r" rtl="0">
                        <a:lnSpc>
                          <a:spcPct val="120000"/>
                        </a:lnSpc>
                      </a:pPr>
                      <a:r>
                        <a:rPr lang="fr-FR" sz="1200">
                          <a:solidFill>
                            <a:schemeClr val="bg1"/>
                          </a:solidFill>
                          <a:effectLst/>
                          <a:latin typeface="Lato" panose="020F0502020204030203" pitchFamily="34" charset="0"/>
                        </a:rPr>
                        <a:t>340 056,32 €</a:t>
                      </a:r>
                    </a:p>
                  </a:txBody>
                  <a:tcPr marL="47625" marR="47625" marT="47625" marB="47625"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r" rtl="0">
                        <a:lnSpc>
                          <a:spcPct val="120000"/>
                        </a:lnSpc>
                      </a:pPr>
                      <a:r>
                        <a:rPr lang="fr-FR" sz="1200">
                          <a:solidFill>
                            <a:schemeClr val="bg1"/>
                          </a:solidFill>
                          <a:effectLst/>
                          <a:latin typeface="Lato" panose="020F0502020204030203" pitchFamily="34" charset="0"/>
                        </a:rPr>
                        <a:t>605 369,70 €</a:t>
                      </a:r>
                    </a:p>
                  </a:txBody>
                  <a:tcPr marL="47625" marR="47625" marT="47625" marB="47625"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r" rtl="0">
                        <a:lnSpc>
                          <a:spcPct val="120000"/>
                        </a:lnSpc>
                      </a:pPr>
                      <a:r>
                        <a:rPr lang="fr-FR" sz="1200" dirty="0">
                          <a:solidFill>
                            <a:schemeClr val="bg1"/>
                          </a:solidFill>
                          <a:effectLst/>
                          <a:latin typeface="Lato" panose="020F0502020204030203" pitchFamily="34" charset="0"/>
                        </a:rPr>
                        <a:t>134 417,68 €</a:t>
                      </a:r>
                    </a:p>
                  </a:txBody>
                  <a:tcPr marL="47625" marR="47625" marT="47625" marB="47625"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r" rtl="0">
                        <a:lnSpc>
                          <a:spcPct val="120000"/>
                        </a:lnSpc>
                      </a:pPr>
                      <a:r>
                        <a:rPr lang="fr-FR" sz="1200" dirty="0">
                          <a:solidFill>
                            <a:schemeClr val="bg1"/>
                          </a:solidFill>
                          <a:effectLst/>
                          <a:latin typeface="Lato" panose="020F0502020204030203" pitchFamily="34" charset="0"/>
                        </a:rPr>
                        <a:t>1 000,00 €</a:t>
                      </a:r>
                    </a:p>
                  </a:txBody>
                  <a:tcPr marL="47625" marR="47625" marT="47625" marB="47625"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17437830"/>
                  </a:ext>
                </a:extLst>
              </a:tr>
              <a:tr h="0">
                <a:tc vMerge="1">
                  <a:txBody>
                    <a:bodyPr/>
                    <a:lstStyle/>
                    <a:p>
                      <a:endParaRPr lang="fr-FR"/>
                    </a:p>
                  </a:txBody>
                  <a:tcPr/>
                </a:tc>
                <a:tc vMerge="1">
                  <a:txBody>
                    <a:bodyPr/>
                    <a:lstStyle/>
                    <a:p>
                      <a:endParaRPr lang="fr-FR"/>
                    </a:p>
                  </a:txBody>
                  <a:tcPr/>
                </a:tc>
                <a:tc>
                  <a:txBody>
                    <a:bodyPr/>
                    <a:lstStyle/>
                    <a:p>
                      <a:pPr algn="ctr" rtl="0">
                        <a:lnSpc>
                          <a:spcPct val="120000"/>
                        </a:lnSpc>
                      </a:pPr>
                      <a:r>
                        <a:rPr lang="fr-FR" sz="1200">
                          <a:solidFill>
                            <a:schemeClr val="bg1"/>
                          </a:solidFill>
                          <a:effectLst/>
                          <a:latin typeface="Lato" panose="020F0502020204030203" pitchFamily="34" charset="0"/>
                        </a:rPr>
                        <a:t>2019</a:t>
                      </a:r>
                    </a:p>
                  </a:txBody>
                  <a:tcPr marL="47625" marR="47625" marT="47625" marB="47625"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just" rtl="0">
                        <a:lnSpc>
                          <a:spcPct val="120000"/>
                        </a:lnSpc>
                      </a:pPr>
                      <a:r>
                        <a:rPr lang="fr-FR" sz="1200">
                          <a:solidFill>
                            <a:schemeClr val="bg1"/>
                          </a:solidFill>
                          <a:effectLst/>
                          <a:latin typeface="Lato" panose="020F0502020204030203" pitchFamily="34" charset="0"/>
                        </a:rPr>
                        <a:t>RECETTES</a:t>
                      </a:r>
                    </a:p>
                  </a:txBody>
                  <a:tcPr marL="47625" marR="47625" marT="47625" marB="47625"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r" rtl="0">
                        <a:lnSpc>
                          <a:spcPct val="120000"/>
                        </a:lnSpc>
                      </a:pPr>
                      <a:r>
                        <a:rPr lang="fr-FR" sz="1200">
                          <a:solidFill>
                            <a:schemeClr val="bg1"/>
                          </a:solidFill>
                          <a:effectLst/>
                          <a:latin typeface="Lato" panose="020F0502020204030203" pitchFamily="34" charset="0"/>
                        </a:rPr>
                        <a:t>729 451,74 €</a:t>
                      </a:r>
                    </a:p>
                  </a:txBody>
                  <a:tcPr marL="47625" marR="47625" marT="47625" marB="47625"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r" rtl="0">
                        <a:lnSpc>
                          <a:spcPct val="120000"/>
                        </a:lnSpc>
                      </a:pPr>
                      <a:r>
                        <a:rPr lang="fr-FR" sz="1200">
                          <a:solidFill>
                            <a:schemeClr val="bg1"/>
                          </a:solidFill>
                          <a:effectLst/>
                          <a:latin typeface="Lato" panose="020F0502020204030203" pitchFamily="34" charset="0"/>
                        </a:rPr>
                        <a:t>124 469,86 €</a:t>
                      </a:r>
                    </a:p>
                  </a:txBody>
                  <a:tcPr marL="47625" marR="47625" marT="47625" marB="47625"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r" rtl="0">
                        <a:lnSpc>
                          <a:spcPct val="120000"/>
                        </a:lnSpc>
                      </a:pPr>
                      <a:r>
                        <a:rPr lang="fr-FR" sz="1200">
                          <a:solidFill>
                            <a:schemeClr val="bg1"/>
                          </a:solidFill>
                          <a:effectLst/>
                          <a:latin typeface="Lato" panose="020F0502020204030203" pitchFamily="34" charset="0"/>
                        </a:rPr>
                        <a:t>407 831,38 €</a:t>
                      </a:r>
                    </a:p>
                  </a:txBody>
                  <a:tcPr marL="47625" marR="47625" marT="47625" marB="47625"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r" rtl="0">
                        <a:lnSpc>
                          <a:spcPct val="120000"/>
                        </a:lnSpc>
                      </a:pPr>
                      <a:r>
                        <a:rPr lang="fr-FR" sz="1200">
                          <a:solidFill>
                            <a:schemeClr val="bg1"/>
                          </a:solidFill>
                          <a:effectLst/>
                          <a:latin typeface="Lato" panose="020F0502020204030203" pitchFamily="34" charset="0"/>
                        </a:rPr>
                        <a:t>180 856,00 €</a:t>
                      </a:r>
                    </a:p>
                  </a:txBody>
                  <a:tcPr marL="47625" marR="47625" marT="47625" marB="47625"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r" rtl="0">
                        <a:lnSpc>
                          <a:spcPct val="120000"/>
                        </a:lnSpc>
                      </a:pPr>
                      <a:r>
                        <a:rPr lang="fr-FR" sz="1200" dirty="0">
                          <a:solidFill>
                            <a:schemeClr val="bg1"/>
                          </a:solidFill>
                          <a:effectLst/>
                          <a:latin typeface="Lato" panose="020F0502020204030203" pitchFamily="34" charset="0"/>
                        </a:rPr>
                        <a:t>16 294,50 €</a:t>
                      </a:r>
                    </a:p>
                  </a:txBody>
                  <a:tcPr marL="47625" marR="47625" marT="47625" marB="47625"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64169614"/>
                  </a:ext>
                </a:extLst>
              </a:tr>
            </a:tbl>
          </a:graphicData>
        </a:graphic>
      </p:graphicFrame>
    </p:spTree>
    <p:extLst>
      <p:ext uri="{BB962C8B-B14F-4D97-AF65-F5344CB8AC3E}">
        <p14:creationId xmlns:p14="http://schemas.microsoft.com/office/powerpoint/2010/main" val="370702053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457200" y="65845"/>
            <a:ext cx="8229600" cy="777713"/>
          </a:xfrm>
        </p:spPr>
        <p:txBody>
          <a:bodyPr anchor="t">
            <a:normAutofit/>
          </a:bodyPr>
          <a:lstStyle/>
          <a:p>
            <a:pPr algn="l"/>
            <a:r>
              <a:rPr lang="fr-FR" sz="4000" b="1" dirty="0">
                <a:solidFill>
                  <a:schemeClr val="accent4">
                    <a:lumMod val="75000"/>
                  </a:schemeClr>
                </a:solidFill>
                <a:latin typeface="Lato" pitchFamily="34" charset="0"/>
                <a:ea typeface="Lato" pitchFamily="34" charset="0"/>
                <a:cs typeface="Lato" pitchFamily="34" charset="0"/>
              </a:rPr>
              <a:t>Finances</a:t>
            </a:r>
            <a:r>
              <a:rPr lang="fr-FR" sz="1300" b="1" i="1" dirty="0">
                <a:solidFill>
                  <a:srgbClr val="5E3B27"/>
                </a:solidFill>
                <a:latin typeface="Lato" pitchFamily="34" charset="0"/>
                <a:ea typeface="Lato" pitchFamily="34" charset="0"/>
                <a:cs typeface="Lato" pitchFamily="34" charset="0"/>
              </a:rPr>
              <a:t> </a:t>
            </a:r>
            <a:r>
              <a:rPr lang="fr-FR" sz="1400" b="1" i="1" dirty="0">
                <a:solidFill>
                  <a:srgbClr val="5E3B27"/>
                </a:solidFill>
                <a:latin typeface="Lato" pitchFamily="34" charset="0"/>
                <a:ea typeface="Lato" pitchFamily="34" charset="0"/>
                <a:cs typeface="Lato" pitchFamily="34" charset="0"/>
              </a:rPr>
              <a:t>- Intervention de Monsieur Jérôme PELTIER</a:t>
            </a:r>
            <a:endParaRPr lang="fr-FR" sz="1300" b="1" i="1" dirty="0">
              <a:solidFill>
                <a:srgbClr val="5E3B27"/>
              </a:solidFill>
              <a:latin typeface="Lato" pitchFamily="34" charset="0"/>
              <a:ea typeface="Lato" pitchFamily="34" charset="0"/>
              <a:cs typeface="Lato" pitchFamily="34" charset="0"/>
            </a:endParaRPr>
          </a:p>
        </p:txBody>
      </p:sp>
      <p:sp>
        <p:nvSpPr>
          <p:cNvPr id="10" name="Espace réservé du contenu 9"/>
          <p:cNvSpPr>
            <a:spLocks noGrp="1"/>
          </p:cNvSpPr>
          <p:nvPr>
            <p:ph idx="1"/>
          </p:nvPr>
        </p:nvSpPr>
        <p:spPr>
          <a:xfrm>
            <a:off x="484663" y="915565"/>
            <a:ext cx="8388881" cy="3851697"/>
          </a:xfrm>
        </p:spPr>
        <p:txBody>
          <a:bodyPr vert="horz" lIns="91440" tIns="45720" rIns="91440" bIns="45720" rtlCol="0" anchor="t">
            <a:normAutofit/>
          </a:bodyPr>
          <a:lstStyle/>
          <a:p>
            <a:pPr marL="0" lvl="0" indent="0" algn="just">
              <a:spcBef>
                <a:spcPts val="0"/>
              </a:spcBef>
              <a:spcAft>
                <a:spcPts val="600"/>
              </a:spcAft>
              <a:buNone/>
              <a:tabLst>
                <a:tab pos="457200" algn="l"/>
              </a:tabLst>
            </a:pPr>
            <a:r>
              <a:rPr lang="fr-FR" sz="2000" b="1" dirty="0">
                <a:solidFill>
                  <a:schemeClr val="accent4">
                    <a:lumMod val="75000"/>
                  </a:schemeClr>
                </a:solidFill>
                <a:latin typeface="Lato" panose="020F0502020204030203" pitchFamily="34" charset="0"/>
                <a:cs typeface="Arial" panose="020B0604020202020204" pitchFamily="34" charset="0"/>
              </a:rPr>
              <a:t>4. Modification des autorisations de programmes et crédits de paiement (AP/CP) – Budget principal</a:t>
            </a:r>
          </a:p>
          <a:p>
            <a:pPr marL="0" lvl="0" indent="0" algn="just">
              <a:spcBef>
                <a:spcPts val="0"/>
              </a:spcBef>
              <a:spcAft>
                <a:spcPts val="600"/>
              </a:spcAft>
              <a:buNone/>
              <a:tabLst>
                <a:tab pos="457200" algn="l"/>
              </a:tabLst>
            </a:pPr>
            <a:endParaRPr lang="fr-FR" sz="2000" dirty="0">
              <a:solidFill>
                <a:schemeClr val="bg1"/>
              </a:solidFill>
              <a:latin typeface="Lato" panose="020F0502020204030203" pitchFamily="34" charset="0"/>
              <a:ea typeface="Calibri" panose="020F0502020204030204" pitchFamily="34" charset="0"/>
              <a:cs typeface="Arial" panose="020B0604020202020204" pitchFamily="34" charset="0"/>
            </a:endParaRPr>
          </a:p>
          <a:p>
            <a:pPr marL="0" lvl="0" indent="0" algn="just">
              <a:spcBef>
                <a:spcPts val="0"/>
              </a:spcBef>
              <a:spcAft>
                <a:spcPts val="600"/>
              </a:spcAft>
              <a:buNone/>
              <a:tabLst>
                <a:tab pos="457200" algn="l"/>
              </a:tabLst>
            </a:pPr>
            <a:r>
              <a:rPr lang="fr-FR" sz="2000" b="1" dirty="0">
                <a:solidFill>
                  <a:schemeClr val="bg1"/>
                </a:solidFill>
                <a:latin typeface="Lato" panose="020F0502020204030203" pitchFamily="34" charset="0"/>
                <a:ea typeface="Calibri" panose="020F0502020204030204" pitchFamily="34" charset="0"/>
                <a:cs typeface="Arial" panose="020B0604020202020204" pitchFamily="34" charset="0"/>
              </a:rPr>
              <a:t>Le conseil communautaire est invité à :</a:t>
            </a:r>
          </a:p>
          <a:p>
            <a:pPr lvl="0" algn="just">
              <a:spcBef>
                <a:spcPts val="0"/>
              </a:spcBef>
              <a:spcAft>
                <a:spcPts val="600"/>
              </a:spcAft>
              <a:tabLst>
                <a:tab pos="457200" algn="l"/>
              </a:tabLst>
            </a:pPr>
            <a:r>
              <a:rPr lang="fr-FR" sz="2000" b="1" dirty="0">
                <a:solidFill>
                  <a:schemeClr val="bg1"/>
                </a:solidFill>
                <a:latin typeface="Lato" panose="020F0502020204030203" pitchFamily="34" charset="0"/>
                <a:ea typeface="Calibri" panose="020F0502020204030204" pitchFamily="34" charset="0"/>
                <a:cs typeface="Arial" panose="020B0604020202020204" pitchFamily="34" charset="0"/>
              </a:rPr>
              <a:t>MODIFIER le phasage des crédits de paiement en dépenses et recettes tels que présentés.</a:t>
            </a:r>
            <a:endParaRPr lang="fr-FR" sz="2400" b="1" dirty="0">
              <a:solidFill>
                <a:schemeClr val="accent4">
                  <a:lumMod val="75000"/>
                </a:schemeClr>
              </a:solidFill>
              <a:latin typeface="Lato" panose="020F0502020204030203" pitchFamily="34" charset="0"/>
              <a:ea typeface="Calibri" panose="020F0502020204030204" pitchFamily="34" charset="0"/>
              <a:cs typeface="Arial" panose="020B0604020202020204" pitchFamily="34" charset="0"/>
            </a:endParaRPr>
          </a:p>
        </p:txBody>
      </p:sp>
      <p:cxnSp>
        <p:nvCxnSpPr>
          <p:cNvPr id="6" name="Connecteur droit 5">
            <a:extLst>
              <a:ext uri="{FF2B5EF4-FFF2-40B4-BE49-F238E27FC236}">
                <a16:creationId xmlns:a16="http://schemas.microsoft.com/office/drawing/2014/main" id="{D02FCFA7-D3AC-4A77-82E3-D7EF5D2B3393}"/>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Espace réservé de la date 1">
            <a:extLst>
              <a:ext uri="{FF2B5EF4-FFF2-40B4-BE49-F238E27FC236}">
                <a16:creationId xmlns:a16="http://schemas.microsoft.com/office/drawing/2014/main" id="{0992E0AA-B545-4228-B64A-17D1753692A3}"/>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1" u="none" strike="noStrike" kern="1200" cap="none" spc="0" normalizeH="0" baseline="0" noProof="0">
                <a:ln>
                  <a:noFill/>
                </a:ln>
                <a:solidFill>
                  <a:srgbClr val="C00000"/>
                </a:solidFill>
                <a:effectLst/>
                <a:uLnTx/>
                <a:uFillTx/>
                <a:latin typeface="Lato"/>
                <a:ea typeface="+mn-ea"/>
                <a:cs typeface="+mn-cs"/>
              </a:rPr>
              <a:t>Conseil communautaire – 17 novembre 2022</a:t>
            </a:r>
            <a:endParaRPr kumimoji="0" lang="fr-FR" sz="1200" b="0" i="1" u="none" strike="noStrike" kern="1200" cap="none" spc="0" normalizeH="0" baseline="0" noProof="0" dirty="0">
              <a:ln>
                <a:noFill/>
              </a:ln>
              <a:solidFill>
                <a:srgbClr val="C00000"/>
              </a:solidFill>
              <a:effectLst/>
              <a:uLnTx/>
              <a:uFillTx/>
              <a:latin typeface="Lato"/>
              <a:ea typeface="+mn-ea"/>
              <a:cs typeface="+mn-cs"/>
            </a:endParaRPr>
          </a:p>
        </p:txBody>
      </p:sp>
      <p:sp>
        <p:nvSpPr>
          <p:cNvPr id="4" name="Espace réservé du numéro de diapositive 3">
            <a:extLst>
              <a:ext uri="{FF2B5EF4-FFF2-40B4-BE49-F238E27FC236}">
                <a16:creationId xmlns:a16="http://schemas.microsoft.com/office/drawing/2014/main" id="{CBC070BA-FC06-3696-B9CE-AF89312B7A16}"/>
              </a:ext>
            </a:extLst>
          </p:cNvPr>
          <p:cNvSpPr>
            <a:spLocks noGrp="1"/>
          </p:cNvSpPr>
          <p:nvPr>
            <p:ph type="sldNum" sz="quarter" idx="12"/>
          </p:nvPr>
        </p:nvSpPr>
        <p:spPr/>
        <p:txBody>
          <a:bodyPr/>
          <a:lstStyle/>
          <a:p>
            <a:fld id="{7DD352F8-E6D5-40A5-90BA-A89BD40754D9}" type="slidenum">
              <a:rPr lang="fr-FR" smtClean="0"/>
              <a:pPr/>
              <a:t>54</a:t>
            </a:fld>
            <a:endParaRPr lang="fr-FR"/>
          </a:p>
        </p:txBody>
      </p:sp>
    </p:spTree>
    <p:extLst>
      <p:ext uri="{BB962C8B-B14F-4D97-AF65-F5344CB8AC3E}">
        <p14:creationId xmlns:p14="http://schemas.microsoft.com/office/powerpoint/2010/main" val="183390120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457200" y="65845"/>
            <a:ext cx="8229600" cy="777713"/>
          </a:xfrm>
        </p:spPr>
        <p:txBody>
          <a:bodyPr anchor="t">
            <a:normAutofit/>
          </a:bodyPr>
          <a:lstStyle/>
          <a:p>
            <a:pPr algn="l"/>
            <a:r>
              <a:rPr lang="fr-FR" sz="4000" b="1" dirty="0">
                <a:solidFill>
                  <a:schemeClr val="accent4">
                    <a:lumMod val="75000"/>
                  </a:schemeClr>
                </a:solidFill>
                <a:latin typeface="Lato" pitchFamily="34" charset="0"/>
                <a:ea typeface="Lato" pitchFamily="34" charset="0"/>
                <a:cs typeface="Lato" pitchFamily="34" charset="0"/>
              </a:rPr>
              <a:t>Finances</a:t>
            </a:r>
            <a:r>
              <a:rPr lang="fr-FR" sz="1300" b="1" i="1" dirty="0">
                <a:solidFill>
                  <a:srgbClr val="5E3B27"/>
                </a:solidFill>
                <a:latin typeface="Lato" pitchFamily="34" charset="0"/>
                <a:ea typeface="Lato" pitchFamily="34" charset="0"/>
                <a:cs typeface="Lato" pitchFamily="34" charset="0"/>
              </a:rPr>
              <a:t> </a:t>
            </a:r>
            <a:r>
              <a:rPr lang="fr-FR" sz="1400" b="1" i="1" dirty="0">
                <a:solidFill>
                  <a:srgbClr val="5E3B27"/>
                </a:solidFill>
                <a:latin typeface="Lato" pitchFamily="34" charset="0"/>
                <a:ea typeface="Lato" pitchFamily="34" charset="0"/>
                <a:cs typeface="Lato" pitchFamily="34" charset="0"/>
              </a:rPr>
              <a:t>- Intervention de Monsieur Jérôme PELTIER</a:t>
            </a:r>
            <a:endParaRPr lang="fr-FR" sz="1300" b="1" i="1" dirty="0">
              <a:solidFill>
                <a:srgbClr val="5E3B27"/>
              </a:solidFill>
              <a:latin typeface="Lato" pitchFamily="34" charset="0"/>
              <a:ea typeface="Lato" pitchFamily="34" charset="0"/>
              <a:cs typeface="Lato" pitchFamily="34" charset="0"/>
            </a:endParaRPr>
          </a:p>
        </p:txBody>
      </p:sp>
      <p:sp>
        <p:nvSpPr>
          <p:cNvPr id="10" name="Espace réservé du contenu 9"/>
          <p:cNvSpPr>
            <a:spLocks noGrp="1"/>
          </p:cNvSpPr>
          <p:nvPr>
            <p:ph idx="1"/>
          </p:nvPr>
        </p:nvSpPr>
        <p:spPr>
          <a:xfrm>
            <a:off x="484663" y="915565"/>
            <a:ext cx="8388881" cy="3851697"/>
          </a:xfrm>
        </p:spPr>
        <p:txBody>
          <a:bodyPr vert="horz" lIns="91440" tIns="45720" rIns="91440" bIns="45720" rtlCol="0" anchor="t">
            <a:normAutofit/>
          </a:bodyPr>
          <a:lstStyle/>
          <a:p>
            <a:pPr marL="0" lvl="0" indent="0" algn="just">
              <a:spcBef>
                <a:spcPts val="0"/>
              </a:spcBef>
              <a:spcAft>
                <a:spcPts val="600"/>
              </a:spcAft>
              <a:buNone/>
              <a:tabLst>
                <a:tab pos="457200" algn="l"/>
              </a:tabLst>
            </a:pPr>
            <a:r>
              <a:rPr lang="fr-FR" sz="2000" b="1" dirty="0">
                <a:solidFill>
                  <a:schemeClr val="accent4">
                    <a:lumMod val="75000"/>
                  </a:schemeClr>
                </a:solidFill>
                <a:latin typeface="Lato" panose="020F0502020204030203" pitchFamily="34" charset="0"/>
                <a:cs typeface="Arial" panose="020B0604020202020204" pitchFamily="34" charset="0"/>
              </a:rPr>
              <a:t>5. Modification des autorisations de programme et crédits de paiement (AP/CP) - Budget annexe TEOM</a:t>
            </a:r>
          </a:p>
          <a:p>
            <a:pPr marL="0" lvl="0" indent="0" algn="just">
              <a:spcBef>
                <a:spcPts val="0"/>
              </a:spcBef>
              <a:spcAft>
                <a:spcPts val="600"/>
              </a:spcAft>
              <a:buNone/>
              <a:tabLst>
                <a:tab pos="457200" algn="l"/>
              </a:tabLst>
            </a:pPr>
            <a:endParaRPr lang="fr-FR" sz="2000" b="1" dirty="0">
              <a:solidFill>
                <a:schemeClr val="accent4">
                  <a:lumMod val="75000"/>
                </a:schemeClr>
              </a:solidFill>
              <a:latin typeface="Lato" panose="020F0502020204030203" pitchFamily="34" charset="0"/>
              <a:ea typeface="Calibri" panose="020F0502020204030204" pitchFamily="34" charset="0"/>
              <a:cs typeface="Arial" panose="020B0604020202020204" pitchFamily="34" charset="0"/>
            </a:endParaRPr>
          </a:p>
        </p:txBody>
      </p:sp>
      <p:cxnSp>
        <p:nvCxnSpPr>
          <p:cNvPr id="6" name="Connecteur droit 5">
            <a:extLst>
              <a:ext uri="{FF2B5EF4-FFF2-40B4-BE49-F238E27FC236}">
                <a16:creationId xmlns:a16="http://schemas.microsoft.com/office/drawing/2014/main" id="{D02FCFA7-D3AC-4A77-82E3-D7EF5D2B3393}"/>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Espace réservé de la date 1">
            <a:extLst>
              <a:ext uri="{FF2B5EF4-FFF2-40B4-BE49-F238E27FC236}">
                <a16:creationId xmlns:a16="http://schemas.microsoft.com/office/drawing/2014/main" id="{1E01D6D4-4220-E971-0AC6-78EA55838426}"/>
              </a:ext>
            </a:extLst>
          </p:cNvPr>
          <p:cNvSpPr>
            <a:spLocks noGrp="1"/>
          </p:cNvSpPr>
          <p:nvPr>
            <p:ph type="dt" sz="half" idx="10"/>
          </p:nvPr>
        </p:nvSpPr>
        <p:spPr/>
        <p:txBody>
          <a:bodyPr/>
          <a:lstStyle/>
          <a:p>
            <a:r>
              <a:rPr lang="fr-FR"/>
              <a:t>Conseil communautaire – 17 novembre 2022</a:t>
            </a:r>
            <a:endParaRPr lang="fr-FR" dirty="0"/>
          </a:p>
        </p:txBody>
      </p:sp>
      <p:sp>
        <p:nvSpPr>
          <p:cNvPr id="5" name="Espace réservé du numéro de diapositive 4">
            <a:extLst>
              <a:ext uri="{FF2B5EF4-FFF2-40B4-BE49-F238E27FC236}">
                <a16:creationId xmlns:a16="http://schemas.microsoft.com/office/drawing/2014/main" id="{BE3AC2DC-DC91-8D43-FC1C-BE72A7BC08CA}"/>
              </a:ext>
            </a:extLst>
          </p:cNvPr>
          <p:cNvSpPr>
            <a:spLocks noGrp="1"/>
          </p:cNvSpPr>
          <p:nvPr>
            <p:ph type="sldNum" sz="quarter" idx="12"/>
          </p:nvPr>
        </p:nvSpPr>
        <p:spPr/>
        <p:txBody>
          <a:bodyPr/>
          <a:lstStyle/>
          <a:p>
            <a:fld id="{7DD352F8-E6D5-40A5-90BA-A89BD40754D9}" type="slidenum">
              <a:rPr lang="fr-FR" smtClean="0"/>
              <a:pPr/>
              <a:t>55</a:t>
            </a:fld>
            <a:endParaRPr lang="fr-FR"/>
          </a:p>
        </p:txBody>
      </p:sp>
      <p:graphicFrame>
        <p:nvGraphicFramePr>
          <p:cNvPr id="3" name="Tableau 2">
            <a:extLst>
              <a:ext uri="{FF2B5EF4-FFF2-40B4-BE49-F238E27FC236}">
                <a16:creationId xmlns:a16="http://schemas.microsoft.com/office/drawing/2014/main" id="{1B7BA52D-3DA3-F789-D9D8-260C0A3AAF4E}"/>
              </a:ext>
            </a:extLst>
          </p:cNvPr>
          <p:cNvGraphicFramePr>
            <a:graphicFrameLocks noGrp="1"/>
          </p:cNvGraphicFramePr>
          <p:nvPr>
            <p:extLst>
              <p:ext uri="{D42A27DB-BD31-4B8C-83A1-F6EECF244321}">
                <p14:modId xmlns:p14="http://schemas.microsoft.com/office/powerpoint/2010/main" val="2780263823"/>
              </p:ext>
            </p:extLst>
          </p:nvPr>
        </p:nvGraphicFramePr>
        <p:xfrm>
          <a:off x="95534" y="2135875"/>
          <a:ext cx="8966579" cy="1519674"/>
        </p:xfrm>
        <a:graphic>
          <a:graphicData uri="http://schemas.openxmlformats.org/drawingml/2006/table">
            <a:tbl>
              <a:tblPr>
                <a:tableStyleId>{5C22544A-7EE6-4342-B048-85BDC9FD1C3A}</a:tableStyleId>
              </a:tblPr>
              <a:tblGrid>
                <a:gridCol w="1180532">
                  <a:extLst>
                    <a:ext uri="{9D8B030D-6E8A-4147-A177-3AD203B41FA5}">
                      <a16:colId xmlns:a16="http://schemas.microsoft.com/office/drawing/2014/main" val="1335975027"/>
                    </a:ext>
                  </a:extLst>
                </a:gridCol>
                <a:gridCol w="777922">
                  <a:extLst>
                    <a:ext uri="{9D8B030D-6E8A-4147-A177-3AD203B41FA5}">
                      <a16:colId xmlns:a16="http://schemas.microsoft.com/office/drawing/2014/main" val="859660491"/>
                    </a:ext>
                  </a:extLst>
                </a:gridCol>
                <a:gridCol w="573206">
                  <a:extLst>
                    <a:ext uri="{9D8B030D-6E8A-4147-A177-3AD203B41FA5}">
                      <a16:colId xmlns:a16="http://schemas.microsoft.com/office/drawing/2014/main" val="1513810802"/>
                    </a:ext>
                  </a:extLst>
                </a:gridCol>
                <a:gridCol w="921224">
                  <a:extLst>
                    <a:ext uri="{9D8B030D-6E8A-4147-A177-3AD203B41FA5}">
                      <a16:colId xmlns:a16="http://schemas.microsoft.com/office/drawing/2014/main" val="2930094488"/>
                    </a:ext>
                  </a:extLst>
                </a:gridCol>
                <a:gridCol w="1248770">
                  <a:extLst>
                    <a:ext uri="{9D8B030D-6E8A-4147-A177-3AD203B41FA5}">
                      <a16:colId xmlns:a16="http://schemas.microsoft.com/office/drawing/2014/main" val="3431110951"/>
                    </a:ext>
                  </a:extLst>
                </a:gridCol>
                <a:gridCol w="948519">
                  <a:extLst>
                    <a:ext uri="{9D8B030D-6E8A-4147-A177-3AD203B41FA5}">
                      <a16:colId xmlns:a16="http://schemas.microsoft.com/office/drawing/2014/main" val="3439797234"/>
                    </a:ext>
                  </a:extLst>
                </a:gridCol>
                <a:gridCol w="1125941">
                  <a:extLst>
                    <a:ext uri="{9D8B030D-6E8A-4147-A177-3AD203B41FA5}">
                      <a16:colId xmlns:a16="http://schemas.microsoft.com/office/drawing/2014/main" val="2848599710"/>
                    </a:ext>
                  </a:extLst>
                </a:gridCol>
                <a:gridCol w="1098645">
                  <a:extLst>
                    <a:ext uri="{9D8B030D-6E8A-4147-A177-3AD203B41FA5}">
                      <a16:colId xmlns:a16="http://schemas.microsoft.com/office/drawing/2014/main" val="1396913526"/>
                    </a:ext>
                  </a:extLst>
                </a:gridCol>
                <a:gridCol w="1091820">
                  <a:extLst>
                    <a:ext uri="{9D8B030D-6E8A-4147-A177-3AD203B41FA5}">
                      <a16:colId xmlns:a16="http://schemas.microsoft.com/office/drawing/2014/main" val="2981694326"/>
                    </a:ext>
                  </a:extLst>
                </a:gridCol>
              </a:tblGrid>
              <a:tr h="148203">
                <a:tc rowSpan="2">
                  <a:txBody>
                    <a:bodyPr/>
                    <a:lstStyle/>
                    <a:p>
                      <a:pPr algn="ctr" fontAlgn="ctr"/>
                      <a:r>
                        <a:rPr lang="fr-FR" sz="1400" u="none" strike="noStrike" dirty="0">
                          <a:solidFill>
                            <a:schemeClr val="bg1"/>
                          </a:solidFill>
                          <a:effectLst/>
                        </a:rPr>
                        <a:t>PROGRAMME</a:t>
                      </a:r>
                      <a:endParaRPr lang="fr-FR" sz="1400" b="1" i="0" u="none" strike="noStrike" dirty="0">
                        <a:solidFill>
                          <a:schemeClr val="bg1"/>
                        </a:solidFill>
                        <a:effectLst/>
                        <a:latin typeface="Lato" panose="020F0502020204030203" pitchFamily="34" charset="0"/>
                      </a:endParaRPr>
                    </a:p>
                  </a:txBody>
                  <a:tcPr marL="8718" marR="8718" marT="8718" marB="0" anchor="ctr">
                    <a:solidFill>
                      <a:schemeClr val="tx1"/>
                    </a:solidFill>
                  </a:tcPr>
                </a:tc>
                <a:tc rowSpan="2">
                  <a:txBody>
                    <a:bodyPr/>
                    <a:lstStyle/>
                    <a:p>
                      <a:pPr algn="ctr" fontAlgn="ctr"/>
                      <a:r>
                        <a:rPr lang="fr-FR" sz="1400" u="none" strike="noStrike">
                          <a:solidFill>
                            <a:schemeClr val="bg1"/>
                          </a:solidFill>
                          <a:effectLst/>
                        </a:rPr>
                        <a:t>LIBELLE</a:t>
                      </a:r>
                      <a:endParaRPr lang="fr-FR" sz="1400" b="1" i="0" u="none" strike="noStrike">
                        <a:solidFill>
                          <a:schemeClr val="bg1"/>
                        </a:solidFill>
                        <a:effectLst/>
                        <a:latin typeface="Lato" panose="020F0502020204030203" pitchFamily="34" charset="0"/>
                      </a:endParaRPr>
                    </a:p>
                  </a:txBody>
                  <a:tcPr marL="8718" marR="8718" marT="8718" marB="0" anchor="ctr">
                    <a:solidFill>
                      <a:schemeClr val="tx1"/>
                    </a:solidFill>
                  </a:tcPr>
                </a:tc>
                <a:tc rowSpan="2">
                  <a:txBody>
                    <a:bodyPr/>
                    <a:lstStyle/>
                    <a:p>
                      <a:pPr algn="ctr" fontAlgn="ctr"/>
                      <a:r>
                        <a:rPr lang="fr-FR" sz="1400" u="none" strike="noStrike" dirty="0">
                          <a:solidFill>
                            <a:schemeClr val="bg1"/>
                          </a:solidFill>
                          <a:effectLst/>
                        </a:rPr>
                        <a:t>ANNEE AP</a:t>
                      </a:r>
                      <a:endParaRPr lang="fr-FR" sz="1400" b="1" i="0" u="none" strike="noStrike" dirty="0">
                        <a:solidFill>
                          <a:schemeClr val="bg1"/>
                        </a:solidFill>
                        <a:effectLst/>
                        <a:latin typeface="Lato" panose="020F0502020204030203" pitchFamily="34" charset="0"/>
                      </a:endParaRPr>
                    </a:p>
                  </a:txBody>
                  <a:tcPr marL="8718" marR="8718" marT="8718" marB="0" anchor="ctr">
                    <a:solidFill>
                      <a:schemeClr val="tx1"/>
                    </a:solidFill>
                  </a:tcPr>
                </a:tc>
                <a:tc rowSpan="2">
                  <a:txBody>
                    <a:bodyPr/>
                    <a:lstStyle/>
                    <a:p>
                      <a:pPr algn="ctr" fontAlgn="ctr"/>
                      <a:r>
                        <a:rPr lang="fr-FR" sz="1400" u="none" strike="noStrike">
                          <a:solidFill>
                            <a:schemeClr val="bg1"/>
                          </a:solidFill>
                          <a:effectLst/>
                        </a:rPr>
                        <a:t>DEP/REC</a:t>
                      </a:r>
                      <a:endParaRPr lang="fr-FR" sz="1400" b="1" i="0" u="none" strike="noStrike">
                        <a:solidFill>
                          <a:schemeClr val="bg1"/>
                        </a:solidFill>
                        <a:effectLst/>
                        <a:latin typeface="Lato" panose="020F0502020204030203" pitchFamily="34" charset="0"/>
                      </a:endParaRPr>
                    </a:p>
                  </a:txBody>
                  <a:tcPr marL="8718" marR="8718" marT="8718" marB="0" anchor="ctr">
                    <a:solidFill>
                      <a:schemeClr val="tx1"/>
                    </a:solidFill>
                  </a:tcPr>
                </a:tc>
                <a:tc rowSpan="2">
                  <a:txBody>
                    <a:bodyPr/>
                    <a:lstStyle/>
                    <a:p>
                      <a:pPr algn="ctr" fontAlgn="ctr"/>
                      <a:r>
                        <a:rPr lang="fr-FR" sz="1400" u="none" strike="noStrike">
                          <a:solidFill>
                            <a:schemeClr val="bg1"/>
                          </a:solidFill>
                          <a:effectLst/>
                        </a:rPr>
                        <a:t>MONTANT AP</a:t>
                      </a:r>
                      <a:endParaRPr lang="fr-FR" sz="1400" b="1" i="0" u="none" strike="noStrike">
                        <a:solidFill>
                          <a:schemeClr val="bg1"/>
                        </a:solidFill>
                        <a:effectLst/>
                        <a:latin typeface="Lato" panose="020F0502020204030203" pitchFamily="34" charset="0"/>
                      </a:endParaRPr>
                    </a:p>
                  </a:txBody>
                  <a:tcPr marL="8718" marR="8718" marT="8718" marB="0" anchor="ctr">
                    <a:solidFill>
                      <a:schemeClr val="tx1"/>
                    </a:solidFill>
                  </a:tcPr>
                </a:tc>
                <a:tc>
                  <a:txBody>
                    <a:bodyPr/>
                    <a:lstStyle/>
                    <a:p>
                      <a:pPr algn="ctr" fontAlgn="b"/>
                      <a:r>
                        <a:rPr lang="fr-FR" sz="1400" u="none" strike="noStrike">
                          <a:solidFill>
                            <a:schemeClr val="bg1"/>
                          </a:solidFill>
                          <a:effectLst/>
                        </a:rPr>
                        <a:t>CP</a:t>
                      </a:r>
                      <a:endParaRPr lang="fr-FR" sz="1400" b="1" i="0" u="none" strike="noStrike">
                        <a:solidFill>
                          <a:schemeClr val="bg1"/>
                        </a:solidFill>
                        <a:effectLst/>
                        <a:latin typeface="Lato" panose="020F0502020204030203" pitchFamily="34" charset="0"/>
                      </a:endParaRPr>
                    </a:p>
                  </a:txBody>
                  <a:tcPr marL="8718" marR="8718" marT="8718" marB="0" anchor="b">
                    <a:solidFill>
                      <a:schemeClr val="tx1"/>
                    </a:solidFill>
                  </a:tcPr>
                </a:tc>
                <a:tc>
                  <a:txBody>
                    <a:bodyPr/>
                    <a:lstStyle/>
                    <a:p>
                      <a:pPr algn="ctr" fontAlgn="b"/>
                      <a:r>
                        <a:rPr lang="fr-FR" sz="1400" u="none" strike="noStrike">
                          <a:solidFill>
                            <a:schemeClr val="bg1"/>
                          </a:solidFill>
                          <a:effectLst/>
                        </a:rPr>
                        <a:t>CP</a:t>
                      </a:r>
                      <a:endParaRPr lang="fr-FR" sz="1400" b="1" i="0" u="none" strike="noStrike">
                        <a:solidFill>
                          <a:schemeClr val="bg1"/>
                        </a:solidFill>
                        <a:effectLst/>
                        <a:latin typeface="Lato" panose="020F0502020204030203" pitchFamily="34" charset="0"/>
                      </a:endParaRPr>
                    </a:p>
                  </a:txBody>
                  <a:tcPr marL="8718" marR="8718" marT="8718" marB="0" anchor="b">
                    <a:solidFill>
                      <a:schemeClr val="tx1"/>
                    </a:solidFill>
                  </a:tcPr>
                </a:tc>
                <a:tc>
                  <a:txBody>
                    <a:bodyPr/>
                    <a:lstStyle/>
                    <a:p>
                      <a:pPr algn="ctr" fontAlgn="b"/>
                      <a:r>
                        <a:rPr lang="fr-FR" sz="1400" u="none" strike="noStrike">
                          <a:solidFill>
                            <a:schemeClr val="bg1"/>
                          </a:solidFill>
                          <a:effectLst/>
                        </a:rPr>
                        <a:t>CP</a:t>
                      </a:r>
                      <a:endParaRPr lang="fr-FR" sz="1400" b="1" i="0" u="none" strike="noStrike">
                        <a:solidFill>
                          <a:schemeClr val="bg1"/>
                        </a:solidFill>
                        <a:effectLst/>
                        <a:latin typeface="Lato" panose="020F0502020204030203" pitchFamily="34" charset="0"/>
                      </a:endParaRPr>
                    </a:p>
                  </a:txBody>
                  <a:tcPr marL="8718" marR="8718" marT="8718" marB="0" anchor="b">
                    <a:solidFill>
                      <a:schemeClr val="tx1"/>
                    </a:solidFill>
                  </a:tcPr>
                </a:tc>
                <a:tc>
                  <a:txBody>
                    <a:bodyPr/>
                    <a:lstStyle/>
                    <a:p>
                      <a:pPr algn="ctr" fontAlgn="b"/>
                      <a:r>
                        <a:rPr lang="fr-FR" sz="1400" u="none" strike="noStrike" dirty="0">
                          <a:solidFill>
                            <a:schemeClr val="bg1"/>
                          </a:solidFill>
                          <a:effectLst/>
                        </a:rPr>
                        <a:t>CP</a:t>
                      </a:r>
                      <a:endParaRPr lang="fr-FR" sz="1400" b="1" i="0" u="none" strike="noStrike" dirty="0">
                        <a:solidFill>
                          <a:schemeClr val="bg1"/>
                        </a:solidFill>
                        <a:effectLst/>
                        <a:latin typeface="Lato" panose="020F0502020204030203" pitchFamily="34" charset="0"/>
                      </a:endParaRPr>
                    </a:p>
                  </a:txBody>
                  <a:tcPr marL="8718" marR="8718" marT="8718" marB="0" anchor="b">
                    <a:solidFill>
                      <a:schemeClr val="tx1"/>
                    </a:solidFill>
                  </a:tcPr>
                </a:tc>
                <a:extLst>
                  <a:ext uri="{0D108BD9-81ED-4DB2-BD59-A6C34878D82A}">
                    <a16:rowId xmlns:a16="http://schemas.microsoft.com/office/drawing/2014/main" val="3156144351"/>
                  </a:ext>
                </a:extLst>
              </a:tr>
              <a:tr h="217945">
                <a:tc vMerge="1">
                  <a:txBody>
                    <a:bodyPr/>
                    <a:lstStyle/>
                    <a:p>
                      <a:endParaRPr lang="fr-FR"/>
                    </a:p>
                  </a:txBody>
                  <a:tcPr/>
                </a:tc>
                <a:tc vMerge="1">
                  <a:txBody>
                    <a:bodyPr/>
                    <a:lstStyle/>
                    <a:p>
                      <a:endParaRPr lang="fr-FR"/>
                    </a:p>
                  </a:txBody>
                  <a:tcPr/>
                </a:tc>
                <a:tc vMerge="1">
                  <a:txBody>
                    <a:bodyPr/>
                    <a:lstStyle/>
                    <a:p>
                      <a:endParaRPr lang="fr-FR"/>
                    </a:p>
                  </a:txBody>
                  <a:tcPr/>
                </a:tc>
                <a:tc vMerge="1">
                  <a:txBody>
                    <a:bodyPr/>
                    <a:lstStyle/>
                    <a:p>
                      <a:endParaRPr lang="fr-FR"/>
                    </a:p>
                  </a:txBody>
                  <a:tcPr/>
                </a:tc>
                <a:tc vMerge="1">
                  <a:txBody>
                    <a:bodyPr/>
                    <a:lstStyle/>
                    <a:p>
                      <a:endParaRPr lang="fr-FR"/>
                    </a:p>
                  </a:txBody>
                  <a:tcPr/>
                </a:tc>
                <a:tc>
                  <a:txBody>
                    <a:bodyPr/>
                    <a:lstStyle/>
                    <a:p>
                      <a:pPr algn="ctr" fontAlgn="b"/>
                      <a:r>
                        <a:rPr lang="fr-FR" sz="1400" u="none" strike="noStrike">
                          <a:solidFill>
                            <a:schemeClr val="bg1"/>
                          </a:solidFill>
                          <a:effectLst/>
                        </a:rPr>
                        <a:t>Antérieurs</a:t>
                      </a:r>
                      <a:endParaRPr lang="fr-FR" sz="1400" b="1" i="0" u="none" strike="noStrike">
                        <a:solidFill>
                          <a:schemeClr val="bg1"/>
                        </a:solidFill>
                        <a:effectLst/>
                        <a:latin typeface="Lato" panose="020F0502020204030203" pitchFamily="34" charset="0"/>
                      </a:endParaRPr>
                    </a:p>
                  </a:txBody>
                  <a:tcPr marL="8718" marR="8718" marT="8718" marB="0" anchor="b">
                    <a:solidFill>
                      <a:schemeClr val="tx1"/>
                    </a:solidFill>
                  </a:tcPr>
                </a:tc>
                <a:tc>
                  <a:txBody>
                    <a:bodyPr/>
                    <a:lstStyle/>
                    <a:p>
                      <a:pPr algn="ctr" fontAlgn="b"/>
                      <a:r>
                        <a:rPr lang="fr-FR" sz="1400" u="none" strike="noStrike">
                          <a:solidFill>
                            <a:schemeClr val="bg1"/>
                          </a:solidFill>
                          <a:effectLst/>
                        </a:rPr>
                        <a:t>2021</a:t>
                      </a:r>
                      <a:endParaRPr lang="fr-FR" sz="1400" b="1" i="0" u="none" strike="noStrike">
                        <a:solidFill>
                          <a:schemeClr val="bg1"/>
                        </a:solidFill>
                        <a:effectLst/>
                        <a:latin typeface="Lato" panose="020F0502020204030203" pitchFamily="34" charset="0"/>
                      </a:endParaRPr>
                    </a:p>
                  </a:txBody>
                  <a:tcPr marL="8718" marR="8718" marT="8718" marB="0" anchor="b">
                    <a:solidFill>
                      <a:schemeClr val="tx1"/>
                    </a:solidFill>
                  </a:tcPr>
                </a:tc>
                <a:tc>
                  <a:txBody>
                    <a:bodyPr/>
                    <a:lstStyle/>
                    <a:p>
                      <a:pPr algn="ctr" fontAlgn="b"/>
                      <a:r>
                        <a:rPr lang="fr-FR" sz="1400" u="none" strike="noStrike">
                          <a:solidFill>
                            <a:schemeClr val="bg1"/>
                          </a:solidFill>
                          <a:effectLst/>
                        </a:rPr>
                        <a:t>2022</a:t>
                      </a:r>
                      <a:endParaRPr lang="fr-FR" sz="1400" b="1" i="0" u="none" strike="noStrike">
                        <a:solidFill>
                          <a:schemeClr val="bg1"/>
                        </a:solidFill>
                        <a:effectLst/>
                        <a:latin typeface="Lato" panose="020F0502020204030203" pitchFamily="34" charset="0"/>
                      </a:endParaRPr>
                    </a:p>
                  </a:txBody>
                  <a:tcPr marL="8718" marR="8718" marT="8718" marB="0" anchor="b">
                    <a:solidFill>
                      <a:schemeClr val="tx1"/>
                    </a:solidFill>
                  </a:tcPr>
                </a:tc>
                <a:tc>
                  <a:txBody>
                    <a:bodyPr/>
                    <a:lstStyle/>
                    <a:p>
                      <a:pPr algn="ctr" fontAlgn="b"/>
                      <a:r>
                        <a:rPr lang="fr-FR" sz="1400" u="none" strike="noStrike">
                          <a:solidFill>
                            <a:schemeClr val="bg1"/>
                          </a:solidFill>
                          <a:effectLst/>
                        </a:rPr>
                        <a:t>2023</a:t>
                      </a:r>
                      <a:endParaRPr lang="fr-FR" sz="1400" b="1" i="0" u="none" strike="noStrike">
                        <a:solidFill>
                          <a:schemeClr val="bg1"/>
                        </a:solidFill>
                        <a:effectLst/>
                        <a:latin typeface="Lato" panose="020F0502020204030203" pitchFamily="34" charset="0"/>
                      </a:endParaRPr>
                    </a:p>
                  </a:txBody>
                  <a:tcPr marL="8718" marR="8718" marT="8718" marB="0" anchor="b">
                    <a:solidFill>
                      <a:schemeClr val="tx1"/>
                    </a:solidFill>
                  </a:tcPr>
                </a:tc>
                <a:extLst>
                  <a:ext uri="{0D108BD9-81ED-4DB2-BD59-A6C34878D82A}">
                    <a16:rowId xmlns:a16="http://schemas.microsoft.com/office/drawing/2014/main" val="2281711325"/>
                  </a:ext>
                </a:extLst>
              </a:tr>
              <a:tr h="174356">
                <a:tc rowSpan="4">
                  <a:txBody>
                    <a:bodyPr/>
                    <a:lstStyle/>
                    <a:p>
                      <a:pPr algn="ctr" fontAlgn="ctr"/>
                      <a:r>
                        <a:rPr lang="fr-FR" sz="1400" u="none" strike="noStrike" dirty="0">
                          <a:solidFill>
                            <a:schemeClr val="bg1"/>
                          </a:solidFill>
                          <a:effectLst/>
                        </a:rPr>
                        <a:t>22009 – HARMONISA-TION DES MODES DE COLLECTE</a:t>
                      </a:r>
                      <a:endParaRPr lang="fr-FR" sz="1400" b="1" i="0" u="none" strike="noStrike" dirty="0">
                        <a:solidFill>
                          <a:schemeClr val="bg1"/>
                        </a:solidFill>
                        <a:effectLst/>
                        <a:latin typeface="Lato" panose="020F0502020204030203" pitchFamily="34" charset="0"/>
                      </a:endParaRPr>
                    </a:p>
                  </a:txBody>
                  <a:tcPr marL="8718" marR="8718" marT="8718" marB="0" anchor="ctr">
                    <a:solidFill>
                      <a:schemeClr val="tx1"/>
                    </a:solidFill>
                  </a:tcPr>
                </a:tc>
                <a:tc rowSpan="2">
                  <a:txBody>
                    <a:bodyPr/>
                    <a:lstStyle/>
                    <a:p>
                      <a:pPr algn="ctr" fontAlgn="ctr"/>
                      <a:r>
                        <a:rPr lang="fr-FR" sz="1400" u="none" strike="noStrike">
                          <a:solidFill>
                            <a:schemeClr val="bg1"/>
                          </a:solidFill>
                          <a:effectLst/>
                        </a:rPr>
                        <a:t>BP 2022</a:t>
                      </a:r>
                      <a:endParaRPr lang="fr-FR" sz="1400" b="1" i="0" u="none" strike="noStrike">
                        <a:solidFill>
                          <a:schemeClr val="bg1"/>
                        </a:solidFill>
                        <a:effectLst/>
                        <a:latin typeface="Lato" panose="020F0502020204030203" pitchFamily="34" charset="0"/>
                      </a:endParaRPr>
                    </a:p>
                  </a:txBody>
                  <a:tcPr marL="8718" marR="8718" marT="8718" marB="0" anchor="ctr">
                    <a:solidFill>
                      <a:schemeClr val="tx1"/>
                    </a:solidFill>
                  </a:tcPr>
                </a:tc>
                <a:tc>
                  <a:txBody>
                    <a:bodyPr/>
                    <a:lstStyle/>
                    <a:p>
                      <a:pPr algn="ctr" fontAlgn="b"/>
                      <a:r>
                        <a:rPr lang="fr-FR" sz="1400" u="none" strike="noStrike">
                          <a:solidFill>
                            <a:schemeClr val="bg1"/>
                          </a:solidFill>
                          <a:effectLst/>
                        </a:rPr>
                        <a:t>2020</a:t>
                      </a:r>
                      <a:endParaRPr lang="fr-FR" sz="1400" b="1" i="0" u="none" strike="noStrike">
                        <a:solidFill>
                          <a:schemeClr val="bg1"/>
                        </a:solidFill>
                        <a:effectLst/>
                        <a:latin typeface="Lato" panose="020F0502020204030203" pitchFamily="34" charset="0"/>
                      </a:endParaRPr>
                    </a:p>
                  </a:txBody>
                  <a:tcPr marL="8718" marR="8718" marT="8718" marB="0" anchor="b">
                    <a:solidFill>
                      <a:schemeClr val="tx1"/>
                    </a:solidFill>
                  </a:tcPr>
                </a:tc>
                <a:tc>
                  <a:txBody>
                    <a:bodyPr/>
                    <a:lstStyle/>
                    <a:p>
                      <a:pPr algn="l" fontAlgn="b"/>
                      <a:r>
                        <a:rPr lang="fr-FR" sz="1400" u="none" strike="noStrike">
                          <a:solidFill>
                            <a:schemeClr val="bg1"/>
                          </a:solidFill>
                          <a:effectLst/>
                        </a:rPr>
                        <a:t>DEPENSES </a:t>
                      </a:r>
                      <a:endParaRPr lang="fr-FR" sz="1400" b="1" i="0" u="none" strike="noStrike">
                        <a:solidFill>
                          <a:schemeClr val="bg1"/>
                        </a:solidFill>
                        <a:effectLst/>
                        <a:latin typeface="Lato" panose="020F0502020204030203" pitchFamily="34" charset="0"/>
                      </a:endParaRPr>
                    </a:p>
                  </a:txBody>
                  <a:tcPr marL="8718" marR="8718" marT="8718" marB="0" anchor="b">
                    <a:solidFill>
                      <a:schemeClr val="tx1"/>
                    </a:solidFill>
                  </a:tcPr>
                </a:tc>
                <a:tc>
                  <a:txBody>
                    <a:bodyPr/>
                    <a:lstStyle/>
                    <a:p>
                      <a:pPr algn="r" fontAlgn="b"/>
                      <a:r>
                        <a:rPr lang="fr-FR" sz="1400" u="none" strike="noStrike" dirty="0">
                          <a:solidFill>
                            <a:schemeClr val="bg1"/>
                          </a:solidFill>
                          <a:effectLst/>
                        </a:rPr>
                        <a:t>1 193 928,32 € </a:t>
                      </a:r>
                      <a:endParaRPr lang="fr-FR" sz="1400" b="1" i="0" u="none" strike="noStrike" dirty="0">
                        <a:solidFill>
                          <a:schemeClr val="bg1"/>
                        </a:solidFill>
                        <a:effectLst/>
                        <a:latin typeface="Lato" panose="020F0502020204030203" pitchFamily="34" charset="0"/>
                      </a:endParaRPr>
                    </a:p>
                  </a:txBody>
                  <a:tcPr marL="8718" marR="8718" marT="8718" marB="0" anchor="b">
                    <a:solidFill>
                      <a:schemeClr val="tx1"/>
                    </a:solidFill>
                  </a:tcPr>
                </a:tc>
                <a:tc>
                  <a:txBody>
                    <a:bodyPr/>
                    <a:lstStyle/>
                    <a:p>
                      <a:pPr algn="r" fontAlgn="b"/>
                      <a:r>
                        <a:rPr lang="fr-FR" sz="1400" u="none" strike="noStrike" dirty="0">
                          <a:solidFill>
                            <a:schemeClr val="bg1"/>
                          </a:solidFill>
                          <a:effectLst/>
                        </a:rPr>
                        <a:t>1 080,00 € </a:t>
                      </a:r>
                      <a:endParaRPr lang="fr-FR" sz="1400" b="0" i="0" u="none" strike="noStrike" dirty="0">
                        <a:solidFill>
                          <a:schemeClr val="bg1"/>
                        </a:solidFill>
                        <a:effectLst/>
                        <a:latin typeface="Lato" panose="020F0502020204030203" pitchFamily="34" charset="0"/>
                      </a:endParaRPr>
                    </a:p>
                  </a:txBody>
                  <a:tcPr marL="8718" marR="8718" marT="8718" marB="0" anchor="b">
                    <a:solidFill>
                      <a:schemeClr val="tx1"/>
                    </a:solidFill>
                  </a:tcPr>
                </a:tc>
                <a:tc>
                  <a:txBody>
                    <a:bodyPr/>
                    <a:lstStyle/>
                    <a:p>
                      <a:pPr algn="r" fontAlgn="b"/>
                      <a:r>
                        <a:rPr lang="fr-FR" sz="1400" u="none" strike="noStrike" dirty="0">
                          <a:solidFill>
                            <a:schemeClr val="bg1"/>
                          </a:solidFill>
                          <a:effectLst/>
                        </a:rPr>
                        <a:t>329 717,52 € </a:t>
                      </a:r>
                      <a:endParaRPr lang="fr-FR" sz="1400" b="0" i="0" u="none" strike="noStrike" dirty="0">
                        <a:solidFill>
                          <a:schemeClr val="bg1"/>
                        </a:solidFill>
                        <a:effectLst/>
                        <a:latin typeface="Lato" panose="020F0502020204030203" pitchFamily="34" charset="0"/>
                      </a:endParaRPr>
                    </a:p>
                  </a:txBody>
                  <a:tcPr marL="8718" marR="8718" marT="8718" marB="0" anchor="b">
                    <a:solidFill>
                      <a:schemeClr val="tx1"/>
                    </a:solidFill>
                  </a:tcPr>
                </a:tc>
                <a:tc>
                  <a:txBody>
                    <a:bodyPr/>
                    <a:lstStyle/>
                    <a:p>
                      <a:pPr algn="r" fontAlgn="b"/>
                      <a:r>
                        <a:rPr lang="fr-FR" sz="1400" u="none" strike="noStrike" dirty="0">
                          <a:solidFill>
                            <a:schemeClr val="bg1"/>
                          </a:solidFill>
                          <a:effectLst/>
                        </a:rPr>
                        <a:t>863 130,80 € </a:t>
                      </a:r>
                      <a:endParaRPr lang="fr-FR" sz="1400" b="0" i="0" u="none" strike="noStrike" dirty="0">
                        <a:solidFill>
                          <a:schemeClr val="bg1"/>
                        </a:solidFill>
                        <a:effectLst/>
                        <a:latin typeface="Lato" panose="020F0502020204030203" pitchFamily="34" charset="0"/>
                      </a:endParaRPr>
                    </a:p>
                  </a:txBody>
                  <a:tcPr marL="8718" marR="8718" marT="8718" marB="0" anchor="b">
                    <a:solidFill>
                      <a:schemeClr val="tx1"/>
                    </a:solidFill>
                  </a:tcPr>
                </a:tc>
                <a:tc>
                  <a:txBody>
                    <a:bodyPr/>
                    <a:lstStyle/>
                    <a:p>
                      <a:pPr algn="r" fontAlgn="b"/>
                      <a:r>
                        <a:rPr lang="fr-FR" sz="1400" u="none" strike="noStrike">
                          <a:solidFill>
                            <a:schemeClr val="bg1"/>
                          </a:solidFill>
                          <a:effectLst/>
                        </a:rPr>
                        <a:t> </a:t>
                      </a:r>
                      <a:endParaRPr lang="fr-FR" sz="1400" b="0" i="0" u="none" strike="noStrike">
                        <a:solidFill>
                          <a:schemeClr val="bg1"/>
                        </a:solidFill>
                        <a:effectLst/>
                        <a:latin typeface="Lato" panose="020F0502020204030203" pitchFamily="34" charset="0"/>
                      </a:endParaRPr>
                    </a:p>
                  </a:txBody>
                  <a:tcPr marL="8718" marR="8718" marT="8718" marB="0" anchor="b">
                    <a:solidFill>
                      <a:schemeClr val="tx1"/>
                    </a:solidFill>
                  </a:tcPr>
                </a:tc>
                <a:extLst>
                  <a:ext uri="{0D108BD9-81ED-4DB2-BD59-A6C34878D82A}">
                    <a16:rowId xmlns:a16="http://schemas.microsoft.com/office/drawing/2014/main" val="3990408988"/>
                  </a:ext>
                </a:extLst>
              </a:tr>
              <a:tr h="174356">
                <a:tc vMerge="1">
                  <a:txBody>
                    <a:bodyPr/>
                    <a:lstStyle/>
                    <a:p>
                      <a:endParaRPr lang="fr-FR"/>
                    </a:p>
                  </a:txBody>
                  <a:tcPr/>
                </a:tc>
                <a:tc vMerge="1">
                  <a:txBody>
                    <a:bodyPr/>
                    <a:lstStyle/>
                    <a:p>
                      <a:endParaRPr lang="fr-FR"/>
                    </a:p>
                  </a:txBody>
                  <a:tcPr/>
                </a:tc>
                <a:tc>
                  <a:txBody>
                    <a:bodyPr/>
                    <a:lstStyle/>
                    <a:p>
                      <a:pPr algn="ctr" fontAlgn="b"/>
                      <a:r>
                        <a:rPr lang="fr-FR" sz="1400" u="none" strike="noStrike">
                          <a:solidFill>
                            <a:schemeClr val="bg1"/>
                          </a:solidFill>
                          <a:effectLst/>
                        </a:rPr>
                        <a:t>2020</a:t>
                      </a:r>
                      <a:endParaRPr lang="fr-FR" sz="1400" b="1" i="0" u="none" strike="noStrike">
                        <a:solidFill>
                          <a:schemeClr val="bg1"/>
                        </a:solidFill>
                        <a:effectLst/>
                        <a:latin typeface="Lato" panose="020F0502020204030203" pitchFamily="34" charset="0"/>
                      </a:endParaRPr>
                    </a:p>
                  </a:txBody>
                  <a:tcPr marL="8718" marR="8718" marT="8718" marB="0" anchor="b">
                    <a:solidFill>
                      <a:schemeClr val="tx1"/>
                    </a:solidFill>
                  </a:tcPr>
                </a:tc>
                <a:tc>
                  <a:txBody>
                    <a:bodyPr/>
                    <a:lstStyle/>
                    <a:p>
                      <a:pPr algn="l" fontAlgn="b"/>
                      <a:r>
                        <a:rPr lang="fr-FR" sz="1400" u="none" strike="noStrike">
                          <a:solidFill>
                            <a:schemeClr val="bg1"/>
                          </a:solidFill>
                          <a:effectLst/>
                        </a:rPr>
                        <a:t>RECETTES</a:t>
                      </a:r>
                      <a:endParaRPr lang="fr-FR" sz="1400" b="1" i="0" u="none" strike="noStrike">
                        <a:solidFill>
                          <a:schemeClr val="bg1"/>
                        </a:solidFill>
                        <a:effectLst/>
                        <a:latin typeface="Lato" panose="020F0502020204030203" pitchFamily="34" charset="0"/>
                      </a:endParaRPr>
                    </a:p>
                  </a:txBody>
                  <a:tcPr marL="8718" marR="8718" marT="8718" marB="0" anchor="b">
                    <a:solidFill>
                      <a:schemeClr val="tx1"/>
                    </a:solidFill>
                  </a:tcPr>
                </a:tc>
                <a:tc>
                  <a:txBody>
                    <a:bodyPr/>
                    <a:lstStyle/>
                    <a:p>
                      <a:pPr algn="r" fontAlgn="b"/>
                      <a:r>
                        <a:rPr lang="fr-FR" sz="1400" u="none" strike="noStrike" dirty="0">
                          <a:solidFill>
                            <a:schemeClr val="bg1"/>
                          </a:solidFill>
                          <a:effectLst/>
                        </a:rPr>
                        <a:t>376 057,33 € </a:t>
                      </a:r>
                      <a:endParaRPr lang="fr-FR" sz="1400" b="1" i="0" u="none" strike="noStrike" dirty="0">
                        <a:solidFill>
                          <a:schemeClr val="bg1"/>
                        </a:solidFill>
                        <a:effectLst/>
                        <a:latin typeface="Lato" panose="020F0502020204030203" pitchFamily="34" charset="0"/>
                      </a:endParaRPr>
                    </a:p>
                  </a:txBody>
                  <a:tcPr marL="8718" marR="8718" marT="8718" marB="0" anchor="b">
                    <a:solidFill>
                      <a:schemeClr val="tx1"/>
                    </a:solidFill>
                  </a:tcPr>
                </a:tc>
                <a:tc>
                  <a:txBody>
                    <a:bodyPr/>
                    <a:lstStyle/>
                    <a:p>
                      <a:pPr algn="r" fontAlgn="b"/>
                      <a:r>
                        <a:rPr lang="fr-FR" sz="1400" u="none" strike="noStrike" dirty="0">
                          <a:solidFill>
                            <a:schemeClr val="bg1"/>
                          </a:solidFill>
                          <a:effectLst/>
                        </a:rPr>
                        <a:t>-   € </a:t>
                      </a:r>
                      <a:endParaRPr lang="fr-FR" sz="1400" b="0" i="0" u="none" strike="noStrike" dirty="0">
                        <a:solidFill>
                          <a:schemeClr val="bg1"/>
                        </a:solidFill>
                        <a:effectLst/>
                        <a:latin typeface="Lato" panose="020F0502020204030203" pitchFamily="34" charset="0"/>
                      </a:endParaRPr>
                    </a:p>
                  </a:txBody>
                  <a:tcPr marL="8718" marR="8718" marT="8718" marB="0" anchor="b">
                    <a:solidFill>
                      <a:schemeClr val="tx1"/>
                    </a:solidFill>
                  </a:tcPr>
                </a:tc>
                <a:tc>
                  <a:txBody>
                    <a:bodyPr/>
                    <a:lstStyle/>
                    <a:p>
                      <a:pPr algn="r" fontAlgn="b"/>
                      <a:r>
                        <a:rPr lang="fr-FR" sz="1400" u="none" strike="noStrike" dirty="0">
                          <a:solidFill>
                            <a:schemeClr val="bg1"/>
                          </a:solidFill>
                          <a:effectLst/>
                        </a:rPr>
                        <a:t>        -   € </a:t>
                      </a:r>
                      <a:endParaRPr lang="fr-FR" sz="1400" b="0" i="0" u="none" strike="noStrike" dirty="0">
                        <a:solidFill>
                          <a:schemeClr val="bg1"/>
                        </a:solidFill>
                        <a:effectLst/>
                        <a:latin typeface="Lato" panose="020F0502020204030203" pitchFamily="34" charset="0"/>
                      </a:endParaRPr>
                    </a:p>
                  </a:txBody>
                  <a:tcPr marL="8718" marR="8718" marT="8718" marB="0" anchor="b">
                    <a:solidFill>
                      <a:schemeClr val="tx1"/>
                    </a:solidFill>
                  </a:tcPr>
                </a:tc>
                <a:tc>
                  <a:txBody>
                    <a:bodyPr/>
                    <a:lstStyle/>
                    <a:p>
                      <a:pPr algn="r" fontAlgn="b"/>
                      <a:r>
                        <a:rPr lang="fr-FR" sz="1400" u="none" strike="noStrike" dirty="0">
                          <a:solidFill>
                            <a:schemeClr val="bg1"/>
                          </a:solidFill>
                          <a:effectLst/>
                        </a:rPr>
                        <a:t>376 057,33 € </a:t>
                      </a:r>
                      <a:endParaRPr lang="fr-FR" sz="1400" b="0" i="0" u="none" strike="noStrike" dirty="0">
                        <a:solidFill>
                          <a:schemeClr val="bg1"/>
                        </a:solidFill>
                        <a:effectLst/>
                        <a:latin typeface="Lato" panose="020F0502020204030203" pitchFamily="34" charset="0"/>
                      </a:endParaRPr>
                    </a:p>
                  </a:txBody>
                  <a:tcPr marL="8718" marR="8718" marT="8718" marB="0" anchor="b">
                    <a:solidFill>
                      <a:schemeClr val="tx1"/>
                    </a:solidFill>
                  </a:tcPr>
                </a:tc>
                <a:tc>
                  <a:txBody>
                    <a:bodyPr/>
                    <a:lstStyle/>
                    <a:p>
                      <a:pPr algn="r" fontAlgn="b"/>
                      <a:r>
                        <a:rPr lang="fr-FR" sz="1400" u="none" strike="noStrike">
                          <a:solidFill>
                            <a:schemeClr val="bg1"/>
                          </a:solidFill>
                          <a:effectLst/>
                        </a:rPr>
                        <a:t> </a:t>
                      </a:r>
                      <a:endParaRPr lang="fr-FR" sz="1400" b="0" i="0" u="none" strike="noStrike">
                        <a:solidFill>
                          <a:schemeClr val="bg1"/>
                        </a:solidFill>
                        <a:effectLst/>
                        <a:latin typeface="Lato" panose="020F0502020204030203" pitchFamily="34" charset="0"/>
                      </a:endParaRPr>
                    </a:p>
                  </a:txBody>
                  <a:tcPr marL="8718" marR="8718" marT="8718" marB="0" anchor="b">
                    <a:solidFill>
                      <a:schemeClr val="tx1"/>
                    </a:solidFill>
                  </a:tcPr>
                </a:tc>
                <a:extLst>
                  <a:ext uri="{0D108BD9-81ED-4DB2-BD59-A6C34878D82A}">
                    <a16:rowId xmlns:a16="http://schemas.microsoft.com/office/drawing/2014/main" val="4136083422"/>
                  </a:ext>
                </a:extLst>
              </a:tr>
              <a:tr h="174356">
                <a:tc vMerge="1">
                  <a:txBody>
                    <a:bodyPr/>
                    <a:lstStyle/>
                    <a:p>
                      <a:endParaRPr lang="fr-FR"/>
                    </a:p>
                  </a:txBody>
                  <a:tcPr/>
                </a:tc>
                <a:tc rowSpan="2">
                  <a:txBody>
                    <a:bodyPr/>
                    <a:lstStyle/>
                    <a:p>
                      <a:pPr algn="ctr" fontAlgn="ctr"/>
                      <a:r>
                        <a:rPr lang="fr-FR" sz="1400" u="none" strike="noStrike" dirty="0">
                          <a:solidFill>
                            <a:schemeClr val="bg1"/>
                          </a:solidFill>
                          <a:effectLst/>
                        </a:rPr>
                        <a:t>DM NOV.</a:t>
                      </a:r>
                      <a:endParaRPr lang="fr-FR" sz="1400" b="1" i="0" u="none" strike="noStrike" dirty="0">
                        <a:solidFill>
                          <a:schemeClr val="bg1"/>
                        </a:solidFill>
                        <a:effectLst/>
                        <a:latin typeface="Lato" panose="020F0502020204030203" pitchFamily="34" charset="0"/>
                      </a:endParaRPr>
                    </a:p>
                  </a:txBody>
                  <a:tcPr marL="8718" marR="8718" marT="8718" marB="0" anchor="ctr">
                    <a:solidFill>
                      <a:schemeClr val="tx1"/>
                    </a:solidFill>
                  </a:tcPr>
                </a:tc>
                <a:tc>
                  <a:txBody>
                    <a:bodyPr/>
                    <a:lstStyle/>
                    <a:p>
                      <a:pPr algn="ctr" fontAlgn="b"/>
                      <a:r>
                        <a:rPr lang="fr-FR" sz="1400" u="none" strike="noStrike">
                          <a:solidFill>
                            <a:schemeClr val="bg1"/>
                          </a:solidFill>
                          <a:effectLst/>
                        </a:rPr>
                        <a:t>2020</a:t>
                      </a:r>
                      <a:endParaRPr lang="fr-FR" sz="1400" b="1" i="0" u="none" strike="noStrike">
                        <a:solidFill>
                          <a:schemeClr val="bg1"/>
                        </a:solidFill>
                        <a:effectLst/>
                        <a:latin typeface="Lato" panose="020F0502020204030203" pitchFamily="34" charset="0"/>
                      </a:endParaRPr>
                    </a:p>
                  </a:txBody>
                  <a:tcPr marL="8718" marR="8718" marT="8718" marB="0" anchor="b">
                    <a:solidFill>
                      <a:schemeClr val="tx1"/>
                    </a:solidFill>
                  </a:tcPr>
                </a:tc>
                <a:tc>
                  <a:txBody>
                    <a:bodyPr/>
                    <a:lstStyle/>
                    <a:p>
                      <a:pPr algn="l" fontAlgn="b"/>
                      <a:r>
                        <a:rPr lang="fr-FR" sz="1400" u="none" strike="noStrike">
                          <a:solidFill>
                            <a:schemeClr val="bg1"/>
                          </a:solidFill>
                          <a:effectLst/>
                        </a:rPr>
                        <a:t>DEPENSES </a:t>
                      </a:r>
                      <a:endParaRPr lang="fr-FR" sz="1400" b="1" i="0" u="none" strike="noStrike">
                        <a:solidFill>
                          <a:schemeClr val="bg1"/>
                        </a:solidFill>
                        <a:effectLst/>
                        <a:latin typeface="Lato" panose="020F0502020204030203" pitchFamily="34" charset="0"/>
                      </a:endParaRPr>
                    </a:p>
                  </a:txBody>
                  <a:tcPr marL="8718" marR="8718" marT="8718" marB="0" anchor="b">
                    <a:solidFill>
                      <a:schemeClr val="tx1"/>
                    </a:solidFill>
                  </a:tcPr>
                </a:tc>
                <a:tc>
                  <a:txBody>
                    <a:bodyPr/>
                    <a:lstStyle/>
                    <a:p>
                      <a:pPr algn="r" fontAlgn="b"/>
                      <a:r>
                        <a:rPr lang="fr-FR" sz="1400" u="none" strike="noStrike" dirty="0">
                          <a:solidFill>
                            <a:schemeClr val="bg1"/>
                          </a:solidFill>
                          <a:effectLst/>
                        </a:rPr>
                        <a:t>996 188,76 € </a:t>
                      </a:r>
                      <a:endParaRPr lang="fr-FR" sz="1400" b="1" i="0" u="none" strike="noStrike" dirty="0">
                        <a:solidFill>
                          <a:schemeClr val="bg1"/>
                        </a:solidFill>
                        <a:effectLst/>
                        <a:latin typeface="Lato" panose="020F0502020204030203" pitchFamily="34" charset="0"/>
                      </a:endParaRPr>
                    </a:p>
                  </a:txBody>
                  <a:tcPr marL="8718" marR="8718" marT="8718" marB="0" anchor="b">
                    <a:solidFill>
                      <a:schemeClr val="tx1"/>
                    </a:solidFill>
                  </a:tcPr>
                </a:tc>
                <a:tc>
                  <a:txBody>
                    <a:bodyPr/>
                    <a:lstStyle/>
                    <a:p>
                      <a:pPr algn="r" fontAlgn="b"/>
                      <a:r>
                        <a:rPr lang="fr-FR" sz="1400" u="none" strike="noStrike" dirty="0">
                          <a:solidFill>
                            <a:schemeClr val="bg1"/>
                          </a:solidFill>
                          <a:effectLst/>
                        </a:rPr>
                        <a:t>1 080,00 € </a:t>
                      </a:r>
                      <a:endParaRPr lang="fr-FR" sz="1400" b="0" i="0" u="none" strike="noStrike" dirty="0">
                        <a:solidFill>
                          <a:schemeClr val="bg1"/>
                        </a:solidFill>
                        <a:effectLst/>
                        <a:latin typeface="Lato" panose="020F0502020204030203" pitchFamily="34" charset="0"/>
                      </a:endParaRPr>
                    </a:p>
                  </a:txBody>
                  <a:tcPr marL="8718" marR="8718" marT="8718" marB="0" anchor="b">
                    <a:solidFill>
                      <a:schemeClr val="tx1"/>
                    </a:solidFill>
                  </a:tcPr>
                </a:tc>
                <a:tc>
                  <a:txBody>
                    <a:bodyPr/>
                    <a:lstStyle/>
                    <a:p>
                      <a:pPr algn="r" fontAlgn="b"/>
                      <a:r>
                        <a:rPr lang="fr-FR" sz="1400" u="none" strike="noStrike" dirty="0">
                          <a:solidFill>
                            <a:schemeClr val="bg1"/>
                          </a:solidFill>
                          <a:effectLst/>
                        </a:rPr>
                        <a:t>329 717,52 € </a:t>
                      </a:r>
                      <a:endParaRPr lang="fr-FR" sz="1400" b="0" i="0" u="none" strike="noStrike" dirty="0">
                        <a:solidFill>
                          <a:schemeClr val="bg1"/>
                        </a:solidFill>
                        <a:effectLst/>
                        <a:latin typeface="Lato" panose="020F0502020204030203" pitchFamily="34" charset="0"/>
                      </a:endParaRPr>
                    </a:p>
                  </a:txBody>
                  <a:tcPr marL="8718" marR="8718" marT="8718" marB="0" anchor="b">
                    <a:solidFill>
                      <a:schemeClr val="tx1"/>
                    </a:solidFill>
                  </a:tcPr>
                </a:tc>
                <a:tc>
                  <a:txBody>
                    <a:bodyPr/>
                    <a:lstStyle/>
                    <a:p>
                      <a:pPr algn="r" fontAlgn="b"/>
                      <a:r>
                        <a:rPr lang="fr-FR" sz="1400" u="none" strike="noStrike" dirty="0">
                          <a:solidFill>
                            <a:schemeClr val="bg1"/>
                          </a:solidFill>
                          <a:effectLst/>
                        </a:rPr>
                        <a:t>212 611,24 € </a:t>
                      </a:r>
                      <a:endParaRPr lang="fr-FR" sz="1400" b="0" i="0" u="none" strike="noStrike" dirty="0">
                        <a:solidFill>
                          <a:schemeClr val="bg1"/>
                        </a:solidFill>
                        <a:effectLst/>
                        <a:latin typeface="Lato" panose="020F0502020204030203" pitchFamily="34" charset="0"/>
                      </a:endParaRPr>
                    </a:p>
                  </a:txBody>
                  <a:tcPr marL="8718" marR="8718" marT="8718" marB="0" anchor="b">
                    <a:solidFill>
                      <a:schemeClr val="tx1"/>
                    </a:solidFill>
                  </a:tcPr>
                </a:tc>
                <a:tc>
                  <a:txBody>
                    <a:bodyPr/>
                    <a:lstStyle/>
                    <a:p>
                      <a:pPr algn="r" fontAlgn="b"/>
                      <a:r>
                        <a:rPr lang="fr-FR" sz="1400" u="none" strike="noStrike" dirty="0">
                          <a:solidFill>
                            <a:schemeClr val="bg1"/>
                          </a:solidFill>
                          <a:effectLst/>
                        </a:rPr>
                        <a:t>452 780,00 € </a:t>
                      </a:r>
                      <a:endParaRPr lang="fr-FR" sz="1400" b="0" i="0" u="none" strike="noStrike" dirty="0">
                        <a:solidFill>
                          <a:schemeClr val="bg1"/>
                        </a:solidFill>
                        <a:effectLst/>
                        <a:latin typeface="Lato" panose="020F0502020204030203" pitchFamily="34" charset="0"/>
                      </a:endParaRPr>
                    </a:p>
                  </a:txBody>
                  <a:tcPr marL="8718" marR="8718" marT="8718" marB="0" anchor="b">
                    <a:solidFill>
                      <a:schemeClr val="tx1"/>
                    </a:solidFill>
                  </a:tcPr>
                </a:tc>
                <a:extLst>
                  <a:ext uri="{0D108BD9-81ED-4DB2-BD59-A6C34878D82A}">
                    <a16:rowId xmlns:a16="http://schemas.microsoft.com/office/drawing/2014/main" val="1148219186"/>
                  </a:ext>
                </a:extLst>
              </a:tr>
              <a:tr h="174356">
                <a:tc vMerge="1">
                  <a:txBody>
                    <a:bodyPr/>
                    <a:lstStyle/>
                    <a:p>
                      <a:endParaRPr lang="fr-FR"/>
                    </a:p>
                  </a:txBody>
                  <a:tcPr/>
                </a:tc>
                <a:tc vMerge="1">
                  <a:txBody>
                    <a:bodyPr/>
                    <a:lstStyle/>
                    <a:p>
                      <a:endParaRPr lang="fr-FR"/>
                    </a:p>
                  </a:txBody>
                  <a:tcPr/>
                </a:tc>
                <a:tc>
                  <a:txBody>
                    <a:bodyPr/>
                    <a:lstStyle/>
                    <a:p>
                      <a:pPr algn="ctr" fontAlgn="b"/>
                      <a:r>
                        <a:rPr lang="fr-FR" sz="1400" u="none" strike="noStrike">
                          <a:solidFill>
                            <a:schemeClr val="bg1"/>
                          </a:solidFill>
                          <a:effectLst/>
                        </a:rPr>
                        <a:t>2020</a:t>
                      </a:r>
                      <a:endParaRPr lang="fr-FR" sz="1400" b="1" i="0" u="none" strike="noStrike">
                        <a:solidFill>
                          <a:schemeClr val="bg1"/>
                        </a:solidFill>
                        <a:effectLst/>
                        <a:latin typeface="Lato" panose="020F0502020204030203" pitchFamily="34" charset="0"/>
                      </a:endParaRPr>
                    </a:p>
                  </a:txBody>
                  <a:tcPr marL="8718" marR="8718" marT="8718" marB="0" anchor="b">
                    <a:solidFill>
                      <a:schemeClr val="tx1"/>
                    </a:solidFill>
                  </a:tcPr>
                </a:tc>
                <a:tc>
                  <a:txBody>
                    <a:bodyPr/>
                    <a:lstStyle/>
                    <a:p>
                      <a:pPr algn="l" fontAlgn="b"/>
                      <a:r>
                        <a:rPr lang="fr-FR" sz="1400" u="none" strike="noStrike">
                          <a:solidFill>
                            <a:schemeClr val="bg1"/>
                          </a:solidFill>
                          <a:effectLst/>
                        </a:rPr>
                        <a:t>RECETTES</a:t>
                      </a:r>
                      <a:endParaRPr lang="fr-FR" sz="1400" b="1" i="0" u="none" strike="noStrike">
                        <a:solidFill>
                          <a:schemeClr val="bg1"/>
                        </a:solidFill>
                        <a:effectLst/>
                        <a:latin typeface="Lato" panose="020F0502020204030203" pitchFamily="34" charset="0"/>
                      </a:endParaRPr>
                    </a:p>
                  </a:txBody>
                  <a:tcPr marL="8718" marR="8718" marT="8718" marB="0" anchor="b">
                    <a:solidFill>
                      <a:schemeClr val="tx1"/>
                    </a:solidFill>
                  </a:tcPr>
                </a:tc>
                <a:tc>
                  <a:txBody>
                    <a:bodyPr/>
                    <a:lstStyle/>
                    <a:p>
                      <a:pPr algn="r" fontAlgn="b"/>
                      <a:r>
                        <a:rPr lang="fr-FR" sz="1400" u="none" strike="noStrike" dirty="0">
                          <a:solidFill>
                            <a:schemeClr val="bg1"/>
                          </a:solidFill>
                          <a:effectLst/>
                        </a:rPr>
                        <a:t>163 500,00 € </a:t>
                      </a:r>
                      <a:endParaRPr lang="fr-FR" sz="1400" b="1" i="0" u="none" strike="noStrike" dirty="0">
                        <a:solidFill>
                          <a:schemeClr val="bg1"/>
                        </a:solidFill>
                        <a:effectLst/>
                        <a:latin typeface="Lato" panose="020F0502020204030203" pitchFamily="34" charset="0"/>
                      </a:endParaRPr>
                    </a:p>
                  </a:txBody>
                  <a:tcPr marL="8718" marR="8718" marT="8718" marB="0" anchor="b">
                    <a:solidFill>
                      <a:schemeClr val="tx1"/>
                    </a:solidFill>
                  </a:tcPr>
                </a:tc>
                <a:tc>
                  <a:txBody>
                    <a:bodyPr/>
                    <a:lstStyle/>
                    <a:p>
                      <a:pPr algn="r" fontAlgn="b"/>
                      <a:r>
                        <a:rPr lang="fr-FR" sz="1400" u="none" strike="noStrike" dirty="0">
                          <a:solidFill>
                            <a:schemeClr val="bg1"/>
                          </a:solidFill>
                          <a:effectLst/>
                        </a:rPr>
                        <a:t>-   € </a:t>
                      </a:r>
                      <a:endParaRPr lang="fr-FR" sz="1400" b="0" i="0" u="none" strike="noStrike" dirty="0">
                        <a:solidFill>
                          <a:schemeClr val="bg1"/>
                        </a:solidFill>
                        <a:effectLst/>
                        <a:latin typeface="Lato" panose="020F0502020204030203" pitchFamily="34" charset="0"/>
                      </a:endParaRPr>
                    </a:p>
                  </a:txBody>
                  <a:tcPr marL="8718" marR="8718" marT="8718" marB="0" anchor="b">
                    <a:solidFill>
                      <a:schemeClr val="tx1"/>
                    </a:solidFill>
                  </a:tcPr>
                </a:tc>
                <a:tc>
                  <a:txBody>
                    <a:bodyPr/>
                    <a:lstStyle/>
                    <a:p>
                      <a:pPr algn="r" fontAlgn="b"/>
                      <a:r>
                        <a:rPr lang="fr-FR" sz="1400" u="none" strike="noStrike" dirty="0">
                          <a:solidFill>
                            <a:schemeClr val="bg1"/>
                          </a:solidFill>
                          <a:effectLst/>
                        </a:rPr>
                        <a:t>             -   € </a:t>
                      </a:r>
                      <a:endParaRPr lang="fr-FR" sz="1400" b="0" i="0" u="none" strike="noStrike" dirty="0">
                        <a:solidFill>
                          <a:schemeClr val="bg1"/>
                        </a:solidFill>
                        <a:effectLst/>
                        <a:latin typeface="Lato" panose="020F0502020204030203" pitchFamily="34" charset="0"/>
                      </a:endParaRPr>
                    </a:p>
                  </a:txBody>
                  <a:tcPr marL="8718" marR="8718" marT="8718" marB="0" anchor="b">
                    <a:solidFill>
                      <a:schemeClr val="tx1"/>
                    </a:solidFill>
                  </a:tcPr>
                </a:tc>
                <a:tc>
                  <a:txBody>
                    <a:bodyPr/>
                    <a:lstStyle/>
                    <a:p>
                      <a:pPr algn="r" fontAlgn="b"/>
                      <a:r>
                        <a:rPr lang="fr-FR" sz="1400" u="none" strike="noStrike" dirty="0">
                          <a:solidFill>
                            <a:schemeClr val="bg1"/>
                          </a:solidFill>
                          <a:effectLst/>
                        </a:rPr>
                        <a:t>75 000,00 € </a:t>
                      </a:r>
                      <a:endParaRPr lang="fr-FR" sz="1400" b="0" i="0" u="none" strike="noStrike" dirty="0">
                        <a:solidFill>
                          <a:schemeClr val="bg1"/>
                        </a:solidFill>
                        <a:effectLst/>
                        <a:latin typeface="Lato" panose="020F0502020204030203" pitchFamily="34" charset="0"/>
                      </a:endParaRPr>
                    </a:p>
                  </a:txBody>
                  <a:tcPr marL="8718" marR="8718" marT="8718" marB="0" anchor="b">
                    <a:solidFill>
                      <a:schemeClr val="tx1"/>
                    </a:solidFill>
                  </a:tcPr>
                </a:tc>
                <a:tc>
                  <a:txBody>
                    <a:bodyPr/>
                    <a:lstStyle/>
                    <a:p>
                      <a:pPr algn="r" fontAlgn="b"/>
                      <a:r>
                        <a:rPr lang="fr-FR" sz="1400" u="none" strike="noStrike" dirty="0">
                          <a:solidFill>
                            <a:schemeClr val="bg1"/>
                          </a:solidFill>
                          <a:effectLst/>
                        </a:rPr>
                        <a:t>88 500,00 € </a:t>
                      </a:r>
                      <a:endParaRPr lang="fr-FR" sz="1400" b="0" i="0" u="none" strike="noStrike" dirty="0">
                        <a:solidFill>
                          <a:schemeClr val="bg1"/>
                        </a:solidFill>
                        <a:effectLst/>
                        <a:latin typeface="Lato" panose="020F0502020204030203" pitchFamily="34" charset="0"/>
                      </a:endParaRPr>
                    </a:p>
                  </a:txBody>
                  <a:tcPr marL="8718" marR="8718" marT="8718" marB="0" anchor="b">
                    <a:solidFill>
                      <a:schemeClr val="tx1"/>
                    </a:solidFill>
                  </a:tcPr>
                </a:tc>
                <a:extLst>
                  <a:ext uri="{0D108BD9-81ED-4DB2-BD59-A6C34878D82A}">
                    <a16:rowId xmlns:a16="http://schemas.microsoft.com/office/drawing/2014/main" val="510373087"/>
                  </a:ext>
                </a:extLst>
              </a:tr>
            </a:tbl>
          </a:graphicData>
        </a:graphic>
      </p:graphicFrame>
    </p:spTree>
    <p:extLst>
      <p:ext uri="{BB962C8B-B14F-4D97-AF65-F5344CB8AC3E}">
        <p14:creationId xmlns:p14="http://schemas.microsoft.com/office/powerpoint/2010/main" val="411949321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457200" y="65845"/>
            <a:ext cx="8229600" cy="777713"/>
          </a:xfrm>
        </p:spPr>
        <p:txBody>
          <a:bodyPr anchor="t">
            <a:normAutofit/>
          </a:bodyPr>
          <a:lstStyle/>
          <a:p>
            <a:pPr algn="l"/>
            <a:r>
              <a:rPr lang="fr-FR" sz="4000" b="1" dirty="0">
                <a:solidFill>
                  <a:schemeClr val="accent4">
                    <a:lumMod val="75000"/>
                  </a:schemeClr>
                </a:solidFill>
                <a:latin typeface="Lato" pitchFamily="34" charset="0"/>
                <a:ea typeface="Lato" pitchFamily="34" charset="0"/>
                <a:cs typeface="Lato" pitchFamily="34" charset="0"/>
              </a:rPr>
              <a:t>Finances</a:t>
            </a:r>
            <a:r>
              <a:rPr lang="fr-FR" sz="1300" b="1" i="1" dirty="0">
                <a:solidFill>
                  <a:srgbClr val="5E3B27"/>
                </a:solidFill>
                <a:latin typeface="Lato" pitchFamily="34" charset="0"/>
                <a:ea typeface="Lato" pitchFamily="34" charset="0"/>
                <a:cs typeface="Lato" pitchFamily="34" charset="0"/>
              </a:rPr>
              <a:t> </a:t>
            </a:r>
            <a:r>
              <a:rPr lang="fr-FR" sz="1400" b="1" i="1" dirty="0">
                <a:solidFill>
                  <a:srgbClr val="5E3B27"/>
                </a:solidFill>
                <a:latin typeface="Lato" pitchFamily="34" charset="0"/>
                <a:ea typeface="Lato" pitchFamily="34" charset="0"/>
                <a:cs typeface="Lato" pitchFamily="34" charset="0"/>
              </a:rPr>
              <a:t>- Intervention de Monsieur Jérôme PELTIER</a:t>
            </a:r>
            <a:endParaRPr lang="fr-FR" sz="1300" b="1" i="1" dirty="0">
              <a:solidFill>
                <a:srgbClr val="5E3B27"/>
              </a:solidFill>
              <a:latin typeface="Lato" pitchFamily="34" charset="0"/>
              <a:ea typeface="Lato" pitchFamily="34" charset="0"/>
              <a:cs typeface="Lato" pitchFamily="34" charset="0"/>
            </a:endParaRPr>
          </a:p>
        </p:txBody>
      </p:sp>
      <p:sp>
        <p:nvSpPr>
          <p:cNvPr id="10" name="Espace réservé du contenu 9"/>
          <p:cNvSpPr>
            <a:spLocks noGrp="1"/>
          </p:cNvSpPr>
          <p:nvPr>
            <p:ph idx="1"/>
          </p:nvPr>
        </p:nvSpPr>
        <p:spPr>
          <a:xfrm>
            <a:off x="484663" y="915565"/>
            <a:ext cx="8388881" cy="3851697"/>
          </a:xfrm>
        </p:spPr>
        <p:txBody>
          <a:bodyPr vert="horz" lIns="91440" tIns="45720" rIns="91440" bIns="45720" rtlCol="0" anchor="t">
            <a:normAutofit/>
          </a:bodyPr>
          <a:lstStyle/>
          <a:p>
            <a:pPr marL="0" lvl="0" indent="0" algn="just">
              <a:spcBef>
                <a:spcPts val="0"/>
              </a:spcBef>
              <a:spcAft>
                <a:spcPts val="600"/>
              </a:spcAft>
              <a:buNone/>
              <a:tabLst>
                <a:tab pos="457200" algn="l"/>
              </a:tabLst>
            </a:pPr>
            <a:r>
              <a:rPr lang="fr-FR" sz="2000" b="1" dirty="0">
                <a:solidFill>
                  <a:schemeClr val="accent4">
                    <a:lumMod val="75000"/>
                  </a:schemeClr>
                </a:solidFill>
                <a:latin typeface="Lato" panose="020F0502020204030203" pitchFamily="34" charset="0"/>
                <a:cs typeface="Arial" panose="020B0604020202020204" pitchFamily="34" charset="0"/>
              </a:rPr>
              <a:t>5. Modification des autorisations de programme et crédits de paiement (AP/CP) - Budget annexe TEOM</a:t>
            </a:r>
          </a:p>
          <a:p>
            <a:pPr marL="0" lvl="0" indent="0" algn="just">
              <a:spcBef>
                <a:spcPts val="0"/>
              </a:spcBef>
              <a:spcAft>
                <a:spcPts val="600"/>
              </a:spcAft>
              <a:buNone/>
              <a:tabLst>
                <a:tab pos="457200" algn="l"/>
              </a:tabLst>
            </a:pPr>
            <a:endParaRPr lang="fr-FR" sz="2000" dirty="0">
              <a:solidFill>
                <a:schemeClr val="bg1"/>
              </a:solidFill>
              <a:latin typeface="Lato" panose="020F0502020204030203" pitchFamily="34" charset="0"/>
              <a:ea typeface="Calibri" panose="020F0502020204030204" pitchFamily="34" charset="0"/>
              <a:cs typeface="Arial" panose="020B0604020202020204" pitchFamily="34" charset="0"/>
            </a:endParaRPr>
          </a:p>
          <a:p>
            <a:pPr marL="0" lvl="0" indent="0" algn="just">
              <a:spcBef>
                <a:spcPts val="0"/>
              </a:spcBef>
              <a:spcAft>
                <a:spcPts val="600"/>
              </a:spcAft>
              <a:buNone/>
              <a:tabLst>
                <a:tab pos="457200" algn="l"/>
              </a:tabLst>
            </a:pPr>
            <a:r>
              <a:rPr lang="fr-FR" sz="2000" b="1" dirty="0">
                <a:solidFill>
                  <a:schemeClr val="bg1"/>
                </a:solidFill>
                <a:latin typeface="Lato" panose="020F0502020204030203" pitchFamily="34" charset="0"/>
                <a:ea typeface="Calibri" panose="020F0502020204030204" pitchFamily="34" charset="0"/>
                <a:cs typeface="Arial" panose="020B0604020202020204" pitchFamily="34" charset="0"/>
              </a:rPr>
              <a:t>Le conseil communautaire est invité à :</a:t>
            </a:r>
          </a:p>
          <a:p>
            <a:pPr lvl="0" algn="just">
              <a:spcBef>
                <a:spcPts val="0"/>
              </a:spcBef>
              <a:spcAft>
                <a:spcPts val="600"/>
              </a:spcAft>
              <a:tabLst>
                <a:tab pos="457200" algn="l"/>
              </a:tabLst>
            </a:pPr>
            <a:r>
              <a:rPr lang="fr-FR" sz="2000" b="1" dirty="0">
                <a:solidFill>
                  <a:schemeClr val="bg1"/>
                </a:solidFill>
                <a:latin typeface="Lato" panose="020F0502020204030203" pitchFamily="34" charset="0"/>
                <a:ea typeface="Calibri" panose="020F0502020204030204" pitchFamily="34" charset="0"/>
                <a:cs typeface="Arial" panose="020B0604020202020204" pitchFamily="34" charset="0"/>
              </a:rPr>
              <a:t>MODIFIER le phasage des crédits de paiement en dépenses et recettes et le montant total de l’autorisation de programme tels que présentés.</a:t>
            </a:r>
            <a:endParaRPr lang="fr-FR" sz="2400" b="1" dirty="0">
              <a:solidFill>
                <a:schemeClr val="accent4">
                  <a:lumMod val="75000"/>
                </a:schemeClr>
              </a:solidFill>
              <a:latin typeface="Lato" panose="020F0502020204030203" pitchFamily="34" charset="0"/>
              <a:ea typeface="Calibri" panose="020F0502020204030204" pitchFamily="34" charset="0"/>
              <a:cs typeface="Arial" panose="020B0604020202020204" pitchFamily="34" charset="0"/>
            </a:endParaRPr>
          </a:p>
        </p:txBody>
      </p:sp>
      <p:cxnSp>
        <p:nvCxnSpPr>
          <p:cNvPr id="6" name="Connecteur droit 5">
            <a:extLst>
              <a:ext uri="{FF2B5EF4-FFF2-40B4-BE49-F238E27FC236}">
                <a16:creationId xmlns:a16="http://schemas.microsoft.com/office/drawing/2014/main" id="{D02FCFA7-D3AC-4A77-82E3-D7EF5D2B3393}"/>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Espace réservé de la date 1">
            <a:extLst>
              <a:ext uri="{FF2B5EF4-FFF2-40B4-BE49-F238E27FC236}">
                <a16:creationId xmlns:a16="http://schemas.microsoft.com/office/drawing/2014/main" id="{0992E0AA-B545-4228-B64A-17D1753692A3}"/>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1" u="none" strike="noStrike" kern="1200" cap="none" spc="0" normalizeH="0" baseline="0" noProof="0">
                <a:ln>
                  <a:noFill/>
                </a:ln>
                <a:solidFill>
                  <a:srgbClr val="C00000"/>
                </a:solidFill>
                <a:effectLst/>
                <a:uLnTx/>
                <a:uFillTx/>
                <a:latin typeface="Lato"/>
                <a:ea typeface="+mn-ea"/>
                <a:cs typeface="+mn-cs"/>
              </a:rPr>
              <a:t>Conseil communautaire – 17 novembre 2022</a:t>
            </a:r>
            <a:endParaRPr kumimoji="0" lang="fr-FR" sz="1200" b="0" i="1" u="none" strike="noStrike" kern="1200" cap="none" spc="0" normalizeH="0" baseline="0" noProof="0" dirty="0">
              <a:ln>
                <a:noFill/>
              </a:ln>
              <a:solidFill>
                <a:srgbClr val="C00000"/>
              </a:solidFill>
              <a:effectLst/>
              <a:uLnTx/>
              <a:uFillTx/>
              <a:latin typeface="Lato"/>
              <a:ea typeface="+mn-ea"/>
              <a:cs typeface="+mn-cs"/>
            </a:endParaRPr>
          </a:p>
        </p:txBody>
      </p:sp>
      <p:sp>
        <p:nvSpPr>
          <p:cNvPr id="4" name="Espace réservé du numéro de diapositive 3">
            <a:extLst>
              <a:ext uri="{FF2B5EF4-FFF2-40B4-BE49-F238E27FC236}">
                <a16:creationId xmlns:a16="http://schemas.microsoft.com/office/drawing/2014/main" id="{9D7276B3-5E51-A468-1E14-E9EBBD9D25C8}"/>
              </a:ext>
            </a:extLst>
          </p:cNvPr>
          <p:cNvSpPr>
            <a:spLocks noGrp="1"/>
          </p:cNvSpPr>
          <p:nvPr>
            <p:ph type="sldNum" sz="quarter" idx="12"/>
          </p:nvPr>
        </p:nvSpPr>
        <p:spPr/>
        <p:txBody>
          <a:bodyPr/>
          <a:lstStyle/>
          <a:p>
            <a:fld id="{7DD352F8-E6D5-40A5-90BA-A89BD40754D9}" type="slidenum">
              <a:rPr lang="fr-FR" smtClean="0"/>
              <a:pPr/>
              <a:t>56</a:t>
            </a:fld>
            <a:endParaRPr lang="fr-FR"/>
          </a:p>
        </p:txBody>
      </p:sp>
    </p:spTree>
    <p:extLst>
      <p:ext uri="{BB962C8B-B14F-4D97-AF65-F5344CB8AC3E}">
        <p14:creationId xmlns:p14="http://schemas.microsoft.com/office/powerpoint/2010/main" val="92933671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457200" y="65845"/>
            <a:ext cx="8229600" cy="777713"/>
          </a:xfrm>
        </p:spPr>
        <p:txBody>
          <a:bodyPr anchor="t">
            <a:normAutofit/>
          </a:bodyPr>
          <a:lstStyle/>
          <a:p>
            <a:pPr algn="l"/>
            <a:r>
              <a:rPr lang="fr-FR" sz="4000" b="1" dirty="0">
                <a:solidFill>
                  <a:schemeClr val="accent4">
                    <a:lumMod val="75000"/>
                  </a:schemeClr>
                </a:solidFill>
                <a:latin typeface="Lato" pitchFamily="34" charset="0"/>
                <a:ea typeface="Lato" pitchFamily="34" charset="0"/>
                <a:cs typeface="Lato" pitchFamily="34" charset="0"/>
              </a:rPr>
              <a:t>Finances</a:t>
            </a:r>
            <a:r>
              <a:rPr lang="fr-FR" sz="1300" b="1" i="1" dirty="0">
                <a:solidFill>
                  <a:srgbClr val="5E3B27"/>
                </a:solidFill>
                <a:latin typeface="Lato" pitchFamily="34" charset="0"/>
                <a:ea typeface="Lato" pitchFamily="34" charset="0"/>
                <a:cs typeface="Lato" pitchFamily="34" charset="0"/>
              </a:rPr>
              <a:t> </a:t>
            </a:r>
            <a:r>
              <a:rPr lang="fr-FR" sz="1400" b="1" i="1" dirty="0">
                <a:solidFill>
                  <a:srgbClr val="5E3B27"/>
                </a:solidFill>
                <a:latin typeface="Lato" pitchFamily="34" charset="0"/>
                <a:ea typeface="Lato" pitchFamily="34" charset="0"/>
                <a:cs typeface="Lato" pitchFamily="34" charset="0"/>
              </a:rPr>
              <a:t>- Intervention de Monsieur Jérôme PELTIER</a:t>
            </a:r>
            <a:endParaRPr lang="fr-FR" sz="1300" b="1" i="1" dirty="0">
              <a:solidFill>
                <a:srgbClr val="5E3B27"/>
              </a:solidFill>
              <a:latin typeface="Lato" pitchFamily="34" charset="0"/>
              <a:ea typeface="Lato" pitchFamily="34" charset="0"/>
              <a:cs typeface="Lato" pitchFamily="34" charset="0"/>
            </a:endParaRPr>
          </a:p>
        </p:txBody>
      </p:sp>
      <p:sp>
        <p:nvSpPr>
          <p:cNvPr id="10" name="Espace réservé du contenu 9"/>
          <p:cNvSpPr>
            <a:spLocks noGrp="1"/>
          </p:cNvSpPr>
          <p:nvPr>
            <p:ph idx="1"/>
          </p:nvPr>
        </p:nvSpPr>
        <p:spPr>
          <a:xfrm>
            <a:off x="484663" y="915565"/>
            <a:ext cx="8388881" cy="3851697"/>
          </a:xfrm>
        </p:spPr>
        <p:txBody>
          <a:bodyPr vert="horz" lIns="91440" tIns="45720" rIns="91440" bIns="45720" rtlCol="0" anchor="t">
            <a:normAutofit/>
          </a:bodyPr>
          <a:lstStyle/>
          <a:p>
            <a:pPr marL="0" lvl="0" indent="0" algn="just">
              <a:spcBef>
                <a:spcPts val="0"/>
              </a:spcBef>
              <a:spcAft>
                <a:spcPts val="600"/>
              </a:spcAft>
              <a:buNone/>
              <a:tabLst>
                <a:tab pos="457200" algn="l"/>
              </a:tabLst>
            </a:pPr>
            <a:r>
              <a:rPr lang="fr-FR" sz="2000" b="1" dirty="0">
                <a:solidFill>
                  <a:schemeClr val="accent4">
                    <a:lumMod val="75000"/>
                  </a:schemeClr>
                </a:solidFill>
                <a:latin typeface="Lato" panose="020F0502020204030203" pitchFamily="34" charset="0"/>
                <a:cs typeface="Arial" panose="020B0604020202020204" pitchFamily="34" charset="0"/>
              </a:rPr>
              <a:t>6. Modification des autorisations de programmes et crédits de paiement (AP/CP) - Budget annexe assainissement collectif</a:t>
            </a:r>
            <a:endParaRPr lang="fr-FR" sz="2000" b="1" dirty="0">
              <a:solidFill>
                <a:schemeClr val="accent4">
                  <a:lumMod val="75000"/>
                </a:schemeClr>
              </a:solidFill>
              <a:latin typeface="Lato" panose="020F0502020204030203" pitchFamily="34" charset="0"/>
              <a:ea typeface="Calibri" panose="020F0502020204030204" pitchFamily="34" charset="0"/>
              <a:cs typeface="Arial" panose="020B0604020202020204" pitchFamily="34" charset="0"/>
            </a:endParaRPr>
          </a:p>
        </p:txBody>
      </p:sp>
      <p:cxnSp>
        <p:nvCxnSpPr>
          <p:cNvPr id="6" name="Connecteur droit 5">
            <a:extLst>
              <a:ext uri="{FF2B5EF4-FFF2-40B4-BE49-F238E27FC236}">
                <a16:creationId xmlns:a16="http://schemas.microsoft.com/office/drawing/2014/main" id="{D02FCFA7-D3AC-4A77-82E3-D7EF5D2B3393}"/>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4" name="Espace réservé de la date 3">
            <a:extLst>
              <a:ext uri="{FF2B5EF4-FFF2-40B4-BE49-F238E27FC236}">
                <a16:creationId xmlns:a16="http://schemas.microsoft.com/office/drawing/2014/main" id="{CD34F50E-9C47-FD97-3378-00DEC0C7EC46}"/>
              </a:ext>
            </a:extLst>
          </p:cNvPr>
          <p:cNvSpPr>
            <a:spLocks noGrp="1"/>
          </p:cNvSpPr>
          <p:nvPr>
            <p:ph type="dt" sz="half" idx="10"/>
          </p:nvPr>
        </p:nvSpPr>
        <p:spPr/>
        <p:txBody>
          <a:bodyPr/>
          <a:lstStyle/>
          <a:p>
            <a:r>
              <a:rPr lang="fr-FR"/>
              <a:t>Conseil communautaire – 17 novembre 2022</a:t>
            </a:r>
            <a:endParaRPr lang="fr-FR" dirty="0"/>
          </a:p>
        </p:txBody>
      </p:sp>
      <p:sp>
        <p:nvSpPr>
          <p:cNvPr id="5" name="Espace réservé du numéro de diapositive 4">
            <a:extLst>
              <a:ext uri="{FF2B5EF4-FFF2-40B4-BE49-F238E27FC236}">
                <a16:creationId xmlns:a16="http://schemas.microsoft.com/office/drawing/2014/main" id="{4822BFB4-B643-30E4-5916-A5BC9D9EF6D4}"/>
              </a:ext>
            </a:extLst>
          </p:cNvPr>
          <p:cNvSpPr>
            <a:spLocks noGrp="1"/>
          </p:cNvSpPr>
          <p:nvPr>
            <p:ph type="sldNum" sz="quarter" idx="12"/>
          </p:nvPr>
        </p:nvSpPr>
        <p:spPr/>
        <p:txBody>
          <a:bodyPr/>
          <a:lstStyle/>
          <a:p>
            <a:fld id="{7DD352F8-E6D5-40A5-90BA-A89BD40754D9}" type="slidenum">
              <a:rPr lang="fr-FR" smtClean="0"/>
              <a:pPr/>
              <a:t>57</a:t>
            </a:fld>
            <a:endParaRPr lang="fr-FR"/>
          </a:p>
        </p:txBody>
      </p:sp>
      <p:graphicFrame>
        <p:nvGraphicFramePr>
          <p:cNvPr id="3" name="Tableau 2">
            <a:extLst>
              <a:ext uri="{FF2B5EF4-FFF2-40B4-BE49-F238E27FC236}">
                <a16:creationId xmlns:a16="http://schemas.microsoft.com/office/drawing/2014/main" id="{4AF74ED2-4A90-56A8-E203-4F0F4F82B897}"/>
              </a:ext>
            </a:extLst>
          </p:cNvPr>
          <p:cNvGraphicFramePr>
            <a:graphicFrameLocks noGrp="1"/>
          </p:cNvGraphicFramePr>
          <p:nvPr>
            <p:extLst>
              <p:ext uri="{D42A27DB-BD31-4B8C-83A1-F6EECF244321}">
                <p14:modId xmlns:p14="http://schemas.microsoft.com/office/powerpoint/2010/main" val="559645853"/>
              </p:ext>
            </p:extLst>
          </p:nvPr>
        </p:nvGraphicFramePr>
        <p:xfrm>
          <a:off x="95533" y="2228457"/>
          <a:ext cx="8952933" cy="1336788"/>
        </p:xfrm>
        <a:graphic>
          <a:graphicData uri="http://schemas.openxmlformats.org/drawingml/2006/table">
            <a:tbl>
              <a:tblPr>
                <a:tableStyleId>{5C22544A-7EE6-4342-B048-85BDC9FD1C3A}</a:tableStyleId>
              </a:tblPr>
              <a:tblGrid>
                <a:gridCol w="1177297">
                  <a:extLst>
                    <a:ext uri="{9D8B030D-6E8A-4147-A177-3AD203B41FA5}">
                      <a16:colId xmlns:a16="http://schemas.microsoft.com/office/drawing/2014/main" val="405524796"/>
                    </a:ext>
                  </a:extLst>
                </a:gridCol>
                <a:gridCol w="685624">
                  <a:extLst>
                    <a:ext uri="{9D8B030D-6E8A-4147-A177-3AD203B41FA5}">
                      <a16:colId xmlns:a16="http://schemas.microsoft.com/office/drawing/2014/main" val="3182608186"/>
                    </a:ext>
                  </a:extLst>
                </a:gridCol>
                <a:gridCol w="552734">
                  <a:extLst>
                    <a:ext uri="{9D8B030D-6E8A-4147-A177-3AD203B41FA5}">
                      <a16:colId xmlns:a16="http://schemas.microsoft.com/office/drawing/2014/main" val="4171627006"/>
                    </a:ext>
                  </a:extLst>
                </a:gridCol>
                <a:gridCol w="900752">
                  <a:extLst>
                    <a:ext uri="{9D8B030D-6E8A-4147-A177-3AD203B41FA5}">
                      <a16:colId xmlns:a16="http://schemas.microsoft.com/office/drawing/2014/main" val="256775874"/>
                    </a:ext>
                  </a:extLst>
                </a:gridCol>
                <a:gridCol w="1255594">
                  <a:extLst>
                    <a:ext uri="{9D8B030D-6E8A-4147-A177-3AD203B41FA5}">
                      <a16:colId xmlns:a16="http://schemas.microsoft.com/office/drawing/2014/main" val="676659551"/>
                    </a:ext>
                  </a:extLst>
                </a:gridCol>
                <a:gridCol w="900753">
                  <a:extLst>
                    <a:ext uri="{9D8B030D-6E8A-4147-A177-3AD203B41FA5}">
                      <a16:colId xmlns:a16="http://schemas.microsoft.com/office/drawing/2014/main" val="2527073163"/>
                    </a:ext>
                  </a:extLst>
                </a:gridCol>
                <a:gridCol w="1248770">
                  <a:extLst>
                    <a:ext uri="{9D8B030D-6E8A-4147-A177-3AD203B41FA5}">
                      <a16:colId xmlns:a16="http://schemas.microsoft.com/office/drawing/2014/main" val="3290061652"/>
                    </a:ext>
                  </a:extLst>
                </a:gridCol>
                <a:gridCol w="1139588">
                  <a:extLst>
                    <a:ext uri="{9D8B030D-6E8A-4147-A177-3AD203B41FA5}">
                      <a16:colId xmlns:a16="http://schemas.microsoft.com/office/drawing/2014/main" val="1316963767"/>
                    </a:ext>
                  </a:extLst>
                </a:gridCol>
                <a:gridCol w="1091821">
                  <a:extLst>
                    <a:ext uri="{9D8B030D-6E8A-4147-A177-3AD203B41FA5}">
                      <a16:colId xmlns:a16="http://schemas.microsoft.com/office/drawing/2014/main" val="2723492452"/>
                    </a:ext>
                  </a:extLst>
                </a:gridCol>
              </a:tblGrid>
              <a:tr h="188752">
                <a:tc rowSpan="2">
                  <a:txBody>
                    <a:bodyPr/>
                    <a:lstStyle/>
                    <a:p>
                      <a:pPr algn="ctr" fontAlgn="ctr"/>
                      <a:r>
                        <a:rPr lang="fr-FR" sz="1400" u="none" strike="noStrike" dirty="0">
                          <a:solidFill>
                            <a:schemeClr val="bg1"/>
                          </a:solidFill>
                          <a:effectLst/>
                        </a:rPr>
                        <a:t>PROGRAMME</a:t>
                      </a:r>
                      <a:endParaRPr lang="fr-FR" sz="1400" b="1" i="0" u="none" strike="noStrike" dirty="0">
                        <a:solidFill>
                          <a:schemeClr val="bg1"/>
                        </a:solidFill>
                        <a:effectLst/>
                        <a:latin typeface="Lato" panose="020F0502020204030203" pitchFamily="34" charset="0"/>
                      </a:endParaRPr>
                    </a:p>
                  </a:txBody>
                  <a:tcPr marL="9438" marR="9438" marT="9438" marB="0" anchor="ctr">
                    <a:solidFill>
                      <a:schemeClr val="tx1"/>
                    </a:solidFill>
                  </a:tcPr>
                </a:tc>
                <a:tc rowSpan="2">
                  <a:txBody>
                    <a:bodyPr/>
                    <a:lstStyle/>
                    <a:p>
                      <a:pPr algn="ctr" fontAlgn="ctr"/>
                      <a:r>
                        <a:rPr lang="fr-FR" sz="1400" u="none" strike="noStrike" dirty="0">
                          <a:solidFill>
                            <a:schemeClr val="bg1"/>
                          </a:solidFill>
                          <a:effectLst/>
                        </a:rPr>
                        <a:t>LIBELLE</a:t>
                      </a:r>
                      <a:endParaRPr lang="fr-FR" sz="1400" b="1" i="0" u="none" strike="noStrike" dirty="0">
                        <a:solidFill>
                          <a:schemeClr val="bg1"/>
                        </a:solidFill>
                        <a:effectLst/>
                        <a:latin typeface="Lato" panose="020F0502020204030203" pitchFamily="34" charset="0"/>
                      </a:endParaRPr>
                    </a:p>
                  </a:txBody>
                  <a:tcPr marL="9438" marR="9438" marT="9438" marB="0" anchor="ctr">
                    <a:solidFill>
                      <a:schemeClr val="tx1"/>
                    </a:solidFill>
                  </a:tcPr>
                </a:tc>
                <a:tc rowSpan="2">
                  <a:txBody>
                    <a:bodyPr/>
                    <a:lstStyle/>
                    <a:p>
                      <a:pPr algn="ctr" fontAlgn="ctr"/>
                      <a:r>
                        <a:rPr lang="fr-FR" sz="1400" u="none" strike="noStrike">
                          <a:solidFill>
                            <a:schemeClr val="bg1"/>
                          </a:solidFill>
                          <a:effectLst/>
                        </a:rPr>
                        <a:t>ANNEE AP</a:t>
                      </a:r>
                      <a:endParaRPr lang="fr-FR" sz="1400" b="1" i="0" u="none" strike="noStrike">
                        <a:solidFill>
                          <a:schemeClr val="bg1"/>
                        </a:solidFill>
                        <a:effectLst/>
                        <a:latin typeface="Lato" panose="020F0502020204030203" pitchFamily="34" charset="0"/>
                      </a:endParaRPr>
                    </a:p>
                  </a:txBody>
                  <a:tcPr marL="9438" marR="9438" marT="9438" marB="0" anchor="ctr">
                    <a:solidFill>
                      <a:schemeClr val="tx1"/>
                    </a:solidFill>
                  </a:tcPr>
                </a:tc>
                <a:tc rowSpan="2">
                  <a:txBody>
                    <a:bodyPr/>
                    <a:lstStyle/>
                    <a:p>
                      <a:pPr algn="ctr" fontAlgn="ctr"/>
                      <a:r>
                        <a:rPr lang="fr-FR" sz="1400" u="none" strike="noStrike">
                          <a:solidFill>
                            <a:schemeClr val="bg1"/>
                          </a:solidFill>
                          <a:effectLst/>
                        </a:rPr>
                        <a:t>DEP/REC</a:t>
                      </a:r>
                      <a:endParaRPr lang="fr-FR" sz="1400" b="1" i="0" u="none" strike="noStrike">
                        <a:solidFill>
                          <a:schemeClr val="bg1"/>
                        </a:solidFill>
                        <a:effectLst/>
                        <a:latin typeface="Lato" panose="020F0502020204030203" pitchFamily="34" charset="0"/>
                      </a:endParaRPr>
                    </a:p>
                  </a:txBody>
                  <a:tcPr marL="9438" marR="9438" marT="9438" marB="0" anchor="ctr">
                    <a:solidFill>
                      <a:schemeClr val="tx1"/>
                    </a:solidFill>
                  </a:tcPr>
                </a:tc>
                <a:tc rowSpan="2">
                  <a:txBody>
                    <a:bodyPr/>
                    <a:lstStyle/>
                    <a:p>
                      <a:pPr algn="ctr" fontAlgn="ctr"/>
                      <a:r>
                        <a:rPr lang="fr-FR" sz="1400" u="none" strike="noStrike" dirty="0">
                          <a:solidFill>
                            <a:schemeClr val="bg1"/>
                          </a:solidFill>
                          <a:effectLst/>
                        </a:rPr>
                        <a:t>MONTANT AP</a:t>
                      </a:r>
                      <a:endParaRPr lang="fr-FR" sz="1400" b="1" i="0" u="none" strike="noStrike" dirty="0">
                        <a:solidFill>
                          <a:schemeClr val="bg1"/>
                        </a:solidFill>
                        <a:effectLst/>
                        <a:latin typeface="Lato" panose="020F0502020204030203" pitchFamily="34" charset="0"/>
                      </a:endParaRPr>
                    </a:p>
                  </a:txBody>
                  <a:tcPr marL="9438" marR="9438" marT="9438" marB="0" anchor="ctr">
                    <a:solidFill>
                      <a:schemeClr val="tx1"/>
                    </a:solidFill>
                  </a:tcPr>
                </a:tc>
                <a:tc>
                  <a:txBody>
                    <a:bodyPr/>
                    <a:lstStyle/>
                    <a:p>
                      <a:pPr algn="ctr" fontAlgn="b"/>
                      <a:r>
                        <a:rPr lang="fr-FR" sz="1400" u="none" strike="noStrike">
                          <a:solidFill>
                            <a:schemeClr val="bg1"/>
                          </a:solidFill>
                          <a:effectLst/>
                        </a:rPr>
                        <a:t>CP</a:t>
                      </a:r>
                      <a:endParaRPr lang="fr-FR" sz="1400" b="0" i="0" u="none" strike="noStrike">
                        <a:solidFill>
                          <a:schemeClr val="bg1"/>
                        </a:solidFill>
                        <a:effectLst/>
                        <a:latin typeface="Lato" panose="020F0502020204030203" pitchFamily="34" charset="0"/>
                      </a:endParaRPr>
                    </a:p>
                  </a:txBody>
                  <a:tcPr marL="9438" marR="9438" marT="9438" marB="0" anchor="b">
                    <a:solidFill>
                      <a:schemeClr val="tx1"/>
                    </a:solidFill>
                  </a:tcPr>
                </a:tc>
                <a:tc>
                  <a:txBody>
                    <a:bodyPr/>
                    <a:lstStyle/>
                    <a:p>
                      <a:pPr algn="ctr" fontAlgn="b"/>
                      <a:r>
                        <a:rPr lang="fr-FR" sz="1400" u="none" strike="noStrike">
                          <a:solidFill>
                            <a:schemeClr val="bg1"/>
                          </a:solidFill>
                          <a:effectLst/>
                        </a:rPr>
                        <a:t>CP</a:t>
                      </a:r>
                      <a:endParaRPr lang="fr-FR" sz="1400" b="0" i="0" u="none" strike="noStrike">
                        <a:solidFill>
                          <a:schemeClr val="bg1"/>
                        </a:solidFill>
                        <a:effectLst/>
                        <a:latin typeface="Lato" panose="020F0502020204030203" pitchFamily="34" charset="0"/>
                      </a:endParaRPr>
                    </a:p>
                  </a:txBody>
                  <a:tcPr marL="9438" marR="9438" marT="9438" marB="0" anchor="b">
                    <a:solidFill>
                      <a:schemeClr val="tx1"/>
                    </a:solidFill>
                  </a:tcPr>
                </a:tc>
                <a:tc>
                  <a:txBody>
                    <a:bodyPr/>
                    <a:lstStyle/>
                    <a:p>
                      <a:pPr algn="ctr" fontAlgn="b"/>
                      <a:r>
                        <a:rPr lang="fr-FR" sz="1400" u="none" strike="noStrike" dirty="0">
                          <a:solidFill>
                            <a:schemeClr val="bg1"/>
                          </a:solidFill>
                          <a:effectLst/>
                        </a:rPr>
                        <a:t>CP</a:t>
                      </a:r>
                      <a:endParaRPr lang="fr-FR" sz="1400" b="0" i="0" u="none" strike="noStrike" dirty="0">
                        <a:solidFill>
                          <a:schemeClr val="bg1"/>
                        </a:solidFill>
                        <a:effectLst/>
                        <a:latin typeface="Lato" panose="020F0502020204030203" pitchFamily="34" charset="0"/>
                      </a:endParaRPr>
                    </a:p>
                  </a:txBody>
                  <a:tcPr marL="9438" marR="9438" marT="9438" marB="0" anchor="b">
                    <a:solidFill>
                      <a:schemeClr val="tx1"/>
                    </a:solidFill>
                  </a:tcPr>
                </a:tc>
                <a:tc>
                  <a:txBody>
                    <a:bodyPr/>
                    <a:lstStyle/>
                    <a:p>
                      <a:pPr algn="ctr" fontAlgn="b"/>
                      <a:r>
                        <a:rPr lang="fr-FR" sz="1400" u="none" strike="noStrike">
                          <a:solidFill>
                            <a:schemeClr val="bg1"/>
                          </a:solidFill>
                          <a:effectLst/>
                        </a:rPr>
                        <a:t>CP</a:t>
                      </a:r>
                      <a:endParaRPr lang="fr-FR" sz="1400" b="0" i="0" u="none" strike="noStrike">
                        <a:solidFill>
                          <a:schemeClr val="bg1"/>
                        </a:solidFill>
                        <a:effectLst/>
                        <a:latin typeface="Lato" panose="020F0502020204030203" pitchFamily="34" charset="0"/>
                      </a:endParaRPr>
                    </a:p>
                  </a:txBody>
                  <a:tcPr marL="9438" marR="9438" marT="9438" marB="0" anchor="b">
                    <a:solidFill>
                      <a:schemeClr val="tx1"/>
                    </a:solidFill>
                  </a:tcPr>
                </a:tc>
                <a:extLst>
                  <a:ext uri="{0D108BD9-81ED-4DB2-BD59-A6C34878D82A}">
                    <a16:rowId xmlns:a16="http://schemas.microsoft.com/office/drawing/2014/main" val="3797121760"/>
                  </a:ext>
                </a:extLst>
              </a:tr>
              <a:tr h="188752">
                <a:tc vMerge="1">
                  <a:txBody>
                    <a:bodyPr/>
                    <a:lstStyle/>
                    <a:p>
                      <a:endParaRPr lang="fr-FR"/>
                    </a:p>
                  </a:txBody>
                  <a:tcPr/>
                </a:tc>
                <a:tc vMerge="1">
                  <a:txBody>
                    <a:bodyPr/>
                    <a:lstStyle/>
                    <a:p>
                      <a:endParaRPr lang="fr-FR"/>
                    </a:p>
                  </a:txBody>
                  <a:tcPr/>
                </a:tc>
                <a:tc vMerge="1">
                  <a:txBody>
                    <a:bodyPr/>
                    <a:lstStyle/>
                    <a:p>
                      <a:endParaRPr lang="fr-FR"/>
                    </a:p>
                  </a:txBody>
                  <a:tcPr/>
                </a:tc>
                <a:tc vMerge="1">
                  <a:txBody>
                    <a:bodyPr/>
                    <a:lstStyle/>
                    <a:p>
                      <a:endParaRPr lang="fr-FR"/>
                    </a:p>
                  </a:txBody>
                  <a:tcPr/>
                </a:tc>
                <a:tc vMerge="1">
                  <a:txBody>
                    <a:bodyPr/>
                    <a:lstStyle/>
                    <a:p>
                      <a:endParaRPr lang="fr-FR"/>
                    </a:p>
                  </a:txBody>
                  <a:tcPr/>
                </a:tc>
                <a:tc>
                  <a:txBody>
                    <a:bodyPr/>
                    <a:lstStyle/>
                    <a:p>
                      <a:pPr algn="ctr" fontAlgn="b"/>
                      <a:r>
                        <a:rPr lang="fr-FR" sz="1400" u="none" strike="noStrike">
                          <a:solidFill>
                            <a:schemeClr val="bg1"/>
                          </a:solidFill>
                          <a:effectLst/>
                        </a:rPr>
                        <a:t>Antérieurs</a:t>
                      </a:r>
                      <a:endParaRPr lang="fr-FR" sz="1400" b="0" i="0" u="none" strike="noStrike">
                        <a:solidFill>
                          <a:schemeClr val="bg1"/>
                        </a:solidFill>
                        <a:effectLst/>
                        <a:latin typeface="Lato" panose="020F0502020204030203" pitchFamily="34" charset="0"/>
                      </a:endParaRPr>
                    </a:p>
                  </a:txBody>
                  <a:tcPr marL="9438" marR="9438" marT="9438" marB="0" anchor="b">
                    <a:solidFill>
                      <a:schemeClr val="tx1"/>
                    </a:solidFill>
                  </a:tcPr>
                </a:tc>
                <a:tc>
                  <a:txBody>
                    <a:bodyPr/>
                    <a:lstStyle/>
                    <a:p>
                      <a:pPr algn="ctr" fontAlgn="b"/>
                      <a:r>
                        <a:rPr lang="fr-FR" sz="1400" u="none" strike="noStrike">
                          <a:solidFill>
                            <a:schemeClr val="bg1"/>
                          </a:solidFill>
                          <a:effectLst/>
                        </a:rPr>
                        <a:t>2021</a:t>
                      </a:r>
                      <a:endParaRPr lang="fr-FR" sz="1400" b="0" i="0" u="none" strike="noStrike">
                        <a:solidFill>
                          <a:schemeClr val="bg1"/>
                        </a:solidFill>
                        <a:effectLst/>
                        <a:latin typeface="Lato" panose="020F0502020204030203" pitchFamily="34" charset="0"/>
                      </a:endParaRPr>
                    </a:p>
                  </a:txBody>
                  <a:tcPr marL="9438" marR="9438" marT="9438" marB="0" anchor="b">
                    <a:solidFill>
                      <a:schemeClr val="tx1"/>
                    </a:solidFill>
                  </a:tcPr>
                </a:tc>
                <a:tc>
                  <a:txBody>
                    <a:bodyPr/>
                    <a:lstStyle/>
                    <a:p>
                      <a:pPr algn="ctr" fontAlgn="b"/>
                      <a:r>
                        <a:rPr lang="fr-FR" sz="1400" u="none" strike="noStrike">
                          <a:solidFill>
                            <a:schemeClr val="bg1"/>
                          </a:solidFill>
                          <a:effectLst/>
                        </a:rPr>
                        <a:t>2022</a:t>
                      </a:r>
                      <a:endParaRPr lang="fr-FR" sz="1400" b="0" i="0" u="none" strike="noStrike">
                        <a:solidFill>
                          <a:schemeClr val="bg1"/>
                        </a:solidFill>
                        <a:effectLst/>
                        <a:latin typeface="Lato" panose="020F0502020204030203" pitchFamily="34" charset="0"/>
                      </a:endParaRPr>
                    </a:p>
                  </a:txBody>
                  <a:tcPr marL="9438" marR="9438" marT="9438" marB="0" anchor="b">
                    <a:solidFill>
                      <a:schemeClr val="tx1"/>
                    </a:solidFill>
                  </a:tcPr>
                </a:tc>
                <a:tc>
                  <a:txBody>
                    <a:bodyPr/>
                    <a:lstStyle/>
                    <a:p>
                      <a:pPr algn="ctr" fontAlgn="b"/>
                      <a:r>
                        <a:rPr lang="fr-FR" sz="1400" u="none" strike="noStrike">
                          <a:solidFill>
                            <a:schemeClr val="bg1"/>
                          </a:solidFill>
                          <a:effectLst/>
                        </a:rPr>
                        <a:t>2023</a:t>
                      </a:r>
                      <a:endParaRPr lang="fr-FR" sz="1400" b="0" i="0" u="none" strike="noStrike">
                        <a:solidFill>
                          <a:schemeClr val="bg1"/>
                        </a:solidFill>
                        <a:effectLst/>
                        <a:latin typeface="Lato" panose="020F0502020204030203" pitchFamily="34" charset="0"/>
                      </a:endParaRPr>
                    </a:p>
                  </a:txBody>
                  <a:tcPr marL="9438" marR="9438" marT="9438" marB="0" anchor="b">
                    <a:solidFill>
                      <a:schemeClr val="tx1"/>
                    </a:solidFill>
                  </a:tcPr>
                </a:tc>
                <a:extLst>
                  <a:ext uri="{0D108BD9-81ED-4DB2-BD59-A6C34878D82A}">
                    <a16:rowId xmlns:a16="http://schemas.microsoft.com/office/drawing/2014/main" val="2933928071"/>
                  </a:ext>
                </a:extLst>
              </a:tr>
              <a:tr h="188752">
                <a:tc rowSpan="4">
                  <a:txBody>
                    <a:bodyPr/>
                    <a:lstStyle/>
                    <a:p>
                      <a:pPr algn="ctr" fontAlgn="ctr"/>
                      <a:r>
                        <a:rPr lang="fr-FR" sz="1400" u="none" strike="noStrike">
                          <a:solidFill>
                            <a:schemeClr val="bg1"/>
                          </a:solidFill>
                          <a:effectLst/>
                        </a:rPr>
                        <a:t>0112 - TRAVAUX RESEAUX ROM</a:t>
                      </a:r>
                      <a:endParaRPr lang="fr-FR" sz="1400" b="1" i="0" u="none" strike="noStrike">
                        <a:solidFill>
                          <a:schemeClr val="bg1"/>
                        </a:solidFill>
                        <a:effectLst/>
                        <a:latin typeface="Lato" panose="020F0502020204030203" pitchFamily="34" charset="0"/>
                      </a:endParaRPr>
                    </a:p>
                  </a:txBody>
                  <a:tcPr marL="9438" marR="9438" marT="9438" marB="0" anchor="ctr">
                    <a:solidFill>
                      <a:schemeClr val="tx1"/>
                    </a:solidFill>
                  </a:tcPr>
                </a:tc>
                <a:tc rowSpan="2">
                  <a:txBody>
                    <a:bodyPr/>
                    <a:lstStyle/>
                    <a:p>
                      <a:pPr algn="ctr" fontAlgn="ctr"/>
                      <a:r>
                        <a:rPr lang="fr-FR" sz="1400" u="none" strike="noStrike">
                          <a:solidFill>
                            <a:schemeClr val="bg1"/>
                          </a:solidFill>
                          <a:effectLst/>
                        </a:rPr>
                        <a:t>BP 2022</a:t>
                      </a:r>
                      <a:endParaRPr lang="fr-FR" sz="1400" b="1" i="0" u="none" strike="noStrike">
                        <a:solidFill>
                          <a:schemeClr val="bg1"/>
                        </a:solidFill>
                        <a:effectLst/>
                        <a:latin typeface="Lato" panose="020F0502020204030203" pitchFamily="34" charset="0"/>
                      </a:endParaRPr>
                    </a:p>
                  </a:txBody>
                  <a:tcPr marL="9438" marR="9438" marT="9438" marB="0" anchor="ctr">
                    <a:solidFill>
                      <a:schemeClr val="tx1"/>
                    </a:solidFill>
                  </a:tcPr>
                </a:tc>
                <a:tc>
                  <a:txBody>
                    <a:bodyPr/>
                    <a:lstStyle/>
                    <a:p>
                      <a:pPr algn="ctr" fontAlgn="b"/>
                      <a:r>
                        <a:rPr lang="fr-FR" sz="1400" u="none" strike="noStrike">
                          <a:solidFill>
                            <a:schemeClr val="bg1"/>
                          </a:solidFill>
                          <a:effectLst/>
                        </a:rPr>
                        <a:t>2020</a:t>
                      </a:r>
                      <a:endParaRPr lang="fr-FR" sz="1400" b="1" i="0" u="none" strike="noStrike">
                        <a:solidFill>
                          <a:schemeClr val="bg1"/>
                        </a:solidFill>
                        <a:effectLst/>
                        <a:latin typeface="Lato" panose="020F0502020204030203" pitchFamily="34" charset="0"/>
                      </a:endParaRPr>
                    </a:p>
                  </a:txBody>
                  <a:tcPr marL="9438" marR="9438" marT="9438" marB="0" anchor="b">
                    <a:solidFill>
                      <a:schemeClr val="tx1"/>
                    </a:solidFill>
                  </a:tcPr>
                </a:tc>
                <a:tc>
                  <a:txBody>
                    <a:bodyPr/>
                    <a:lstStyle/>
                    <a:p>
                      <a:pPr algn="l" fontAlgn="b"/>
                      <a:r>
                        <a:rPr lang="fr-FR" sz="1400" u="none" strike="noStrike" dirty="0">
                          <a:solidFill>
                            <a:schemeClr val="bg1"/>
                          </a:solidFill>
                          <a:effectLst/>
                        </a:rPr>
                        <a:t>DEPENSES </a:t>
                      </a:r>
                      <a:endParaRPr lang="fr-FR" sz="1400" b="1" i="0" u="none" strike="noStrike" dirty="0">
                        <a:solidFill>
                          <a:schemeClr val="bg1"/>
                        </a:solidFill>
                        <a:effectLst/>
                        <a:latin typeface="Lato" panose="020F0502020204030203" pitchFamily="34" charset="0"/>
                      </a:endParaRPr>
                    </a:p>
                  </a:txBody>
                  <a:tcPr marL="9438" marR="9438" marT="9438" marB="0" anchor="b">
                    <a:solidFill>
                      <a:schemeClr val="tx1"/>
                    </a:solidFill>
                  </a:tcPr>
                </a:tc>
                <a:tc>
                  <a:txBody>
                    <a:bodyPr/>
                    <a:lstStyle/>
                    <a:p>
                      <a:pPr algn="r" fontAlgn="b"/>
                      <a:r>
                        <a:rPr lang="fr-FR" sz="1400" u="none" strike="noStrike" dirty="0">
                          <a:solidFill>
                            <a:schemeClr val="bg1"/>
                          </a:solidFill>
                          <a:effectLst/>
                        </a:rPr>
                        <a:t>1 581 461,50 € </a:t>
                      </a:r>
                      <a:endParaRPr lang="fr-FR" sz="1400" b="1" i="0" u="none" strike="noStrike" dirty="0">
                        <a:solidFill>
                          <a:schemeClr val="bg1"/>
                        </a:solidFill>
                        <a:effectLst/>
                        <a:latin typeface="Lato" panose="020F0502020204030203" pitchFamily="34" charset="0"/>
                      </a:endParaRPr>
                    </a:p>
                  </a:txBody>
                  <a:tcPr marL="9438" marR="9438" marT="9438" marB="0" anchor="b">
                    <a:solidFill>
                      <a:schemeClr val="tx1"/>
                    </a:solidFill>
                  </a:tcPr>
                </a:tc>
                <a:tc>
                  <a:txBody>
                    <a:bodyPr/>
                    <a:lstStyle/>
                    <a:p>
                      <a:pPr algn="r" fontAlgn="b"/>
                      <a:r>
                        <a:rPr lang="fr-FR" sz="1400" u="none" strike="noStrike" dirty="0">
                          <a:solidFill>
                            <a:schemeClr val="bg1"/>
                          </a:solidFill>
                          <a:effectLst/>
                        </a:rPr>
                        <a:t>8 529,40 € </a:t>
                      </a:r>
                      <a:endParaRPr lang="fr-FR" sz="1400" b="0" i="0" u="none" strike="noStrike" dirty="0">
                        <a:solidFill>
                          <a:schemeClr val="bg1"/>
                        </a:solidFill>
                        <a:effectLst/>
                        <a:latin typeface="Lato" panose="020F0502020204030203" pitchFamily="34" charset="0"/>
                      </a:endParaRPr>
                    </a:p>
                  </a:txBody>
                  <a:tcPr marL="9438" marR="9438" marT="9438" marB="0" anchor="b">
                    <a:solidFill>
                      <a:schemeClr val="tx1"/>
                    </a:solidFill>
                  </a:tcPr>
                </a:tc>
                <a:tc>
                  <a:txBody>
                    <a:bodyPr/>
                    <a:lstStyle/>
                    <a:p>
                      <a:pPr algn="r" fontAlgn="b"/>
                      <a:r>
                        <a:rPr lang="fr-FR" sz="1400" u="none" strike="noStrike" dirty="0">
                          <a:solidFill>
                            <a:schemeClr val="bg1"/>
                          </a:solidFill>
                          <a:effectLst/>
                        </a:rPr>
                        <a:t>1 074 201,00 € </a:t>
                      </a:r>
                      <a:endParaRPr lang="fr-FR" sz="1400" b="0" i="0" u="none" strike="noStrike" dirty="0">
                        <a:solidFill>
                          <a:schemeClr val="bg1"/>
                        </a:solidFill>
                        <a:effectLst/>
                        <a:latin typeface="Lato" panose="020F0502020204030203" pitchFamily="34" charset="0"/>
                      </a:endParaRPr>
                    </a:p>
                  </a:txBody>
                  <a:tcPr marL="9438" marR="9438" marT="9438" marB="0" anchor="b">
                    <a:solidFill>
                      <a:schemeClr val="tx1"/>
                    </a:solidFill>
                  </a:tcPr>
                </a:tc>
                <a:tc>
                  <a:txBody>
                    <a:bodyPr/>
                    <a:lstStyle/>
                    <a:p>
                      <a:pPr algn="r" fontAlgn="b"/>
                      <a:r>
                        <a:rPr lang="fr-FR" sz="1400" u="none" strike="noStrike" dirty="0">
                          <a:solidFill>
                            <a:schemeClr val="bg1"/>
                          </a:solidFill>
                          <a:effectLst/>
                        </a:rPr>
                        <a:t>498 731,10 € </a:t>
                      </a:r>
                      <a:endParaRPr lang="fr-FR" sz="1400" b="0" i="0" u="none" strike="noStrike" dirty="0">
                        <a:solidFill>
                          <a:schemeClr val="bg1"/>
                        </a:solidFill>
                        <a:effectLst/>
                        <a:latin typeface="Lato" panose="020F0502020204030203" pitchFamily="34" charset="0"/>
                      </a:endParaRPr>
                    </a:p>
                  </a:txBody>
                  <a:tcPr marL="9438" marR="9438" marT="9438" marB="0" anchor="b">
                    <a:solidFill>
                      <a:schemeClr val="tx1"/>
                    </a:solidFill>
                  </a:tcPr>
                </a:tc>
                <a:tc>
                  <a:txBody>
                    <a:bodyPr/>
                    <a:lstStyle/>
                    <a:p>
                      <a:pPr algn="r" fontAlgn="b"/>
                      <a:r>
                        <a:rPr lang="fr-FR" sz="1400" u="none" strike="noStrike">
                          <a:solidFill>
                            <a:schemeClr val="bg1"/>
                          </a:solidFill>
                          <a:effectLst/>
                        </a:rPr>
                        <a:t> </a:t>
                      </a:r>
                      <a:endParaRPr lang="fr-FR" sz="1400" b="0" i="0" u="none" strike="noStrike">
                        <a:solidFill>
                          <a:schemeClr val="bg1"/>
                        </a:solidFill>
                        <a:effectLst/>
                        <a:latin typeface="Lato" panose="020F0502020204030203" pitchFamily="34" charset="0"/>
                      </a:endParaRPr>
                    </a:p>
                  </a:txBody>
                  <a:tcPr marL="9438" marR="9438" marT="9438" marB="0" anchor="b">
                    <a:solidFill>
                      <a:schemeClr val="tx1"/>
                    </a:solidFill>
                  </a:tcPr>
                </a:tc>
                <a:extLst>
                  <a:ext uri="{0D108BD9-81ED-4DB2-BD59-A6C34878D82A}">
                    <a16:rowId xmlns:a16="http://schemas.microsoft.com/office/drawing/2014/main" val="2633004365"/>
                  </a:ext>
                </a:extLst>
              </a:tr>
              <a:tr h="188752">
                <a:tc vMerge="1">
                  <a:txBody>
                    <a:bodyPr/>
                    <a:lstStyle/>
                    <a:p>
                      <a:endParaRPr lang="fr-FR"/>
                    </a:p>
                  </a:txBody>
                  <a:tcPr/>
                </a:tc>
                <a:tc vMerge="1">
                  <a:txBody>
                    <a:bodyPr/>
                    <a:lstStyle/>
                    <a:p>
                      <a:endParaRPr lang="fr-FR"/>
                    </a:p>
                  </a:txBody>
                  <a:tcPr/>
                </a:tc>
                <a:tc>
                  <a:txBody>
                    <a:bodyPr/>
                    <a:lstStyle/>
                    <a:p>
                      <a:pPr algn="ctr" fontAlgn="b"/>
                      <a:r>
                        <a:rPr lang="fr-FR" sz="1400" u="none" strike="noStrike">
                          <a:solidFill>
                            <a:schemeClr val="bg1"/>
                          </a:solidFill>
                          <a:effectLst/>
                        </a:rPr>
                        <a:t>2020</a:t>
                      </a:r>
                      <a:endParaRPr lang="fr-FR" sz="1400" b="1" i="0" u="none" strike="noStrike">
                        <a:solidFill>
                          <a:schemeClr val="bg1"/>
                        </a:solidFill>
                        <a:effectLst/>
                        <a:latin typeface="Lato" panose="020F0502020204030203" pitchFamily="34" charset="0"/>
                      </a:endParaRPr>
                    </a:p>
                  </a:txBody>
                  <a:tcPr marL="9438" marR="9438" marT="9438" marB="0" anchor="b">
                    <a:solidFill>
                      <a:schemeClr val="tx1"/>
                    </a:solidFill>
                  </a:tcPr>
                </a:tc>
                <a:tc>
                  <a:txBody>
                    <a:bodyPr/>
                    <a:lstStyle/>
                    <a:p>
                      <a:pPr algn="l" fontAlgn="b"/>
                      <a:r>
                        <a:rPr lang="fr-FR" sz="1400" u="none" strike="noStrike">
                          <a:solidFill>
                            <a:schemeClr val="bg1"/>
                          </a:solidFill>
                          <a:effectLst/>
                        </a:rPr>
                        <a:t>RECETTES</a:t>
                      </a:r>
                      <a:endParaRPr lang="fr-FR" sz="1400" b="1" i="0" u="none" strike="noStrike">
                        <a:solidFill>
                          <a:schemeClr val="bg1"/>
                        </a:solidFill>
                        <a:effectLst/>
                        <a:latin typeface="Lato" panose="020F0502020204030203" pitchFamily="34" charset="0"/>
                      </a:endParaRPr>
                    </a:p>
                  </a:txBody>
                  <a:tcPr marL="9438" marR="9438" marT="9438" marB="0" anchor="b">
                    <a:solidFill>
                      <a:schemeClr val="tx1"/>
                    </a:solidFill>
                  </a:tcPr>
                </a:tc>
                <a:tc>
                  <a:txBody>
                    <a:bodyPr/>
                    <a:lstStyle/>
                    <a:p>
                      <a:pPr algn="r" fontAlgn="b"/>
                      <a:r>
                        <a:rPr lang="fr-FR" sz="1400" u="none" strike="noStrike" dirty="0">
                          <a:solidFill>
                            <a:schemeClr val="bg1"/>
                          </a:solidFill>
                          <a:effectLst/>
                        </a:rPr>
                        <a:t>817 000,00 € </a:t>
                      </a:r>
                      <a:endParaRPr lang="fr-FR" sz="1400" b="1" i="0" u="none" strike="noStrike" dirty="0">
                        <a:solidFill>
                          <a:schemeClr val="bg1"/>
                        </a:solidFill>
                        <a:effectLst/>
                        <a:latin typeface="Lato" panose="020F0502020204030203" pitchFamily="34" charset="0"/>
                      </a:endParaRPr>
                    </a:p>
                  </a:txBody>
                  <a:tcPr marL="9438" marR="9438" marT="9438" marB="0" anchor="b">
                    <a:solidFill>
                      <a:schemeClr val="tx1"/>
                    </a:solidFill>
                  </a:tcPr>
                </a:tc>
                <a:tc>
                  <a:txBody>
                    <a:bodyPr/>
                    <a:lstStyle/>
                    <a:p>
                      <a:pPr algn="r" fontAlgn="b"/>
                      <a:r>
                        <a:rPr lang="fr-FR" sz="1400" u="none" strike="noStrike" dirty="0">
                          <a:solidFill>
                            <a:schemeClr val="bg1"/>
                          </a:solidFill>
                          <a:effectLst/>
                        </a:rPr>
                        <a:t>-   € </a:t>
                      </a:r>
                      <a:endParaRPr lang="fr-FR" sz="1400" b="0" i="0" u="none" strike="noStrike" dirty="0">
                        <a:solidFill>
                          <a:schemeClr val="bg1"/>
                        </a:solidFill>
                        <a:effectLst/>
                        <a:latin typeface="Lato" panose="020F0502020204030203" pitchFamily="34" charset="0"/>
                      </a:endParaRPr>
                    </a:p>
                  </a:txBody>
                  <a:tcPr marL="9438" marR="9438" marT="9438" marB="0" anchor="b">
                    <a:solidFill>
                      <a:schemeClr val="tx1"/>
                    </a:solidFill>
                  </a:tcPr>
                </a:tc>
                <a:tc>
                  <a:txBody>
                    <a:bodyPr/>
                    <a:lstStyle/>
                    <a:p>
                      <a:pPr algn="r" fontAlgn="b"/>
                      <a:r>
                        <a:rPr lang="fr-FR" sz="1400" u="none" strike="noStrike" dirty="0">
                          <a:solidFill>
                            <a:schemeClr val="bg1"/>
                          </a:solidFill>
                          <a:effectLst/>
                        </a:rPr>
                        <a:t>231 150,00 € </a:t>
                      </a:r>
                      <a:endParaRPr lang="fr-FR" sz="1400" b="0" i="0" u="none" strike="noStrike" dirty="0">
                        <a:solidFill>
                          <a:schemeClr val="bg1"/>
                        </a:solidFill>
                        <a:effectLst/>
                        <a:latin typeface="Lato" panose="020F0502020204030203" pitchFamily="34" charset="0"/>
                      </a:endParaRPr>
                    </a:p>
                  </a:txBody>
                  <a:tcPr marL="9438" marR="9438" marT="9438" marB="0" anchor="b">
                    <a:solidFill>
                      <a:schemeClr val="tx1"/>
                    </a:solidFill>
                  </a:tcPr>
                </a:tc>
                <a:tc>
                  <a:txBody>
                    <a:bodyPr/>
                    <a:lstStyle/>
                    <a:p>
                      <a:pPr algn="r" fontAlgn="b"/>
                      <a:r>
                        <a:rPr lang="fr-FR" sz="1400" u="none" strike="noStrike" dirty="0">
                          <a:solidFill>
                            <a:schemeClr val="bg1"/>
                          </a:solidFill>
                          <a:effectLst/>
                        </a:rPr>
                        <a:t>585 850,00 € </a:t>
                      </a:r>
                      <a:endParaRPr lang="fr-FR" sz="1400" b="0" i="0" u="none" strike="noStrike" dirty="0">
                        <a:solidFill>
                          <a:schemeClr val="bg1"/>
                        </a:solidFill>
                        <a:effectLst/>
                        <a:latin typeface="Lato" panose="020F0502020204030203" pitchFamily="34" charset="0"/>
                      </a:endParaRPr>
                    </a:p>
                  </a:txBody>
                  <a:tcPr marL="9438" marR="9438" marT="9438" marB="0" anchor="b">
                    <a:solidFill>
                      <a:schemeClr val="tx1"/>
                    </a:solidFill>
                  </a:tcPr>
                </a:tc>
                <a:tc>
                  <a:txBody>
                    <a:bodyPr/>
                    <a:lstStyle/>
                    <a:p>
                      <a:pPr algn="r" fontAlgn="b"/>
                      <a:r>
                        <a:rPr lang="fr-FR" sz="1400" u="none" strike="noStrike">
                          <a:solidFill>
                            <a:schemeClr val="bg1"/>
                          </a:solidFill>
                          <a:effectLst/>
                        </a:rPr>
                        <a:t> </a:t>
                      </a:r>
                      <a:endParaRPr lang="fr-FR" sz="1400" b="0" i="0" u="none" strike="noStrike">
                        <a:solidFill>
                          <a:schemeClr val="bg1"/>
                        </a:solidFill>
                        <a:effectLst/>
                        <a:latin typeface="Lato" panose="020F0502020204030203" pitchFamily="34" charset="0"/>
                      </a:endParaRPr>
                    </a:p>
                  </a:txBody>
                  <a:tcPr marL="9438" marR="9438" marT="9438" marB="0" anchor="b">
                    <a:solidFill>
                      <a:schemeClr val="tx1"/>
                    </a:solidFill>
                  </a:tcPr>
                </a:tc>
                <a:extLst>
                  <a:ext uri="{0D108BD9-81ED-4DB2-BD59-A6C34878D82A}">
                    <a16:rowId xmlns:a16="http://schemas.microsoft.com/office/drawing/2014/main" val="549716150"/>
                  </a:ext>
                </a:extLst>
              </a:tr>
              <a:tr h="188752">
                <a:tc vMerge="1">
                  <a:txBody>
                    <a:bodyPr/>
                    <a:lstStyle/>
                    <a:p>
                      <a:endParaRPr lang="fr-FR"/>
                    </a:p>
                  </a:txBody>
                  <a:tcPr/>
                </a:tc>
                <a:tc rowSpan="2">
                  <a:txBody>
                    <a:bodyPr/>
                    <a:lstStyle/>
                    <a:p>
                      <a:pPr algn="ctr" fontAlgn="ctr"/>
                      <a:r>
                        <a:rPr lang="fr-FR" sz="1400" u="none" strike="noStrike" dirty="0">
                          <a:solidFill>
                            <a:schemeClr val="bg1"/>
                          </a:solidFill>
                          <a:effectLst/>
                        </a:rPr>
                        <a:t>DM NOV.</a:t>
                      </a:r>
                      <a:endParaRPr lang="fr-FR" sz="1400" b="1" i="0" u="none" strike="noStrike" dirty="0">
                        <a:solidFill>
                          <a:schemeClr val="bg1"/>
                        </a:solidFill>
                        <a:effectLst/>
                        <a:latin typeface="Lato" panose="020F0502020204030203" pitchFamily="34" charset="0"/>
                      </a:endParaRPr>
                    </a:p>
                  </a:txBody>
                  <a:tcPr marL="9438" marR="9438" marT="9438" marB="0" anchor="ctr">
                    <a:solidFill>
                      <a:schemeClr val="tx1"/>
                    </a:solidFill>
                  </a:tcPr>
                </a:tc>
                <a:tc>
                  <a:txBody>
                    <a:bodyPr/>
                    <a:lstStyle/>
                    <a:p>
                      <a:pPr algn="ctr" fontAlgn="b"/>
                      <a:r>
                        <a:rPr lang="fr-FR" sz="1400" u="none" strike="noStrike">
                          <a:solidFill>
                            <a:schemeClr val="bg1"/>
                          </a:solidFill>
                          <a:effectLst/>
                        </a:rPr>
                        <a:t>2020</a:t>
                      </a:r>
                      <a:endParaRPr lang="fr-FR" sz="1400" b="1" i="0" u="none" strike="noStrike">
                        <a:solidFill>
                          <a:schemeClr val="bg1"/>
                        </a:solidFill>
                        <a:effectLst/>
                        <a:latin typeface="Lato" panose="020F0502020204030203" pitchFamily="34" charset="0"/>
                      </a:endParaRPr>
                    </a:p>
                  </a:txBody>
                  <a:tcPr marL="9438" marR="9438" marT="9438" marB="0" anchor="b">
                    <a:solidFill>
                      <a:schemeClr val="tx1"/>
                    </a:solidFill>
                  </a:tcPr>
                </a:tc>
                <a:tc>
                  <a:txBody>
                    <a:bodyPr/>
                    <a:lstStyle/>
                    <a:p>
                      <a:pPr algn="l" fontAlgn="b"/>
                      <a:r>
                        <a:rPr lang="fr-FR" sz="1400" u="none" strike="noStrike">
                          <a:solidFill>
                            <a:schemeClr val="bg1"/>
                          </a:solidFill>
                          <a:effectLst/>
                        </a:rPr>
                        <a:t>DEPENSES </a:t>
                      </a:r>
                      <a:endParaRPr lang="fr-FR" sz="1400" b="1" i="0" u="none" strike="noStrike">
                        <a:solidFill>
                          <a:schemeClr val="bg1"/>
                        </a:solidFill>
                        <a:effectLst/>
                        <a:latin typeface="Lato" panose="020F0502020204030203" pitchFamily="34" charset="0"/>
                      </a:endParaRPr>
                    </a:p>
                  </a:txBody>
                  <a:tcPr marL="9438" marR="9438" marT="9438" marB="0" anchor="b">
                    <a:solidFill>
                      <a:schemeClr val="tx1"/>
                    </a:solidFill>
                  </a:tcPr>
                </a:tc>
                <a:tc>
                  <a:txBody>
                    <a:bodyPr/>
                    <a:lstStyle/>
                    <a:p>
                      <a:pPr algn="r" fontAlgn="b"/>
                      <a:r>
                        <a:rPr lang="fr-FR" sz="1400" u="none" strike="noStrike" dirty="0">
                          <a:solidFill>
                            <a:schemeClr val="bg1"/>
                          </a:solidFill>
                          <a:effectLst/>
                        </a:rPr>
                        <a:t>1 569 982,40 € </a:t>
                      </a:r>
                      <a:endParaRPr lang="fr-FR" sz="1400" b="1" i="0" u="none" strike="noStrike" dirty="0">
                        <a:solidFill>
                          <a:schemeClr val="bg1"/>
                        </a:solidFill>
                        <a:effectLst/>
                        <a:latin typeface="Lato" panose="020F0502020204030203" pitchFamily="34" charset="0"/>
                      </a:endParaRPr>
                    </a:p>
                  </a:txBody>
                  <a:tcPr marL="9438" marR="9438" marT="9438" marB="0" anchor="b">
                    <a:solidFill>
                      <a:schemeClr val="tx1"/>
                    </a:solidFill>
                  </a:tcPr>
                </a:tc>
                <a:tc>
                  <a:txBody>
                    <a:bodyPr/>
                    <a:lstStyle/>
                    <a:p>
                      <a:pPr algn="r" fontAlgn="b"/>
                      <a:r>
                        <a:rPr lang="fr-FR" sz="1400" u="none" strike="noStrike" dirty="0">
                          <a:solidFill>
                            <a:schemeClr val="bg1"/>
                          </a:solidFill>
                          <a:effectLst/>
                        </a:rPr>
                        <a:t>8 529,40 € </a:t>
                      </a:r>
                      <a:endParaRPr lang="fr-FR" sz="1400" b="0" i="0" u="none" strike="noStrike" dirty="0">
                        <a:solidFill>
                          <a:schemeClr val="bg1"/>
                        </a:solidFill>
                        <a:effectLst/>
                        <a:latin typeface="Lato" panose="020F0502020204030203" pitchFamily="34" charset="0"/>
                      </a:endParaRPr>
                    </a:p>
                  </a:txBody>
                  <a:tcPr marL="9438" marR="9438" marT="9438" marB="0" anchor="b">
                    <a:solidFill>
                      <a:schemeClr val="tx1"/>
                    </a:solidFill>
                  </a:tcPr>
                </a:tc>
                <a:tc>
                  <a:txBody>
                    <a:bodyPr/>
                    <a:lstStyle/>
                    <a:p>
                      <a:pPr algn="r" fontAlgn="b"/>
                      <a:r>
                        <a:rPr lang="fr-FR" sz="1400" u="none" strike="noStrike" dirty="0">
                          <a:solidFill>
                            <a:schemeClr val="bg1"/>
                          </a:solidFill>
                          <a:effectLst/>
                        </a:rPr>
                        <a:t>1 074 201,00 € </a:t>
                      </a:r>
                      <a:endParaRPr lang="fr-FR" sz="1400" b="0" i="0" u="none" strike="noStrike" dirty="0">
                        <a:solidFill>
                          <a:schemeClr val="bg1"/>
                        </a:solidFill>
                        <a:effectLst/>
                        <a:latin typeface="Lato" panose="020F0502020204030203" pitchFamily="34" charset="0"/>
                      </a:endParaRPr>
                    </a:p>
                  </a:txBody>
                  <a:tcPr marL="9438" marR="9438" marT="9438" marB="0" anchor="b">
                    <a:solidFill>
                      <a:schemeClr val="tx1"/>
                    </a:solidFill>
                  </a:tcPr>
                </a:tc>
                <a:tc>
                  <a:txBody>
                    <a:bodyPr/>
                    <a:lstStyle/>
                    <a:p>
                      <a:pPr algn="r" fontAlgn="b"/>
                      <a:r>
                        <a:rPr lang="fr-FR" sz="1400" u="none" strike="noStrike" dirty="0">
                          <a:solidFill>
                            <a:schemeClr val="bg1"/>
                          </a:solidFill>
                          <a:effectLst/>
                        </a:rPr>
                        <a:t>352 715,00 € </a:t>
                      </a:r>
                      <a:endParaRPr lang="fr-FR" sz="1400" b="0" i="0" u="none" strike="noStrike" dirty="0">
                        <a:solidFill>
                          <a:schemeClr val="bg1"/>
                        </a:solidFill>
                        <a:effectLst/>
                        <a:latin typeface="Lato" panose="020F0502020204030203" pitchFamily="34" charset="0"/>
                      </a:endParaRPr>
                    </a:p>
                  </a:txBody>
                  <a:tcPr marL="9438" marR="9438" marT="9438" marB="0" anchor="b">
                    <a:solidFill>
                      <a:schemeClr val="tx1"/>
                    </a:solidFill>
                  </a:tcPr>
                </a:tc>
                <a:tc>
                  <a:txBody>
                    <a:bodyPr/>
                    <a:lstStyle/>
                    <a:p>
                      <a:pPr algn="r" fontAlgn="b"/>
                      <a:r>
                        <a:rPr lang="fr-FR" sz="1400" u="none" strike="noStrike" dirty="0">
                          <a:solidFill>
                            <a:schemeClr val="bg1"/>
                          </a:solidFill>
                          <a:effectLst/>
                        </a:rPr>
                        <a:t>134 537,00 € </a:t>
                      </a:r>
                      <a:endParaRPr lang="fr-FR" sz="1400" b="0" i="0" u="none" strike="noStrike" dirty="0">
                        <a:solidFill>
                          <a:schemeClr val="bg1"/>
                        </a:solidFill>
                        <a:effectLst/>
                        <a:latin typeface="Lato" panose="020F0502020204030203" pitchFamily="34" charset="0"/>
                      </a:endParaRPr>
                    </a:p>
                  </a:txBody>
                  <a:tcPr marL="9438" marR="9438" marT="9438" marB="0" anchor="b">
                    <a:solidFill>
                      <a:schemeClr val="tx1"/>
                    </a:solidFill>
                  </a:tcPr>
                </a:tc>
                <a:extLst>
                  <a:ext uri="{0D108BD9-81ED-4DB2-BD59-A6C34878D82A}">
                    <a16:rowId xmlns:a16="http://schemas.microsoft.com/office/drawing/2014/main" val="1874821072"/>
                  </a:ext>
                </a:extLst>
              </a:tr>
              <a:tr h="188752">
                <a:tc vMerge="1">
                  <a:txBody>
                    <a:bodyPr/>
                    <a:lstStyle/>
                    <a:p>
                      <a:endParaRPr lang="fr-FR"/>
                    </a:p>
                  </a:txBody>
                  <a:tcPr/>
                </a:tc>
                <a:tc vMerge="1">
                  <a:txBody>
                    <a:bodyPr/>
                    <a:lstStyle/>
                    <a:p>
                      <a:endParaRPr lang="fr-FR"/>
                    </a:p>
                  </a:txBody>
                  <a:tcPr/>
                </a:tc>
                <a:tc>
                  <a:txBody>
                    <a:bodyPr/>
                    <a:lstStyle/>
                    <a:p>
                      <a:pPr algn="ctr" fontAlgn="b"/>
                      <a:r>
                        <a:rPr lang="fr-FR" sz="1400" u="none" strike="noStrike">
                          <a:solidFill>
                            <a:schemeClr val="bg1"/>
                          </a:solidFill>
                          <a:effectLst/>
                        </a:rPr>
                        <a:t>2020</a:t>
                      </a:r>
                      <a:endParaRPr lang="fr-FR" sz="1400" b="1" i="0" u="none" strike="noStrike">
                        <a:solidFill>
                          <a:schemeClr val="bg1"/>
                        </a:solidFill>
                        <a:effectLst/>
                        <a:latin typeface="Lato" panose="020F0502020204030203" pitchFamily="34" charset="0"/>
                      </a:endParaRPr>
                    </a:p>
                  </a:txBody>
                  <a:tcPr marL="9438" marR="9438" marT="9438" marB="0" anchor="b">
                    <a:solidFill>
                      <a:schemeClr val="tx1"/>
                    </a:solidFill>
                  </a:tcPr>
                </a:tc>
                <a:tc>
                  <a:txBody>
                    <a:bodyPr/>
                    <a:lstStyle/>
                    <a:p>
                      <a:pPr algn="l" fontAlgn="b"/>
                      <a:r>
                        <a:rPr lang="fr-FR" sz="1400" u="none" strike="noStrike">
                          <a:solidFill>
                            <a:schemeClr val="bg1"/>
                          </a:solidFill>
                          <a:effectLst/>
                        </a:rPr>
                        <a:t>RECETTES</a:t>
                      </a:r>
                      <a:endParaRPr lang="fr-FR" sz="1400" b="1" i="0" u="none" strike="noStrike">
                        <a:solidFill>
                          <a:schemeClr val="bg1"/>
                        </a:solidFill>
                        <a:effectLst/>
                        <a:latin typeface="Lato" panose="020F0502020204030203" pitchFamily="34" charset="0"/>
                      </a:endParaRPr>
                    </a:p>
                  </a:txBody>
                  <a:tcPr marL="9438" marR="9438" marT="9438" marB="0" anchor="b">
                    <a:solidFill>
                      <a:schemeClr val="tx1"/>
                    </a:solidFill>
                  </a:tcPr>
                </a:tc>
                <a:tc>
                  <a:txBody>
                    <a:bodyPr/>
                    <a:lstStyle/>
                    <a:p>
                      <a:pPr algn="r" fontAlgn="b"/>
                      <a:r>
                        <a:rPr lang="fr-FR" sz="1400" u="none" strike="noStrike" dirty="0">
                          <a:solidFill>
                            <a:schemeClr val="bg1"/>
                          </a:solidFill>
                          <a:effectLst/>
                        </a:rPr>
                        <a:t>955 793,00 € </a:t>
                      </a:r>
                      <a:endParaRPr lang="fr-FR" sz="1400" b="1" i="0" u="none" strike="noStrike" dirty="0">
                        <a:solidFill>
                          <a:schemeClr val="bg1"/>
                        </a:solidFill>
                        <a:effectLst/>
                        <a:latin typeface="Lato" panose="020F0502020204030203" pitchFamily="34" charset="0"/>
                      </a:endParaRPr>
                    </a:p>
                  </a:txBody>
                  <a:tcPr marL="9438" marR="9438" marT="9438" marB="0" anchor="b">
                    <a:solidFill>
                      <a:schemeClr val="tx1"/>
                    </a:solidFill>
                  </a:tcPr>
                </a:tc>
                <a:tc>
                  <a:txBody>
                    <a:bodyPr/>
                    <a:lstStyle/>
                    <a:p>
                      <a:pPr algn="r" fontAlgn="b"/>
                      <a:r>
                        <a:rPr lang="fr-FR" sz="1400" u="none" strike="noStrike" dirty="0">
                          <a:solidFill>
                            <a:schemeClr val="bg1"/>
                          </a:solidFill>
                          <a:effectLst/>
                        </a:rPr>
                        <a:t> -   € </a:t>
                      </a:r>
                      <a:endParaRPr lang="fr-FR" sz="1400" b="0" i="0" u="none" strike="noStrike" dirty="0">
                        <a:solidFill>
                          <a:schemeClr val="bg1"/>
                        </a:solidFill>
                        <a:effectLst/>
                        <a:latin typeface="Lato" panose="020F0502020204030203" pitchFamily="34" charset="0"/>
                      </a:endParaRPr>
                    </a:p>
                  </a:txBody>
                  <a:tcPr marL="9438" marR="9438" marT="9438" marB="0" anchor="b">
                    <a:solidFill>
                      <a:schemeClr val="tx1"/>
                    </a:solidFill>
                  </a:tcPr>
                </a:tc>
                <a:tc>
                  <a:txBody>
                    <a:bodyPr/>
                    <a:lstStyle/>
                    <a:p>
                      <a:pPr algn="r" fontAlgn="b"/>
                      <a:r>
                        <a:rPr lang="fr-FR" sz="1400" u="none" strike="noStrike" dirty="0">
                          <a:solidFill>
                            <a:schemeClr val="bg1"/>
                          </a:solidFill>
                          <a:effectLst/>
                        </a:rPr>
                        <a:t>231 150,00 € </a:t>
                      </a:r>
                      <a:endParaRPr lang="fr-FR" sz="1400" b="0" i="0" u="none" strike="noStrike" dirty="0">
                        <a:solidFill>
                          <a:schemeClr val="bg1"/>
                        </a:solidFill>
                        <a:effectLst/>
                        <a:latin typeface="Lato" panose="020F0502020204030203" pitchFamily="34" charset="0"/>
                      </a:endParaRPr>
                    </a:p>
                  </a:txBody>
                  <a:tcPr marL="9438" marR="9438" marT="9438" marB="0" anchor="b">
                    <a:solidFill>
                      <a:schemeClr val="tx1"/>
                    </a:solidFill>
                  </a:tcPr>
                </a:tc>
                <a:tc>
                  <a:txBody>
                    <a:bodyPr/>
                    <a:lstStyle/>
                    <a:p>
                      <a:pPr algn="r" fontAlgn="b"/>
                      <a:r>
                        <a:rPr lang="fr-FR" sz="1400" u="none" strike="noStrike" dirty="0">
                          <a:solidFill>
                            <a:schemeClr val="bg1"/>
                          </a:solidFill>
                          <a:effectLst/>
                        </a:rPr>
                        <a:t>-   € </a:t>
                      </a:r>
                      <a:endParaRPr lang="fr-FR" sz="1400" b="0" i="0" u="none" strike="noStrike" dirty="0">
                        <a:solidFill>
                          <a:schemeClr val="bg1"/>
                        </a:solidFill>
                        <a:effectLst/>
                        <a:latin typeface="Lato" panose="020F0502020204030203" pitchFamily="34" charset="0"/>
                      </a:endParaRPr>
                    </a:p>
                  </a:txBody>
                  <a:tcPr marL="9438" marR="9438" marT="9438" marB="0" anchor="b">
                    <a:solidFill>
                      <a:schemeClr val="tx1"/>
                    </a:solidFill>
                  </a:tcPr>
                </a:tc>
                <a:tc>
                  <a:txBody>
                    <a:bodyPr/>
                    <a:lstStyle/>
                    <a:p>
                      <a:pPr algn="r" fontAlgn="b"/>
                      <a:r>
                        <a:rPr lang="fr-FR" sz="1400" u="none" strike="noStrike" dirty="0">
                          <a:solidFill>
                            <a:schemeClr val="bg1"/>
                          </a:solidFill>
                          <a:effectLst/>
                        </a:rPr>
                        <a:t>724 643,00 € </a:t>
                      </a:r>
                      <a:endParaRPr lang="fr-FR" sz="1400" b="0" i="0" u="none" strike="noStrike" dirty="0">
                        <a:solidFill>
                          <a:schemeClr val="bg1"/>
                        </a:solidFill>
                        <a:effectLst/>
                        <a:latin typeface="Lato" panose="020F0502020204030203" pitchFamily="34" charset="0"/>
                      </a:endParaRPr>
                    </a:p>
                  </a:txBody>
                  <a:tcPr marL="9438" marR="9438" marT="9438" marB="0" anchor="b">
                    <a:solidFill>
                      <a:schemeClr val="tx1"/>
                    </a:solidFill>
                  </a:tcPr>
                </a:tc>
                <a:extLst>
                  <a:ext uri="{0D108BD9-81ED-4DB2-BD59-A6C34878D82A}">
                    <a16:rowId xmlns:a16="http://schemas.microsoft.com/office/drawing/2014/main" val="2607220237"/>
                  </a:ext>
                </a:extLst>
              </a:tr>
            </a:tbl>
          </a:graphicData>
        </a:graphic>
      </p:graphicFrame>
    </p:spTree>
    <p:extLst>
      <p:ext uri="{BB962C8B-B14F-4D97-AF65-F5344CB8AC3E}">
        <p14:creationId xmlns:p14="http://schemas.microsoft.com/office/powerpoint/2010/main" val="213960896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457200" y="65845"/>
            <a:ext cx="8229600" cy="777713"/>
          </a:xfrm>
        </p:spPr>
        <p:txBody>
          <a:bodyPr anchor="t">
            <a:normAutofit/>
          </a:bodyPr>
          <a:lstStyle/>
          <a:p>
            <a:pPr algn="l"/>
            <a:r>
              <a:rPr lang="fr-FR" sz="4000" b="1" dirty="0">
                <a:solidFill>
                  <a:schemeClr val="accent4">
                    <a:lumMod val="75000"/>
                  </a:schemeClr>
                </a:solidFill>
                <a:latin typeface="Lato" pitchFamily="34" charset="0"/>
                <a:ea typeface="Lato" pitchFamily="34" charset="0"/>
                <a:cs typeface="Lato" pitchFamily="34" charset="0"/>
              </a:rPr>
              <a:t>Finances</a:t>
            </a:r>
            <a:r>
              <a:rPr lang="fr-FR" sz="1300" b="1" i="1" dirty="0">
                <a:solidFill>
                  <a:srgbClr val="5E3B27"/>
                </a:solidFill>
                <a:latin typeface="Lato" pitchFamily="34" charset="0"/>
                <a:ea typeface="Lato" pitchFamily="34" charset="0"/>
                <a:cs typeface="Lato" pitchFamily="34" charset="0"/>
              </a:rPr>
              <a:t> </a:t>
            </a:r>
            <a:r>
              <a:rPr lang="fr-FR" sz="1400" b="1" i="1" dirty="0">
                <a:solidFill>
                  <a:srgbClr val="5E3B27"/>
                </a:solidFill>
                <a:latin typeface="Lato" pitchFamily="34" charset="0"/>
                <a:ea typeface="Lato" pitchFamily="34" charset="0"/>
                <a:cs typeface="Lato" pitchFamily="34" charset="0"/>
              </a:rPr>
              <a:t>- Intervention de Monsieur Jérôme PELTIER</a:t>
            </a:r>
            <a:endParaRPr lang="fr-FR" sz="1300" b="1" i="1" dirty="0">
              <a:solidFill>
                <a:srgbClr val="5E3B27"/>
              </a:solidFill>
              <a:latin typeface="Lato" pitchFamily="34" charset="0"/>
              <a:ea typeface="Lato" pitchFamily="34" charset="0"/>
              <a:cs typeface="Lato" pitchFamily="34" charset="0"/>
            </a:endParaRPr>
          </a:p>
        </p:txBody>
      </p:sp>
      <p:sp>
        <p:nvSpPr>
          <p:cNvPr id="10" name="Espace réservé du contenu 9"/>
          <p:cNvSpPr>
            <a:spLocks noGrp="1"/>
          </p:cNvSpPr>
          <p:nvPr>
            <p:ph idx="1"/>
          </p:nvPr>
        </p:nvSpPr>
        <p:spPr>
          <a:xfrm>
            <a:off x="484663" y="915565"/>
            <a:ext cx="8388881" cy="3851697"/>
          </a:xfrm>
        </p:spPr>
        <p:txBody>
          <a:bodyPr vert="horz" lIns="91440" tIns="45720" rIns="91440" bIns="45720" rtlCol="0" anchor="t">
            <a:normAutofit/>
          </a:bodyPr>
          <a:lstStyle/>
          <a:p>
            <a:pPr marL="0" lvl="0" indent="0" algn="just">
              <a:spcBef>
                <a:spcPts val="0"/>
              </a:spcBef>
              <a:spcAft>
                <a:spcPts val="600"/>
              </a:spcAft>
              <a:buNone/>
              <a:tabLst>
                <a:tab pos="457200" algn="l"/>
              </a:tabLst>
            </a:pPr>
            <a:r>
              <a:rPr lang="fr-FR" sz="2000" b="1" dirty="0">
                <a:solidFill>
                  <a:schemeClr val="accent4">
                    <a:lumMod val="75000"/>
                  </a:schemeClr>
                </a:solidFill>
                <a:latin typeface="Lato" panose="020F0502020204030203" pitchFamily="34" charset="0"/>
                <a:cs typeface="Arial" panose="020B0604020202020204" pitchFamily="34" charset="0"/>
              </a:rPr>
              <a:t>6. Modification des autorisations de programmes et crédits de paiement (AP/CP) - Budget annexe assainissement collectif</a:t>
            </a:r>
            <a:endParaRPr lang="fr-FR" sz="2000" b="1" dirty="0">
              <a:solidFill>
                <a:schemeClr val="accent4">
                  <a:lumMod val="75000"/>
                </a:schemeClr>
              </a:solidFill>
              <a:latin typeface="Lato" panose="020F0502020204030203" pitchFamily="34" charset="0"/>
              <a:ea typeface="Calibri" panose="020F0502020204030204" pitchFamily="34" charset="0"/>
              <a:cs typeface="Arial" panose="020B0604020202020204" pitchFamily="34" charset="0"/>
            </a:endParaRPr>
          </a:p>
        </p:txBody>
      </p:sp>
      <p:cxnSp>
        <p:nvCxnSpPr>
          <p:cNvPr id="6" name="Connecteur droit 5">
            <a:extLst>
              <a:ext uri="{FF2B5EF4-FFF2-40B4-BE49-F238E27FC236}">
                <a16:creationId xmlns:a16="http://schemas.microsoft.com/office/drawing/2014/main" id="{D02FCFA7-D3AC-4A77-82E3-D7EF5D2B3393}"/>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4" name="Espace réservé de la date 3">
            <a:extLst>
              <a:ext uri="{FF2B5EF4-FFF2-40B4-BE49-F238E27FC236}">
                <a16:creationId xmlns:a16="http://schemas.microsoft.com/office/drawing/2014/main" id="{878C3577-20F3-C2D4-B6AA-9F075179ED1A}"/>
              </a:ext>
            </a:extLst>
          </p:cNvPr>
          <p:cNvSpPr>
            <a:spLocks noGrp="1"/>
          </p:cNvSpPr>
          <p:nvPr>
            <p:ph type="dt" sz="half" idx="10"/>
          </p:nvPr>
        </p:nvSpPr>
        <p:spPr/>
        <p:txBody>
          <a:bodyPr/>
          <a:lstStyle/>
          <a:p>
            <a:r>
              <a:rPr lang="fr-FR"/>
              <a:t>Conseil communautaire – 17 novembre 2022</a:t>
            </a:r>
            <a:endParaRPr lang="fr-FR" dirty="0"/>
          </a:p>
        </p:txBody>
      </p:sp>
      <p:sp>
        <p:nvSpPr>
          <p:cNvPr id="5" name="Espace réservé du numéro de diapositive 4">
            <a:extLst>
              <a:ext uri="{FF2B5EF4-FFF2-40B4-BE49-F238E27FC236}">
                <a16:creationId xmlns:a16="http://schemas.microsoft.com/office/drawing/2014/main" id="{AC8A1C80-FB88-DBB1-05AF-31B110185147}"/>
              </a:ext>
            </a:extLst>
          </p:cNvPr>
          <p:cNvSpPr>
            <a:spLocks noGrp="1"/>
          </p:cNvSpPr>
          <p:nvPr>
            <p:ph type="sldNum" sz="quarter" idx="12"/>
          </p:nvPr>
        </p:nvSpPr>
        <p:spPr/>
        <p:txBody>
          <a:bodyPr/>
          <a:lstStyle/>
          <a:p>
            <a:fld id="{7DD352F8-E6D5-40A5-90BA-A89BD40754D9}" type="slidenum">
              <a:rPr lang="fr-FR" smtClean="0"/>
              <a:pPr/>
              <a:t>58</a:t>
            </a:fld>
            <a:endParaRPr lang="fr-FR"/>
          </a:p>
        </p:txBody>
      </p:sp>
      <p:graphicFrame>
        <p:nvGraphicFramePr>
          <p:cNvPr id="3" name="Tableau 2">
            <a:extLst>
              <a:ext uri="{FF2B5EF4-FFF2-40B4-BE49-F238E27FC236}">
                <a16:creationId xmlns:a16="http://schemas.microsoft.com/office/drawing/2014/main" id="{446C1BE8-4D01-279D-EBD4-2033F11B8668}"/>
              </a:ext>
            </a:extLst>
          </p:cNvPr>
          <p:cNvGraphicFramePr>
            <a:graphicFrameLocks noGrp="1"/>
          </p:cNvGraphicFramePr>
          <p:nvPr>
            <p:extLst>
              <p:ext uri="{D42A27DB-BD31-4B8C-83A1-F6EECF244321}">
                <p14:modId xmlns:p14="http://schemas.microsoft.com/office/powerpoint/2010/main" val="1142433113"/>
              </p:ext>
            </p:extLst>
          </p:nvPr>
        </p:nvGraphicFramePr>
        <p:xfrm>
          <a:off x="136477" y="2105062"/>
          <a:ext cx="8939286" cy="1517116"/>
        </p:xfrm>
        <a:graphic>
          <a:graphicData uri="http://schemas.openxmlformats.org/drawingml/2006/table">
            <a:tbl>
              <a:tblPr>
                <a:tableStyleId>{5C22544A-7EE6-4342-B048-85BDC9FD1C3A}</a:tableStyleId>
              </a:tblPr>
              <a:tblGrid>
                <a:gridCol w="1528550">
                  <a:extLst>
                    <a:ext uri="{9D8B030D-6E8A-4147-A177-3AD203B41FA5}">
                      <a16:colId xmlns:a16="http://schemas.microsoft.com/office/drawing/2014/main" val="262098864"/>
                    </a:ext>
                  </a:extLst>
                </a:gridCol>
                <a:gridCol w="1057701">
                  <a:extLst>
                    <a:ext uri="{9D8B030D-6E8A-4147-A177-3AD203B41FA5}">
                      <a16:colId xmlns:a16="http://schemas.microsoft.com/office/drawing/2014/main" val="2837349016"/>
                    </a:ext>
                  </a:extLst>
                </a:gridCol>
                <a:gridCol w="798394">
                  <a:extLst>
                    <a:ext uri="{9D8B030D-6E8A-4147-A177-3AD203B41FA5}">
                      <a16:colId xmlns:a16="http://schemas.microsoft.com/office/drawing/2014/main" val="1404093514"/>
                    </a:ext>
                  </a:extLst>
                </a:gridCol>
                <a:gridCol w="955344">
                  <a:extLst>
                    <a:ext uri="{9D8B030D-6E8A-4147-A177-3AD203B41FA5}">
                      <a16:colId xmlns:a16="http://schemas.microsoft.com/office/drawing/2014/main" val="57183372"/>
                    </a:ext>
                  </a:extLst>
                </a:gridCol>
                <a:gridCol w="1262418">
                  <a:extLst>
                    <a:ext uri="{9D8B030D-6E8A-4147-A177-3AD203B41FA5}">
                      <a16:colId xmlns:a16="http://schemas.microsoft.com/office/drawing/2014/main" val="2122185105"/>
                    </a:ext>
                  </a:extLst>
                </a:gridCol>
                <a:gridCol w="1050877">
                  <a:extLst>
                    <a:ext uri="{9D8B030D-6E8A-4147-A177-3AD203B41FA5}">
                      <a16:colId xmlns:a16="http://schemas.microsoft.com/office/drawing/2014/main" val="2531582396"/>
                    </a:ext>
                  </a:extLst>
                </a:gridCol>
                <a:gridCol w="1187355">
                  <a:extLst>
                    <a:ext uri="{9D8B030D-6E8A-4147-A177-3AD203B41FA5}">
                      <a16:colId xmlns:a16="http://schemas.microsoft.com/office/drawing/2014/main" val="3722626502"/>
                    </a:ext>
                  </a:extLst>
                </a:gridCol>
                <a:gridCol w="1098647">
                  <a:extLst>
                    <a:ext uri="{9D8B030D-6E8A-4147-A177-3AD203B41FA5}">
                      <a16:colId xmlns:a16="http://schemas.microsoft.com/office/drawing/2014/main" val="3260840244"/>
                    </a:ext>
                  </a:extLst>
                </a:gridCol>
              </a:tblGrid>
              <a:tr h="189622">
                <a:tc rowSpan="2">
                  <a:txBody>
                    <a:bodyPr/>
                    <a:lstStyle/>
                    <a:p>
                      <a:pPr algn="ctr" fontAlgn="ctr"/>
                      <a:r>
                        <a:rPr lang="fr-FR" sz="1400" u="none" strike="noStrike" dirty="0">
                          <a:solidFill>
                            <a:schemeClr val="bg1"/>
                          </a:solidFill>
                          <a:effectLst/>
                        </a:rPr>
                        <a:t>PROGRAMME</a:t>
                      </a:r>
                      <a:endParaRPr lang="fr-FR" sz="1400" b="1" i="0" u="none" strike="noStrike" dirty="0">
                        <a:solidFill>
                          <a:schemeClr val="bg1"/>
                        </a:solidFill>
                        <a:effectLst/>
                        <a:latin typeface="Lato" panose="020F0502020204030203" pitchFamily="34" charset="0"/>
                      </a:endParaRPr>
                    </a:p>
                  </a:txBody>
                  <a:tcPr marL="9481" marR="9481" marT="9481" marB="0" anchor="ctr">
                    <a:solidFill>
                      <a:schemeClr val="tx1"/>
                    </a:solidFill>
                  </a:tcPr>
                </a:tc>
                <a:tc rowSpan="2">
                  <a:txBody>
                    <a:bodyPr/>
                    <a:lstStyle/>
                    <a:p>
                      <a:pPr algn="ctr" fontAlgn="ctr"/>
                      <a:r>
                        <a:rPr lang="fr-FR" sz="1400" u="none" strike="noStrike">
                          <a:solidFill>
                            <a:schemeClr val="bg1"/>
                          </a:solidFill>
                          <a:effectLst/>
                        </a:rPr>
                        <a:t>LIBELLE</a:t>
                      </a:r>
                      <a:endParaRPr lang="fr-FR" sz="1400" b="1" i="0" u="none" strike="noStrike">
                        <a:solidFill>
                          <a:schemeClr val="bg1"/>
                        </a:solidFill>
                        <a:effectLst/>
                        <a:latin typeface="Lato" panose="020F0502020204030203" pitchFamily="34" charset="0"/>
                      </a:endParaRPr>
                    </a:p>
                  </a:txBody>
                  <a:tcPr marL="9481" marR="9481" marT="9481" marB="0" anchor="ctr">
                    <a:solidFill>
                      <a:schemeClr val="tx1"/>
                    </a:solidFill>
                  </a:tcPr>
                </a:tc>
                <a:tc rowSpan="2">
                  <a:txBody>
                    <a:bodyPr/>
                    <a:lstStyle/>
                    <a:p>
                      <a:pPr algn="ctr" fontAlgn="ctr"/>
                      <a:r>
                        <a:rPr lang="fr-FR" sz="1400" u="none" strike="noStrike" dirty="0">
                          <a:solidFill>
                            <a:schemeClr val="bg1"/>
                          </a:solidFill>
                          <a:effectLst/>
                        </a:rPr>
                        <a:t>ANNEE AP</a:t>
                      </a:r>
                      <a:endParaRPr lang="fr-FR" sz="1400" b="1" i="0" u="none" strike="noStrike" dirty="0">
                        <a:solidFill>
                          <a:schemeClr val="bg1"/>
                        </a:solidFill>
                        <a:effectLst/>
                        <a:latin typeface="Lato" panose="020F0502020204030203" pitchFamily="34" charset="0"/>
                      </a:endParaRPr>
                    </a:p>
                  </a:txBody>
                  <a:tcPr marL="9481" marR="9481" marT="9481" marB="0" anchor="ctr">
                    <a:solidFill>
                      <a:schemeClr val="tx1"/>
                    </a:solidFill>
                  </a:tcPr>
                </a:tc>
                <a:tc rowSpan="2">
                  <a:txBody>
                    <a:bodyPr/>
                    <a:lstStyle/>
                    <a:p>
                      <a:pPr algn="ctr" fontAlgn="ctr"/>
                      <a:r>
                        <a:rPr lang="fr-FR" sz="1400" u="none" strike="noStrike">
                          <a:solidFill>
                            <a:schemeClr val="bg1"/>
                          </a:solidFill>
                          <a:effectLst/>
                        </a:rPr>
                        <a:t>DEP/REC</a:t>
                      </a:r>
                      <a:endParaRPr lang="fr-FR" sz="1400" b="1" i="0" u="none" strike="noStrike">
                        <a:solidFill>
                          <a:schemeClr val="bg1"/>
                        </a:solidFill>
                        <a:effectLst/>
                        <a:latin typeface="Lato" panose="020F0502020204030203" pitchFamily="34" charset="0"/>
                      </a:endParaRPr>
                    </a:p>
                  </a:txBody>
                  <a:tcPr marL="9481" marR="9481" marT="9481" marB="0" anchor="ctr">
                    <a:solidFill>
                      <a:schemeClr val="tx1"/>
                    </a:solidFill>
                  </a:tcPr>
                </a:tc>
                <a:tc rowSpan="2">
                  <a:txBody>
                    <a:bodyPr/>
                    <a:lstStyle/>
                    <a:p>
                      <a:pPr algn="ctr" fontAlgn="ctr"/>
                      <a:r>
                        <a:rPr lang="fr-FR" sz="1400" u="none" strike="noStrike">
                          <a:solidFill>
                            <a:schemeClr val="bg1"/>
                          </a:solidFill>
                          <a:effectLst/>
                        </a:rPr>
                        <a:t>MONTANT AP</a:t>
                      </a:r>
                      <a:endParaRPr lang="fr-FR" sz="1400" b="1" i="0" u="none" strike="noStrike">
                        <a:solidFill>
                          <a:schemeClr val="bg1"/>
                        </a:solidFill>
                        <a:effectLst/>
                        <a:latin typeface="Lato" panose="020F0502020204030203" pitchFamily="34" charset="0"/>
                      </a:endParaRPr>
                    </a:p>
                  </a:txBody>
                  <a:tcPr marL="9481" marR="9481" marT="9481" marB="0" anchor="ctr">
                    <a:solidFill>
                      <a:schemeClr val="tx1"/>
                    </a:solidFill>
                  </a:tcPr>
                </a:tc>
                <a:tc>
                  <a:txBody>
                    <a:bodyPr/>
                    <a:lstStyle/>
                    <a:p>
                      <a:pPr algn="ctr" fontAlgn="b"/>
                      <a:r>
                        <a:rPr lang="fr-FR" sz="1400" u="none" strike="noStrike">
                          <a:solidFill>
                            <a:schemeClr val="bg1"/>
                          </a:solidFill>
                          <a:effectLst/>
                        </a:rPr>
                        <a:t>CP</a:t>
                      </a:r>
                      <a:endParaRPr lang="fr-FR" sz="1400" b="0" i="0" u="none" strike="noStrike">
                        <a:solidFill>
                          <a:schemeClr val="bg1"/>
                        </a:solidFill>
                        <a:effectLst/>
                        <a:latin typeface="Lato" panose="020F0502020204030203" pitchFamily="34" charset="0"/>
                      </a:endParaRPr>
                    </a:p>
                  </a:txBody>
                  <a:tcPr marL="9481" marR="9481" marT="9481" marB="0" anchor="b">
                    <a:solidFill>
                      <a:schemeClr val="tx1"/>
                    </a:solidFill>
                  </a:tcPr>
                </a:tc>
                <a:tc>
                  <a:txBody>
                    <a:bodyPr/>
                    <a:lstStyle/>
                    <a:p>
                      <a:pPr algn="ctr" fontAlgn="b"/>
                      <a:r>
                        <a:rPr lang="fr-FR" sz="1400" u="none" strike="noStrike">
                          <a:solidFill>
                            <a:schemeClr val="bg1"/>
                          </a:solidFill>
                          <a:effectLst/>
                        </a:rPr>
                        <a:t>CP</a:t>
                      </a:r>
                      <a:endParaRPr lang="fr-FR" sz="1400" b="0" i="0" u="none" strike="noStrike">
                        <a:solidFill>
                          <a:schemeClr val="bg1"/>
                        </a:solidFill>
                        <a:effectLst/>
                        <a:latin typeface="Lato" panose="020F0502020204030203" pitchFamily="34" charset="0"/>
                      </a:endParaRPr>
                    </a:p>
                  </a:txBody>
                  <a:tcPr marL="9481" marR="9481" marT="9481" marB="0" anchor="b">
                    <a:solidFill>
                      <a:schemeClr val="tx1"/>
                    </a:solidFill>
                  </a:tcPr>
                </a:tc>
                <a:tc>
                  <a:txBody>
                    <a:bodyPr/>
                    <a:lstStyle/>
                    <a:p>
                      <a:pPr algn="ctr" fontAlgn="b"/>
                      <a:r>
                        <a:rPr lang="fr-FR" sz="1400" u="none" strike="noStrike" dirty="0">
                          <a:solidFill>
                            <a:schemeClr val="bg1"/>
                          </a:solidFill>
                          <a:effectLst/>
                        </a:rPr>
                        <a:t>CP</a:t>
                      </a:r>
                      <a:endParaRPr lang="fr-FR" sz="1400" b="0" i="0" u="none" strike="noStrike" dirty="0">
                        <a:solidFill>
                          <a:schemeClr val="bg1"/>
                        </a:solidFill>
                        <a:effectLst/>
                        <a:latin typeface="Lato" panose="020F0502020204030203" pitchFamily="34" charset="0"/>
                      </a:endParaRPr>
                    </a:p>
                  </a:txBody>
                  <a:tcPr marL="9481" marR="9481" marT="9481" marB="0" anchor="b">
                    <a:solidFill>
                      <a:schemeClr val="tx1"/>
                    </a:solidFill>
                  </a:tcPr>
                </a:tc>
                <a:extLst>
                  <a:ext uri="{0D108BD9-81ED-4DB2-BD59-A6C34878D82A}">
                    <a16:rowId xmlns:a16="http://schemas.microsoft.com/office/drawing/2014/main" val="426149196"/>
                  </a:ext>
                </a:extLst>
              </a:tr>
              <a:tr h="189622">
                <a:tc vMerge="1">
                  <a:txBody>
                    <a:bodyPr/>
                    <a:lstStyle/>
                    <a:p>
                      <a:endParaRPr lang="fr-FR"/>
                    </a:p>
                  </a:txBody>
                  <a:tcPr/>
                </a:tc>
                <a:tc vMerge="1">
                  <a:txBody>
                    <a:bodyPr/>
                    <a:lstStyle/>
                    <a:p>
                      <a:endParaRPr lang="fr-FR"/>
                    </a:p>
                  </a:txBody>
                  <a:tcPr/>
                </a:tc>
                <a:tc vMerge="1">
                  <a:txBody>
                    <a:bodyPr/>
                    <a:lstStyle/>
                    <a:p>
                      <a:endParaRPr lang="fr-FR"/>
                    </a:p>
                  </a:txBody>
                  <a:tcPr/>
                </a:tc>
                <a:tc vMerge="1">
                  <a:txBody>
                    <a:bodyPr/>
                    <a:lstStyle/>
                    <a:p>
                      <a:endParaRPr lang="fr-FR"/>
                    </a:p>
                  </a:txBody>
                  <a:tcPr/>
                </a:tc>
                <a:tc vMerge="1">
                  <a:txBody>
                    <a:bodyPr/>
                    <a:lstStyle/>
                    <a:p>
                      <a:endParaRPr lang="fr-FR"/>
                    </a:p>
                  </a:txBody>
                  <a:tcPr/>
                </a:tc>
                <a:tc>
                  <a:txBody>
                    <a:bodyPr/>
                    <a:lstStyle/>
                    <a:p>
                      <a:pPr algn="ctr" fontAlgn="b"/>
                      <a:r>
                        <a:rPr lang="fr-FR" sz="1400" u="none" strike="noStrike">
                          <a:solidFill>
                            <a:schemeClr val="bg1"/>
                          </a:solidFill>
                          <a:effectLst/>
                        </a:rPr>
                        <a:t>2021</a:t>
                      </a:r>
                      <a:endParaRPr lang="fr-FR" sz="1400" b="0" i="0" u="none" strike="noStrike">
                        <a:solidFill>
                          <a:schemeClr val="bg1"/>
                        </a:solidFill>
                        <a:effectLst/>
                        <a:latin typeface="Lato" panose="020F0502020204030203" pitchFamily="34" charset="0"/>
                      </a:endParaRPr>
                    </a:p>
                  </a:txBody>
                  <a:tcPr marL="9481" marR="9481" marT="9481" marB="0" anchor="b">
                    <a:solidFill>
                      <a:schemeClr val="tx1"/>
                    </a:solidFill>
                  </a:tcPr>
                </a:tc>
                <a:tc>
                  <a:txBody>
                    <a:bodyPr/>
                    <a:lstStyle/>
                    <a:p>
                      <a:pPr algn="ctr" fontAlgn="b"/>
                      <a:r>
                        <a:rPr lang="fr-FR" sz="1400" u="none" strike="noStrike">
                          <a:solidFill>
                            <a:schemeClr val="bg1"/>
                          </a:solidFill>
                          <a:effectLst/>
                        </a:rPr>
                        <a:t>2022</a:t>
                      </a:r>
                      <a:endParaRPr lang="fr-FR" sz="1400" b="0" i="0" u="none" strike="noStrike">
                        <a:solidFill>
                          <a:schemeClr val="bg1"/>
                        </a:solidFill>
                        <a:effectLst/>
                        <a:latin typeface="Lato" panose="020F0502020204030203" pitchFamily="34" charset="0"/>
                      </a:endParaRPr>
                    </a:p>
                  </a:txBody>
                  <a:tcPr marL="9481" marR="9481" marT="9481" marB="0" anchor="b">
                    <a:solidFill>
                      <a:schemeClr val="tx1"/>
                    </a:solidFill>
                  </a:tcPr>
                </a:tc>
                <a:tc>
                  <a:txBody>
                    <a:bodyPr/>
                    <a:lstStyle/>
                    <a:p>
                      <a:pPr algn="ctr" fontAlgn="b"/>
                      <a:r>
                        <a:rPr lang="fr-FR" sz="1400" u="none" strike="noStrike">
                          <a:solidFill>
                            <a:schemeClr val="bg1"/>
                          </a:solidFill>
                          <a:effectLst/>
                        </a:rPr>
                        <a:t>2023</a:t>
                      </a:r>
                      <a:endParaRPr lang="fr-FR" sz="1400" b="0" i="0" u="none" strike="noStrike">
                        <a:solidFill>
                          <a:schemeClr val="bg1"/>
                        </a:solidFill>
                        <a:effectLst/>
                        <a:latin typeface="Lato" panose="020F0502020204030203" pitchFamily="34" charset="0"/>
                      </a:endParaRPr>
                    </a:p>
                  </a:txBody>
                  <a:tcPr marL="9481" marR="9481" marT="9481" marB="0" anchor="b">
                    <a:solidFill>
                      <a:schemeClr val="tx1"/>
                    </a:solidFill>
                  </a:tcPr>
                </a:tc>
                <a:extLst>
                  <a:ext uri="{0D108BD9-81ED-4DB2-BD59-A6C34878D82A}">
                    <a16:rowId xmlns:a16="http://schemas.microsoft.com/office/drawing/2014/main" val="4097267310"/>
                  </a:ext>
                </a:extLst>
              </a:tr>
              <a:tr h="189622">
                <a:tc rowSpan="4">
                  <a:txBody>
                    <a:bodyPr/>
                    <a:lstStyle/>
                    <a:p>
                      <a:pPr algn="ctr" fontAlgn="ctr"/>
                      <a:r>
                        <a:rPr lang="fr-FR" sz="1400" u="none" strike="noStrike" dirty="0">
                          <a:solidFill>
                            <a:schemeClr val="bg1"/>
                          </a:solidFill>
                          <a:effectLst/>
                        </a:rPr>
                        <a:t>707 - TRAVAUX RESEAUX ASSAINISSEMENT BRIOUX</a:t>
                      </a:r>
                      <a:endParaRPr lang="fr-FR" sz="1400" b="1" i="0" u="none" strike="noStrike" dirty="0">
                        <a:solidFill>
                          <a:schemeClr val="bg1"/>
                        </a:solidFill>
                        <a:effectLst/>
                        <a:latin typeface="Lato" panose="020F0502020204030203" pitchFamily="34" charset="0"/>
                      </a:endParaRPr>
                    </a:p>
                  </a:txBody>
                  <a:tcPr marL="9481" marR="9481" marT="9481" marB="0" anchor="ctr">
                    <a:solidFill>
                      <a:schemeClr val="tx1"/>
                    </a:solidFill>
                  </a:tcPr>
                </a:tc>
                <a:tc rowSpan="2">
                  <a:txBody>
                    <a:bodyPr/>
                    <a:lstStyle/>
                    <a:p>
                      <a:pPr algn="ctr" fontAlgn="ctr"/>
                      <a:r>
                        <a:rPr lang="fr-FR" sz="1400" u="none" strike="noStrike" dirty="0">
                          <a:solidFill>
                            <a:schemeClr val="bg1"/>
                          </a:solidFill>
                          <a:effectLst/>
                        </a:rPr>
                        <a:t>BP 2022</a:t>
                      </a:r>
                      <a:endParaRPr lang="fr-FR" sz="1400" b="1" i="0" u="none" strike="noStrike" dirty="0">
                        <a:solidFill>
                          <a:schemeClr val="bg1"/>
                        </a:solidFill>
                        <a:effectLst/>
                        <a:latin typeface="Lato" panose="020F0502020204030203" pitchFamily="34" charset="0"/>
                      </a:endParaRPr>
                    </a:p>
                  </a:txBody>
                  <a:tcPr marL="9481" marR="9481" marT="9481" marB="0" anchor="ctr">
                    <a:solidFill>
                      <a:schemeClr val="tx1"/>
                    </a:solidFill>
                  </a:tcPr>
                </a:tc>
                <a:tc>
                  <a:txBody>
                    <a:bodyPr/>
                    <a:lstStyle/>
                    <a:p>
                      <a:pPr algn="ctr" fontAlgn="b"/>
                      <a:r>
                        <a:rPr lang="fr-FR" sz="1400" u="none" strike="noStrike">
                          <a:solidFill>
                            <a:schemeClr val="bg1"/>
                          </a:solidFill>
                          <a:effectLst/>
                        </a:rPr>
                        <a:t>2021</a:t>
                      </a:r>
                      <a:endParaRPr lang="fr-FR" sz="1400" b="1" i="0" u="none" strike="noStrike">
                        <a:solidFill>
                          <a:schemeClr val="bg1"/>
                        </a:solidFill>
                        <a:effectLst/>
                        <a:latin typeface="Lato" panose="020F0502020204030203" pitchFamily="34" charset="0"/>
                      </a:endParaRPr>
                    </a:p>
                  </a:txBody>
                  <a:tcPr marL="9481" marR="9481" marT="9481" marB="0" anchor="b">
                    <a:solidFill>
                      <a:schemeClr val="tx1"/>
                    </a:solidFill>
                  </a:tcPr>
                </a:tc>
                <a:tc>
                  <a:txBody>
                    <a:bodyPr/>
                    <a:lstStyle/>
                    <a:p>
                      <a:pPr algn="l" fontAlgn="b"/>
                      <a:r>
                        <a:rPr lang="fr-FR" sz="1400" u="none" strike="noStrike">
                          <a:solidFill>
                            <a:schemeClr val="bg1"/>
                          </a:solidFill>
                          <a:effectLst/>
                        </a:rPr>
                        <a:t>DEPENSES </a:t>
                      </a:r>
                      <a:endParaRPr lang="fr-FR" sz="1400" b="1" i="0" u="none" strike="noStrike">
                        <a:solidFill>
                          <a:schemeClr val="bg1"/>
                        </a:solidFill>
                        <a:effectLst/>
                        <a:latin typeface="Lato" panose="020F0502020204030203" pitchFamily="34" charset="0"/>
                      </a:endParaRPr>
                    </a:p>
                  </a:txBody>
                  <a:tcPr marL="9481" marR="9481" marT="9481" marB="0" anchor="b">
                    <a:solidFill>
                      <a:schemeClr val="tx1"/>
                    </a:solidFill>
                  </a:tcPr>
                </a:tc>
                <a:tc>
                  <a:txBody>
                    <a:bodyPr/>
                    <a:lstStyle/>
                    <a:p>
                      <a:pPr algn="r" fontAlgn="b"/>
                      <a:r>
                        <a:rPr lang="fr-FR" sz="1400" u="none" strike="noStrike" dirty="0">
                          <a:solidFill>
                            <a:schemeClr val="bg1"/>
                          </a:solidFill>
                          <a:effectLst/>
                        </a:rPr>
                        <a:t>472 542,20 € </a:t>
                      </a:r>
                      <a:endParaRPr lang="fr-FR" sz="1400" b="1" i="0" u="none" strike="noStrike" dirty="0">
                        <a:solidFill>
                          <a:schemeClr val="bg1"/>
                        </a:solidFill>
                        <a:effectLst/>
                        <a:latin typeface="Lato" panose="020F0502020204030203" pitchFamily="34" charset="0"/>
                      </a:endParaRPr>
                    </a:p>
                  </a:txBody>
                  <a:tcPr marL="9481" marR="9481" marT="9481" marB="0" anchor="b">
                    <a:solidFill>
                      <a:schemeClr val="tx1"/>
                    </a:solidFill>
                  </a:tcPr>
                </a:tc>
                <a:tc>
                  <a:txBody>
                    <a:bodyPr/>
                    <a:lstStyle/>
                    <a:p>
                      <a:pPr algn="r" fontAlgn="b"/>
                      <a:r>
                        <a:rPr lang="fr-FR" sz="1400" u="none" strike="noStrike" dirty="0">
                          <a:solidFill>
                            <a:schemeClr val="bg1"/>
                          </a:solidFill>
                          <a:effectLst/>
                        </a:rPr>
                        <a:t>17 101,73 € </a:t>
                      </a:r>
                      <a:endParaRPr lang="fr-FR" sz="1400" b="0" i="0" u="none" strike="noStrike" dirty="0">
                        <a:solidFill>
                          <a:schemeClr val="bg1"/>
                        </a:solidFill>
                        <a:effectLst/>
                        <a:latin typeface="Lato" panose="020F0502020204030203" pitchFamily="34" charset="0"/>
                      </a:endParaRPr>
                    </a:p>
                  </a:txBody>
                  <a:tcPr marL="9481" marR="9481" marT="9481" marB="0" anchor="b">
                    <a:solidFill>
                      <a:schemeClr val="tx1"/>
                    </a:solidFill>
                  </a:tcPr>
                </a:tc>
                <a:tc>
                  <a:txBody>
                    <a:bodyPr/>
                    <a:lstStyle/>
                    <a:p>
                      <a:pPr algn="r" fontAlgn="b"/>
                      <a:r>
                        <a:rPr lang="fr-FR" sz="1400" u="none" strike="noStrike" dirty="0">
                          <a:solidFill>
                            <a:schemeClr val="bg1"/>
                          </a:solidFill>
                          <a:effectLst/>
                        </a:rPr>
                        <a:t>455 440,47 € </a:t>
                      </a:r>
                      <a:endParaRPr lang="fr-FR" sz="1400" b="0" i="0" u="none" strike="noStrike" dirty="0">
                        <a:solidFill>
                          <a:schemeClr val="bg1"/>
                        </a:solidFill>
                        <a:effectLst/>
                        <a:latin typeface="Lato" panose="020F0502020204030203" pitchFamily="34" charset="0"/>
                      </a:endParaRPr>
                    </a:p>
                  </a:txBody>
                  <a:tcPr marL="9481" marR="9481" marT="9481" marB="0" anchor="b">
                    <a:solidFill>
                      <a:schemeClr val="tx1"/>
                    </a:solidFill>
                  </a:tcPr>
                </a:tc>
                <a:tc>
                  <a:txBody>
                    <a:bodyPr/>
                    <a:lstStyle/>
                    <a:p>
                      <a:pPr algn="r" fontAlgn="b"/>
                      <a:r>
                        <a:rPr lang="fr-FR" sz="1400" u="none" strike="noStrike">
                          <a:solidFill>
                            <a:schemeClr val="bg1"/>
                          </a:solidFill>
                          <a:effectLst/>
                        </a:rPr>
                        <a:t> </a:t>
                      </a:r>
                      <a:endParaRPr lang="fr-FR" sz="1400" b="0" i="0" u="none" strike="noStrike">
                        <a:solidFill>
                          <a:schemeClr val="bg1"/>
                        </a:solidFill>
                        <a:effectLst/>
                        <a:latin typeface="Lato" panose="020F0502020204030203" pitchFamily="34" charset="0"/>
                      </a:endParaRPr>
                    </a:p>
                  </a:txBody>
                  <a:tcPr marL="9481" marR="9481" marT="9481" marB="0" anchor="b">
                    <a:solidFill>
                      <a:schemeClr val="tx1"/>
                    </a:solidFill>
                  </a:tcPr>
                </a:tc>
                <a:extLst>
                  <a:ext uri="{0D108BD9-81ED-4DB2-BD59-A6C34878D82A}">
                    <a16:rowId xmlns:a16="http://schemas.microsoft.com/office/drawing/2014/main" val="150824677"/>
                  </a:ext>
                </a:extLst>
              </a:tr>
              <a:tr h="312876">
                <a:tc vMerge="1">
                  <a:txBody>
                    <a:bodyPr/>
                    <a:lstStyle/>
                    <a:p>
                      <a:endParaRPr lang="fr-FR"/>
                    </a:p>
                  </a:txBody>
                  <a:tcPr/>
                </a:tc>
                <a:tc vMerge="1">
                  <a:txBody>
                    <a:bodyPr/>
                    <a:lstStyle/>
                    <a:p>
                      <a:endParaRPr lang="fr-FR"/>
                    </a:p>
                  </a:txBody>
                  <a:tcPr/>
                </a:tc>
                <a:tc>
                  <a:txBody>
                    <a:bodyPr/>
                    <a:lstStyle/>
                    <a:p>
                      <a:pPr algn="ctr" fontAlgn="b"/>
                      <a:r>
                        <a:rPr lang="fr-FR" sz="1400" u="none" strike="noStrike">
                          <a:solidFill>
                            <a:schemeClr val="bg1"/>
                          </a:solidFill>
                          <a:effectLst/>
                        </a:rPr>
                        <a:t>2021</a:t>
                      </a:r>
                      <a:endParaRPr lang="fr-FR" sz="1400" b="1" i="0" u="none" strike="noStrike">
                        <a:solidFill>
                          <a:schemeClr val="bg1"/>
                        </a:solidFill>
                        <a:effectLst/>
                        <a:latin typeface="Lato" panose="020F0502020204030203" pitchFamily="34" charset="0"/>
                      </a:endParaRPr>
                    </a:p>
                  </a:txBody>
                  <a:tcPr marL="9481" marR="9481" marT="9481" marB="0" anchor="b">
                    <a:solidFill>
                      <a:schemeClr val="tx1"/>
                    </a:solidFill>
                  </a:tcPr>
                </a:tc>
                <a:tc>
                  <a:txBody>
                    <a:bodyPr/>
                    <a:lstStyle/>
                    <a:p>
                      <a:pPr algn="l" fontAlgn="b"/>
                      <a:r>
                        <a:rPr lang="fr-FR" sz="1400" u="none" strike="noStrike">
                          <a:solidFill>
                            <a:schemeClr val="bg1"/>
                          </a:solidFill>
                          <a:effectLst/>
                        </a:rPr>
                        <a:t>RECETTES</a:t>
                      </a:r>
                      <a:endParaRPr lang="fr-FR" sz="1400" b="1" i="0" u="none" strike="noStrike">
                        <a:solidFill>
                          <a:schemeClr val="bg1"/>
                        </a:solidFill>
                        <a:effectLst/>
                        <a:latin typeface="Lato" panose="020F0502020204030203" pitchFamily="34" charset="0"/>
                      </a:endParaRPr>
                    </a:p>
                  </a:txBody>
                  <a:tcPr marL="9481" marR="9481" marT="9481" marB="0" anchor="b">
                    <a:solidFill>
                      <a:schemeClr val="tx1"/>
                    </a:solidFill>
                  </a:tcPr>
                </a:tc>
                <a:tc>
                  <a:txBody>
                    <a:bodyPr/>
                    <a:lstStyle/>
                    <a:p>
                      <a:pPr algn="r" fontAlgn="b"/>
                      <a:r>
                        <a:rPr lang="fr-FR" sz="1400" u="none" strike="noStrike" dirty="0">
                          <a:solidFill>
                            <a:schemeClr val="bg1"/>
                          </a:solidFill>
                          <a:effectLst/>
                        </a:rPr>
                        <a:t>222 500,00 € </a:t>
                      </a:r>
                      <a:endParaRPr lang="fr-FR" sz="1400" b="1" i="0" u="none" strike="noStrike" dirty="0">
                        <a:solidFill>
                          <a:schemeClr val="bg1"/>
                        </a:solidFill>
                        <a:effectLst/>
                        <a:latin typeface="Lato" panose="020F0502020204030203" pitchFamily="34" charset="0"/>
                      </a:endParaRPr>
                    </a:p>
                  </a:txBody>
                  <a:tcPr marL="9481" marR="9481" marT="9481" marB="0" anchor="b">
                    <a:solidFill>
                      <a:schemeClr val="tx1"/>
                    </a:solidFill>
                  </a:tcPr>
                </a:tc>
                <a:tc>
                  <a:txBody>
                    <a:bodyPr/>
                    <a:lstStyle/>
                    <a:p>
                      <a:pPr algn="r" fontAlgn="b"/>
                      <a:r>
                        <a:rPr lang="fr-FR" sz="1400" u="none" strike="noStrike" dirty="0">
                          <a:solidFill>
                            <a:schemeClr val="bg1"/>
                          </a:solidFill>
                          <a:effectLst/>
                        </a:rPr>
                        <a:t> -   € </a:t>
                      </a:r>
                      <a:endParaRPr lang="fr-FR" sz="1400" b="0" i="0" u="none" strike="noStrike" dirty="0">
                        <a:solidFill>
                          <a:schemeClr val="bg1"/>
                        </a:solidFill>
                        <a:effectLst/>
                        <a:latin typeface="Lato" panose="020F0502020204030203" pitchFamily="34" charset="0"/>
                      </a:endParaRPr>
                    </a:p>
                  </a:txBody>
                  <a:tcPr marL="9481" marR="9481" marT="9481" marB="0" anchor="b">
                    <a:solidFill>
                      <a:schemeClr val="tx1"/>
                    </a:solidFill>
                  </a:tcPr>
                </a:tc>
                <a:tc>
                  <a:txBody>
                    <a:bodyPr/>
                    <a:lstStyle/>
                    <a:p>
                      <a:pPr algn="r" fontAlgn="b"/>
                      <a:r>
                        <a:rPr lang="fr-FR" sz="1400" u="none" strike="noStrike" dirty="0">
                          <a:solidFill>
                            <a:schemeClr val="bg1"/>
                          </a:solidFill>
                          <a:effectLst/>
                        </a:rPr>
                        <a:t>222 500,00 € </a:t>
                      </a:r>
                      <a:endParaRPr lang="fr-FR" sz="1400" b="0" i="0" u="none" strike="noStrike" dirty="0">
                        <a:solidFill>
                          <a:schemeClr val="bg1"/>
                        </a:solidFill>
                        <a:effectLst/>
                        <a:latin typeface="Lato" panose="020F0502020204030203" pitchFamily="34" charset="0"/>
                      </a:endParaRPr>
                    </a:p>
                  </a:txBody>
                  <a:tcPr marL="9481" marR="9481" marT="9481" marB="0" anchor="b">
                    <a:solidFill>
                      <a:schemeClr val="tx1"/>
                    </a:solidFill>
                  </a:tcPr>
                </a:tc>
                <a:tc>
                  <a:txBody>
                    <a:bodyPr/>
                    <a:lstStyle/>
                    <a:p>
                      <a:pPr algn="r" fontAlgn="b"/>
                      <a:r>
                        <a:rPr lang="fr-FR" sz="1400" u="none" strike="noStrike" dirty="0">
                          <a:solidFill>
                            <a:schemeClr val="bg1"/>
                          </a:solidFill>
                          <a:effectLst/>
                        </a:rPr>
                        <a:t> </a:t>
                      </a:r>
                      <a:endParaRPr lang="fr-FR" sz="1400" b="0" i="0" u="none" strike="noStrike" dirty="0">
                        <a:solidFill>
                          <a:schemeClr val="bg1"/>
                        </a:solidFill>
                        <a:effectLst/>
                        <a:latin typeface="Lato" panose="020F0502020204030203" pitchFamily="34" charset="0"/>
                      </a:endParaRPr>
                    </a:p>
                  </a:txBody>
                  <a:tcPr marL="9481" marR="9481" marT="9481" marB="0" anchor="b">
                    <a:solidFill>
                      <a:schemeClr val="tx1"/>
                    </a:solidFill>
                  </a:tcPr>
                </a:tc>
                <a:extLst>
                  <a:ext uri="{0D108BD9-81ED-4DB2-BD59-A6C34878D82A}">
                    <a16:rowId xmlns:a16="http://schemas.microsoft.com/office/drawing/2014/main" val="2822383956"/>
                  </a:ext>
                </a:extLst>
              </a:tr>
              <a:tr h="189622">
                <a:tc vMerge="1">
                  <a:txBody>
                    <a:bodyPr/>
                    <a:lstStyle/>
                    <a:p>
                      <a:endParaRPr lang="fr-FR"/>
                    </a:p>
                  </a:txBody>
                  <a:tcPr/>
                </a:tc>
                <a:tc rowSpan="2">
                  <a:txBody>
                    <a:bodyPr/>
                    <a:lstStyle/>
                    <a:p>
                      <a:pPr algn="ctr" fontAlgn="ctr"/>
                      <a:r>
                        <a:rPr lang="fr-FR" sz="1400" u="none" strike="noStrike" dirty="0">
                          <a:solidFill>
                            <a:schemeClr val="bg1"/>
                          </a:solidFill>
                          <a:effectLst/>
                        </a:rPr>
                        <a:t>DM NOVEMBRE</a:t>
                      </a:r>
                      <a:endParaRPr lang="fr-FR" sz="1400" b="1" i="0" u="none" strike="noStrike" dirty="0">
                        <a:solidFill>
                          <a:schemeClr val="bg1"/>
                        </a:solidFill>
                        <a:effectLst/>
                        <a:latin typeface="Lato" panose="020F0502020204030203" pitchFamily="34" charset="0"/>
                      </a:endParaRPr>
                    </a:p>
                  </a:txBody>
                  <a:tcPr marL="9481" marR="9481" marT="9481" marB="0" anchor="ctr">
                    <a:solidFill>
                      <a:schemeClr val="tx1"/>
                    </a:solidFill>
                  </a:tcPr>
                </a:tc>
                <a:tc>
                  <a:txBody>
                    <a:bodyPr/>
                    <a:lstStyle/>
                    <a:p>
                      <a:pPr algn="ctr" fontAlgn="b"/>
                      <a:r>
                        <a:rPr lang="fr-FR" sz="1400" u="none" strike="noStrike">
                          <a:solidFill>
                            <a:schemeClr val="bg1"/>
                          </a:solidFill>
                          <a:effectLst/>
                        </a:rPr>
                        <a:t>2021</a:t>
                      </a:r>
                      <a:endParaRPr lang="fr-FR" sz="1400" b="1" i="0" u="none" strike="noStrike">
                        <a:solidFill>
                          <a:schemeClr val="bg1"/>
                        </a:solidFill>
                        <a:effectLst/>
                        <a:latin typeface="Lato" panose="020F0502020204030203" pitchFamily="34" charset="0"/>
                      </a:endParaRPr>
                    </a:p>
                  </a:txBody>
                  <a:tcPr marL="9481" marR="9481" marT="9481" marB="0" anchor="b">
                    <a:solidFill>
                      <a:schemeClr val="tx1"/>
                    </a:solidFill>
                  </a:tcPr>
                </a:tc>
                <a:tc>
                  <a:txBody>
                    <a:bodyPr/>
                    <a:lstStyle/>
                    <a:p>
                      <a:pPr algn="l" fontAlgn="b"/>
                      <a:r>
                        <a:rPr lang="fr-FR" sz="1400" u="none" strike="noStrike" dirty="0">
                          <a:solidFill>
                            <a:schemeClr val="bg1"/>
                          </a:solidFill>
                          <a:effectLst/>
                        </a:rPr>
                        <a:t>DEPENSES </a:t>
                      </a:r>
                      <a:endParaRPr lang="fr-FR" sz="1400" b="1" i="0" u="none" strike="noStrike" dirty="0">
                        <a:solidFill>
                          <a:schemeClr val="bg1"/>
                        </a:solidFill>
                        <a:effectLst/>
                        <a:latin typeface="Lato" panose="020F0502020204030203" pitchFamily="34" charset="0"/>
                      </a:endParaRPr>
                    </a:p>
                  </a:txBody>
                  <a:tcPr marL="9481" marR="9481" marT="9481" marB="0" anchor="b">
                    <a:solidFill>
                      <a:schemeClr val="tx1"/>
                    </a:solidFill>
                  </a:tcPr>
                </a:tc>
                <a:tc>
                  <a:txBody>
                    <a:bodyPr/>
                    <a:lstStyle/>
                    <a:p>
                      <a:pPr algn="r" fontAlgn="b"/>
                      <a:r>
                        <a:rPr lang="fr-FR" sz="1400" u="none" strike="noStrike" dirty="0">
                          <a:solidFill>
                            <a:schemeClr val="bg1"/>
                          </a:solidFill>
                          <a:effectLst/>
                        </a:rPr>
                        <a:t>489 274,73 € </a:t>
                      </a:r>
                      <a:endParaRPr lang="fr-FR" sz="1400" b="1" i="0" u="none" strike="noStrike" dirty="0">
                        <a:solidFill>
                          <a:schemeClr val="bg1"/>
                        </a:solidFill>
                        <a:effectLst/>
                        <a:latin typeface="Lato" panose="020F0502020204030203" pitchFamily="34" charset="0"/>
                      </a:endParaRPr>
                    </a:p>
                  </a:txBody>
                  <a:tcPr marL="9481" marR="9481" marT="9481" marB="0" anchor="b">
                    <a:solidFill>
                      <a:schemeClr val="tx1"/>
                    </a:solidFill>
                  </a:tcPr>
                </a:tc>
                <a:tc>
                  <a:txBody>
                    <a:bodyPr/>
                    <a:lstStyle/>
                    <a:p>
                      <a:pPr algn="r" fontAlgn="b"/>
                      <a:r>
                        <a:rPr lang="fr-FR" sz="1400" u="none" strike="noStrike" dirty="0">
                          <a:solidFill>
                            <a:schemeClr val="bg1"/>
                          </a:solidFill>
                          <a:effectLst/>
                        </a:rPr>
                        <a:t>17 101,73 € </a:t>
                      </a:r>
                      <a:endParaRPr lang="fr-FR" sz="1400" b="0" i="0" u="none" strike="noStrike" dirty="0">
                        <a:solidFill>
                          <a:schemeClr val="bg1"/>
                        </a:solidFill>
                        <a:effectLst/>
                        <a:latin typeface="Lato" panose="020F0502020204030203" pitchFamily="34" charset="0"/>
                      </a:endParaRPr>
                    </a:p>
                  </a:txBody>
                  <a:tcPr marL="9481" marR="9481" marT="9481" marB="0" anchor="b">
                    <a:solidFill>
                      <a:schemeClr val="tx1"/>
                    </a:solidFill>
                  </a:tcPr>
                </a:tc>
                <a:tc>
                  <a:txBody>
                    <a:bodyPr/>
                    <a:lstStyle/>
                    <a:p>
                      <a:pPr algn="r" fontAlgn="b"/>
                      <a:r>
                        <a:rPr lang="fr-FR" sz="1400" u="none" strike="noStrike" dirty="0">
                          <a:solidFill>
                            <a:schemeClr val="bg1"/>
                          </a:solidFill>
                          <a:effectLst/>
                        </a:rPr>
                        <a:t>406 759,00 € </a:t>
                      </a:r>
                      <a:endParaRPr lang="fr-FR" sz="1400" b="0" i="0" u="none" strike="noStrike" dirty="0">
                        <a:solidFill>
                          <a:schemeClr val="bg1"/>
                        </a:solidFill>
                        <a:effectLst/>
                        <a:latin typeface="Lato" panose="020F0502020204030203" pitchFamily="34" charset="0"/>
                      </a:endParaRPr>
                    </a:p>
                  </a:txBody>
                  <a:tcPr marL="9481" marR="9481" marT="9481" marB="0" anchor="b">
                    <a:solidFill>
                      <a:schemeClr val="tx1"/>
                    </a:solidFill>
                  </a:tcPr>
                </a:tc>
                <a:tc>
                  <a:txBody>
                    <a:bodyPr/>
                    <a:lstStyle/>
                    <a:p>
                      <a:pPr algn="r" fontAlgn="b"/>
                      <a:r>
                        <a:rPr lang="fr-FR" sz="1400" u="none" strike="noStrike" dirty="0">
                          <a:solidFill>
                            <a:schemeClr val="bg1"/>
                          </a:solidFill>
                          <a:effectLst/>
                        </a:rPr>
                        <a:t>65 414,00 € </a:t>
                      </a:r>
                      <a:endParaRPr lang="fr-FR" sz="1400" b="0" i="0" u="none" strike="noStrike" dirty="0">
                        <a:solidFill>
                          <a:schemeClr val="bg1"/>
                        </a:solidFill>
                        <a:effectLst/>
                        <a:latin typeface="Lato" panose="020F0502020204030203" pitchFamily="34" charset="0"/>
                      </a:endParaRPr>
                    </a:p>
                  </a:txBody>
                  <a:tcPr marL="9481" marR="9481" marT="9481" marB="0" anchor="b">
                    <a:solidFill>
                      <a:schemeClr val="tx1"/>
                    </a:solidFill>
                  </a:tcPr>
                </a:tc>
                <a:extLst>
                  <a:ext uri="{0D108BD9-81ED-4DB2-BD59-A6C34878D82A}">
                    <a16:rowId xmlns:a16="http://schemas.microsoft.com/office/drawing/2014/main" val="2645443128"/>
                  </a:ext>
                </a:extLst>
              </a:tr>
              <a:tr h="312876">
                <a:tc vMerge="1">
                  <a:txBody>
                    <a:bodyPr/>
                    <a:lstStyle/>
                    <a:p>
                      <a:endParaRPr lang="fr-FR"/>
                    </a:p>
                  </a:txBody>
                  <a:tcPr/>
                </a:tc>
                <a:tc vMerge="1">
                  <a:txBody>
                    <a:bodyPr/>
                    <a:lstStyle/>
                    <a:p>
                      <a:endParaRPr lang="fr-FR"/>
                    </a:p>
                  </a:txBody>
                  <a:tcPr/>
                </a:tc>
                <a:tc>
                  <a:txBody>
                    <a:bodyPr/>
                    <a:lstStyle/>
                    <a:p>
                      <a:pPr algn="ctr" fontAlgn="b"/>
                      <a:r>
                        <a:rPr lang="fr-FR" sz="1400" u="none" strike="noStrike">
                          <a:solidFill>
                            <a:schemeClr val="bg1"/>
                          </a:solidFill>
                          <a:effectLst/>
                        </a:rPr>
                        <a:t>2021</a:t>
                      </a:r>
                      <a:endParaRPr lang="fr-FR" sz="1400" b="1" i="0" u="none" strike="noStrike">
                        <a:solidFill>
                          <a:schemeClr val="bg1"/>
                        </a:solidFill>
                        <a:effectLst/>
                        <a:latin typeface="Lato" panose="020F0502020204030203" pitchFamily="34" charset="0"/>
                      </a:endParaRPr>
                    </a:p>
                  </a:txBody>
                  <a:tcPr marL="9481" marR="9481" marT="9481" marB="0" anchor="b">
                    <a:solidFill>
                      <a:schemeClr val="tx1"/>
                    </a:solidFill>
                  </a:tcPr>
                </a:tc>
                <a:tc>
                  <a:txBody>
                    <a:bodyPr/>
                    <a:lstStyle/>
                    <a:p>
                      <a:pPr algn="l" fontAlgn="b"/>
                      <a:r>
                        <a:rPr lang="fr-FR" sz="1400" u="none" strike="noStrike">
                          <a:solidFill>
                            <a:schemeClr val="bg1"/>
                          </a:solidFill>
                          <a:effectLst/>
                        </a:rPr>
                        <a:t>RECETTES</a:t>
                      </a:r>
                      <a:endParaRPr lang="fr-FR" sz="1400" b="1" i="0" u="none" strike="noStrike">
                        <a:solidFill>
                          <a:schemeClr val="bg1"/>
                        </a:solidFill>
                        <a:effectLst/>
                        <a:latin typeface="Lato" panose="020F0502020204030203" pitchFamily="34" charset="0"/>
                      </a:endParaRPr>
                    </a:p>
                  </a:txBody>
                  <a:tcPr marL="9481" marR="9481" marT="9481" marB="0" anchor="b">
                    <a:solidFill>
                      <a:schemeClr val="tx1"/>
                    </a:solidFill>
                  </a:tcPr>
                </a:tc>
                <a:tc>
                  <a:txBody>
                    <a:bodyPr/>
                    <a:lstStyle/>
                    <a:p>
                      <a:pPr algn="r" fontAlgn="b"/>
                      <a:r>
                        <a:rPr lang="fr-FR" sz="1400" u="none" strike="noStrike" dirty="0">
                          <a:solidFill>
                            <a:schemeClr val="bg1"/>
                          </a:solidFill>
                          <a:effectLst/>
                        </a:rPr>
                        <a:t>222 500,00 € </a:t>
                      </a:r>
                      <a:endParaRPr lang="fr-FR" sz="1400" b="1" i="0" u="none" strike="noStrike" dirty="0">
                        <a:solidFill>
                          <a:schemeClr val="bg1"/>
                        </a:solidFill>
                        <a:effectLst/>
                        <a:latin typeface="Lato" panose="020F0502020204030203" pitchFamily="34" charset="0"/>
                      </a:endParaRPr>
                    </a:p>
                  </a:txBody>
                  <a:tcPr marL="9481" marR="9481" marT="9481" marB="0" anchor="b">
                    <a:solidFill>
                      <a:schemeClr val="tx1"/>
                    </a:solidFill>
                  </a:tcPr>
                </a:tc>
                <a:tc>
                  <a:txBody>
                    <a:bodyPr/>
                    <a:lstStyle/>
                    <a:p>
                      <a:pPr algn="r" fontAlgn="b"/>
                      <a:r>
                        <a:rPr lang="fr-FR" sz="1400" u="none" strike="noStrike" dirty="0">
                          <a:solidFill>
                            <a:schemeClr val="bg1"/>
                          </a:solidFill>
                          <a:effectLst/>
                        </a:rPr>
                        <a:t>-   € </a:t>
                      </a:r>
                      <a:endParaRPr lang="fr-FR" sz="1400" b="0" i="0" u="none" strike="noStrike" dirty="0">
                        <a:solidFill>
                          <a:schemeClr val="bg1"/>
                        </a:solidFill>
                        <a:effectLst/>
                        <a:latin typeface="Lato" panose="020F0502020204030203" pitchFamily="34" charset="0"/>
                      </a:endParaRPr>
                    </a:p>
                  </a:txBody>
                  <a:tcPr marL="9481" marR="9481" marT="9481" marB="0" anchor="b">
                    <a:solidFill>
                      <a:schemeClr val="tx1"/>
                    </a:solidFill>
                  </a:tcPr>
                </a:tc>
                <a:tc>
                  <a:txBody>
                    <a:bodyPr/>
                    <a:lstStyle/>
                    <a:p>
                      <a:pPr algn="r" fontAlgn="b"/>
                      <a:r>
                        <a:rPr lang="fr-FR" sz="1400" u="none" strike="noStrike" dirty="0">
                          <a:solidFill>
                            <a:schemeClr val="bg1"/>
                          </a:solidFill>
                          <a:effectLst/>
                        </a:rPr>
                        <a:t>149 147,00 € </a:t>
                      </a:r>
                      <a:endParaRPr lang="fr-FR" sz="1400" b="0" i="0" u="none" strike="noStrike" dirty="0">
                        <a:solidFill>
                          <a:schemeClr val="bg1"/>
                        </a:solidFill>
                        <a:effectLst/>
                        <a:latin typeface="Lato" panose="020F0502020204030203" pitchFamily="34" charset="0"/>
                      </a:endParaRPr>
                    </a:p>
                  </a:txBody>
                  <a:tcPr marL="9481" marR="9481" marT="9481" marB="0" anchor="b">
                    <a:solidFill>
                      <a:schemeClr val="tx1"/>
                    </a:solidFill>
                  </a:tcPr>
                </a:tc>
                <a:tc>
                  <a:txBody>
                    <a:bodyPr/>
                    <a:lstStyle/>
                    <a:p>
                      <a:pPr algn="r" fontAlgn="b"/>
                      <a:r>
                        <a:rPr lang="fr-FR" sz="1400" u="none" strike="noStrike" dirty="0">
                          <a:solidFill>
                            <a:schemeClr val="bg1"/>
                          </a:solidFill>
                          <a:effectLst/>
                        </a:rPr>
                        <a:t>73 353,00 € </a:t>
                      </a:r>
                      <a:endParaRPr lang="fr-FR" sz="1400" b="0" i="0" u="none" strike="noStrike" dirty="0">
                        <a:solidFill>
                          <a:schemeClr val="bg1"/>
                        </a:solidFill>
                        <a:effectLst/>
                        <a:latin typeface="Lato" panose="020F0502020204030203" pitchFamily="34" charset="0"/>
                      </a:endParaRPr>
                    </a:p>
                  </a:txBody>
                  <a:tcPr marL="9481" marR="9481" marT="9481" marB="0" anchor="b">
                    <a:solidFill>
                      <a:schemeClr val="tx1"/>
                    </a:solidFill>
                  </a:tcPr>
                </a:tc>
                <a:extLst>
                  <a:ext uri="{0D108BD9-81ED-4DB2-BD59-A6C34878D82A}">
                    <a16:rowId xmlns:a16="http://schemas.microsoft.com/office/drawing/2014/main" val="2007590108"/>
                  </a:ext>
                </a:extLst>
              </a:tr>
            </a:tbl>
          </a:graphicData>
        </a:graphic>
      </p:graphicFrame>
    </p:spTree>
    <p:extLst>
      <p:ext uri="{BB962C8B-B14F-4D97-AF65-F5344CB8AC3E}">
        <p14:creationId xmlns:p14="http://schemas.microsoft.com/office/powerpoint/2010/main" val="101822750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457200" y="65845"/>
            <a:ext cx="8229600" cy="777713"/>
          </a:xfrm>
        </p:spPr>
        <p:txBody>
          <a:bodyPr anchor="t">
            <a:normAutofit/>
          </a:bodyPr>
          <a:lstStyle/>
          <a:p>
            <a:pPr algn="l"/>
            <a:r>
              <a:rPr lang="fr-FR" sz="4000" b="1" dirty="0">
                <a:solidFill>
                  <a:schemeClr val="accent4">
                    <a:lumMod val="75000"/>
                  </a:schemeClr>
                </a:solidFill>
                <a:latin typeface="Lato" pitchFamily="34" charset="0"/>
                <a:ea typeface="Lato" pitchFamily="34" charset="0"/>
                <a:cs typeface="Lato" pitchFamily="34" charset="0"/>
              </a:rPr>
              <a:t>Finances</a:t>
            </a:r>
            <a:r>
              <a:rPr lang="fr-FR" sz="1300" b="1" i="1" dirty="0">
                <a:solidFill>
                  <a:srgbClr val="5E3B27"/>
                </a:solidFill>
                <a:latin typeface="Lato" pitchFamily="34" charset="0"/>
                <a:ea typeface="Lato" pitchFamily="34" charset="0"/>
                <a:cs typeface="Lato" pitchFamily="34" charset="0"/>
              </a:rPr>
              <a:t> </a:t>
            </a:r>
            <a:r>
              <a:rPr lang="fr-FR" sz="1400" b="1" i="1" dirty="0">
                <a:solidFill>
                  <a:srgbClr val="5E3B27"/>
                </a:solidFill>
                <a:latin typeface="Lato" pitchFamily="34" charset="0"/>
                <a:ea typeface="Lato" pitchFamily="34" charset="0"/>
                <a:cs typeface="Lato" pitchFamily="34" charset="0"/>
              </a:rPr>
              <a:t>- Intervention de Monsieur Jérôme PELTIER</a:t>
            </a:r>
            <a:endParaRPr lang="fr-FR" sz="1300" b="1" i="1" dirty="0">
              <a:solidFill>
                <a:srgbClr val="5E3B27"/>
              </a:solidFill>
              <a:latin typeface="Lato" pitchFamily="34" charset="0"/>
              <a:ea typeface="Lato" pitchFamily="34" charset="0"/>
              <a:cs typeface="Lato" pitchFamily="34" charset="0"/>
            </a:endParaRPr>
          </a:p>
        </p:txBody>
      </p:sp>
      <p:sp>
        <p:nvSpPr>
          <p:cNvPr id="10" name="Espace réservé du contenu 9"/>
          <p:cNvSpPr>
            <a:spLocks noGrp="1"/>
          </p:cNvSpPr>
          <p:nvPr>
            <p:ph idx="1"/>
          </p:nvPr>
        </p:nvSpPr>
        <p:spPr>
          <a:xfrm>
            <a:off x="484663" y="915565"/>
            <a:ext cx="8388881" cy="3851697"/>
          </a:xfrm>
        </p:spPr>
        <p:txBody>
          <a:bodyPr vert="horz" lIns="91440" tIns="45720" rIns="91440" bIns="45720" rtlCol="0" anchor="t">
            <a:normAutofit/>
          </a:bodyPr>
          <a:lstStyle/>
          <a:p>
            <a:pPr marL="0" lvl="0" indent="0" algn="just">
              <a:spcBef>
                <a:spcPts val="0"/>
              </a:spcBef>
              <a:spcAft>
                <a:spcPts val="600"/>
              </a:spcAft>
              <a:buNone/>
              <a:tabLst>
                <a:tab pos="457200" algn="l"/>
              </a:tabLst>
            </a:pPr>
            <a:r>
              <a:rPr lang="fr-FR" sz="2000" b="1" dirty="0">
                <a:solidFill>
                  <a:schemeClr val="accent4">
                    <a:lumMod val="75000"/>
                  </a:schemeClr>
                </a:solidFill>
                <a:latin typeface="Lato" panose="020F0502020204030203" pitchFamily="34" charset="0"/>
                <a:cs typeface="Arial" panose="020B0604020202020204" pitchFamily="34" charset="0"/>
              </a:rPr>
              <a:t>6. Modification des autorisations de programmes et crédits de paiement (AP/CP) - Budget annexe assainissement collectif</a:t>
            </a:r>
            <a:endParaRPr lang="fr-FR" sz="2000" dirty="0">
              <a:solidFill>
                <a:schemeClr val="bg1"/>
              </a:solidFill>
              <a:latin typeface="Lato" panose="020F0502020204030203" pitchFamily="34" charset="0"/>
              <a:ea typeface="Calibri" panose="020F0502020204030204" pitchFamily="34" charset="0"/>
              <a:cs typeface="Arial" panose="020B0604020202020204" pitchFamily="34" charset="0"/>
            </a:endParaRPr>
          </a:p>
          <a:p>
            <a:pPr marL="0" lvl="0" indent="0" algn="just">
              <a:spcBef>
                <a:spcPts val="0"/>
              </a:spcBef>
              <a:spcAft>
                <a:spcPts val="600"/>
              </a:spcAft>
              <a:buNone/>
              <a:tabLst>
                <a:tab pos="457200" algn="l"/>
              </a:tabLst>
            </a:pPr>
            <a:endParaRPr lang="fr-FR" sz="2000" b="1" dirty="0">
              <a:solidFill>
                <a:schemeClr val="bg1"/>
              </a:solidFill>
              <a:latin typeface="Lato" panose="020F0502020204030203" pitchFamily="34" charset="0"/>
              <a:ea typeface="Calibri" panose="020F0502020204030204" pitchFamily="34" charset="0"/>
              <a:cs typeface="Arial" panose="020B0604020202020204" pitchFamily="34" charset="0"/>
            </a:endParaRPr>
          </a:p>
          <a:p>
            <a:pPr marL="0" lvl="0" indent="0" algn="just">
              <a:spcBef>
                <a:spcPts val="0"/>
              </a:spcBef>
              <a:spcAft>
                <a:spcPts val="600"/>
              </a:spcAft>
              <a:buNone/>
              <a:tabLst>
                <a:tab pos="457200" algn="l"/>
              </a:tabLst>
            </a:pPr>
            <a:r>
              <a:rPr lang="fr-FR" sz="2000" b="1" dirty="0">
                <a:solidFill>
                  <a:schemeClr val="bg1"/>
                </a:solidFill>
                <a:latin typeface="Lato" panose="020F0502020204030203" pitchFamily="34" charset="0"/>
                <a:ea typeface="Calibri" panose="020F0502020204030204" pitchFamily="34" charset="0"/>
                <a:cs typeface="Arial" panose="020B0604020202020204" pitchFamily="34" charset="0"/>
              </a:rPr>
              <a:t>Le conseil communautaire est invité à :</a:t>
            </a:r>
          </a:p>
          <a:p>
            <a:pPr lvl="0" algn="just">
              <a:spcBef>
                <a:spcPts val="0"/>
              </a:spcBef>
              <a:spcAft>
                <a:spcPts val="600"/>
              </a:spcAft>
              <a:tabLst>
                <a:tab pos="457200" algn="l"/>
              </a:tabLst>
            </a:pPr>
            <a:r>
              <a:rPr lang="fr-FR" sz="2000" b="1" dirty="0">
                <a:solidFill>
                  <a:schemeClr val="bg1"/>
                </a:solidFill>
                <a:latin typeface="Lato" panose="020F0502020204030203" pitchFamily="34" charset="0"/>
                <a:ea typeface="Calibri" panose="020F0502020204030204" pitchFamily="34" charset="0"/>
                <a:cs typeface="Arial" panose="020B0604020202020204" pitchFamily="34" charset="0"/>
              </a:rPr>
              <a:t>MODIFIER le phasage des crédits de paiement en dépenses et recettes et le montant total des autorisations de programmes  tels que présentés.</a:t>
            </a:r>
            <a:endParaRPr lang="fr-FR" sz="2400" b="1" dirty="0">
              <a:solidFill>
                <a:schemeClr val="accent4">
                  <a:lumMod val="75000"/>
                </a:schemeClr>
              </a:solidFill>
              <a:latin typeface="Lato" panose="020F0502020204030203" pitchFamily="34" charset="0"/>
              <a:ea typeface="Calibri" panose="020F0502020204030204" pitchFamily="34" charset="0"/>
              <a:cs typeface="Arial" panose="020B0604020202020204" pitchFamily="34" charset="0"/>
            </a:endParaRPr>
          </a:p>
        </p:txBody>
      </p:sp>
      <p:cxnSp>
        <p:nvCxnSpPr>
          <p:cNvPr id="6" name="Connecteur droit 5">
            <a:extLst>
              <a:ext uri="{FF2B5EF4-FFF2-40B4-BE49-F238E27FC236}">
                <a16:creationId xmlns:a16="http://schemas.microsoft.com/office/drawing/2014/main" id="{D02FCFA7-D3AC-4A77-82E3-D7EF5D2B3393}"/>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Espace réservé de la date 1">
            <a:extLst>
              <a:ext uri="{FF2B5EF4-FFF2-40B4-BE49-F238E27FC236}">
                <a16:creationId xmlns:a16="http://schemas.microsoft.com/office/drawing/2014/main" id="{0992E0AA-B545-4228-B64A-17D1753692A3}"/>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1" u="none" strike="noStrike" kern="1200" cap="none" spc="0" normalizeH="0" baseline="0" noProof="0">
                <a:ln>
                  <a:noFill/>
                </a:ln>
                <a:solidFill>
                  <a:srgbClr val="C00000"/>
                </a:solidFill>
                <a:effectLst/>
                <a:uLnTx/>
                <a:uFillTx/>
                <a:latin typeface="Lato"/>
                <a:ea typeface="+mn-ea"/>
                <a:cs typeface="+mn-cs"/>
              </a:rPr>
              <a:t>Conseil communautaire – 17 novembre 2022</a:t>
            </a:r>
            <a:endParaRPr kumimoji="0" lang="fr-FR" sz="1200" b="0" i="1" u="none" strike="noStrike" kern="1200" cap="none" spc="0" normalizeH="0" baseline="0" noProof="0" dirty="0">
              <a:ln>
                <a:noFill/>
              </a:ln>
              <a:solidFill>
                <a:srgbClr val="C00000"/>
              </a:solidFill>
              <a:effectLst/>
              <a:uLnTx/>
              <a:uFillTx/>
              <a:latin typeface="Lato"/>
              <a:ea typeface="+mn-ea"/>
              <a:cs typeface="+mn-cs"/>
            </a:endParaRPr>
          </a:p>
        </p:txBody>
      </p:sp>
      <p:sp>
        <p:nvSpPr>
          <p:cNvPr id="4" name="Espace réservé du numéro de diapositive 3">
            <a:extLst>
              <a:ext uri="{FF2B5EF4-FFF2-40B4-BE49-F238E27FC236}">
                <a16:creationId xmlns:a16="http://schemas.microsoft.com/office/drawing/2014/main" id="{1A2CC4F9-065F-ACD9-37C8-9C43326A0F60}"/>
              </a:ext>
            </a:extLst>
          </p:cNvPr>
          <p:cNvSpPr>
            <a:spLocks noGrp="1"/>
          </p:cNvSpPr>
          <p:nvPr>
            <p:ph type="sldNum" sz="quarter" idx="12"/>
          </p:nvPr>
        </p:nvSpPr>
        <p:spPr/>
        <p:txBody>
          <a:bodyPr/>
          <a:lstStyle/>
          <a:p>
            <a:fld id="{7DD352F8-E6D5-40A5-90BA-A89BD40754D9}" type="slidenum">
              <a:rPr lang="fr-FR" smtClean="0"/>
              <a:pPr/>
              <a:t>59</a:t>
            </a:fld>
            <a:endParaRPr lang="fr-FR"/>
          </a:p>
        </p:txBody>
      </p:sp>
    </p:spTree>
    <p:extLst>
      <p:ext uri="{BB962C8B-B14F-4D97-AF65-F5344CB8AC3E}">
        <p14:creationId xmlns:p14="http://schemas.microsoft.com/office/powerpoint/2010/main" val="23364143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457200" y="102392"/>
            <a:ext cx="8322075" cy="777713"/>
          </a:xfrm>
        </p:spPr>
        <p:txBody>
          <a:bodyPr anchor="t">
            <a:normAutofit/>
          </a:bodyPr>
          <a:lstStyle/>
          <a:p>
            <a:pPr algn="l"/>
            <a:r>
              <a:rPr lang="fr-FR" sz="4000" b="1" dirty="0">
                <a:solidFill>
                  <a:schemeClr val="tx2"/>
                </a:solidFill>
                <a:latin typeface="Caviar Dreams" pitchFamily="34" charset="0"/>
                <a:cs typeface="Arial" pitchFamily="34" charset="0"/>
              </a:rPr>
              <a:t>Affaires générales </a:t>
            </a:r>
            <a:r>
              <a:rPr lang="fr-FR" sz="1400" b="1" i="1" dirty="0">
                <a:solidFill>
                  <a:schemeClr val="bg2">
                    <a:lumMod val="75000"/>
                  </a:schemeClr>
                </a:solidFill>
                <a:latin typeface="Lato" pitchFamily="34" charset="0"/>
                <a:ea typeface="Lato" pitchFamily="34" charset="0"/>
                <a:cs typeface="Lato" pitchFamily="34" charset="0"/>
              </a:rPr>
              <a:t>-  Intervention de Monsieur Fabrice Michelet</a:t>
            </a:r>
          </a:p>
        </p:txBody>
      </p:sp>
      <p:sp>
        <p:nvSpPr>
          <p:cNvPr id="10" name="Espace réservé du contenu 9"/>
          <p:cNvSpPr>
            <a:spLocks noGrp="1"/>
          </p:cNvSpPr>
          <p:nvPr>
            <p:ph idx="1"/>
          </p:nvPr>
        </p:nvSpPr>
        <p:spPr>
          <a:xfrm>
            <a:off x="457200" y="869880"/>
            <a:ext cx="8435280" cy="3897383"/>
          </a:xfrm>
        </p:spPr>
        <p:txBody>
          <a:bodyPr vert="horz" lIns="91440" tIns="45720" rIns="91440" bIns="45720" rtlCol="0" anchor="t">
            <a:normAutofit/>
          </a:bodyPr>
          <a:lstStyle/>
          <a:p>
            <a:pPr marL="0" lvl="0" indent="0" algn="just">
              <a:lnSpc>
                <a:spcPct val="105000"/>
              </a:lnSpc>
              <a:spcAft>
                <a:spcPts val="800"/>
              </a:spcAft>
              <a:buNone/>
            </a:pPr>
            <a:r>
              <a:rPr lang="fr-FR" sz="2000" b="1" dirty="0">
                <a:solidFill>
                  <a:schemeClr val="tx2"/>
                </a:solidFill>
                <a:ea typeface="SimSun;宋体"/>
                <a:cs typeface="Arial" panose="020B0604020202020204" pitchFamily="34" charset="0"/>
              </a:rPr>
              <a:t>2. Rapport annuel en matière d'égalité entre les femmes et les hommes </a:t>
            </a:r>
            <a:endParaRPr lang="fr-FR" sz="2400" b="1" dirty="0">
              <a:solidFill>
                <a:srgbClr val="F99707"/>
              </a:solidFill>
              <a:ea typeface="SimSun;宋体"/>
              <a:cs typeface="Arial" panose="020B0604020202020204" pitchFamily="34" charset="0"/>
            </a:endParaRPr>
          </a:p>
          <a:p>
            <a:pPr marL="0" lvl="0" indent="0" algn="just">
              <a:lnSpc>
                <a:spcPct val="105000"/>
              </a:lnSpc>
              <a:spcAft>
                <a:spcPts val="800"/>
              </a:spcAft>
              <a:buNone/>
            </a:pPr>
            <a:endParaRPr lang="fr-FR" sz="2000" b="1" dirty="0">
              <a:solidFill>
                <a:schemeClr val="bg1"/>
              </a:solidFill>
              <a:ea typeface="SimSun;宋体"/>
              <a:cs typeface="Arial" panose="020B0604020202020204" pitchFamily="34" charset="0"/>
            </a:endParaRPr>
          </a:p>
          <a:p>
            <a:pPr marL="0" lvl="0" indent="0" algn="just">
              <a:lnSpc>
                <a:spcPct val="105000"/>
              </a:lnSpc>
              <a:spcAft>
                <a:spcPts val="800"/>
              </a:spcAft>
              <a:buNone/>
            </a:pPr>
            <a:r>
              <a:rPr lang="fr-FR" sz="2000" b="1" dirty="0">
                <a:solidFill>
                  <a:schemeClr val="bg1"/>
                </a:solidFill>
                <a:ea typeface="SimSun;宋体"/>
                <a:cs typeface="Arial" panose="020B0604020202020204" pitchFamily="34" charset="0"/>
              </a:rPr>
              <a:t>Le conseil communautaire est invité à :</a:t>
            </a:r>
          </a:p>
          <a:p>
            <a:pPr lvl="0" algn="just">
              <a:lnSpc>
                <a:spcPct val="105000"/>
              </a:lnSpc>
              <a:spcAft>
                <a:spcPts val="800"/>
              </a:spcAft>
            </a:pPr>
            <a:r>
              <a:rPr lang="fr-FR" sz="2000" b="1" dirty="0">
                <a:solidFill>
                  <a:schemeClr val="bg1"/>
                </a:solidFill>
                <a:ea typeface="SimSun;宋体"/>
                <a:cs typeface="Arial" panose="020B0604020202020204" pitchFamily="34" charset="0"/>
              </a:rPr>
              <a:t>PRENDRE ACTE du rapport annexé sur la situation en matière d’égalité entre les femmes et les hommes préalablement au débat d’orientations budgétaires 2023 de la communauté de communes Mellois en Poitou.</a:t>
            </a:r>
            <a:endParaRPr lang="fr-FR" sz="2400" b="1" dirty="0">
              <a:solidFill>
                <a:srgbClr val="F99707"/>
              </a:solidFill>
              <a:ea typeface="SimSun;宋体"/>
              <a:cs typeface="Arial" panose="020B0604020202020204" pitchFamily="34" charset="0"/>
            </a:endParaRPr>
          </a:p>
          <a:p>
            <a:pPr marL="0" lvl="0" indent="0" algn="just">
              <a:lnSpc>
                <a:spcPct val="105000"/>
              </a:lnSpc>
              <a:spcAft>
                <a:spcPts val="800"/>
              </a:spcAft>
              <a:buNone/>
            </a:pPr>
            <a:endParaRPr lang="fr-FR" sz="2400" b="1" dirty="0">
              <a:solidFill>
                <a:srgbClr val="F99707"/>
              </a:solidFill>
              <a:ea typeface="SimSun;宋体"/>
              <a:cs typeface="Arial" panose="020B0604020202020204" pitchFamily="34" charset="0"/>
            </a:endParaRPr>
          </a:p>
        </p:txBody>
      </p:sp>
      <p:cxnSp>
        <p:nvCxnSpPr>
          <p:cNvPr id="4" name="Connecteur droit 3">
            <a:extLst>
              <a:ext uri="{FF2B5EF4-FFF2-40B4-BE49-F238E27FC236}">
                <a16:creationId xmlns:a16="http://schemas.microsoft.com/office/drawing/2014/main" id="{D990F430-F22E-4DFD-AC13-B6FE6F28C6E6}"/>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5" name="Espace réservé de la date 1">
            <a:extLst>
              <a:ext uri="{FF2B5EF4-FFF2-40B4-BE49-F238E27FC236}">
                <a16:creationId xmlns:a16="http://schemas.microsoft.com/office/drawing/2014/main" id="{751B799A-2741-46CE-8EB5-1345CA22DF28}"/>
              </a:ext>
            </a:extLst>
          </p:cNvPr>
          <p:cNvSpPr>
            <a:spLocks noGrp="1"/>
          </p:cNvSpPr>
          <p:nvPr>
            <p:ph type="dt" sz="half" idx="10"/>
          </p:nvPr>
        </p:nvSpPr>
        <p:spPr>
          <a:xfrm>
            <a:off x="457200" y="4767264"/>
            <a:ext cx="3322712" cy="273844"/>
          </a:xfrm>
        </p:spPr>
        <p:txBody>
          <a:bodyPr/>
          <a:lstStyle/>
          <a:p>
            <a:r>
              <a:rPr lang="fr-FR" i="1">
                <a:solidFill>
                  <a:schemeClr val="accent1"/>
                </a:solidFill>
              </a:rPr>
              <a:t>Conseil communautaire – 17 novembre 2022</a:t>
            </a:r>
            <a:endParaRPr lang="fr-FR" i="1" dirty="0">
              <a:solidFill>
                <a:schemeClr val="accent1"/>
              </a:solidFill>
            </a:endParaRPr>
          </a:p>
        </p:txBody>
      </p:sp>
      <p:sp>
        <p:nvSpPr>
          <p:cNvPr id="13" name="Espace réservé du numéro de diapositive 6">
            <a:extLst>
              <a:ext uri="{FF2B5EF4-FFF2-40B4-BE49-F238E27FC236}">
                <a16:creationId xmlns:a16="http://schemas.microsoft.com/office/drawing/2014/main" id="{E14CACEB-72FB-4B2B-BADE-1A3B9798A06F}"/>
              </a:ext>
            </a:extLst>
          </p:cNvPr>
          <p:cNvSpPr txBox="1">
            <a:spLocks/>
          </p:cNvSpPr>
          <p:nvPr/>
        </p:nvSpPr>
        <p:spPr>
          <a:xfrm>
            <a:off x="5852445" y="4789430"/>
            <a:ext cx="2133600" cy="273844"/>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7DD352F8-E6D5-40A5-90BA-A89BD40754D9}" type="slidenum">
              <a:rPr lang="fr-FR" smtClean="0">
                <a:solidFill>
                  <a:schemeClr val="tx2"/>
                </a:solidFill>
                <a:latin typeface="Lato"/>
              </a:rPr>
              <a:pPr>
                <a:defRPr/>
              </a:pPr>
              <a:t>6</a:t>
            </a:fld>
            <a:endParaRPr lang="fr-FR" dirty="0">
              <a:solidFill>
                <a:schemeClr val="tx2"/>
              </a:solidFill>
              <a:latin typeface="Lato"/>
            </a:endParaRPr>
          </a:p>
        </p:txBody>
      </p:sp>
      <p:sp>
        <p:nvSpPr>
          <p:cNvPr id="2" name="Espace réservé du numéro de diapositive 1">
            <a:extLst>
              <a:ext uri="{FF2B5EF4-FFF2-40B4-BE49-F238E27FC236}">
                <a16:creationId xmlns:a16="http://schemas.microsoft.com/office/drawing/2014/main" id="{D90B8729-6AD7-7A31-6FB4-AF1E9B3C296A}"/>
              </a:ext>
            </a:extLst>
          </p:cNvPr>
          <p:cNvSpPr>
            <a:spLocks noGrp="1"/>
          </p:cNvSpPr>
          <p:nvPr>
            <p:ph type="sldNum" sz="quarter" idx="12"/>
          </p:nvPr>
        </p:nvSpPr>
        <p:spPr/>
        <p:txBody>
          <a:bodyPr/>
          <a:lstStyle/>
          <a:p>
            <a:fld id="{7DD352F8-E6D5-40A5-90BA-A89BD40754D9}" type="slidenum">
              <a:rPr lang="fr-FR" smtClean="0"/>
              <a:pPr/>
              <a:t>6</a:t>
            </a:fld>
            <a:endParaRPr lang="fr-FR"/>
          </a:p>
        </p:txBody>
      </p:sp>
    </p:spTree>
    <p:extLst>
      <p:ext uri="{BB962C8B-B14F-4D97-AF65-F5344CB8AC3E}">
        <p14:creationId xmlns:p14="http://schemas.microsoft.com/office/powerpoint/2010/main" val="324977798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457200" y="-101625"/>
            <a:ext cx="8229600" cy="777713"/>
          </a:xfrm>
        </p:spPr>
        <p:txBody>
          <a:bodyPr anchor="t">
            <a:normAutofit/>
          </a:bodyPr>
          <a:lstStyle/>
          <a:p>
            <a:pPr algn="l"/>
            <a:r>
              <a:rPr lang="fr-FR" sz="4000" b="1" dirty="0">
                <a:solidFill>
                  <a:schemeClr val="accent4">
                    <a:lumMod val="75000"/>
                  </a:schemeClr>
                </a:solidFill>
                <a:latin typeface="Lato" pitchFamily="34" charset="0"/>
                <a:ea typeface="Lato" pitchFamily="34" charset="0"/>
                <a:cs typeface="Lato" pitchFamily="34" charset="0"/>
              </a:rPr>
              <a:t>Finances</a:t>
            </a:r>
            <a:r>
              <a:rPr lang="fr-FR" sz="1300" b="1" i="1" dirty="0">
                <a:solidFill>
                  <a:srgbClr val="5E3B27"/>
                </a:solidFill>
                <a:latin typeface="Lato" pitchFamily="34" charset="0"/>
                <a:ea typeface="Lato" pitchFamily="34" charset="0"/>
                <a:cs typeface="Lato" pitchFamily="34" charset="0"/>
              </a:rPr>
              <a:t> </a:t>
            </a:r>
            <a:r>
              <a:rPr lang="fr-FR" sz="1400" b="1" i="1" dirty="0">
                <a:solidFill>
                  <a:srgbClr val="5E3B27"/>
                </a:solidFill>
                <a:latin typeface="Lato" pitchFamily="34" charset="0"/>
                <a:ea typeface="Lato" pitchFamily="34" charset="0"/>
                <a:cs typeface="Lato" pitchFamily="34" charset="0"/>
              </a:rPr>
              <a:t>- Intervention de Monsieur Jérôme PELTIER</a:t>
            </a:r>
            <a:endParaRPr lang="fr-FR" sz="1300" b="1" i="1" dirty="0">
              <a:solidFill>
                <a:srgbClr val="5E3B27"/>
              </a:solidFill>
              <a:latin typeface="Lato" pitchFamily="34" charset="0"/>
              <a:ea typeface="Lato" pitchFamily="34" charset="0"/>
              <a:cs typeface="Lato" pitchFamily="34" charset="0"/>
            </a:endParaRPr>
          </a:p>
        </p:txBody>
      </p:sp>
      <p:sp>
        <p:nvSpPr>
          <p:cNvPr id="10" name="Espace réservé du contenu 9"/>
          <p:cNvSpPr>
            <a:spLocks noGrp="1"/>
          </p:cNvSpPr>
          <p:nvPr>
            <p:ph idx="1"/>
          </p:nvPr>
        </p:nvSpPr>
        <p:spPr>
          <a:xfrm>
            <a:off x="457200" y="468480"/>
            <a:ext cx="8388881" cy="3851697"/>
          </a:xfrm>
        </p:spPr>
        <p:txBody>
          <a:bodyPr vert="horz" lIns="91440" tIns="45720" rIns="91440" bIns="45720" rtlCol="0" anchor="t">
            <a:normAutofit/>
          </a:bodyPr>
          <a:lstStyle/>
          <a:p>
            <a:pPr marL="0" lvl="0" indent="0" algn="just">
              <a:spcBef>
                <a:spcPts val="0"/>
              </a:spcBef>
              <a:spcAft>
                <a:spcPts val="600"/>
              </a:spcAft>
              <a:buNone/>
              <a:tabLst>
                <a:tab pos="457200" algn="l"/>
              </a:tabLst>
            </a:pPr>
            <a:r>
              <a:rPr lang="fr-FR" sz="2000" b="1" dirty="0">
                <a:solidFill>
                  <a:schemeClr val="accent4">
                    <a:lumMod val="75000"/>
                  </a:schemeClr>
                </a:solidFill>
                <a:latin typeface="Lato" panose="020F0502020204030203" pitchFamily="34" charset="0"/>
                <a:cs typeface="Arial" panose="020B0604020202020204" pitchFamily="34" charset="0"/>
              </a:rPr>
              <a:t>7. Décision modificative n°4 – Budget principal</a:t>
            </a:r>
            <a:endParaRPr lang="fr-FR" sz="2000" b="1" dirty="0">
              <a:solidFill>
                <a:schemeClr val="accent4">
                  <a:lumMod val="75000"/>
                </a:schemeClr>
              </a:solidFill>
              <a:latin typeface="Lato" panose="020F0502020204030203" pitchFamily="34" charset="0"/>
              <a:ea typeface="Calibri" panose="020F0502020204030204" pitchFamily="34" charset="0"/>
              <a:cs typeface="Arial" panose="020B0604020202020204" pitchFamily="34" charset="0"/>
            </a:endParaRPr>
          </a:p>
        </p:txBody>
      </p:sp>
      <p:cxnSp>
        <p:nvCxnSpPr>
          <p:cNvPr id="6" name="Connecteur droit 5">
            <a:extLst>
              <a:ext uri="{FF2B5EF4-FFF2-40B4-BE49-F238E27FC236}">
                <a16:creationId xmlns:a16="http://schemas.microsoft.com/office/drawing/2014/main" id="{D02FCFA7-D3AC-4A77-82E3-D7EF5D2B3393}"/>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4" name="Espace réservé de la date 3">
            <a:extLst>
              <a:ext uri="{FF2B5EF4-FFF2-40B4-BE49-F238E27FC236}">
                <a16:creationId xmlns:a16="http://schemas.microsoft.com/office/drawing/2014/main" id="{DD80A799-4E02-B3BC-DCDB-0F806CD6C050}"/>
              </a:ext>
            </a:extLst>
          </p:cNvPr>
          <p:cNvSpPr>
            <a:spLocks noGrp="1"/>
          </p:cNvSpPr>
          <p:nvPr>
            <p:ph type="dt" sz="half" idx="10"/>
          </p:nvPr>
        </p:nvSpPr>
        <p:spPr/>
        <p:txBody>
          <a:bodyPr/>
          <a:lstStyle/>
          <a:p>
            <a:r>
              <a:rPr lang="fr-FR"/>
              <a:t>Conseil communautaire – 17 novembre 2022</a:t>
            </a:r>
            <a:endParaRPr lang="fr-FR" dirty="0"/>
          </a:p>
        </p:txBody>
      </p:sp>
      <p:sp>
        <p:nvSpPr>
          <p:cNvPr id="5" name="Espace réservé du numéro de diapositive 4">
            <a:extLst>
              <a:ext uri="{FF2B5EF4-FFF2-40B4-BE49-F238E27FC236}">
                <a16:creationId xmlns:a16="http://schemas.microsoft.com/office/drawing/2014/main" id="{9FCD5CC4-ACB6-49A3-E0F8-ED15CBBA15A9}"/>
              </a:ext>
            </a:extLst>
          </p:cNvPr>
          <p:cNvSpPr>
            <a:spLocks noGrp="1"/>
          </p:cNvSpPr>
          <p:nvPr>
            <p:ph type="sldNum" sz="quarter" idx="12"/>
          </p:nvPr>
        </p:nvSpPr>
        <p:spPr/>
        <p:txBody>
          <a:bodyPr/>
          <a:lstStyle/>
          <a:p>
            <a:fld id="{7DD352F8-E6D5-40A5-90BA-A89BD40754D9}" type="slidenum">
              <a:rPr lang="fr-FR" smtClean="0"/>
              <a:pPr/>
              <a:t>60</a:t>
            </a:fld>
            <a:endParaRPr lang="fr-FR"/>
          </a:p>
        </p:txBody>
      </p:sp>
      <p:graphicFrame>
        <p:nvGraphicFramePr>
          <p:cNvPr id="3" name="Tableau 2">
            <a:extLst>
              <a:ext uri="{FF2B5EF4-FFF2-40B4-BE49-F238E27FC236}">
                <a16:creationId xmlns:a16="http://schemas.microsoft.com/office/drawing/2014/main" id="{6E9D49E0-38B8-41BA-D224-E596A3403294}"/>
              </a:ext>
            </a:extLst>
          </p:cNvPr>
          <p:cNvGraphicFramePr>
            <a:graphicFrameLocks noGrp="1"/>
          </p:cNvGraphicFramePr>
          <p:nvPr>
            <p:extLst>
              <p:ext uri="{D42A27DB-BD31-4B8C-83A1-F6EECF244321}">
                <p14:modId xmlns:p14="http://schemas.microsoft.com/office/powerpoint/2010/main" val="3419891856"/>
              </p:ext>
            </p:extLst>
          </p:nvPr>
        </p:nvGraphicFramePr>
        <p:xfrm>
          <a:off x="92122" y="856838"/>
          <a:ext cx="8959756" cy="3949126"/>
        </p:xfrm>
        <a:graphic>
          <a:graphicData uri="http://schemas.openxmlformats.org/drawingml/2006/table">
            <a:tbl>
              <a:tblPr/>
              <a:tblGrid>
                <a:gridCol w="2239939">
                  <a:extLst>
                    <a:ext uri="{9D8B030D-6E8A-4147-A177-3AD203B41FA5}">
                      <a16:colId xmlns:a16="http://schemas.microsoft.com/office/drawing/2014/main" val="2988728506"/>
                    </a:ext>
                  </a:extLst>
                </a:gridCol>
                <a:gridCol w="2239939">
                  <a:extLst>
                    <a:ext uri="{9D8B030D-6E8A-4147-A177-3AD203B41FA5}">
                      <a16:colId xmlns:a16="http://schemas.microsoft.com/office/drawing/2014/main" val="1881859822"/>
                    </a:ext>
                  </a:extLst>
                </a:gridCol>
                <a:gridCol w="2239939">
                  <a:extLst>
                    <a:ext uri="{9D8B030D-6E8A-4147-A177-3AD203B41FA5}">
                      <a16:colId xmlns:a16="http://schemas.microsoft.com/office/drawing/2014/main" val="2896661855"/>
                    </a:ext>
                  </a:extLst>
                </a:gridCol>
                <a:gridCol w="2239939">
                  <a:extLst>
                    <a:ext uri="{9D8B030D-6E8A-4147-A177-3AD203B41FA5}">
                      <a16:colId xmlns:a16="http://schemas.microsoft.com/office/drawing/2014/main" val="1195466130"/>
                    </a:ext>
                  </a:extLst>
                </a:gridCol>
              </a:tblGrid>
              <a:tr h="131476">
                <a:tc gridSpan="4">
                  <a:txBody>
                    <a:bodyPr/>
                    <a:lstStyle/>
                    <a:p>
                      <a:pPr algn="ctr" rtl="0">
                        <a:lnSpc>
                          <a:spcPct val="120000"/>
                        </a:lnSpc>
                      </a:pPr>
                      <a:r>
                        <a:rPr lang="fr-FR" sz="1200" b="1" dirty="0">
                          <a:solidFill>
                            <a:schemeClr val="bg1"/>
                          </a:solidFill>
                          <a:effectLst/>
                          <a:latin typeface="Lato, sans-serif"/>
                        </a:rPr>
                        <a:t>Section d'investissement</a:t>
                      </a:r>
                      <a:endParaRPr lang="fr-FR" sz="1200" dirty="0">
                        <a:solidFill>
                          <a:schemeClr val="bg1"/>
                        </a:solidFill>
                        <a:effectLst/>
                        <a:latin typeface="Lato" panose="020F0502020204030203" pitchFamily="34" charset="0"/>
                      </a:endParaRPr>
                    </a:p>
                  </a:txBody>
                  <a:tcPr marL="13475" marR="13475" marT="13475" marB="13475">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493495620"/>
                  </a:ext>
                </a:extLst>
              </a:tr>
              <a:tr h="131476">
                <a:tc gridSpan="2">
                  <a:txBody>
                    <a:bodyPr/>
                    <a:lstStyle/>
                    <a:p>
                      <a:pPr algn="ctr" rtl="0">
                        <a:lnSpc>
                          <a:spcPct val="120000"/>
                        </a:lnSpc>
                      </a:pPr>
                      <a:r>
                        <a:rPr lang="fr-FR" sz="1200" b="1" dirty="0">
                          <a:solidFill>
                            <a:schemeClr val="bg1"/>
                          </a:solidFill>
                          <a:effectLst/>
                          <a:latin typeface="Lato, sans-serif"/>
                        </a:rPr>
                        <a:t>Dépenses</a:t>
                      </a:r>
                      <a:endParaRPr lang="fr-FR" sz="1200" dirty="0">
                        <a:solidFill>
                          <a:schemeClr val="bg1"/>
                        </a:solidFill>
                        <a:effectLst/>
                        <a:latin typeface="Lato" panose="020F0502020204030203" pitchFamily="34" charset="0"/>
                      </a:endParaRPr>
                    </a:p>
                  </a:txBody>
                  <a:tcPr marL="13475" marR="13475" marT="13475" marB="13475">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hMerge="1">
                  <a:txBody>
                    <a:bodyPr/>
                    <a:lstStyle/>
                    <a:p>
                      <a:endParaRPr lang="fr-FR"/>
                    </a:p>
                  </a:txBody>
                  <a:tcPr/>
                </a:tc>
                <a:tc gridSpan="2">
                  <a:txBody>
                    <a:bodyPr/>
                    <a:lstStyle/>
                    <a:p>
                      <a:pPr algn="ctr" rtl="0">
                        <a:lnSpc>
                          <a:spcPct val="120000"/>
                        </a:lnSpc>
                      </a:pPr>
                      <a:r>
                        <a:rPr lang="fr-FR" sz="1200" b="1">
                          <a:solidFill>
                            <a:schemeClr val="bg1"/>
                          </a:solidFill>
                          <a:effectLst/>
                          <a:latin typeface="Lato, sans-serif"/>
                        </a:rPr>
                        <a:t>Recettes</a:t>
                      </a:r>
                      <a:endParaRPr lang="fr-FR" sz="1200">
                        <a:solidFill>
                          <a:schemeClr val="bg1"/>
                        </a:solidFill>
                        <a:effectLst/>
                        <a:latin typeface="Lato" panose="020F0502020204030203" pitchFamily="34" charset="0"/>
                      </a:endParaRPr>
                    </a:p>
                  </a:txBody>
                  <a:tcPr marL="13475" marR="13475" marT="13475" marB="13475">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hMerge="1">
                  <a:txBody>
                    <a:bodyPr/>
                    <a:lstStyle/>
                    <a:p>
                      <a:endParaRPr lang="fr-FR"/>
                    </a:p>
                  </a:txBody>
                  <a:tcPr/>
                </a:tc>
                <a:extLst>
                  <a:ext uri="{0D108BD9-81ED-4DB2-BD59-A6C34878D82A}">
                    <a16:rowId xmlns:a16="http://schemas.microsoft.com/office/drawing/2014/main" val="2107827304"/>
                  </a:ext>
                </a:extLst>
              </a:tr>
              <a:tr h="131476">
                <a:tc gridSpan="4">
                  <a:txBody>
                    <a:bodyPr/>
                    <a:lstStyle/>
                    <a:p>
                      <a:pPr algn="ctr" rtl="0">
                        <a:lnSpc>
                          <a:spcPct val="120000"/>
                        </a:lnSpc>
                      </a:pPr>
                      <a:r>
                        <a:rPr lang="fr-FR" sz="1200" b="1" i="1">
                          <a:solidFill>
                            <a:schemeClr val="bg1"/>
                          </a:solidFill>
                          <a:effectLst/>
                          <a:latin typeface="Lato, sans-serif"/>
                        </a:rPr>
                        <a:t>AP/CP GENDARMERIE MELLE/RES HABITAT JEUNES CELLES/SMA MOUGON</a:t>
                      </a:r>
                      <a:endParaRPr lang="fr-FR" sz="1200">
                        <a:solidFill>
                          <a:schemeClr val="bg1"/>
                        </a:solidFill>
                        <a:effectLst/>
                        <a:latin typeface="Lato" panose="020F0502020204030203" pitchFamily="34" charset="0"/>
                      </a:endParaRPr>
                    </a:p>
                  </a:txBody>
                  <a:tcPr marL="13475" marR="13475" marT="13475" marB="13475">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2430420350"/>
                  </a:ext>
                </a:extLst>
              </a:tr>
              <a:tr h="131476">
                <a:tc>
                  <a:txBody>
                    <a:bodyPr/>
                    <a:lstStyle/>
                    <a:p>
                      <a:pPr algn="l" rtl="0">
                        <a:lnSpc>
                          <a:spcPct val="120000"/>
                        </a:lnSpc>
                      </a:pPr>
                      <a:r>
                        <a:rPr lang="fr-FR" sz="1200" b="0" i="0">
                          <a:solidFill>
                            <a:schemeClr val="bg1"/>
                          </a:solidFill>
                          <a:effectLst/>
                          <a:latin typeface="Lato, sans-serif"/>
                        </a:rPr>
                        <a:t>17021/2313/71</a:t>
                      </a:r>
                      <a:endParaRPr lang="fr-FR" sz="1200" b="0" i="0">
                        <a:solidFill>
                          <a:schemeClr val="bg1"/>
                        </a:solidFill>
                        <a:effectLst/>
                        <a:latin typeface="Lato" panose="020F0502020204030203" pitchFamily="34" charset="0"/>
                      </a:endParaRPr>
                    </a:p>
                  </a:txBody>
                  <a:tcPr marL="13475" marR="13475" marT="13475" marB="13475">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0">
                        <a:lnSpc>
                          <a:spcPct val="120000"/>
                        </a:lnSpc>
                      </a:pPr>
                      <a:r>
                        <a:rPr lang="fr-FR" sz="1200" b="0" i="0" dirty="0">
                          <a:solidFill>
                            <a:schemeClr val="bg1"/>
                          </a:solidFill>
                          <a:effectLst/>
                          <a:latin typeface="Lato, sans-serif"/>
                        </a:rPr>
                        <a:t>- 129 000,00 € </a:t>
                      </a:r>
                      <a:endParaRPr lang="fr-FR" sz="1200" b="0" i="0" dirty="0">
                        <a:solidFill>
                          <a:schemeClr val="bg1"/>
                        </a:solidFill>
                        <a:effectLst/>
                        <a:latin typeface="Lato" panose="020F0502020204030203" pitchFamily="34" charset="0"/>
                      </a:endParaRPr>
                    </a:p>
                  </a:txBody>
                  <a:tcPr marL="13475" marR="13475" marT="13475" marB="13475">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pPr algn="l" rtl="0">
                        <a:lnSpc>
                          <a:spcPct val="120000"/>
                        </a:lnSpc>
                      </a:pPr>
                      <a:r>
                        <a:rPr lang="fr-FR" sz="1200" b="0" i="0">
                          <a:solidFill>
                            <a:schemeClr val="bg1"/>
                          </a:solidFill>
                          <a:effectLst/>
                          <a:latin typeface="Lato, sans-serif"/>
                        </a:rPr>
                        <a:t>17021/10222/71</a:t>
                      </a:r>
                      <a:endParaRPr lang="fr-FR" sz="1200" b="0" i="0">
                        <a:solidFill>
                          <a:schemeClr val="bg1"/>
                        </a:solidFill>
                        <a:effectLst/>
                        <a:latin typeface="Lato" panose="020F0502020204030203" pitchFamily="34" charset="0"/>
                      </a:endParaRPr>
                    </a:p>
                  </a:txBody>
                  <a:tcPr marL="13475" marR="13475" marT="13475" marB="13475">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0">
                        <a:lnSpc>
                          <a:spcPct val="120000"/>
                        </a:lnSpc>
                      </a:pPr>
                      <a:r>
                        <a:rPr lang="fr-FR" sz="1200" b="0" i="0" dirty="0">
                          <a:solidFill>
                            <a:schemeClr val="bg1"/>
                          </a:solidFill>
                          <a:effectLst/>
                          <a:latin typeface="Lato, sans-serif"/>
                        </a:rPr>
                        <a:t>- 21 161,00 € </a:t>
                      </a:r>
                      <a:endParaRPr lang="fr-FR" sz="1200" b="0" i="0" dirty="0">
                        <a:solidFill>
                          <a:schemeClr val="bg1"/>
                        </a:solidFill>
                        <a:effectLst/>
                        <a:latin typeface="Lato" panose="020F0502020204030203" pitchFamily="34" charset="0"/>
                      </a:endParaRPr>
                    </a:p>
                  </a:txBody>
                  <a:tcPr marL="13475" marR="13475" marT="13475" marB="13475">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161408572"/>
                  </a:ext>
                </a:extLst>
              </a:tr>
              <a:tr h="131476">
                <a:tc>
                  <a:txBody>
                    <a:bodyPr/>
                    <a:lstStyle/>
                    <a:p>
                      <a:pPr algn="l" rtl="0">
                        <a:lnSpc>
                          <a:spcPct val="120000"/>
                        </a:lnSpc>
                      </a:pPr>
                      <a:r>
                        <a:rPr lang="fr-FR" sz="1200" b="0" i="0" dirty="0">
                          <a:solidFill>
                            <a:schemeClr val="bg1"/>
                          </a:solidFill>
                          <a:effectLst/>
                          <a:latin typeface="Lato, sans-serif"/>
                        </a:rPr>
                        <a:t>17021/2312/71</a:t>
                      </a:r>
                      <a:endParaRPr lang="fr-FR" sz="1200" b="0" i="0" dirty="0">
                        <a:solidFill>
                          <a:schemeClr val="bg1"/>
                        </a:solidFill>
                        <a:effectLst/>
                        <a:latin typeface="Lato" panose="020F0502020204030203" pitchFamily="34" charset="0"/>
                      </a:endParaRPr>
                    </a:p>
                  </a:txBody>
                  <a:tcPr marL="13475" marR="13475" marT="13475" marB="13475">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0">
                        <a:lnSpc>
                          <a:spcPct val="120000"/>
                        </a:lnSpc>
                      </a:pPr>
                      <a:r>
                        <a:rPr lang="fr-FR" sz="1200" b="0" i="0" dirty="0">
                          <a:solidFill>
                            <a:schemeClr val="bg1"/>
                          </a:solidFill>
                          <a:effectLst/>
                          <a:latin typeface="Lato, sans-serif"/>
                        </a:rPr>
                        <a:t>- 25 918,26 € </a:t>
                      </a:r>
                      <a:endParaRPr lang="fr-FR" sz="1200" b="0" i="0" dirty="0">
                        <a:solidFill>
                          <a:schemeClr val="bg1"/>
                        </a:solidFill>
                        <a:effectLst/>
                        <a:latin typeface="Lato" panose="020F0502020204030203" pitchFamily="34" charset="0"/>
                      </a:endParaRPr>
                    </a:p>
                  </a:txBody>
                  <a:tcPr marL="13475" marR="13475" marT="13475" marB="13475">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pPr algn="l" rtl="0">
                        <a:lnSpc>
                          <a:spcPct val="120000"/>
                        </a:lnSpc>
                      </a:pPr>
                      <a:r>
                        <a:rPr lang="fr-FR" sz="1200" b="0" i="0">
                          <a:solidFill>
                            <a:schemeClr val="bg1"/>
                          </a:solidFill>
                          <a:effectLst/>
                          <a:latin typeface="Lato, sans-serif"/>
                        </a:rPr>
                        <a:t>17003/10222/64</a:t>
                      </a:r>
                      <a:endParaRPr lang="fr-FR" sz="1200" b="0" i="0">
                        <a:solidFill>
                          <a:schemeClr val="bg1"/>
                        </a:solidFill>
                        <a:effectLst/>
                        <a:latin typeface="Lato" panose="020F0502020204030203" pitchFamily="34" charset="0"/>
                      </a:endParaRPr>
                    </a:p>
                  </a:txBody>
                  <a:tcPr marL="13475" marR="13475" marT="13475" marB="13475">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pPr algn="r" rtl="0">
                        <a:lnSpc>
                          <a:spcPct val="120000"/>
                        </a:lnSpc>
                      </a:pPr>
                      <a:r>
                        <a:rPr lang="fr-FR" sz="1200" b="0" i="0" dirty="0">
                          <a:solidFill>
                            <a:schemeClr val="bg1"/>
                          </a:solidFill>
                          <a:effectLst/>
                          <a:latin typeface="Lato, sans-serif"/>
                        </a:rPr>
                        <a:t>- 16 294,50 € </a:t>
                      </a:r>
                      <a:endParaRPr lang="fr-FR" sz="1200" b="0" i="0" dirty="0">
                        <a:solidFill>
                          <a:schemeClr val="bg1"/>
                        </a:solidFill>
                        <a:effectLst/>
                        <a:latin typeface="Lato" panose="020F0502020204030203" pitchFamily="34" charset="0"/>
                      </a:endParaRPr>
                    </a:p>
                  </a:txBody>
                  <a:tcPr marL="13475" marR="13475" marT="13475" marB="13475">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16506587"/>
                  </a:ext>
                </a:extLst>
              </a:tr>
              <a:tr h="131476">
                <a:tc>
                  <a:txBody>
                    <a:bodyPr/>
                    <a:lstStyle/>
                    <a:p>
                      <a:pPr algn="l" rtl="0">
                        <a:lnSpc>
                          <a:spcPct val="120000"/>
                        </a:lnSpc>
                      </a:pPr>
                      <a:r>
                        <a:rPr lang="fr-FR" sz="1200" b="0" i="0">
                          <a:solidFill>
                            <a:schemeClr val="bg1"/>
                          </a:solidFill>
                          <a:effectLst/>
                          <a:latin typeface="Lato, sans-serif"/>
                        </a:rPr>
                        <a:t>17001/2031/71</a:t>
                      </a:r>
                      <a:endParaRPr lang="fr-FR" sz="1200" b="0" i="0">
                        <a:solidFill>
                          <a:schemeClr val="bg1"/>
                        </a:solidFill>
                        <a:effectLst/>
                        <a:latin typeface="Lato" panose="020F0502020204030203" pitchFamily="34" charset="0"/>
                      </a:endParaRPr>
                    </a:p>
                  </a:txBody>
                  <a:tcPr marL="13475" marR="13475" marT="13475" marB="13475">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0">
                        <a:lnSpc>
                          <a:spcPct val="120000"/>
                        </a:lnSpc>
                      </a:pPr>
                      <a:r>
                        <a:rPr lang="fr-FR" sz="1200" b="0" i="0" dirty="0">
                          <a:solidFill>
                            <a:schemeClr val="bg1"/>
                          </a:solidFill>
                          <a:effectLst/>
                          <a:latin typeface="Lato, sans-serif"/>
                        </a:rPr>
                        <a:t>- 3 799,06 € </a:t>
                      </a:r>
                      <a:endParaRPr lang="fr-FR" sz="1200" b="0" i="0" dirty="0">
                        <a:solidFill>
                          <a:schemeClr val="bg1"/>
                        </a:solidFill>
                        <a:effectLst/>
                        <a:latin typeface="Lato" panose="020F0502020204030203" pitchFamily="34" charset="0"/>
                      </a:endParaRPr>
                    </a:p>
                  </a:txBody>
                  <a:tcPr marL="13475" marR="13475" marT="13475" marB="13475">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pPr algn="l" rtl="0">
                        <a:lnSpc>
                          <a:spcPct val="120000"/>
                        </a:lnSpc>
                      </a:pPr>
                      <a:r>
                        <a:rPr lang="fr-FR" sz="1200" b="0" i="0">
                          <a:solidFill>
                            <a:schemeClr val="bg1"/>
                          </a:solidFill>
                          <a:effectLst/>
                          <a:latin typeface="Lato, sans-serif"/>
                        </a:rPr>
                        <a:t>16/1641/71</a:t>
                      </a:r>
                      <a:endParaRPr lang="fr-FR" sz="1200" b="0" i="0">
                        <a:solidFill>
                          <a:schemeClr val="bg1"/>
                        </a:solidFill>
                        <a:effectLst/>
                        <a:latin typeface="Lato" panose="020F0502020204030203" pitchFamily="34" charset="0"/>
                      </a:endParaRPr>
                    </a:p>
                  </a:txBody>
                  <a:tcPr marL="13475" marR="13475" marT="13475" marB="13475">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0">
                        <a:lnSpc>
                          <a:spcPct val="120000"/>
                        </a:lnSpc>
                      </a:pPr>
                      <a:r>
                        <a:rPr lang="fr-FR" sz="1200" b="0" i="0" dirty="0">
                          <a:solidFill>
                            <a:schemeClr val="bg1"/>
                          </a:solidFill>
                          <a:effectLst/>
                          <a:latin typeface="Lato, sans-serif"/>
                        </a:rPr>
                        <a:t>- 124 011,76 € </a:t>
                      </a:r>
                      <a:endParaRPr lang="fr-FR" sz="1200" b="0" i="0" dirty="0">
                        <a:solidFill>
                          <a:schemeClr val="bg1"/>
                        </a:solidFill>
                        <a:effectLst/>
                        <a:latin typeface="Lato" panose="020F0502020204030203" pitchFamily="34" charset="0"/>
                      </a:endParaRPr>
                    </a:p>
                  </a:txBody>
                  <a:tcPr marL="13475" marR="13475" marT="13475" marB="13475">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13040012"/>
                  </a:ext>
                </a:extLst>
              </a:tr>
              <a:tr h="81748">
                <a:tc>
                  <a:txBody>
                    <a:bodyPr/>
                    <a:lstStyle/>
                    <a:p>
                      <a:pPr algn="l" rtl="0">
                        <a:lnSpc>
                          <a:spcPct val="120000"/>
                        </a:lnSpc>
                      </a:pPr>
                      <a:r>
                        <a:rPr lang="fr-FR" sz="1200" b="0" i="0" dirty="0">
                          <a:solidFill>
                            <a:schemeClr val="bg1"/>
                          </a:solidFill>
                          <a:effectLst/>
                          <a:latin typeface="Lato, sans-serif"/>
                        </a:rPr>
                        <a:t>17001/2313/71</a:t>
                      </a:r>
                      <a:endParaRPr lang="fr-FR" sz="1200" b="0" i="0" dirty="0">
                        <a:solidFill>
                          <a:schemeClr val="bg1"/>
                        </a:solidFill>
                        <a:effectLst/>
                        <a:latin typeface="Lato" panose="020F0502020204030203" pitchFamily="34" charset="0"/>
                      </a:endParaRPr>
                    </a:p>
                  </a:txBody>
                  <a:tcPr marL="13475" marR="13475" marT="13475" marB="13475">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0">
                        <a:lnSpc>
                          <a:spcPct val="120000"/>
                        </a:lnSpc>
                      </a:pPr>
                      <a:r>
                        <a:rPr lang="fr-FR" sz="1200" b="0" i="0" dirty="0">
                          <a:solidFill>
                            <a:schemeClr val="bg1"/>
                          </a:solidFill>
                          <a:effectLst/>
                          <a:latin typeface="Lato, sans-serif"/>
                        </a:rPr>
                        <a:t>- 1 749,94 € </a:t>
                      </a:r>
                      <a:endParaRPr lang="fr-FR" sz="1200" b="0" i="0" dirty="0">
                        <a:solidFill>
                          <a:schemeClr val="bg1"/>
                        </a:solidFill>
                        <a:effectLst/>
                        <a:latin typeface="Lato" panose="020F0502020204030203" pitchFamily="34" charset="0"/>
                      </a:endParaRPr>
                    </a:p>
                  </a:txBody>
                  <a:tcPr marL="13475" marR="13475" marT="13475" marB="13475">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pPr algn="r" rtl="0">
                        <a:lnSpc>
                          <a:spcPct val="120000"/>
                        </a:lnSpc>
                      </a:pPr>
                      <a:endParaRPr lang="fr-FR" sz="1200" b="0" i="0" dirty="0">
                        <a:solidFill>
                          <a:schemeClr val="bg1"/>
                        </a:solidFill>
                        <a:effectLst/>
                        <a:latin typeface="Lato" panose="020F0502020204030203" pitchFamily="34" charset="0"/>
                      </a:endParaRPr>
                    </a:p>
                  </a:txBody>
                  <a:tcPr marL="13475" marR="13475" marT="13475" marB="13475">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pPr algn="r" rtl="0">
                        <a:lnSpc>
                          <a:spcPct val="120000"/>
                        </a:lnSpc>
                      </a:pPr>
                      <a:endParaRPr lang="fr-FR" sz="1200" b="0" i="0" dirty="0">
                        <a:solidFill>
                          <a:schemeClr val="bg1"/>
                        </a:solidFill>
                        <a:effectLst/>
                        <a:latin typeface="Lato" panose="020F0502020204030203" pitchFamily="34" charset="0"/>
                      </a:endParaRPr>
                    </a:p>
                  </a:txBody>
                  <a:tcPr marL="13475" marR="13475" marT="13475" marB="13475">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110794958"/>
                  </a:ext>
                </a:extLst>
              </a:tr>
              <a:tr h="297045">
                <a:tc>
                  <a:txBody>
                    <a:bodyPr/>
                    <a:lstStyle/>
                    <a:p>
                      <a:pPr algn="l" rtl="0">
                        <a:lnSpc>
                          <a:spcPct val="120000"/>
                        </a:lnSpc>
                      </a:pPr>
                      <a:r>
                        <a:rPr lang="fr-FR" sz="1200" b="0" i="0" dirty="0">
                          <a:solidFill>
                            <a:schemeClr val="bg1"/>
                          </a:solidFill>
                          <a:effectLst/>
                          <a:latin typeface="Lato, sans-serif"/>
                        </a:rPr>
                        <a:t>17003/2313/64</a:t>
                      </a:r>
                      <a:endParaRPr lang="fr-FR" sz="1200" b="0" i="0" dirty="0">
                        <a:solidFill>
                          <a:schemeClr val="bg1"/>
                        </a:solidFill>
                        <a:effectLst/>
                        <a:latin typeface="Lato" panose="020F0502020204030203" pitchFamily="34" charset="0"/>
                      </a:endParaRPr>
                    </a:p>
                  </a:txBody>
                  <a:tcPr marL="13475" marR="13475" marT="13475" marB="13475">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0">
                        <a:lnSpc>
                          <a:spcPct val="120000"/>
                        </a:lnSpc>
                      </a:pPr>
                      <a:r>
                        <a:rPr lang="fr-FR" sz="1200" b="0" i="0" dirty="0">
                          <a:solidFill>
                            <a:schemeClr val="bg1"/>
                          </a:solidFill>
                          <a:effectLst/>
                          <a:latin typeface="Lato, sans-serif"/>
                        </a:rPr>
                        <a:t>- 1 000,00 € </a:t>
                      </a:r>
                      <a:endParaRPr lang="fr-FR" sz="1200" b="0" i="0" dirty="0">
                        <a:solidFill>
                          <a:schemeClr val="bg1"/>
                        </a:solidFill>
                        <a:effectLst/>
                        <a:latin typeface="Lato" panose="020F0502020204030203" pitchFamily="34" charset="0"/>
                      </a:endParaRPr>
                    </a:p>
                  </a:txBody>
                  <a:tcPr marL="13475" marR="13475" marT="13475" marB="13475">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pPr algn="r" rtl="0">
                        <a:lnSpc>
                          <a:spcPct val="120000"/>
                        </a:lnSpc>
                      </a:pPr>
                      <a:endParaRPr lang="fr-FR" sz="1200" b="0" i="0" dirty="0">
                        <a:solidFill>
                          <a:schemeClr val="bg1"/>
                        </a:solidFill>
                        <a:effectLst/>
                        <a:latin typeface="Lato" panose="020F0502020204030203" pitchFamily="34" charset="0"/>
                      </a:endParaRPr>
                    </a:p>
                  </a:txBody>
                  <a:tcPr marL="13475" marR="13475" marT="13475" marB="13475">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0">
                        <a:lnSpc>
                          <a:spcPct val="120000"/>
                        </a:lnSpc>
                      </a:pPr>
                      <a:endParaRPr lang="fr-FR" sz="1200" b="0" i="0" dirty="0">
                        <a:solidFill>
                          <a:schemeClr val="bg1"/>
                        </a:solidFill>
                        <a:effectLst/>
                        <a:latin typeface="Lato" panose="020F0502020204030203" pitchFamily="34" charset="0"/>
                      </a:endParaRPr>
                    </a:p>
                  </a:txBody>
                  <a:tcPr marL="13475" marR="13475" marT="13475" marB="13475">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196526946"/>
                  </a:ext>
                </a:extLst>
              </a:tr>
              <a:tr h="131476">
                <a:tc>
                  <a:txBody>
                    <a:bodyPr/>
                    <a:lstStyle/>
                    <a:p>
                      <a:pPr algn="l" rtl="0">
                        <a:lnSpc>
                          <a:spcPct val="120000"/>
                        </a:lnSpc>
                      </a:pPr>
                      <a:r>
                        <a:rPr lang="fr-FR" sz="1200" b="1" i="0">
                          <a:solidFill>
                            <a:schemeClr val="bg1"/>
                          </a:solidFill>
                          <a:effectLst/>
                          <a:latin typeface="Lato, sans-serif"/>
                        </a:rPr>
                        <a:t>Total</a:t>
                      </a:r>
                      <a:endParaRPr lang="fr-FR" sz="1200" i="0">
                        <a:solidFill>
                          <a:schemeClr val="bg1"/>
                        </a:solidFill>
                        <a:effectLst/>
                        <a:latin typeface="Lato" panose="020F0502020204030203" pitchFamily="34" charset="0"/>
                      </a:endParaRPr>
                    </a:p>
                  </a:txBody>
                  <a:tcPr marL="13475" marR="13475" marT="13475" marB="13475">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0">
                        <a:lnSpc>
                          <a:spcPct val="120000"/>
                        </a:lnSpc>
                      </a:pPr>
                      <a:r>
                        <a:rPr lang="fr-FR" sz="1200" b="1" i="0" dirty="0">
                          <a:solidFill>
                            <a:schemeClr val="bg1"/>
                          </a:solidFill>
                          <a:effectLst/>
                          <a:latin typeface="Lato, sans-serif"/>
                        </a:rPr>
                        <a:t>- 161 467,26 € </a:t>
                      </a:r>
                      <a:endParaRPr lang="fr-FR" sz="1200" i="0" dirty="0">
                        <a:solidFill>
                          <a:schemeClr val="bg1"/>
                        </a:solidFill>
                        <a:effectLst/>
                        <a:latin typeface="Lato" panose="020F0502020204030203" pitchFamily="34" charset="0"/>
                      </a:endParaRPr>
                    </a:p>
                  </a:txBody>
                  <a:tcPr marL="13475" marR="13475" marT="13475" marB="13475">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pPr algn="l" rtl="0">
                        <a:lnSpc>
                          <a:spcPct val="120000"/>
                        </a:lnSpc>
                      </a:pPr>
                      <a:r>
                        <a:rPr lang="fr-FR" sz="1200" b="1" i="0" dirty="0">
                          <a:solidFill>
                            <a:schemeClr val="bg1"/>
                          </a:solidFill>
                          <a:effectLst/>
                          <a:latin typeface="Lato, sans-serif"/>
                        </a:rPr>
                        <a:t>Total</a:t>
                      </a:r>
                      <a:endParaRPr lang="fr-FR" sz="1200" i="0" dirty="0">
                        <a:solidFill>
                          <a:schemeClr val="bg1"/>
                        </a:solidFill>
                        <a:effectLst/>
                        <a:latin typeface="Lato" panose="020F0502020204030203" pitchFamily="34" charset="0"/>
                      </a:endParaRPr>
                    </a:p>
                  </a:txBody>
                  <a:tcPr marL="13475" marR="13475" marT="13475" marB="13475">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pPr algn="r" rtl="0">
                        <a:lnSpc>
                          <a:spcPct val="120000"/>
                        </a:lnSpc>
                      </a:pPr>
                      <a:r>
                        <a:rPr lang="fr-FR" sz="1200" b="1" i="0" dirty="0">
                          <a:solidFill>
                            <a:schemeClr val="bg1"/>
                          </a:solidFill>
                          <a:effectLst/>
                          <a:latin typeface="Lato, sans-serif"/>
                        </a:rPr>
                        <a:t>- 161 467,26 € </a:t>
                      </a:r>
                      <a:endParaRPr lang="fr-FR" sz="1200" i="0" dirty="0">
                        <a:solidFill>
                          <a:schemeClr val="bg1"/>
                        </a:solidFill>
                        <a:effectLst/>
                        <a:latin typeface="Lato" panose="020F0502020204030203" pitchFamily="34" charset="0"/>
                      </a:endParaRPr>
                    </a:p>
                  </a:txBody>
                  <a:tcPr marL="13475" marR="13475" marT="13475" marB="13475">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925689548"/>
                  </a:ext>
                </a:extLst>
              </a:tr>
              <a:tr h="131476">
                <a:tc gridSpan="4">
                  <a:txBody>
                    <a:bodyPr/>
                    <a:lstStyle/>
                    <a:p>
                      <a:pPr algn="ctr" rtl="0">
                        <a:lnSpc>
                          <a:spcPct val="120000"/>
                        </a:lnSpc>
                      </a:pPr>
                      <a:r>
                        <a:rPr lang="fr-FR" sz="1200" b="1" i="0">
                          <a:solidFill>
                            <a:schemeClr val="bg1"/>
                          </a:solidFill>
                          <a:effectLst/>
                          <a:latin typeface="Lato, sans-serif"/>
                        </a:rPr>
                        <a:t>Section de fonctionnement</a:t>
                      </a:r>
                      <a:endParaRPr lang="fr-FR" sz="1200" i="0">
                        <a:solidFill>
                          <a:schemeClr val="bg1"/>
                        </a:solidFill>
                        <a:effectLst/>
                        <a:latin typeface="Lato" panose="020F0502020204030203" pitchFamily="34" charset="0"/>
                      </a:endParaRPr>
                    </a:p>
                  </a:txBody>
                  <a:tcPr marL="13475" marR="13475" marT="13475" marB="13475">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2220827002"/>
                  </a:ext>
                </a:extLst>
              </a:tr>
              <a:tr h="131476">
                <a:tc gridSpan="2">
                  <a:txBody>
                    <a:bodyPr/>
                    <a:lstStyle/>
                    <a:p>
                      <a:pPr algn="ctr" rtl="0">
                        <a:lnSpc>
                          <a:spcPct val="120000"/>
                        </a:lnSpc>
                      </a:pPr>
                      <a:r>
                        <a:rPr lang="fr-FR" sz="1200" b="1" i="0" dirty="0">
                          <a:solidFill>
                            <a:schemeClr val="bg1"/>
                          </a:solidFill>
                          <a:effectLst/>
                          <a:latin typeface="Lato, sans-serif"/>
                        </a:rPr>
                        <a:t>Dépenses</a:t>
                      </a:r>
                      <a:endParaRPr lang="fr-FR" sz="1200" i="0" dirty="0">
                        <a:solidFill>
                          <a:schemeClr val="bg1"/>
                        </a:solidFill>
                        <a:effectLst/>
                        <a:latin typeface="Lato" panose="020F0502020204030203" pitchFamily="34" charset="0"/>
                      </a:endParaRPr>
                    </a:p>
                  </a:txBody>
                  <a:tcPr marL="13475" marR="13475" marT="13475" marB="13475">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hMerge="1">
                  <a:txBody>
                    <a:bodyPr/>
                    <a:lstStyle/>
                    <a:p>
                      <a:endParaRPr lang="fr-FR"/>
                    </a:p>
                  </a:txBody>
                  <a:tcPr/>
                </a:tc>
                <a:tc gridSpan="2">
                  <a:txBody>
                    <a:bodyPr/>
                    <a:lstStyle/>
                    <a:p>
                      <a:pPr algn="ctr" rtl="0">
                        <a:lnSpc>
                          <a:spcPct val="120000"/>
                        </a:lnSpc>
                      </a:pPr>
                      <a:r>
                        <a:rPr lang="fr-FR" sz="1200" b="1" i="0">
                          <a:solidFill>
                            <a:schemeClr val="bg1"/>
                          </a:solidFill>
                          <a:effectLst/>
                          <a:latin typeface="Lato, sans-serif"/>
                        </a:rPr>
                        <a:t>Recettes</a:t>
                      </a:r>
                      <a:endParaRPr lang="fr-FR" sz="1200" i="0">
                        <a:solidFill>
                          <a:schemeClr val="bg1"/>
                        </a:solidFill>
                        <a:effectLst/>
                        <a:latin typeface="Lato" panose="020F0502020204030203" pitchFamily="34" charset="0"/>
                      </a:endParaRPr>
                    </a:p>
                  </a:txBody>
                  <a:tcPr marL="13475" marR="13475" marT="13475" marB="13475">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hMerge="1">
                  <a:txBody>
                    <a:bodyPr/>
                    <a:lstStyle/>
                    <a:p>
                      <a:endParaRPr lang="fr-FR"/>
                    </a:p>
                  </a:txBody>
                  <a:tcPr/>
                </a:tc>
                <a:extLst>
                  <a:ext uri="{0D108BD9-81ED-4DB2-BD59-A6C34878D82A}">
                    <a16:rowId xmlns:a16="http://schemas.microsoft.com/office/drawing/2014/main" val="1073450622"/>
                  </a:ext>
                </a:extLst>
              </a:tr>
              <a:tr h="297045">
                <a:tc>
                  <a:txBody>
                    <a:bodyPr/>
                    <a:lstStyle/>
                    <a:p>
                      <a:pPr algn="l" rtl="0">
                        <a:lnSpc>
                          <a:spcPct val="120000"/>
                        </a:lnSpc>
                      </a:pPr>
                      <a:r>
                        <a:rPr lang="fr-FR" sz="1200" b="0" i="0">
                          <a:solidFill>
                            <a:schemeClr val="bg1"/>
                          </a:solidFill>
                          <a:effectLst/>
                          <a:latin typeface="Lato, sans-serif"/>
                        </a:rPr>
                        <a:t>60612 / 011</a:t>
                      </a:r>
                      <a:endParaRPr lang="fr-FR" sz="1200" b="0" i="0">
                        <a:solidFill>
                          <a:schemeClr val="bg1"/>
                        </a:solidFill>
                        <a:effectLst/>
                        <a:latin typeface="Lato" panose="020F0502020204030203" pitchFamily="34" charset="0"/>
                      </a:endParaRPr>
                    </a:p>
                  </a:txBody>
                  <a:tcPr marL="13475" marR="13475" marT="13475" marB="13475">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0">
                        <a:lnSpc>
                          <a:spcPct val="120000"/>
                        </a:lnSpc>
                      </a:pPr>
                      <a:r>
                        <a:rPr lang="fr-FR" sz="1200" b="0" i="0" dirty="0">
                          <a:solidFill>
                            <a:schemeClr val="bg1"/>
                          </a:solidFill>
                          <a:effectLst/>
                          <a:latin typeface="Lato, sans-serif"/>
                        </a:rPr>
                        <a:t>100 000,00 € </a:t>
                      </a:r>
                      <a:endParaRPr lang="fr-FR" sz="1200" b="0" i="0" dirty="0">
                        <a:solidFill>
                          <a:schemeClr val="bg1"/>
                        </a:solidFill>
                        <a:effectLst/>
                        <a:latin typeface="Lato" panose="020F0502020204030203" pitchFamily="34" charset="0"/>
                      </a:endParaRPr>
                    </a:p>
                  </a:txBody>
                  <a:tcPr marL="13475" marR="13475" marT="13475" marB="13475">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pPr algn="r" rtl="0">
                        <a:lnSpc>
                          <a:spcPct val="120000"/>
                        </a:lnSpc>
                      </a:pPr>
                      <a:endParaRPr lang="fr-FR" sz="1200" b="0" i="0" dirty="0">
                        <a:solidFill>
                          <a:schemeClr val="bg1"/>
                        </a:solidFill>
                        <a:effectLst/>
                        <a:latin typeface="Lato" panose="020F0502020204030203" pitchFamily="34" charset="0"/>
                      </a:endParaRPr>
                    </a:p>
                  </a:txBody>
                  <a:tcPr marL="13475" marR="13475" marT="13475" marB="13475">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pPr algn="r" rtl="0">
                        <a:lnSpc>
                          <a:spcPct val="120000"/>
                        </a:lnSpc>
                      </a:pPr>
                      <a:endParaRPr lang="fr-FR" sz="1200" b="0" i="0" dirty="0">
                        <a:solidFill>
                          <a:schemeClr val="bg1"/>
                        </a:solidFill>
                        <a:effectLst/>
                        <a:latin typeface="Lato" panose="020F0502020204030203" pitchFamily="34" charset="0"/>
                      </a:endParaRPr>
                    </a:p>
                  </a:txBody>
                  <a:tcPr marL="13475" marR="13475" marT="13475" marB="13475">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252931944"/>
                  </a:ext>
                </a:extLst>
              </a:tr>
              <a:tr h="297045">
                <a:tc>
                  <a:txBody>
                    <a:bodyPr/>
                    <a:lstStyle/>
                    <a:p>
                      <a:pPr algn="l" rtl="0">
                        <a:lnSpc>
                          <a:spcPct val="120000"/>
                        </a:lnSpc>
                      </a:pPr>
                      <a:r>
                        <a:rPr lang="fr-FR" sz="1200" b="0" i="0">
                          <a:solidFill>
                            <a:schemeClr val="bg1"/>
                          </a:solidFill>
                          <a:effectLst/>
                          <a:latin typeface="Lato, sans-serif"/>
                        </a:rPr>
                        <a:t>60622 / 011</a:t>
                      </a:r>
                      <a:endParaRPr lang="fr-FR" sz="1200" b="0" i="0">
                        <a:solidFill>
                          <a:schemeClr val="bg1"/>
                        </a:solidFill>
                        <a:effectLst/>
                        <a:latin typeface="Lato" panose="020F0502020204030203" pitchFamily="34" charset="0"/>
                      </a:endParaRPr>
                    </a:p>
                  </a:txBody>
                  <a:tcPr marL="13475" marR="13475" marT="13475" marB="13475">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0">
                        <a:lnSpc>
                          <a:spcPct val="120000"/>
                        </a:lnSpc>
                      </a:pPr>
                      <a:r>
                        <a:rPr lang="fr-FR" sz="1200" b="0" i="0" dirty="0">
                          <a:solidFill>
                            <a:schemeClr val="bg1"/>
                          </a:solidFill>
                          <a:effectLst/>
                          <a:latin typeface="Lato, sans-serif"/>
                        </a:rPr>
                        <a:t>50 000,00 € </a:t>
                      </a:r>
                      <a:endParaRPr lang="fr-FR" sz="1200" b="0" i="0" dirty="0">
                        <a:solidFill>
                          <a:schemeClr val="bg1"/>
                        </a:solidFill>
                        <a:effectLst/>
                        <a:latin typeface="Lato" panose="020F0502020204030203" pitchFamily="34" charset="0"/>
                      </a:endParaRPr>
                    </a:p>
                  </a:txBody>
                  <a:tcPr marL="13475" marR="13475" marT="13475" marB="13475">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pPr algn="r" rtl="0">
                        <a:lnSpc>
                          <a:spcPct val="120000"/>
                        </a:lnSpc>
                      </a:pPr>
                      <a:endParaRPr lang="fr-FR" sz="1200" b="0" i="0" dirty="0">
                        <a:solidFill>
                          <a:schemeClr val="bg1"/>
                        </a:solidFill>
                        <a:effectLst/>
                        <a:latin typeface="Lato" panose="020F0502020204030203" pitchFamily="34" charset="0"/>
                      </a:endParaRPr>
                    </a:p>
                  </a:txBody>
                  <a:tcPr marL="13475" marR="13475" marT="13475" marB="13475">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pPr algn="r" rtl="0">
                        <a:lnSpc>
                          <a:spcPct val="120000"/>
                        </a:lnSpc>
                      </a:pPr>
                      <a:endParaRPr lang="fr-FR" sz="1200" b="0" i="0" dirty="0">
                        <a:solidFill>
                          <a:schemeClr val="bg1"/>
                        </a:solidFill>
                        <a:effectLst/>
                        <a:latin typeface="Lato" panose="020F0502020204030203" pitchFamily="34" charset="0"/>
                      </a:endParaRPr>
                    </a:p>
                  </a:txBody>
                  <a:tcPr marL="13475" marR="13475" marT="13475" marB="13475">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541735721"/>
                  </a:ext>
                </a:extLst>
              </a:tr>
              <a:tr h="297045">
                <a:tc>
                  <a:txBody>
                    <a:bodyPr/>
                    <a:lstStyle/>
                    <a:p>
                      <a:pPr algn="l" rtl="0">
                        <a:lnSpc>
                          <a:spcPct val="120000"/>
                        </a:lnSpc>
                      </a:pPr>
                      <a:r>
                        <a:rPr lang="fr-FR" sz="1200" b="0" i="0">
                          <a:solidFill>
                            <a:schemeClr val="bg1"/>
                          </a:solidFill>
                          <a:effectLst/>
                          <a:latin typeface="Lato, sans-serif"/>
                        </a:rPr>
                        <a:t>60623 / 011</a:t>
                      </a:r>
                      <a:endParaRPr lang="fr-FR" sz="1200" b="0" i="0">
                        <a:solidFill>
                          <a:schemeClr val="bg1"/>
                        </a:solidFill>
                        <a:effectLst/>
                        <a:latin typeface="Lato" panose="020F0502020204030203" pitchFamily="34" charset="0"/>
                      </a:endParaRPr>
                    </a:p>
                  </a:txBody>
                  <a:tcPr marL="13475" marR="13475" marT="13475" marB="13475">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0">
                        <a:lnSpc>
                          <a:spcPct val="120000"/>
                        </a:lnSpc>
                      </a:pPr>
                      <a:r>
                        <a:rPr lang="fr-FR" sz="1200" b="0" i="0" dirty="0">
                          <a:solidFill>
                            <a:schemeClr val="bg1"/>
                          </a:solidFill>
                          <a:effectLst/>
                          <a:latin typeface="Lato, sans-serif"/>
                        </a:rPr>
                        <a:t>100 000,00 € </a:t>
                      </a:r>
                      <a:endParaRPr lang="fr-FR" sz="1200" b="0" i="0" dirty="0">
                        <a:solidFill>
                          <a:schemeClr val="bg1"/>
                        </a:solidFill>
                        <a:effectLst/>
                        <a:latin typeface="Lato" panose="020F0502020204030203" pitchFamily="34" charset="0"/>
                      </a:endParaRPr>
                    </a:p>
                  </a:txBody>
                  <a:tcPr marL="13475" marR="13475" marT="13475" marB="13475">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pPr algn="r" rtl="0">
                        <a:lnSpc>
                          <a:spcPct val="120000"/>
                        </a:lnSpc>
                      </a:pPr>
                      <a:endParaRPr lang="fr-FR" sz="1200" b="0" i="0" dirty="0">
                        <a:solidFill>
                          <a:schemeClr val="bg1"/>
                        </a:solidFill>
                        <a:effectLst/>
                        <a:latin typeface="Lato" panose="020F0502020204030203" pitchFamily="34" charset="0"/>
                      </a:endParaRPr>
                    </a:p>
                  </a:txBody>
                  <a:tcPr marL="13475" marR="13475" marT="13475" marB="13475">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pPr algn="r" rtl="0">
                        <a:lnSpc>
                          <a:spcPct val="120000"/>
                        </a:lnSpc>
                      </a:pPr>
                      <a:endParaRPr lang="fr-FR" sz="1200" b="0" i="0" dirty="0">
                        <a:solidFill>
                          <a:schemeClr val="bg1"/>
                        </a:solidFill>
                        <a:effectLst/>
                        <a:latin typeface="Lato" panose="020F0502020204030203" pitchFamily="34" charset="0"/>
                      </a:endParaRPr>
                    </a:p>
                  </a:txBody>
                  <a:tcPr marL="13475" marR="13475" marT="13475" marB="13475">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395817061"/>
                  </a:ext>
                </a:extLst>
              </a:tr>
              <a:tr h="297045">
                <a:tc>
                  <a:txBody>
                    <a:bodyPr/>
                    <a:lstStyle/>
                    <a:p>
                      <a:pPr algn="l" rtl="0">
                        <a:lnSpc>
                          <a:spcPct val="120000"/>
                        </a:lnSpc>
                      </a:pPr>
                      <a:r>
                        <a:rPr lang="fr-FR" sz="1200" b="0" i="0">
                          <a:solidFill>
                            <a:schemeClr val="bg1"/>
                          </a:solidFill>
                          <a:effectLst/>
                          <a:latin typeface="Lato, sans-serif"/>
                        </a:rPr>
                        <a:t>64131 / 012</a:t>
                      </a:r>
                      <a:endParaRPr lang="fr-FR" sz="1200" b="0" i="0">
                        <a:solidFill>
                          <a:schemeClr val="bg1"/>
                        </a:solidFill>
                        <a:effectLst/>
                        <a:latin typeface="Lato" panose="020F0502020204030203" pitchFamily="34" charset="0"/>
                      </a:endParaRPr>
                    </a:p>
                  </a:txBody>
                  <a:tcPr marL="13475" marR="13475" marT="13475" marB="13475">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0">
                        <a:lnSpc>
                          <a:spcPct val="120000"/>
                        </a:lnSpc>
                      </a:pPr>
                      <a:r>
                        <a:rPr lang="fr-FR" sz="1200" b="0" i="0" dirty="0">
                          <a:solidFill>
                            <a:schemeClr val="bg1"/>
                          </a:solidFill>
                          <a:effectLst/>
                          <a:latin typeface="Lato, sans-serif"/>
                        </a:rPr>
                        <a:t>- 250 000,00 € </a:t>
                      </a:r>
                      <a:endParaRPr lang="fr-FR" sz="1200" b="0" i="0" dirty="0">
                        <a:solidFill>
                          <a:schemeClr val="bg1"/>
                        </a:solidFill>
                        <a:effectLst/>
                        <a:latin typeface="Lato" panose="020F0502020204030203" pitchFamily="34" charset="0"/>
                      </a:endParaRPr>
                    </a:p>
                  </a:txBody>
                  <a:tcPr marL="13475" marR="13475" marT="13475" marB="13475">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pPr algn="r" rtl="0">
                        <a:lnSpc>
                          <a:spcPct val="120000"/>
                        </a:lnSpc>
                      </a:pPr>
                      <a:endParaRPr lang="fr-FR" sz="1200" b="0" i="0" dirty="0">
                        <a:solidFill>
                          <a:schemeClr val="bg1"/>
                        </a:solidFill>
                        <a:effectLst/>
                        <a:latin typeface="Lato" panose="020F0502020204030203" pitchFamily="34" charset="0"/>
                      </a:endParaRPr>
                    </a:p>
                  </a:txBody>
                  <a:tcPr marL="13475" marR="13475" marT="13475" marB="13475">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pPr algn="r" rtl="0">
                        <a:lnSpc>
                          <a:spcPct val="120000"/>
                        </a:lnSpc>
                      </a:pPr>
                      <a:endParaRPr lang="fr-FR" sz="1200" b="0" i="0" dirty="0">
                        <a:solidFill>
                          <a:schemeClr val="bg1"/>
                        </a:solidFill>
                        <a:effectLst/>
                        <a:latin typeface="Lato" panose="020F0502020204030203" pitchFamily="34" charset="0"/>
                      </a:endParaRPr>
                    </a:p>
                  </a:txBody>
                  <a:tcPr marL="13475" marR="13475" marT="13475" marB="13475">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269101307"/>
                  </a:ext>
                </a:extLst>
              </a:tr>
              <a:tr h="131476">
                <a:tc>
                  <a:txBody>
                    <a:bodyPr/>
                    <a:lstStyle/>
                    <a:p>
                      <a:pPr algn="l" rtl="0">
                        <a:lnSpc>
                          <a:spcPct val="120000"/>
                        </a:lnSpc>
                      </a:pPr>
                      <a:r>
                        <a:rPr lang="fr-FR" sz="1200" b="1" i="0" dirty="0">
                          <a:solidFill>
                            <a:schemeClr val="bg1"/>
                          </a:solidFill>
                          <a:effectLst/>
                          <a:latin typeface="Lato, sans-serif"/>
                        </a:rPr>
                        <a:t>Total</a:t>
                      </a:r>
                      <a:endParaRPr lang="fr-FR" sz="1200" i="0" dirty="0">
                        <a:solidFill>
                          <a:schemeClr val="bg1"/>
                        </a:solidFill>
                        <a:effectLst/>
                        <a:latin typeface="Lato" panose="020F0502020204030203" pitchFamily="34" charset="0"/>
                      </a:endParaRPr>
                    </a:p>
                  </a:txBody>
                  <a:tcPr marL="13475" marR="13475" marT="13475" marB="13475">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0">
                        <a:lnSpc>
                          <a:spcPct val="120000"/>
                        </a:lnSpc>
                      </a:pPr>
                      <a:r>
                        <a:rPr lang="fr-FR" sz="1200" b="1" i="0" dirty="0">
                          <a:solidFill>
                            <a:schemeClr val="bg1"/>
                          </a:solidFill>
                          <a:effectLst/>
                          <a:latin typeface="Lato, sans-serif"/>
                        </a:rPr>
                        <a:t>- € </a:t>
                      </a:r>
                      <a:endParaRPr lang="fr-FR" sz="1200" i="0" dirty="0">
                        <a:solidFill>
                          <a:schemeClr val="bg1"/>
                        </a:solidFill>
                        <a:effectLst/>
                        <a:latin typeface="Lato" panose="020F0502020204030203" pitchFamily="34" charset="0"/>
                      </a:endParaRPr>
                    </a:p>
                  </a:txBody>
                  <a:tcPr marL="13475" marR="13475" marT="13475" marB="13475">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pPr algn="l" rtl="0">
                        <a:lnSpc>
                          <a:spcPct val="120000"/>
                        </a:lnSpc>
                      </a:pPr>
                      <a:r>
                        <a:rPr lang="fr-FR" sz="1200" b="1" i="0">
                          <a:solidFill>
                            <a:schemeClr val="bg1"/>
                          </a:solidFill>
                          <a:effectLst/>
                          <a:latin typeface="Lato, sans-serif"/>
                        </a:rPr>
                        <a:t>Total</a:t>
                      </a:r>
                      <a:endParaRPr lang="fr-FR" sz="1200" i="0">
                        <a:solidFill>
                          <a:schemeClr val="bg1"/>
                        </a:solidFill>
                        <a:effectLst/>
                        <a:latin typeface="Lato" panose="020F0502020204030203" pitchFamily="34" charset="0"/>
                      </a:endParaRPr>
                    </a:p>
                  </a:txBody>
                  <a:tcPr marL="13475" marR="13475" marT="13475" marB="13475">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pPr algn="r" rtl="0">
                        <a:lnSpc>
                          <a:spcPct val="120000"/>
                        </a:lnSpc>
                      </a:pPr>
                      <a:r>
                        <a:rPr lang="fr-FR" sz="1200" b="1" i="0" dirty="0">
                          <a:solidFill>
                            <a:schemeClr val="bg1"/>
                          </a:solidFill>
                          <a:effectLst/>
                          <a:latin typeface="Lato, sans-serif"/>
                        </a:rPr>
                        <a:t>- € </a:t>
                      </a:r>
                      <a:endParaRPr lang="fr-FR" sz="1200" i="0" dirty="0">
                        <a:solidFill>
                          <a:schemeClr val="bg1"/>
                        </a:solidFill>
                        <a:effectLst/>
                        <a:latin typeface="Lato" panose="020F0502020204030203" pitchFamily="34" charset="0"/>
                      </a:endParaRPr>
                    </a:p>
                  </a:txBody>
                  <a:tcPr marL="13475" marR="13475" marT="13475" marB="13475">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876641095"/>
                  </a:ext>
                </a:extLst>
              </a:tr>
            </a:tbl>
          </a:graphicData>
        </a:graphic>
      </p:graphicFrame>
    </p:spTree>
    <p:extLst>
      <p:ext uri="{BB962C8B-B14F-4D97-AF65-F5344CB8AC3E}">
        <p14:creationId xmlns:p14="http://schemas.microsoft.com/office/powerpoint/2010/main" val="276439846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457200" y="65845"/>
            <a:ext cx="8229600" cy="777713"/>
          </a:xfrm>
        </p:spPr>
        <p:txBody>
          <a:bodyPr anchor="t">
            <a:normAutofit/>
          </a:bodyPr>
          <a:lstStyle/>
          <a:p>
            <a:pPr algn="l"/>
            <a:r>
              <a:rPr lang="fr-FR" sz="4000" b="1" dirty="0">
                <a:solidFill>
                  <a:schemeClr val="accent4">
                    <a:lumMod val="75000"/>
                  </a:schemeClr>
                </a:solidFill>
                <a:latin typeface="Lato" pitchFamily="34" charset="0"/>
                <a:ea typeface="Lato" pitchFamily="34" charset="0"/>
                <a:cs typeface="Lato" pitchFamily="34" charset="0"/>
              </a:rPr>
              <a:t>Finances</a:t>
            </a:r>
            <a:r>
              <a:rPr lang="fr-FR" sz="1300" b="1" i="1" dirty="0">
                <a:solidFill>
                  <a:srgbClr val="5E3B27"/>
                </a:solidFill>
                <a:latin typeface="Lato" pitchFamily="34" charset="0"/>
                <a:ea typeface="Lato" pitchFamily="34" charset="0"/>
                <a:cs typeface="Lato" pitchFamily="34" charset="0"/>
              </a:rPr>
              <a:t> </a:t>
            </a:r>
            <a:r>
              <a:rPr lang="fr-FR" sz="1400" b="1" i="1" dirty="0">
                <a:solidFill>
                  <a:srgbClr val="5E3B27"/>
                </a:solidFill>
                <a:latin typeface="Lato" pitchFamily="34" charset="0"/>
                <a:ea typeface="Lato" pitchFamily="34" charset="0"/>
                <a:cs typeface="Lato" pitchFamily="34" charset="0"/>
              </a:rPr>
              <a:t>- Intervention de Monsieur Jérôme PELTIER</a:t>
            </a:r>
            <a:endParaRPr lang="fr-FR" sz="1300" b="1" i="1" dirty="0">
              <a:solidFill>
                <a:srgbClr val="5E3B27"/>
              </a:solidFill>
              <a:latin typeface="Lato" pitchFamily="34" charset="0"/>
              <a:ea typeface="Lato" pitchFamily="34" charset="0"/>
              <a:cs typeface="Lato" pitchFamily="34" charset="0"/>
            </a:endParaRPr>
          </a:p>
        </p:txBody>
      </p:sp>
      <p:sp>
        <p:nvSpPr>
          <p:cNvPr id="10" name="Espace réservé du contenu 9"/>
          <p:cNvSpPr>
            <a:spLocks noGrp="1"/>
          </p:cNvSpPr>
          <p:nvPr>
            <p:ph idx="1"/>
          </p:nvPr>
        </p:nvSpPr>
        <p:spPr>
          <a:xfrm>
            <a:off x="484663" y="915565"/>
            <a:ext cx="8388881" cy="3851697"/>
          </a:xfrm>
        </p:spPr>
        <p:txBody>
          <a:bodyPr vert="horz" lIns="91440" tIns="45720" rIns="91440" bIns="45720" rtlCol="0" anchor="t">
            <a:normAutofit/>
          </a:bodyPr>
          <a:lstStyle/>
          <a:p>
            <a:pPr marL="0" lvl="0" indent="0" algn="just">
              <a:spcBef>
                <a:spcPts val="0"/>
              </a:spcBef>
              <a:spcAft>
                <a:spcPts val="600"/>
              </a:spcAft>
              <a:buNone/>
              <a:tabLst>
                <a:tab pos="457200" algn="l"/>
              </a:tabLst>
            </a:pPr>
            <a:r>
              <a:rPr lang="fr-FR" sz="2000" b="1" dirty="0">
                <a:solidFill>
                  <a:schemeClr val="accent4">
                    <a:lumMod val="75000"/>
                  </a:schemeClr>
                </a:solidFill>
                <a:latin typeface="Lato" panose="020F0502020204030203" pitchFamily="34" charset="0"/>
                <a:cs typeface="Arial" panose="020B0604020202020204" pitchFamily="34" charset="0"/>
              </a:rPr>
              <a:t>7. Décision modificative n°4 – Budget principal</a:t>
            </a:r>
            <a:endParaRPr lang="fr-FR" sz="2000" b="1" dirty="0">
              <a:solidFill>
                <a:schemeClr val="accent4">
                  <a:lumMod val="75000"/>
                </a:schemeClr>
              </a:solidFill>
              <a:latin typeface="Lato" panose="020F0502020204030203" pitchFamily="34" charset="0"/>
              <a:ea typeface="Calibri" panose="020F0502020204030204" pitchFamily="34" charset="0"/>
              <a:cs typeface="Arial" panose="020B0604020202020204" pitchFamily="34" charset="0"/>
            </a:endParaRPr>
          </a:p>
          <a:p>
            <a:pPr marL="0" lvl="0" indent="0" algn="just">
              <a:spcBef>
                <a:spcPts val="0"/>
              </a:spcBef>
              <a:spcAft>
                <a:spcPts val="600"/>
              </a:spcAft>
              <a:buNone/>
              <a:tabLst>
                <a:tab pos="457200" algn="l"/>
              </a:tabLst>
            </a:pPr>
            <a:endParaRPr lang="fr-FR" sz="2000" dirty="0">
              <a:solidFill>
                <a:schemeClr val="bg1"/>
              </a:solidFill>
              <a:latin typeface="Lato" panose="020F0502020204030203" pitchFamily="34" charset="0"/>
              <a:ea typeface="Calibri" panose="020F0502020204030204" pitchFamily="34" charset="0"/>
              <a:cs typeface="Arial" panose="020B0604020202020204" pitchFamily="34" charset="0"/>
            </a:endParaRPr>
          </a:p>
          <a:p>
            <a:pPr marL="0" lvl="0" indent="0" algn="just">
              <a:spcBef>
                <a:spcPts val="0"/>
              </a:spcBef>
              <a:spcAft>
                <a:spcPts val="600"/>
              </a:spcAft>
              <a:buNone/>
              <a:tabLst>
                <a:tab pos="457200" algn="l"/>
              </a:tabLst>
            </a:pPr>
            <a:r>
              <a:rPr lang="fr-FR" sz="2000" b="1" dirty="0">
                <a:solidFill>
                  <a:schemeClr val="bg1"/>
                </a:solidFill>
                <a:latin typeface="Lato" panose="020F0502020204030203" pitchFamily="34" charset="0"/>
                <a:ea typeface="Calibri" panose="020F0502020204030204" pitchFamily="34" charset="0"/>
                <a:cs typeface="Arial" panose="020B0604020202020204" pitchFamily="34" charset="0"/>
              </a:rPr>
              <a:t>Le conseil communautaire est invité à :</a:t>
            </a:r>
          </a:p>
          <a:p>
            <a:pPr lvl="0" algn="just">
              <a:spcBef>
                <a:spcPts val="0"/>
              </a:spcBef>
              <a:spcAft>
                <a:spcPts val="600"/>
              </a:spcAft>
              <a:tabLst>
                <a:tab pos="457200" algn="l"/>
              </a:tabLst>
            </a:pPr>
            <a:r>
              <a:rPr lang="fr-FR" sz="2000" b="1" dirty="0">
                <a:solidFill>
                  <a:schemeClr val="bg1"/>
                </a:solidFill>
                <a:latin typeface="Lato" panose="020F0502020204030203" pitchFamily="34" charset="0"/>
                <a:ea typeface="Calibri" panose="020F0502020204030204" pitchFamily="34" charset="0"/>
                <a:cs typeface="Arial" panose="020B0604020202020204" pitchFamily="34" charset="0"/>
              </a:rPr>
              <a:t>APPROUVER la décision modificative n°4 du budget principal.</a:t>
            </a:r>
            <a:endParaRPr lang="fr-FR" sz="2400" b="1" dirty="0">
              <a:solidFill>
                <a:schemeClr val="accent4">
                  <a:lumMod val="75000"/>
                </a:schemeClr>
              </a:solidFill>
              <a:latin typeface="Lato" panose="020F0502020204030203" pitchFamily="34" charset="0"/>
              <a:ea typeface="Calibri" panose="020F0502020204030204" pitchFamily="34" charset="0"/>
              <a:cs typeface="Arial" panose="020B0604020202020204" pitchFamily="34" charset="0"/>
            </a:endParaRPr>
          </a:p>
        </p:txBody>
      </p:sp>
      <p:cxnSp>
        <p:nvCxnSpPr>
          <p:cNvPr id="6" name="Connecteur droit 5">
            <a:extLst>
              <a:ext uri="{FF2B5EF4-FFF2-40B4-BE49-F238E27FC236}">
                <a16:creationId xmlns:a16="http://schemas.microsoft.com/office/drawing/2014/main" id="{D02FCFA7-D3AC-4A77-82E3-D7EF5D2B3393}"/>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Espace réservé de la date 1">
            <a:extLst>
              <a:ext uri="{FF2B5EF4-FFF2-40B4-BE49-F238E27FC236}">
                <a16:creationId xmlns:a16="http://schemas.microsoft.com/office/drawing/2014/main" id="{0992E0AA-B545-4228-B64A-17D1753692A3}"/>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1" u="none" strike="noStrike" kern="1200" cap="none" spc="0" normalizeH="0" baseline="0" noProof="0">
                <a:ln>
                  <a:noFill/>
                </a:ln>
                <a:solidFill>
                  <a:srgbClr val="C00000"/>
                </a:solidFill>
                <a:effectLst/>
                <a:uLnTx/>
                <a:uFillTx/>
                <a:latin typeface="Lato"/>
                <a:ea typeface="+mn-ea"/>
                <a:cs typeface="+mn-cs"/>
              </a:rPr>
              <a:t>Conseil communautaire – 17 novembre 2022</a:t>
            </a:r>
            <a:endParaRPr kumimoji="0" lang="fr-FR" sz="1200" b="0" i="1" u="none" strike="noStrike" kern="1200" cap="none" spc="0" normalizeH="0" baseline="0" noProof="0" dirty="0">
              <a:ln>
                <a:noFill/>
              </a:ln>
              <a:solidFill>
                <a:srgbClr val="C00000"/>
              </a:solidFill>
              <a:effectLst/>
              <a:uLnTx/>
              <a:uFillTx/>
              <a:latin typeface="Lato"/>
              <a:ea typeface="+mn-ea"/>
              <a:cs typeface="+mn-cs"/>
            </a:endParaRPr>
          </a:p>
        </p:txBody>
      </p:sp>
      <p:sp>
        <p:nvSpPr>
          <p:cNvPr id="4" name="Espace réservé du numéro de diapositive 3">
            <a:extLst>
              <a:ext uri="{FF2B5EF4-FFF2-40B4-BE49-F238E27FC236}">
                <a16:creationId xmlns:a16="http://schemas.microsoft.com/office/drawing/2014/main" id="{9DC33BD7-516A-3363-9BF5-D332D15DD0AB}"/>
              </a:ext>
            </a:extLst>
          </p:cNvPr>
          <p:cNvSpPr>
            <a:spLocks noGrp="1"/>
          </p:cNvSpPr>
          <p:nvPr>
            <p:ph type="sldNum" sz="quarter" idx="12"/>
          </p:nvPr>
        </p:nvSpPr>
        <p:spPr/>
        <p:txBody>
          <a:bodyPr/>
          <a:lstStyle/>
          <a:p>
            <a:fld id="{7DD352F8-E6D5-40A5-90BA-A89BD40754D9}" type="slidenum">
              <a:rPr lang="fr-FR" smtClean="0"/>
              <a:pPr/>
              <a:t>61</a:t>
            </a:fld>
            <a:endParaRPr lang="fr-FR"/>
          </a:p>
        </p:txBody>
      </p:sp>
    </p:spTree>
    <p:extLst>
      <p:ext uri="{BB962C8B-B14F-4D97-AF65-F5344CB8AC3E}">
        <p14:creationId xmlns:p14="http://schemas.microsoft.com/office/powerpoint/2010/main" val="356156604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457200" y="-126922"/>
            <a:ext cx="8229600" cy="777713"/>
          </a:xfrm>
        </p:spPr>
        <p:txBody>
          <a:bodyPr anchor="t">
            <a:normAutofit/>
          </a:bodyPr>
          <a:lstStyle/>
          <a:p>
            <a:pPr algn="l"/>
            <a:r>
              <a:rPr lang="fr-FR" sz="4000" b="1" dirty="0">
                <a:solidFill>
                  <a:schemeClr val="accent4">
                    <a:lumMod val="75000"/>
                  </a:schemeClr>
                </a:solidFill>
                <a:latin typeface="Lato" pitchFamily="34" charset="0"/>
                <a:ea typeface="Lato" pitchFamily="34" charset="0"/>
                <a:cs typeface="Lato" pitchFamily="34" charset="0"/>
              </a:rPr>
              <a:t>Finances</a:t>
            </a:r>
            <a:r>
              <a:rPr lang="fr-FR" sz="1300" b="1" i="1" dirty="0">
                <a:solidFill>
                  <a:srgbClr val="5E3B27"/>
                </a:solidFill>
                <a:latin typeface="Lato" pitchFamily="34" charset="0"/>
                <a:ea typeface="Lato" pitchFamily="34" charset="0"/>
                <a:cs typeface="Lato" pitchFamily="34" charset="0"/>
              </a:rPr>
              <a:t> </a:t>
            </a:r>
            <a:r>
              <a:rPr lang="fr-FR" sz="1400" b="1" i="1" dirty="0">
                <a:solidFill>
                  <a:srgbClr val="5E3B27"/>
                </a:solidFill>
                <a:latin typeface="Lato" pitchFamily="34" charset="0"/>
                <a:ea typeface="Lato" pitchFamily="34" charset="0"/>
                <a:cs typeface="Lato" pitchFamily="34" charset="0"/>
              </a:rPr>
              <a:t>- Intervention de Monsieur Jérôme PELTIER</a:t>
            </a:r>
            <a:endParaRPr lang="fr-FR" sz="1300" b="1" i="1" dirty="0">
              <a:solidFill>
                <a:srgbClr val="5E3B27"/>
              </a:solidFill>
              <a:latin typeface="Lato" pitchFamily="34" charset="0"/>
              <a:ea typeface="Lato" pitchFamily="34" charset="0"/>
              <a:cs typeface="Lato" pitchFamily="34" charset="0"/>
            </a:endParaRPr>
          </a:p>
        </p:txBody>
      </p:sp>
      <p:sp>
        <p:nvSpPr>
          <p:cNvPr id="10" name="Espace réservé du contenu 9"/>
          <p:cNvSpPr>
            <a:spLocks noGrp="1"/>
          </p:cNvSpPr>
          <p:nvPr>
            <p:ph idx="1"/>
          </p:nvPr>
        </p:nvSpPr>
        <p:spPr>
          <a:xfrm>
            <a:off x="457200" y="360923"/>
            <a:ext cx="8388881" cy="3851697"/>
          </a:xfrm>
        </p:spPr>
        <p:txBody>
          <a:bodyPr vert="horz" lIns="91440" tIns="45720" rIns="91440" bIns="45720" rtlCol="0" anchor="t">
            <a:normAutofit/>
          </a:bodyPr>
          <a:lstStyle/>
          <a:p>
            <a:pPr marL="0" lvl="0" indent="0" algn="just">
              <a:spcBef>
                <a:spcPts val="0"/>
              </a:spcBef>
              <a:spcAft>
                <a:spcPts val="600"/>
              </a:spcAft>
              <a:buNone/>
              <a:tabLst>
                <a:tab pos="457200" algn="l"/>
              </a:tabLst>
            </a:pPr>
            <a:r>
              <a:rPr lang="fr-FR" sz="2000" b="1" dirty="0">
                <a:solidFill>
                  <a:schemeClr val="accent4">
                    <a:lumMod val="75000"/>
                  </a:schemeClr>
                </a:solidFill>
                <a:latin typeface="Lato" panose="020F0502020204030203" pitchFamily="34" charset="0"/>
                <a:cs typeface="Arial" panose="020B0604020202020204" pitchFamily="34" charset="0"/>
              </a:rPr>
              <a:t>8. Décision modificative n°2 – Budget annexe TEOM</a:t>
            </a:r>
            <a:endParaRPr lang="fr-FR" sz="2000" b="1" dirty="0">
              <a:solidFill>
                <a:schemeClr val="accent4">
                  <a:lumMod val="75000"/>
                </a:schemeClr>
              </a:solidFill>
              <a:latin typeface="Lato" panose="020F0502020204030203" pitchFamily="34" charset="0"/>
              <a:ea typeface="Calibri" panose="020F0502020204030204" pitchFamily="34" charset="0"/>
              <a:cs typeface="Arial" panose="020B0604020202020204" pitchFamily="34" charset="0"/>
            </a:endParaRPr>
          </a:p>
        </p:txBody>
      </p:sp>
      <p:cxnSp>
        <p:nvCxnSpPr>
          <p:cNvPr id="6" name="Connecteur droit 5">
            <a:extLst>
              <a:ext uri="{FF2B5EF4-FFF2-40B4-BE49-F238E27FC236}">
                <a16:creationId xmlns:a16="http://schemas.microsoft.com/office/drawing/2014/main" id="{D02FCFA7-D3AC-4A77-82E3-D7EF5D2B3393}"/>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2" name="Tableau 1">
            <a:extLst>
              <a:ext uri="{FF2B5EF4-FFF2-40B4-BE49-F238E27FC236}">
                <a16:creationId xmlns:a16="http://schemas.microsoft.com/office/drawing/2014/main" id="{D1DE5430-93DE-E763-F47F-85BAEA1DE9B5}"/>
              </a:ext>
            </a:extLst>
          </p:cNvPr>
          <p:cNvGraphicFramePr>
            <a:graphicFrameLocks noGrp="1"/>
          </p:cNvGraphicFramePr>
          <p:nvPr>
            <p:extLst>
              <p:ext uri="{D42A27DB-BD31-4B8C-83A1-F6EECF244321}">
                <p14:modId xmlns:p14="http://schemas.microsoft.com/office/powerpoint/2010/main" val="1165512063"/>
              </p:ext>
            </p:extLst>
          </p:nvPr>
        </p:nvGraphicFramePr>
        <p:xfrm>
          <a:off x="120651" y="744693"/>
          <a:ext cx="8902698" cy="4110228"/>
        </p:xfrm>
        <a:graphic>
          <a:graphicData uri="http://schemas.openxmlformats.org/drawingml/2006/table">
            <a:tbl>
              <a:tblPr/>
              <a:tblGrid>
                <a:gridCol w="1364762">
                  <a:extLst>
                    <a:ext uri="{9D8B030D-6E8A-4147-A177-3AD203B41FA5}">
                      <a16:colId xmlns:a16="http://schemas.microsoft.com/office/drawing/2014/main" val="1092078595"/>
                    </a:ext>
                  </a:extLst>
                </a:gridCol>
                <a:gridCol w="3031044">
                  <a:extLst>
                    <a:ext uri="{9D8B030D-6E8A-4147-A177-3AD203B41FA5}">
                      <a16:colId xmlns:a16="http://schemas.microsoft.com/office/drawing/2014/main" val="2929949641"/>
                    </a:ext>
                  </a:extLst>
                </a:gridCol>
                <a:gridCol w="1539326">
                  <a:extLst>
                    <a:ext uri="{9D8B030D-6E8A-4147-A177-3AD203B41FA5}">
                      <a16:colId xmlns:a16="http://schemas.microsoft.com/office/drawing/2014/main" val="1466789415"/>
                    </a:ext>
                  </a:extLst>
                </a:gridCol>
                <a:gridCol w="2967566">
                  <a:extLst>
                    <a:ext uri="{9D8B030D-6E8A-4147-A177-3AD203B41FA5}">
                      <a16:colId xmlns:a16="http://schemas.microsoft.com/office/drawing/2014/main" val="2104183108"/>
                    </a:ext>
                  </a:extLst>
                </a:gridCol>
              </a:tblGrid>
              <a:tr h="203972">
                <a:tc gridSpan="4">
                  <a:txBody>
                    <a:bodyPr/>
                    <a:lstStyle/>
                    <a:p>
                      <a:pPr algn="ctr" rtl="0">
                        <a:lnSpc>
                          <a:spcPct val="120000"/>
                        </a:lnSpc>
                      </a:pPr>
                      <a:r>
                        <a:rPr lang="fr-FR" sz="1100" b="1" dirty="0">
                          <a:solidFill>
                            <a:schemeClr val="bg1"/>
                          </a:solidFill>
                          <a:effectLst/>
                          <a:latin typeface="Lato, sans-serif"/>
                        </a:rPr>
                        <a:t>Section d'investissement</a:t>
                      </a:r>
                      <a:endParaRPr lang="fr-FR" sz="1100" dirty="0">
                        <a:solidFill>
                          <a:schemeClr val="bg1"/>
                        </a:solidFill>
                        <a:effectLst/>
                        <a:latin typeface="Lato" panose="020F0502020204030203" pitchFamily="34" charset="0"/>
                      </a:endParaRPr>
                    </a:p>
                  </a:txBody>
                  <a:tcPr marL="39973" marR="39973" marT="39973" marB="3997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415188484"/>
                  </a:ext>
                </a:extLst>
              </a:tr>
              <a:tr h="203972">
                <a:tc gridSpan="2">
                  <a:txBody>
                    <a:bodyPr/>
                    <a:lstStyle/>
                    <a:p>
                      <a:pPr algn="ctr" rtl="0">
                        <a:lnSpc>
                          <a:spcPct val="120000"/>
                        </a:lnSpc>
                      </a:pPr>
                      <a:r>
                        <a:rPr lang="fr-FR" sz="1100" b="1" dirty="0">
                          <a:solidFill>
                            <a:schemeClr val="bg1"/>
                          </a:solidFill>
                          <a:effectLst/>
                          <a:latin typeface="Lato, sans-serif"/>
                        </a:rPr>
                        <a:t>Dépenses</a:t>
                      </a:r>
                      <a:endParaRPr lang="fr-FR" sz="1100" dirty="0">
                        <a:solidFill>
                          <a:schemeClr val="bg1"/>
                        </a:solidFill>
                        <a:effectLst/>
                        <a:latin typeface="Lato" panose="020F0502020204030203" pitchFamily="34" charset="0"/>
                      </a:endParaRPr>
                    </a:p>
                  </a:txBody>
                  <a:tcPr marL="39973" marR="39973" marT="39973" marB="3997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gridSpan="2">
                  <a:txBody>
                    <a:bodyPr/>
                    <a:lstStyle/>
                    <a:p>
                      <a:pPr algn="ctr" rtl="0">
                        <a:lnSpc>
                          <a:spcPct val="120000"/>
                        </a:lnSpc>
                      </a:pPr>
                      <a:r>
                        <a:rPr lang="fr-FR" sz="1100" b="1">
                          <a:solidFill>
                            <a:schemeClr val="bg1"/>
                          </a:solidFill>
                          <a:effectLst/>
                          <a:latin typeface="Lato, sans-serif"/>
                        </a:rPr>
                        <a:t>Recettes</a:t>
                      </a:r>
                      <a:endParaRPr lang="fr-FR" sz="1100">
                        <a:solidFill>
                          <a:schemeClr val="bg1"/>
                        </a:solidFill>
                        <a:effectLst/>
                        <a:latin typeface="Lato" panose="020F0502020204030203" pitchFamily="34" charset="0"/>
                      </a:endParaRPr>
                    </a:p>
                  </a:txBody>
                  <a:tcPr marL="39973" marR="39973" marT="39973" marB="3997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fr-FR"/>
                    </a:p>
                  </a:txBody>
                  <a:tcPr/>
                </a:tc>
                <a:extLst>
                  <a:ext uri="{0D108BD9-81ED-4DB2-BD59-A6C34878D82A}">
                    <a16:rowId xmlns:a16="http://schemas.microsoft.com/office/drawing/2014/main" val="734073492"/>
                  </a:ext>
                </a:extLst>
              </a:tr>
              <a:tr h="203972">
                <a:tc gridSpan="4">
                  <a:txBody>
                    <a:bodyPr/>
                    <a:lstStyle/>
                    <a:p>
                      <a:pPr algn="ctr" rtl="0">
                        <a:lnSpc>
                          <a:spcPct val="120000"/>
                        </a:lnSpc>
                      </a:pPr>
                      <a:r>
                        <a:rPr lang="fr-FR" sz="1100" b="1" i="1">
                          <a:solidFill>
                            <a:schemeClr val="bg1"/>
                          </a:solidFill>
                          <a:effectLst/>
                          <a:latin typeface="Lato, sans-serif"/>
                        </a:rPr>
                        <a:t>AP/CP HARMONISATION DES MODES DE COLLECTE</a:t>
                      </a:r>
                      <a:endParaRPr lang="fr-FR" sz="1100">
                        <a:solidFill>
                          <a:schemeClr val="bg1"/>
                        </a:solidFill>
                        <a:effectLst/>
                        <a:latin typeface="Lato" panose="020F0502020204030203" pitchFamily="34" charset="0"/>
                      </a:endParaRPr>
                    </a:p>
                  </a:txBody>
                  <a:tcPr marL="39973" marR="39973" marT="39973" marB="3997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2143343965"/>
                  </a:ext>
                </a:extLst>
              </a:tr>
              <a:tr h="203972">
                <a:tc>
                  <a:txBody>
                    <a:bodyPr/>
                    <a:lstStyle/>
                    <a:p>
                      <a:pPr algn="just" rtl="0">
                        <a:lnSpc>
                          <a:spcPct val="120000"/>
                        </a:lnSpc>
                      </a:pPr>
                      <a:r>
                        <a:rPr lang="fr-FR" sz="1100">
                          <a:solidFill>
                            <a:schemeClr val="bg1"/>
                          </a:solidFill>
                          <a:effectLst/>
                          <a:latin typeface="Lato, sans-serif"/>
                        </a:rPr>
                        <a:t>22009/2033</a:t>
                      </a:r>
                      <a:endParaRPr lang="fr-FR" sz="1100">
                        <a:solidFill>
                          <a:schemeClr val="bg1"/>
                        </a:solidFill>
                        <a:effectLst/>
                        <a:latin typeface="Lato" panose="020F0502020204030203" pitchFamily="34" charset="0"/>
                      </a:endParaRPr>
                    </a:p>
                  </a:txBody>
                  <a:tcPr marL="39973" marR="39973" marT="39973" marB="39973" anchor="ctr">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just" rtl="0">
                        <a:lnSpc>
                          <a:spcPct val="120000"/>
                        </a:lnSpc>
                      </a:pPr>
                      <a:r>
                        <a:rPr lang="fr-FR" sz="1100" dirty="0">
                          <a:solidFill>
                            <a:schemeClr val="bg1"/>
                          </a:solidFill>
                          <a:effectLst/>
                          <a:latin typeface="Lato, sans-serif"/>
                        </a:rPr>
                        <a:t>- 6 130,00 € </a:t>
                      </a:r>
                      <a:endParaRPr lang="fr-FR" sz="1100" dirty="0">
                        <a:solidFill>
                          <a:schemeClr val="bg1"/>
                        </a:solidFill>
                        <a:effectLst/>
                        <a:latin typeface="Lato" panose="020F0502020204030203" pitchFamily="34" charset="0"/>
                      </a:endParaRPr>
                    </a:p>
                  </a:txBody>
                  <a:tcPr marL="39973" marR="39973" marT="39973" marB="39973" anchor="ctr">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algn="just" rtl="0">
                        <a:lnSpc>
                          <a:spcPct val="120000"/>
                        </a:lnSpc>
                      </a:pPr>
                      <a:r>
                        <a:rPr lang="fr-FR" sz="1100">
                          <a:solidFill>
                            <a:schemeClr val="bg1"/>
                          </a:solidFill>
                          <a:effectLst/>
                          <a:latin typeface="Lato, sans-serif"/>
                        </a:rPr>
                        <a:t>22009/10222</a:t>
                      </a:r>
                      <a:endParaRPr lang="fr-FR" sz="1100">
                        <a:solidFill>
                          <a:schemeClr val="bg1"/>
                        </a:solidFill>
                        <a:effectLst/>
                        <a:latin typeface="Lato" panose="020F0502020204030203" pitchFamily="34" charset="0"/>
                      </a:endParaRPr>
                    </a:p>
                  </a:txBody>
                  <a:tcPr marL="39973" marR="39973" marT="39973" marB="39973" anchor="ctr">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algn="just" rtl="0">
                        <a:lnSpc>
                          <a:spcPct val="120000"/>
                        </a:lnSpc>
                      </a:pPr>
                      <a:r>
                        <a:rPr lang="fr-FR" sz="1100">
                          <a:solidFill>
                            <a:schemeClr val="bg1"/>
                          </a:solidFill>
                          <a:effectLst/>
                          <a:latin typeface="Lato, sans-serif"/>
                        </a:rPr>
                        <a:t>- 121 057,33 € </a:t>
                      </a:r>
                      <a:endParaRPr lang="fr-FR" sz="1100">
                        <a:solidFill>
                          <a:schemeClr val="bg1"/>
                        </a:solidFill>
                        <a:effectLst/>
                        <a:latin typeface="Lato" panose="020F0502020204030203" pitchFamily="34" charset="0"/>
                      </a:endParaRPr>
                    </a:p>
                  </a:txBody>
                  <a:tcPr marL="39973" marR="39973" marT="39973" marB="39973" anchor="ctr">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56306525"/>
                  </a:ext>
                </a:extLst>
              </a:tr>
              <a:tr h="203972">
                <a:tc>
                  <a:txBody>
                    <a:bodyPr/>
                    <a:lstStyle/>
                    <a:p>
                      <a:pPr algn="just" rtl="0">
                        <a:lnSpc>
                          <a:spcPct val="120000"/>
                        </a:lnSpc>
                      </a:pPr>
                      <a:r>
                        <a:rPr lang="fr-FR" sz="1100">
                          <a:solidFill>
                            <a:schemeClr val="bg1"/>
                          </a:solidFill>
                          <a:effectLst/>
                          <a:latin typeface="Lato, sans-serif"/>
                        </a:rPr>
                        <a:t>22009/2188</a:t>
                      </a:r>
                      <a:endParaRPr lang="fr-FR" sz="1100">
                        <a:solidFill>
                          <a:schemeClr val="bg1"/>
                        </a:solidFill>
                        <a:effectLst/>
                        <a:latin typeface="Lato" panose="020F0502020204030203" pitchFamily="34" charset="0"/>
                      </a:endParaRPr>
                    </a:p>
                  </a:txBody>
                  <a:tcPr marL="39973" marR="39973" marT="39973" marB="39973" anchor="ctr">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just" rtl="0">
                        <a:lnSpc>
                          <a:spcPct val="120000"/>
                        </a:lnSpc>
                      </a:pPr>
                      <a:r>
                        <a:rPr lang="fr-FR" sz="1100">
                          <a:solidFill>
                            <a:schemeClr val="bg1"/>
                          </a:solidFill>
                          <a:effectLst/>
                          <a:latin typeface="Lato, sans-serif"/>
                        </a:rPr>
                        <a:t>- 644 389,56 € </a:t>
                      </a:r>
                      <a:endParaRPr lang="fr-FR" sz="1100">
                        <a:solidFill>
                          <a:schemeClr val="bg1"/>
                        </a:solidFill>
                        <a:effectLst/>
                        <a:latin typeface="Lato" panose="020F0502020204030203" pitchFamily="34" charset="0"/>
                      </a:endParaRPr>
                    </a:p>
                  </a:txBody>
                  <a:tcPr marL="39973" marR="39973" marT="39973" marB="39973" anchor="ctr">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algn="just" rtl="0">
                        <a:lnSpc>
                          <a:spcPct val="120000"/>
                        </a:lnSpc>
                      </a:pPr>
                      <a:r>
                        <a:rPr lang="fr-FR" sz="1100" dirty="0">
                          <a:solidFill>
                            <a:schemeClr val="bg1"/>
                          </a:solidFill>
                          <a:effectLst/>
                          <a:latin typeface="Lato, sans-serif"/>
                        </a:rPr>
                        <a:t>22009/13141</a:t>
                      </a:r>
                      <a:endParaRPr lang="fr-FR" sz="1100" dirty="0">
                        <a:solidFill>
                          <a:schemeClr val="bg1"/>
                        </a:solidFill>
                        <a:effectLst/>
                        <a:latin typeface="Lato" panose="020F0502020204030203" pitchFamily="34" charset="0"/>
                      </a:endParaRPr>
                    </a:p>
                  </a:txBody>
                  <a:tcPr marL="39973" marR="39973" marT="39973" marB="39973" anchor="ctr">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algn="just" rtl="0">
                        <a:lnSpc>
                          <a:spcPct val="120000"/>
                        </a:lnSpc>
                      </a:pPr>
                      <a:r>
                        <a:rPr lang="fr-FR" sz="1100">
                          <a:solidFill>
                            <a:schemeClr val="bg1"/>
                          </a:solidFill>
                          <a:effectLst/>
                          <a:latin typeface="Lato, sans-serif"/>
                        </a:rPr>
                        <a:t>- 180 000,00 € </a:t>
                      </a:r>
                      <a:endParaRPr lang="fr-FR" sz="1100">
                        <a:solidFill>
                          <a:schemeClr val="bg1"/>
                        </a:solidFill>
                        <a:effectLst/>
                        <a:latin typeface="Lato" panose="020F0502020204030203" pitchFamily="34" charset="0"/>
                      </a:endParaRPr>
                    </a:p>
                  </a:txBody>
                  <a:tcPr marL="39973" marR="39973" marT="39973" marB="39973" anchor="ctr">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592354049"/>
                  </a:ext>
                </a:extLst>
              </a:tr>
              <a:tr h="231580">
                <a:tc>
                  <a:txBody>
                    <a:bodyPr/>
                    <a:lstStyle/>
                    <a:p>
                      <a:pPr algn="just" rtl="0">
                        <a:lnSpc>
                          <a:spcPct val="120000"/>
                        </a:lnSpc>
                      </a:pPr>
                      <a:r>
                        <a:rPr lang="fr-FR" sz="1100">
                          <a:solidFill>
                            <a:schemeClr val="bg1"/>
                          </a:solidFill>
                          <a:effectLst/>
                          <a:latin typeface="Lato, sans-serif"/>
                        </a:rPr>
                        <a:t>20/2033</a:t>
                      </a:r>
                      <a:endParaRPr lang="fr-FR" sz="1100">
                        <a:solidFill>
                          <a:schemeClr val="bg1"/>
                        </a:solidFill>
                        <a:effectLst/>
                        <a:latin typeface="Lato" panose="020F0502020204030203" pitchFamily="34" charset="0"/>
                      </a:endParaRPr>
                    </a:p>
                  </a:txBody>
                  <a:tcPr marL="39973" marR="39973" marT="39973" marB="39973"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just" rtl="0">
                        <a:lnSpc>
                          <a:spcPct val="120000"/>
                        </a:lnSpc>
                      </a:pPr>
                      <a:r>
                        <a:rPr lang="fr-FR" sz="1100" dirty="0">
                          <a:solidFill>
                            <a:schemeClr val="bg1"/>
                          </a:solidFill>
                          <a:effectLst/>
                          <a:latin typeface="Lato, sans-serif"/>
                        </a:rPr>
                        <a:t>6 130,00 € </a:t>
                      </a:r>
                      <a:endParaRPr lang="fr-FR" sz="1100" dirty="0">
                        <a:solidFill>
                          <a:schemeClr val="bg1"/>
                        </a:solidFill>
                        <a:effectLst/>
                        <a:latin typeface="Lato" panose="020F0502020204030203" pitchFamily="34" charset="0"/>
                      </a:endParaRPr>
                    </a:p>
                  </a:txBody>
                  <a:tcPr marL="39973" marR="39973" marT="39973" marB="39973" anchor="ctr">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algn="just" rtl="0">
                        <a:lnSpc>
                          <a:spcPct val="120000"/>
                        </a:lnSpc>
                      </a:pPr>
                      <a:r>
                        <a:rPr lang="fr-FR" sz="1100" dirty="0">
                          <a:solidFill>
                            <a:schemeClr val="bg1"/>
                          </a:solidFill>
                          <a:effectLst/>
                          <a:latin typeface="Lato" panose="020F0502020204030203" pitchFamily="34" charset="0"/>
                        </a:rPr>
                        <a:t> </a:t>
                      </a:r>
                    </a:p>
                  </a:txBody>
                  <a:tcPr marL="39973" marR="39973" marT="39973" marB="39973" anchor="ctr">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algn="just" rtl="0">
                        <a:lnSpc>
                          <a:spcPct val="120000"/>
                        </a:lnSpc>
                      </a:pPr>
                      <a:r>
                        <a:rPr lang="fr-FR" sz="1100">
                          <a:solidFill>
                            <a:schemeClr val="bg1"/>
                          </a:solidFill>
                          <a:effectLst/>
                          <a:latin typeface="Lato" panose="020F0502020204030203" pitchFamily="34" charset="0"/>
                        </a:rPr>
                        <a:t> </a:t>
                      </a:r>
                    </a:p>
                  </a:txBody>
                  <a:tcPr marL="39973" marR="39973" marT="39973" marB="39973"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123970544"/>
                  </a:ext>
                </a:extLst>
              </a:tr>
              <a:tr h="231580">
                <a:tc>
                  <a:txBody>
                    <a:bodyPr/>
                    <a:lstStyle/>
                    <a:p>
                      <a:pPr algn="just" rtl="0">
                        <a:lnSpc>
                          <a:spcPct val="120000"/>
                        </a:lnSpc>
                      </a:pPr>
                      <a:r>
                        <a:rPr lang="fr-FR" sz="1100">
                          <a:solidFill>
                            <a:schemeClr val="bg1"/>
                          </a:solidFill>
                          <a:effectLst/>
                          <a:latin typeface="Lato, sans-serif"/>
                        </a:rPr>
                        <a:t>21/2188</a:t>
                      </a:r>
                      <a:endParaRPr lang="fr-FR" sz="1100">
                        <a:solidFill>
                          <a:schemeClr val="bg1"/>
                        </a:solidFill>
                        <a:effectLst/>
                        <a:latin typeface="Lato" panose="020F0502020204030203" pitchFamily="34" charset="0"/>
                      </a:endParaRPr>
                    </a:p>
                  </a:txBody>
                  <a:tcPr marL="39973" marR="39973" marT="39973" marB="39973"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just" rtl="0">
                        <a:lnSpc>
                          <a:spcPct val="120000"/>
                        </a:lnSpc>
                      </a:pPr>
                      <a:r>
                        <a:rPr lang="fr-FR" sz="1100" dirty="0">
                          <a:solidFill>
                            <a:schemeClr val="bg1"/>
                          </a:solidFill>
                          <a:effectLst/>
                          <a:latin typeface="Lato, sans-serif"/>
                        </a:rPr>
                        <a:t>343 332,23 € </a:t>
                      </a:r>
                      <a:endParaRPr lang="fr-FR" sz="1100" dirty="0">
                        <a:solidFill>
                          <a:schemeClr val="bg1"/>
                        </a:solidFill>
                        <a:effectLst/>
                        <a:latin typeface="Lato" panose="020F0502020204030203" pitchFamily="34" charset="0"/>
                      </a:endParaRPr>
                    </a:p>
                  </a:txBody>
                  <a:tcPr marL="39973" marR="39973" marT="39973" marB="39973" anchor="ctr">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algn="just" rtl="0">
                        <a:lnSpc>
                          <a:spcPct val="120000"/>
                        </a:lnSpc>
                      </a:pPr>
                      <a:r>
                        <a:rPr lang="fr-FR" sz="1100" dirty="0">
                          <a:solidFill>
                            <a:schemeClr val="bg1"/>
                          </a:solidFill>
                          <a:effectLst/>
                          <a:latin typeface="Lato" panose="020F0502020204030203" pitchFamily="34" charset="0"/>
                        </a:rPr>
                        <a:t> </a:t>
                      </a:r>
                    </a:p>
                  </a:txBody>
                  <a:tcPr marL="39973" marR="39973" marT="39973" marB="39973" anchor="ctr">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algn="just" rtl="0">
                        <a:lnSpc>
                          <a:spcPct val="120000"/>
                        </a:lnSpc>
                      </a:pPr>
                      <a:r>
                        <a:rPr lang="fr-FR" sz="1100">
                          <a:solidFill>
                            <a:schemeClr val="bg1"/>
                          </a:solidFill>
                          <a:effectLst/>
                          <a:latin typeface="Lato" panose="020F0502020204030203" pitchFamily="34" charset="0"/>
                        </a:rPr>
                        <a:t> </a:t>
                      </a:r>
                    </a:p>
                  </a:txBody>
                  <a:tcPr marL="39973" marR="39973" marT="39973" marB="39973"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507187000"/>
                  </a:ext>
                </a:extLst>
              </a:tr>
              <a:tr h="203972">
                <a:tc>
                  <a:txBody>
                    <a:bodyPr/>
                    <a:lstStyle/>
                    <a:p>
                      <a:pPr algn="just" rtl="0">
                        <a:lnSpc>
                          <a:spcPct val="120000"/>
                        </a:lnSpc>
                      </a:pPr>
                      <a:r>
                        <a:rPr lang="fr-FR" sz="1100" b="1">
                          <a:solidFill>
                            <a:schemeClr val="bg1"/>
                          </a:solidFill>
                          <a:effectLst/>
                          <a:latin typeface="Lato, sans-serif"/>
                        </a:rPr>
                        <a:t>Total</a:t>
                      </a:r>
                      <a:endParaRPr lang="fr-FR" sz="1100">
                        <a:solidFill>
                          <a:schemeClr val="bg1"/>
                        </a:solidFill>
                        <a:effectLst/>
                        <a:latin typeface="Lato" panose="020F0502020204030203" pitchFamily="34" charset="0"/>
                      </a:endParaRPr>
                    </a:p>
                  </a:txBody>
                  <a:tcPr marL="39973" marR="39973" marT="39973" marB="39973" anchor="ctr">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0">
                        <a:lnSpc>
                          <a:spcPct val="120000"/>
                        </a:lnSpc>
                      </a:pPr>
                      <a:r>
                        <a:rPr lang="fr-FR" sz="1100" b="1">
                          <a:solidFill>
                            <a:schemeClr val="bg1"/>
                          </a:solidFill>
                          <a:effectLst/>
                          <a:latin typeface="Lato, sans-serif"/>
                        </a:rPr>
                        <a:t>- 301 057,33 € </a:t>
                      </a:r>
                      <a:endParaRPr lang="fr-FR" sz="1100">
                        <a:solidFill>
                          <a:schemeClr val="bg1"/>
                        </a:solidFill>
                        <a:effectLst/>
                        <a:latin typeface="Lato" panose="020F0502020204030203" pitchFamily="34" charset="0"/>
                      </a:endParaRPr>
                    </a:p>
                  </a:txBody>
                  <a:tcPr marL="39973" marR="39973" marT="39973" marB="39973" anchor="ctr">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rtl="0">
                        <a:lnSpc>
                          <a:spcPct val="120000"/>
                        </a:lnSpc>
                      </a:pPr>
                      <a:r>
                        <a:rPr lang="fr-FR" sz="1100" b="1" dirty="0">
                          <a:solidFill>
                            <a:schemeClr val="bg1"/>
                          </a:solidFill>
                          <a:effectLst/>
                          <a:latin typeface="Lato, sans-serif"/>
                        </a:rPr>
                        <a:t>Total</a:t>
                      </a:r>
                      <a:endParaRPr lang="fr-FR" sz="1100" dirty="0">
                        <a:solidFill>
                          <a:schemeClr val="bg1"/>
                        </a:solidFill>
                        <a:effectLst/>
                        <a:latin typeface="Lato" panose="020F0502020204030203" pitchFamily="34" charset="0"/>
                      </a:endParaRPr>
                    </a:p>
                  </a:txBody>
                  <a:tcPr marL="39973" marR="39973" marT="39973" marB="39973" anchor="ctr">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rtl="0">
                        <a:lnSpc>
                          <a:spcPct val="120000"/>
                        </a:lnSpc>
                      </a:pPr>
                      <a:r>
                        <a:rPr lang="fr-FR" sz="1100" b="1" dirty="0">
                          <a:solidFill>
                            <a:schemeClr val="bg1"/>
                          </a:solidFill>
                          <a:effectLst/>
                          <a:latin typeface="Lato, sans-serif"/>
                        </a:rPr>
                        <a:t>- 301 057,33 € </a:t>
                      </a:r>
                      <a:endParaRPr lang="fr-FR" sz="1100" dirty="0">
                        <a:solidFill>
                          <a:schemeClr val="bg1"/>
                        </a:solidFill>
                        <a:effectLst/>
                        <a:latin typeface="Lato" panose="020F0502020204030203" pitchFamily="34" charset="0"/>
                      </a:endParaRPr>
                    </a:p>
                  </a:txBody>
                  <a:tcPr marL="39973" marR="39973" marT="39973" marB="39973" anchor="ctr">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439450591"/>
                  </a:ext>
                </a:extLst>
              </a:tr>
              <a:tr h="203972">
                <a:tc gridSpan="4">
                  <a:txBody>
                    <a:bodyPr/>
                    <a:lstStyle/>
                    <a:p>
                      <a:pPr algn="ctr" rtl="0">
                        <a:lnSpc>
                          <a:spcPct val="120000"/>
                        </a:lnSpc>
                      </a:pPr>
                      <a:r>
                        <a:rPr lang="fr-FR" sz="1100" b="1" dirty="0">
                          <a:solidFill>
                            <a:schemeClr val="bg1"/>
                          </a:solidFill>
                          <a:effectLst/>
                          <a:latin typeface="Lato, sans-serif"/>
                        </a:rPr>
                        <a:t>Section de fonctionnement</a:t>
                      </a:r>
                      <a:endParaRPr lang="fr-FR" sz="1100" dirty="0">
                        <a:solidFill>
                          <a:schemeClr val="bg1"/>
                        </a:solidFill>
                        <a:effectLst/>
                        <a:latin typeface="Lato" panose="020F0502020204030203" pitchFamily="34" charset="0"/>
                      </a:endParaRPr>
                    </a:p>
                  </a:txBody>
                  <a:tcPr marL="39973" marR="39973" marT="39973" marB="3997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102813497"/>
                  </a:ext>
                </a:extLst>
              </a:tr>
              <a:tr h="203972">
                <a:tc gridSpan="2">
                  <a:txBody>
                    <a:bodyPr/>
                    <a:lstStyle/>
                    <a:p>
                      <a:pPr algn="ctr" rtl="0">
                        <a:lnSpc>
                          <a:spcPct val="120000"/>
                        </a:lnSpc>
                      </a:pPr>
                      <a:r>
                        <a:rPr lang="fr-FR" sz="1100" b="1">
                          <a:solidFill>
                            <a:schemeClr val="bg1"/>
                          </a:solidFill>
                          <a:effectLst/>
                          <a:latin typeface="Lato, sans-serif"/>
                        </a:rPr>
                        <a:t>Dépenses</a:t>
                      </a:r>
                      <a:endParaRPr lang="fr-FR" sz="1100">
                        <a:solidFill>
                          <a:schemeClr val="bg1"/>
                        </a:solidFill>
                        <a:effectLst/>
                        <a:latin typeface="Lato" panose="020F0502020204030203" pitchFamily="34" charset="0"/>
                      </a:endParaRPr>
                    </a:p>
                  </a:txBody>
                  <a:tcPr marL="39973" marR="39973" marT="39973" marB="3997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gridSpan="2">
                  <a:txBody>
                    <a:bodyPr/>
                    <a:lstStyle/>
                    <a:p>
                      <a:pPr algn="ctr" rtl="0">
                        <a:lnSpc>
                          <a:spcPct val="120000"/>
                        </a:lnSpc>
                      </a:pPr>
                      <a:r>
                        <a:rPr lang="fr-FR" sz="1100" b="1" dirty="0">
                          <a:solidFill>
                            <a:schemeClr val="bg1"/>
                          </a:solidFill>
                          <a:effectLst/>
                          <a:latin typeface="Lato, sans-serif"/>
                        </a:rPr>
                        <a:t>Recettes</a:t>
                      </a:r>
                      <a:endParaRPr lang="fr-FR" sz="1100" dirty="0">
                        <a:solidFill>
                          <a:schemeClr val="bg1"/>
                        </a:solidFill>
                        <a:effectLst/>
                        <a:latin typeface="Lato" panose="020F0502020204030203" pitchFamily="34" charset="0"/>
                      </a:endParaRPr>
                    </a:p>
                  </a:txBody>
                  <a:tcPr marL="39973" marR="39973" marT="39973" marB="3997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fr-FR"/>
                    </a:p>
                  </a:txBody>
                  <a:tcPr/>
                </a:tc>
                <a:extLst>
                  <a:ext uri="{0D108BD9-81ED-4DB2-BD59-A6C34878D82A}">
                    <a16:rowId xmlns:a16="http://schemas.microsoft.com/office/drawing/2014/main" val="3686565057"/>
                  </a:ext>
                </a:extLst>
              </a:tr>
              <a:tr h="231580">
                <a:tc gridSpan="2">
                  <a:txBody>
                    <a:bodyPr/>
                    <a:lstStyle/>
                    <a:p>
                      <a:pPr algn="ctr" rtl="0">
                        <a:lnSpc>
                          <a:spcPct val="120000"/>
                        </a:lnSpc>
                      </a:pPr>
                      <a:r>
                        <a:rPr lang="fr-FR" sz="1100" b="1" i="1">
                          <a:solidFill>
                            <a:schemeClr val="bg1"/>
                          </a:solidFill>
                          <a:effectLst/>
                          <a:latin typeface="Lato, sans-serif"/>
                        </a:rPr>
                        <a:t>Apurement titres redevance spéciale</a:t>
                      </a:r>
                      <a:endParaRPr lang="fr-FR" sz="1100">
                        <a:solidFill>
                          <a:schemeClr val="bg1"/>
                        </a:solidFill>
                        <a:effectLst/>
                        <a:latin typeface="Lato" panose="020F0502020204030203" pitchFamily="34" charset="0"/>
                      </a:endParaRPr>
                    </a:p>
                  </a:txBody>
                  <a:tcPr marL="39973" marR="39973" marT="39973" marB="3997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hMerge="1">
                  <a:txBody>
                    <a:bodyPr/>
                    <a:lstStyle/>
                    <a:p>
                      <a:endParaRPr lang="fr-FR"/>
                    </a:p>
                  </a:txBody>
                  <a:tcPr/>
                </a:tc>
                <a:tc gridSpan="2">
                  <a:txBody>
                    <a:bodyPr/>
                    <a:lstStyle/>
                    <a:p>
                      <a:pPr algn="ctr" rtl="0">
                        <a:lnSpc>
                          <a:spcPct val="120000"/>
                        </a:lnSpc>
                      </a:pPr>
                      <a:r>
                        <a:rPr lang="fr-FR" sz="1100">
                          <a:solidFill>
                            <a:schemeClr val="bg1"/>
                          </a:solidFill>
                          <a:effectLst/>
                          <a:latin typeface="Lato" panose="020F0502020204030203" pitchFamily="34" charset="0"/>
                        </a:rPr>
                        <a:t> </a:t>
                      </a:r>
                    </a:p>
                  </a:txBody>
                  <a:tcPr marL="39973" marR="39973" marT="39973" marB="39973"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hMerge="1">
                  <a:txBody>
                    <a:bodyPr/>
                    <a:lstStyle/>
                    <a:p>
                      <a:endParaRPr lang="fr-FR"/>
                    </a:p>
                  </a:txBody>
                  <a:tcPr/>
                </a:tc>
                <a:extLst>
                  <a:ext uri="{0D108BD9-81ED-4DB2-BD59-A6C34878D82A}">
                    <a16:rowId xmlns:a16="http://schemas.microsoft.com/office/drawing/2014/main" val="2397674700"/>
                  </a:ext>
                </a:extLst>
              </a:tr>
              <a:tr h="231580">
                <a:tc>
                  <a:txBody>
                    <a:bodyPr/>
                    <a:lstStyle/>
                    <a:p>
                      <a:pPr algn="just" rtl="0">
                        <a:lnSpc>
                          <a:spcPct val="120000"/>
                        </a:lnSpc>
                      </a:pPr>
                      <a:r>
                        <a:rPr lang="fr-FR" sz="1100">
                          <a:solidFill>
                            <a:schemeClr val="bg1"/>
                          </a:solidFill>
                          <a:effectLst/>
                          <a:latin typeface="Lato, sans-serif"/>
                        </a:rPr>
                        <a:t>65888/65</a:t>
                      </a:r>
                      <a:endParaRPr lang="fr-FR" sz="1100">
                        <a:solidFill>
                          <a:schemeClr val="bg1"/>
                        </a:solidFill>
                        <a:effectLst/>
                        <a:latin typeface="Lato" panose="020F0502020204030203" pitchFamily="34" charset="0"/>
                      </a:endParaRPr>
                    </a:p>
                  </a:txBody>
                  <a:tcPr marL="39973" marR="39973" marT="39973" marB="39973" anchor="ctr">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lnSpc>
                          <a:spcPct val="120000"/>
                        </a:lnSpc>
                      </a:pPr>
                      <a:r>
                        <a:rPr lang="fr-FR" sz="1100" dirty="0">
                          <a:solidFill>
                            <a:schemeClr val="bg1"/>
                          </a:solidFill>
                          <a:effectLst/>
                          <a:latin typeface="Lato, sans-serif"/>
                        </a:rPr>
                        <a:t>- 57 000,00 € </a:t>
                      </a:r>
                      <a:endParaRPr lang="fr-FR" sz="1100" dirty="0">
                        <a:solidFill>
                          <a:schemeClr val="bg1"/>
                        </a:solidFill>
                        <a:effectLst/>
                        <a:latin typeface="Lato" panose="020F0502020204030203" pitchFamily="34" charset="0"/>
                      </a:endParaRPr>
                    </a:p>
                  </a:txBody>
                  <a:tcPr marL="39973" marR="39973" marT="39973" marB="39973" anchor="ctr">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algn="just" rtl="0">
                        <a:lnSpc>
                          <a:spcPct val="120000"/>
                        </a:lnSpc>
                      </a:pPr>
                      <a:r>
                        <a:rPr lang="fr-FR" sz="1100">
                          <a:solidFill>
                            <a:schemeClr val="bg1"/>
                          </a:solidFill>
                          <a:effectLst/>
                          <a:latin typeface="Lato" panose="020F0502020204030203" pitchFamily="34" charset="0"/>
                        </a:rPr>
                        <a:t> </a:t>
                      </a:r>
                    </a:p>
                  </a:txBody>
                  <a:tcPr marL="39973" marR="39973" marT="39973" marB="39973" anchor="ctr">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algn="just" rtl="0">
                        <a:lnSpc>
                          <a:spcPct val="120000"/>
                        </a:lnSpc>
                      </a:pPr>
                      <a:r>
                        <a:rPr lang="fr-FR" sz="1100">
                          <a:solidFill>
                            <a:schemeClr val="bg1"/>
                          </a:solidFill>
                          <a:effectLst/>
                          <a:latin typeface="Lato" panose="020F0502020204030203" pitchFamily="34" charset="0"/>
                        </a:rPr>
                        <a:t> </a:t>
                      </a:r>
                    </a:p>
                  </a:txBody>
                  <a:tcPr marL="39973" marR="39973" marT="39973" marB="39973" anchor="ctr">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276460268"/>
                  </a:ext>
                </a:extLst>
              </a:tr>
              <a:tr h="400428">
                <a:tc>
                  <a:txBody>
                    <a:bodyPr/>
                    <a:lstStyle/>
                    <a:p>
                      <a:pPr algn="just" rtl="0">
                        <a:lnSpc>
                          <a:spcPct val="120000"/>
                        </a:lnSpc>
                      </a:pPr>
                      <a:r>
                        <a:rPr lang="fr-FR" sz="1100">
                          <a:solidFill>
                            <a:schemeClr val="bg1"/>
                          </a:solidFill>
                          <a:effectLst/>
                          <a:latin typeface="Lato, sans-serif"/>
                        </a:rPr>
                        <a:t>64131/012</a:t>
                      </a:r>
                      <a:endParaRPr lang="fr-FR" sz="1100">
                        <a:solidFill>
                          <a:schemeClr val="bg1"/>
                        </a:solidFill>
                        <a:effectLst/>
                        <a:latin typeface="Lato" panose="020F0502020204030203" pitchFamily="34" charset="0"/>
                      </a:endParaRPr>
                    </a:p>
                  </a:txBody>
                  <a:tcPr marL="39973" marR="39973" marT="39973" marB="39973" anchor="ctr">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lnSpc>
                          <a:spcPct val="120000"/>
                        </a:lnSpc>
                      </a:pPr>
                      <a:r>
                        <a:rPr lang="fr-FR" sz="1100">
                          <a:solidFill>
                            <a:schemeClr val="bg1"/>
                          </a:solidFill>
                          <a:effectLst/>
                          <a:latin typeface="Lato, sans-serif"/>
                        </a:rPr>
                        <a:t>30 000,00 €</a:t>
                      </a:r>
                      <a:endParaRPr lang="fr-FR" sz="1100">
                        <a:solidFill>
                          <a:schemeClr val="bg1"/>
                        </a:solidFill>
                        <a:effectLst/>
                        <a:latin typeface="Lato" panose="020F0502020204030203" pitchFamily="34" charset="0"/>
                      </a:endParaRPr>
                    </a:p>
                  </a:txBody>
                  <a:tcPr marL="39973" marR="39973" marT="39973" marB="39973" anchor="ctr">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algn="just" rtl="0">
                        <a:lnSpc>
                          <a:spcPct val="120000"/>
                        </a:lnSpc>
                      </a:pPr>
                      <a:br>
                        <a:rPr lang="fr-FR" sz="1100">
                          <a:solidFill>
                            <a:schemeClr val="bg1"/>
                          </a:solidFill>
                          <a:effectLst/>
                          <a:latin typeface="Lato" panose="020F0502020204030203" pitchFamily="34" charset="0"/>
                        </a:rPr>
                      </a:br>
                      <a:endParaRPr lang="fr-FR" sz="1100">
                        <a:solidFill>
                          <a:schemeClr val="bg1"/>
                        </a:solidFill>
                        <a:effectLst/>
                        <a:latin typeface="Lato" panose="020F0502020204030203" pitchFamily="34" charset="0"/>
                      </a:endParaRPr>
                    </a:p>
                  </a:txBody>
                  <a:tcPr marL="39973" marR="39973" marT="39973" marB="39973" anchor="ctr">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algn="just" rtl="0">
                        <a:lnSpc>
                          <a:spcPct val="120000"/>
                        </a:lnSpc>
                      </a:pPr>
                      <a:br>
                        <a:rPr lang="fr-FR" sz="1100">
                          <a:solidFill>
                            <a:schemeClr val="bg1"/>
                          </a:solidFill>
                          <a:effectLst/>
                          <a:latin typeface="Lato" panose="020F0502020204030203" pitchFamily="34" charset="0"/>
                        </a:rPr>
                      </a:br>
                      <a:endParaRPr lang="fr-FR" sz="1100">
                        <a:solidFill>
                          <a:schemeClr val="bg1"/>
                        </a:solidFill>
                        <a:effectLst/>
                        <a:latin typeface="Lato" panose="020F0502020204030203" pitchFamily="34" charset="0"/>
                      </a:endParaRPr>
                    </a:p>
                  </a:txBody>
                  <a:tcPr marL="39973" marR="39973" marT="39973" marB="39973" anchor="ctr">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114479769"/>
                  </a:ext>
                </a:extLst>
              </a:tr>
              <a:tr h="231580">
                <a:tc>
                  <a:txBody>
                    <a:bodyPr/>
                    <a:lstStyle/>
                    <a:p>
                      <a:pPr algn="just" rtl="0">
                        <a:lnSpc>
                          <a:spcPct val="120000"/>
                        </a:lnSpc>
                      </a:pPr>
                      <a:r>
                        <a:rPr lang="fr-FR" sz="1100">
                          <a:solidFill>
                            <a:schemeClr val="bg1"/>
                          </a:solidFill>
                          <a:effectLst/>
                          <a:latin typeface="Lato, sans-serif"/>
                        </a:rPr>
                        <a:t>6718/67</a:t>
                      </a:r>
                      <a:endParaRPr lang="fr-FR" sz="1100">
                        <a:solidFill>
                          <a:schemeClr val="bg1"/>
                        </a:solidFill>
                        <a:effectLst/>
                        <a:latin typeface="Lato" panose="020F0502020204030203" pitchFamily="34" charset="0"/>
                      </a:endParaRPr>
                    </a:p>
                  </a:txBody>
                  <a:tcPr marL="39973" marR="39973" marT="39973" marB="39973" anchor="ctr">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20000"/>
                        </a:lnSpc>
                      </a:pPr>
                      <a:r>
                        <a:rPr lang="fr-FR" sz="1100" dirty="0">
                          <a:solidFill>
                            <a:schemeClr val="bg1"/>
                          </a:solidFill>
                          <a:effectLst/>
                          <a:latin typeface="Lato, sans-serif"/>
                        </a:rPr>
                        <a:t>27 000,00 € </a:t>
                      </a:r>
                      <a:endParaRPr lang="fr-FR" sz="1100" dirty="0">
                        <a:solidFill>
                          <a:schemeClr val="bg1"/>
                        </a:solidFill>
                        <a:effectLst/>
                        <a:latin typeface="Lato" panose="020F0502020204030203" pitchFamily="34" charset="0"/>
                      </a:endParaRPr>
                    </a:p>
                  </a:txBody>
                  <a:tcPr marL="39973" marR="39973" marT="39973" marB="39973" anchor="ctr">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rtl="0">
                        <a:lnSpc>
                          <a:spcPct val="120000"/>
                        </a:lnSpc>
                      </a:pPr>
                      <a:r>
                        <a:rPr lang="fr-FR" sz="1100">
                          <a:solidFill>
                            <a:schemeClr val="bg1"/>
                          </a:solidFill>
                          <a:effectLst/>
                          <a:latin typeface="Lato" panose="020F0502020204030203" pitchFamily="34" charset="0"/>
                        </a:rPr>
                        <a:t> </a:t>
                      </a:r>
                    </a:p>
                  </a:txBody>
                  <a:tcPr marL="39973" marR="39973" marT="39973" marB="39973" anchor="ctr">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rtl="0">
                        <a:lnSpc>
                          <a:spcPct val="120000"/>
                        </a:lnSpc>
                      </a:pPr>
                      <a:r>
                        <a:rPr lang="fr-FR" sz="1100">
                          <a:solidFill>
                            <a:schemeClr val="bg1"/>
                          </a:solidFill>
                          <a:effectLst/>
                          <a:latin typeface="Lato" panose="020F0502020204030203" pitchFamily="34" charset="0"/>
                        </a:rPr>
                        <a:t> </a:t>
                      </a:r>
                    </a:p>
                  </a:txBody>
                  <a:tcPr marL="39973" marR="39973" marT="39973" marB="39973" anchor="ctr">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287316467"/>
                  </a:ext>
                </a:extLst>
              </a:tr>
              <a:tr h="203972">
                <a:tc>
                  <a:txBody>
                    <a:bodyPr/>
                    <a:lstStyle/>
                    <a:p>
                      <a:pPr algn="just" rtl="0">
                        <a:lnSpc>
                          <a:spcPct val="120000"/>
                        </a:lnSpc>
                      </a:pPr>
                      <a:r>
                        <a:rPr lang="fr-FR" sz="1100" b="1">
                          <a:solidFill>
                            <a:schemeClr val="bg1"/>
                          </a:solidFill>
                          <a:effectLst/>
                          <a:latin typeface="Lato, sans-serif"/>
                        </a:rPr>
                        <a:t>Total</a:t>
                      </a:r>
                      <a:endParaRPr lang="fr-FR" sz="1100">
                        <a:solidFill>
                          <a:schemeClr val="bg1"/>
                        </a:solidFill>
                        <a:effectLst/>
                        <a:latin typeface="Lato" panose="020F0502020204030203" pitchFamily="34" charset="0"/>
                      </a:endParaRPr>
                    </a:p>
                  </a:txBody>
                  <a:tcPr marL="39973" marR="39973" marT="39973" marB="39973" anchor="ctr">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0">
                        <a:lnSpc>
                          <a:spcPct val="120000"/>
                        </a:lnSpc>
                      </a:pPr>
                      <a:r>
                        <a:rPr lang="fr-FR" sz="1100" b="1" dirty="0">
                          <a:solidFill>
                            <a:schemeClr val="bg1"/>
                          </a:solidFill>
                          <a:effectLst/>
                          <a:latin typeface="Lato, sans-serif"/>
                        </a:rPr>
                        <a:t>- € </a:t>
                      </a:r>
                      <a:endParaRPr lang="fr-FR" sz="1100" dirty="0">
                        <a:solidFill>
                          <a:schemeClr val="bg1"/>
                        </a:solidFill>
                        <a:effectLst/>
                        <a:latin typeface="Lato" panose="020F0502020204030203" pitchFamily="34" charset="0"/>
                      </a:endParaRPr>
                    </a:p>
                  </a:txBody>
                  <a:tcPr marL="39973" marR="39973" marT="39973" marB="39973" anchor="ctr">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rtl="0">
                        <a:lnSpc>
                          <a:spcPct val="120000"/>
                        </a:lnSpc>
                      </a:pPr>
                      <a:r>
                        <a:rPr lang="fr-FR" sz="1100" b="1">
                          <a:solidFill>
                            <a:schemeClr val="bg1"/>
                          </a:solidFill>
                          <a:effectLst/>
                          <a:latin typeface="Lato, sans-serif"/>
                        </a:rPr>
                        <a:t>Total</a:t>
                      </a:r>
                      <a:endParaRPr lang="fr-FR" sz="1100">
                        <a:solidFill>
                          <a:schemeClr val="bg1"/>
                        </a:solidFill>
                        <a:effectLst/>
                        <a:latin typeface="Lato" panose="020F0502020204030203" pitchFamily="34" charset="0"/>
                      </a:endParaRPr>
                    </a:p>
                  </a:txBody>
                  <a:tcPr marL="39973" marR="39973" marT="39973" marB="39973" anchor="ctr">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rtl="0">
                        <a:lnSpc>
                          <a:spcPct val="120000"/>
                        </a:lnSpc>
                      </a:pPr>
                      <a:r>
                        <a:rPr lang="fr-FR" sz="1100" b="1" dirty="0">
                          <a:solidFill>
                            <a:schemeClr val="bg1"/>
                          </a:solidFill>
                          <a:effectLst/>
                          <a:latin typeface="Lato, sans-serif"/>
                        </a:rPr>
                        <a:t>- € </a:t>
                      </a:r>
                      <a:endParaRPr lang="fr-FR" sz="1100" dirty="0">
                        <a:solidFill>
                          <a:schemeClr val="bg1"/>
                        </a:solidFill>
                        <a:effectLst/>
                        <a:latin typeface="Lato" panose="020F0502020204030203" pitchFamily="34" charset="0"/>
                      </a:endParaRPr>
                    </a:p>
                  </a:txBody>
                  <a:tcPr marL="39973" marR="39973" marT="39973" marB="39973" anchor="ctr">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184621570"/>
                  </a:ext>
                </a:extLst>
              </a:tr>
            </a:tbl>
          </a:graphicData>
        </a:graphic>
      </p:graphicFrame>
      <p:sp>
        <p:nvSpPr>
          <p:cNvPr id="4" name="Espace réservé de la date 3">
            <a:extLst>
              <a:ext uri="{FF2B5EF4-FFF2-40B4-BE49-F238E27FC236}">
                <a16:creationId xmlns:a16="http://schemas.microsoft.com/office/drawing/2014/main" id="{12303639-628C-13AB-9686-820955633527}"/>
              </a:ext>
            </a:extLst>
          </p:cNvPr>
          <p:cNvSpPr>
            <a:spLocks noGrp="1"/>
          </p:cNvSpPr>
          <p:nvPr>
            <p:ph type="dt" sz="half" idx="10"/>
          </p:nvPr>
        </p:nvSpPr>
        <p:spPr/>
        <p:txBody>
          <a:bodyPr/>
          <a:lstStyle/>
          <a:p>
            <a:r>
              <a:rPr lang="fr-FR"/>
              <a:t>Conseil communautaire – 17 novembre 2022</a:t>
            </a:r>
            <a:endParaRPr lang="fr-FR" dirty="0"/>
          </a:p>
        </p:txBody>
      </p:sp>
      <p:sp>
        <p:nvSpPr>
          <p:cNvPr id="5" name="Espace réservé du numéro de diapositive 4">
            <a:extLst>
              <a:ext uri="{FF2B5EF4-FFF2-40B4-BE49-F238E27FC236}">
                <a16:creationId xmlns:a16="http://schemas.microsoft.com/office/drawing/2014/main" id="{3134102A-B448-CC64-B525-D1502FB151A1}"/>
              </a:ext>
            </a:extLst>
          </p:cNvPr>
          <p:cNvSpPr>
            <a:spLocks noGrp="1"/>
          </p:cNvSpPr>
          <p:nvPr>
            <p:ph type="sldNum" sz="quarter" idx="12"/>
          </p:nvPr>
        </p:nvSpPr>
        <p:spPr/>
        <p:txBody>
          <a:bodyPr/>
          <a:lstStyle/>
          <a:p>
            <a:fld id="{7DD352F8-E6D5-40A5-90BA-A89BD40754D9}" type="slidenum">
              <a:rPr lang="fr-FR" smtClean="0"/>
              <a:pPr/>
              <a:t>62</a:t>
            </a:fld>
            <a:endParaRPr lang="fr-FR"/>
          </a:p>
        </p:txBody>
      </p:sp>
    </p:spTree>
    <p:extLst>
      <p:ext uri="{BB962C8B-B14F-4D97-AF65-F5344CB8AC3E}">
        <p14:creationId xmlns:p14="http://schemas.microsoft.com/office/powerpoint/2010/main" val="12591574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457200" y="65845"/>
            <a:ext cx="8229600" cy="777713"/>
          </a:xfrm>
        </p:spPr>
        <p:txBody>
          <a:bodyPr anchor="t">
            <a:normAutofit/>
          </a:bodyPr>
          <a:lstStyle/>
          <a:p>
            <a:pPr algn="l"/>
            <a:r>
              <a:rPr lang="fr-FR" sz="4000" b="1" dirty="0">
                <a:solidFill>
                  <a:schemeClr val="accent4">
                    <a:lumMod val="75000"/>
                  </a:schemeClr>
                </a:solidFill>
                <a:latin typeface="Lato" pitchFamily="34" charset="0"/>
                <a:ea typeface="Lato" pitchFamily="34" charset="0"/>
                <a:cs typeface="Lato" pitchFamily="34" charset="0"/>
              </a:rPr>
              <a:t>Finances</a:t>
            </a:r>
            <a:r>
              <a:rPr lang="fr-FR" sz="1300" b="1" i="1" dirty="0">
                <a:solidFill>
                  <a:srgbClr val="5E3B27"/>
                </a:solidFill>
                <a:latin typeface="Lato" pitchFamily="34" charset="0"/>
                <a:ea typeface="Lato" pitchFamily="34" charset="0"/>
                <a:cs typeface="Lato" pitchFamily="34" charset="0"/>
              </a:rPr>
              <a:t> </a:t>
            </a:r>
            <a:r>
              <a:rPr lang="fr-FR" sz="1400" b="1" i="1" dirty="0">
                <a:solidFill>
                  <a:srgbClr val="5E3B27"/>
                </a:solidFill>
                <a:latin typeface="Lato" pitchFamily="34" charset="0"/>
                <a:ea typeface="Lato" pitchFamily="34" charset="0"/>
                <a:cs typeface="Lato" pitchFamily="34" charset="0"/>
              </a:rPr>
              <a:t>- Intervention de Monsieur Jérôme PELTIER</a:t>
            </a:r>
            <a:endParaRPr lang="fr-FR" sz="1300" b="1" i="1" dirty="0">
              <a:solidFill>
                <a:srgbClr val="5E3B27"/>
              </a:solidFill>
              <a:latin typeface="Lato" pitchFamily="34" charset="0"/>
              <a:ea typeface="Lato" pitchFamily="34" charset="0"/>
              <a:cs typeface="Lato" pitchFamily="34" charset="0"/>
            </a:endParaRPr>
          </a:p>
        </p:txBody>
      </p:sp>
      <p:sp>
        <p:nvSpPr>
          <p:cNvPr id="10" name="Espace réservé du contenu 9"/>
          <p:cNvSpPr>
            <a:spLocks noGrp="1"/>
          </p:cNvSpPr>
          <p:nvPr>
            <p:ph idx="1"/>
          </p:nvPr>
        </p:nvSpPr>
        <p:spPr>
          <a:xfrm>
            <a:off x="484663" y="915565"/>
            <a:ext cx="8388881" cy="3851697"/>
          </a:xfrm>
        </p:spPr>
        <p:txBody>
          <a:bodyPr vert="horz" lIns="91440" tIns="45720" rIns="91440" bIns="45720" rtlCol="0" anchor="t">
            <a:normAutofit/>
          </a:bodyPr>
          <a:lstStyle/>
          <a:p>
            <a:pPr marL="0" lvl="0" indent="0" algn="just">
              <a:spcBef>
                <a:spcPts val="0"/>
              </a:spcBef>
              <a:spcAft>
                <a:spcPts val="600"/>
              </a:spcAft>
              <a:buNone/>
              <a:tabLst>
                <a:tab pos="457200" algn="l"/>
              </a:tabLst>
            </a:pPr>
            <a:r>
              <a:rPr lang="fr-FR" sz="2000" b="1" dirty="0">
                <a:solidFill>
                  <a:schemeClr val="accent4">
                    <a:lumMod val="75000"/>
                  </a:schemeClr>
                </a:solidFill>
                <a:latin typeface="Lato" panose="020F0502020204030203" pitchFamily="34" charset="0"/>
                <a:cs typeface="Arial" panose="020B0604020202020204" pitchFamily="34" charset="0"/>
              </a:rPr>
              <a:t>8. Décision modificative n°2 – Budget annexe TEOM</a:t>
            </a:r>
            <a:endParaRPr lang="fr-FR" sz="2000" b="1" dirty="0">
              <a:solidFill>
                <a:schemeClr val="accent4">
                  <a:lumMod val="75000"/>
                </a:schemeClr>
              </a:solidFill>
              <a:latin typeface="Lato" panose="020F0502020204030203" pitchFamily="34" charset="0"/>
              <a:ea typeface="Calibri" panose="020F0502020204030204" pitchFamily="34" charset="0"/>
              <a:cs typeface="Arial" panose="020B0604020202020204" pitchFamily="34" charset="0"/>
            </a:endParaRPr>
          </a:p>
          <a:p>
            <a:pPr marL="0" lvl="0" indent="0" algn="just">
              <a:spcBef>
                <a:spcPts val="0"/>
              </a:spcBef>
              <a:spcAft>
                <a:spcPts val="600"/>
              </a:spcAft>
              <a:buNone/>
              <a:tabLst>
                <a:tab pos="457200" algn="l"/>
              </a:tabLst>
            </a:pPr>
            <a:endParaRPr lang="fr-FR" sz="2000" dirty="0">
              <a:solidFill>
                <a:schemeClr val="bg1"/>
              </a:solidFill>
              <a:latin typeface="Lato" panose="020F0502020204030203" pitchFamily="34" charset="0"/>
              <a:ea typeface="Calibri" panose="020F0502020204030204" pitchFamily="34" charset="0"/>
              <a:cs typeface="Arial" panose="020B0604020202020204" pitchFamily="34" charset="0"/>
            </a:endParaRPr>
          </a:p>
          <a:p>
            <a:pPr marL="0" lvl="0" indent="0" algn="just">
              <a:spcBef>
                <a:spcPts val="0"/>
              </a:spcBef>
              <a:spcAft>
                <a:spcPts val="600"/>
              </a:spcAft>
              <a:buNone/>
              <a:tabLst>
                <a:tab pos="457200" algn="l"/>
              </a:tabLst>
            </a:pPr>
            <a:r>
              <a:rPr lang="fr-FR" sz="2000" b="1" dirty="0">
                <a:solidFill>
                  <a:schemeClr val="bg1"/>
                </a:solidFill>
                <a:latin typeface="Lato" panose="020F0502020204030203" pitchFamily="34" charset="0"/>
                <a:ea typeface="Calibri" panose="020F0502020204030204" pitchFamily="34" charset="0"/>
                <a:cs typeface="Arial" panose="020B0604020202020204" pitchFamily="34" charset="0"/>
              </a:rPr>
              <a:t>Le conseil communautaire est invité à :</a:t>
            </a:r>
          </a:p>
          <a:p>
            <a:pPr lvl="0" algn="just">
              <a:spcBef>
                <a:spcPts val="0"/>
              </a:spcBef>
              <a:spcAft>
                <a:spcPts val="600"/>
              </a:spcAft>
              <a:tabLst>
                <a:tab pos="457200" algn="l"/>
              </a:tabLst>
            </a:pPr>
            <a:r>
              <a:rPr lang="fr-FR" sz="2000" b="1" dirty="0">
                <a:solidFill>
                  <a:schemeClr val="bg1"/>
                </a:solidFill>
                <a:latin typeface="Lato" panose="020F0502020204030203" pitchFamily="34" charset="0"/>
                <a:ea typeface="Calibri" panose="020F0502020204030204" pitchFamily="34" charset="0"/>
                <a:cs typeface="Arial" panose="020B0604020202020204" pitchFamily="34" charset="0"/>
              </a:rPr>
              <a:t>APPROUVER la décision modificative n°2 du budget annexe TEOM.</a:t>
            </a:r>
            <a:endParaRPr lang="fr-FR" sz="2400" b="1" dirty="0">
              <a:solidFill>
                <a:schemeClr val="accent4">
                  <a:lumMod val="75000"/>
                </a:schemeClr>
              </a:solidFill>
              <a:latin typeface="Lato" panose="020F0502020204030203" pitchFamily="34" charset="0"/>
              <a:ea typeface="Calibri" panose="020F0502020204030204" pitchFamily="34" charset="0"/>
              <a:cs typeface="Arial" panose="020B0604020202020204" pitchFamily="34" charset="0"/>
            </a:endParaRPr>
          </a:p>
        </p:txBody>
      </p:sp>
      <p:cxnSp>
        <p:nvCxnSpPr>
          <p:cNvPr id="6" name="Connecteur droit 5">
            <a:extLst>
              <a:ext uri="{FF2B5EF4-FFF2-40B4-BE49-F238E27FC236}">
                <a16:creationId xmlns:a16="http://schemas.microsoft.com/office/drawing/2014/main" id="{D02FCFA7-D3AC-4A77-82E3-D7EF5D2B3393}"/>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Espace réservé de la date 1">
            <a:extLst>
              <a:ext uri="{FF2B5EF4-FFF2-40B4-BE49-F238E27FC236}">
                <a16:creationId xmlns:a16="http://schemas.microsoft.com/office/drawing/2014/main" id="{0992E0AA-B545-4228-B64A-17D1753692A3}"/>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1" u="none" strike="noStrike" kern="1200" cap="none" spc="0" normalizeH="0" baseline="0" noProof="0">
                <a:ln>
                  <a:noFill/>
                </a:ln>
                <a:solidFill>
                  <a:srgbClr val="C00000"/>
                </a:solidFill>
                <a:effectLst/>
                <a:uLnTx/>
                <a:uFillTx/>
                <a:latin typeface="Lato"/>
                <a:ea typeface="+mn-ea"/>
                <a:cs typeface="+mn-cs"/>
              </a:rPr>
              <a:t>Conseil communautaire – 17 novembre 2022</a:t>
            </a:r>
            <a:endParaRPr kumimoji="0" lang="fr-FR" sz="1200" b="0" i="1" u="none" strike="noStrike" kern="1200" cap="none" spc="0" normalizeH="0" baseline="0" noProof="0" dirty="0">
              <a:ln>
                <a:noFill/>
              </a:ln>
              <a:solidFill>
                <a:srgbClr val="C00000"/>
              </a:solidFill>
              <a:effectLst/>
              <a:uLnTx/>
              <a:uFillTx/>
              <a:latin typeface="Lato"/>
              <a:ea typeface="+mn-ea"/>
              <a:cs typeface="+mn-cs"/>
            </a:endParaRPr>
          </a:p>
        </p:txBody>
      </p:sp>
      <p:sp>
        <p:nvSpPr>
          <p:cNvPr id="4" name="Espace réservé du numéro de diapositive 3">
            <a:extLst>
              <a:ext uri="{FF2B5EF4-FFF2-40B4-BE49-F238E27FC236}">
                <a16:creationId xmlns:a16="http://schemas.microsoft.com/office/drawing/2014/main" id="{B81C8F7B-9C17-FE95-0548-8F6C8DC7F1FF}"/>
              </a:ext>
            </a:extLst>
          </p:cNvPr>
          <p:cNvSpPr>
            <a:spLocks noGrp="1"/>
          </p:cNvSpPr>
          <p:nvPr>
            <p:ph type="sldNum" sz="quarter" idx="12"/>
          </p:nvPr>
        </p:nvSpPr>
        <p:spPr/>
        <p:txBody>
          <a:bodyPr/>
          <a:lstStyle/>
          <a:p>
            <a:fld id="{7DD352F8-E6D5-40A5-90BA-A89BD40754D9}" type="slidenum">
              <a:rPr lang="fr-FR" smtClean="0"/>
              <a:pPr/>
              <a:t>63</a:t>
            </a:fld>
            <a:endParaRPr lang="fr-FR"/>
          </a:p>
        </p:txBody>
      </p:sp>
    </p:spTree>
    <p:extLst>
      <p:ext uri="{BB962C8B-B14F-4D97-AF65-F5344CB8AC3E}">
        <p14:creationId xmlns:p14="http://schemas.microsoft.com/office/powerpoint/2010/main" val="44403833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457200" y="-117614"/>
            <a:ext cx="8229600" cy="777713"/>
          </a:xfrm>
        </p:spPr>
        <p:txBody>
          <a:bodyPr anchor="t">
            <a:normAutofit/>
          </a:bodyPr>
          <a:lstStyle/>
          <a:p>
            <a:pPr algn="l"/>
            <a:r>
              <a:rPr lang="fr-FR" sz="4000" b="1" dirty="0">
                <a:solidFill>
                  <a:schemeClr val="accent4">
                    <a:lumMod val="75000"/>
                  </a:schemeClr>
                </a:solidFill>
                <a:latin typeface="Lato" pitchFamily="34" charset="0"/>
                <a:ea typeface="Lato" pitchFamily="34" charset="0"/>
                <a:cs typeface="Lato" pitchFamily="34" charset="0"/>
              </a:rPr>
              <a:t>Finances</a:t>
            </a:r>
            <a:r>
              <a:rPr lang="fr-FR" sz="1300" b="1" i="1" dirty="0">
                <a:solidFill>
                  <a:srgbClr val="5E3B27"/>
                </a:solidFill>
                <a:latin typeface="Lato" pitchFamily="34" charset="0"/>
                <a:ea typeface="Lato" pitchFamily="34" charset="0"/>
                <a:cs typeface="Lato" pitchFamily="34" charset="0"/>
              </a:rPr>
              <a:t> </a:t>
            </a:r>
            <a:r>
              <a:rPr lang="fr-FR" sz="1400" b="1" i="1" dirty="0">
                <a:solidFill>
                  <a:srgbClr val="5E3B27"/>
                </a:solidFill>
                <a:latin typeface="Lato" pitchFamily="34" charset="0"/>
                <a:ea typeface="Lato" pitchFamily="34" charset="0"/>
                <a:cs typeface="Lato" pitchFamily="34" charset="0"/>
              </a:rPr>
              <a:t>- Intervention de Monsieur Jérôme PELTIER</a:t>
            </a:r>
            <a:endParaRPr lang="fr-FR" sz="1300" b="1" i="1" dirty="0">
              <a:solidFill>
                <a:srgbClr val="5E3B27"/>
              </a:solidFill>
              <a:latin typeface="Lato" pitchFamily="34" charset="0"/>
              <a:ea typeface="Lato" pitchFamily="34" charset="0"/>
              <a:cs typeface="Lato" pitchFamily="34" charset="0"/>
            </a:endParaRPr>
          </a:p>
        </p:txBody>
      </p:sp>
      <p:sp>
        <p:nvSpPr>
          <p:cNvPr id="10" name="Espace réservé du contenu 9"/>
          <p:cNvSpPr>
            <a:spLocks noGrp="1"/>
          </p:cNvSpPr>
          <p:nvPr>
            <p:ph idx="1"/>
          </p:nvPr>
        </p:nvSpPr>
        <p:spPr>
          <a:xfrm>
            <a:off x="457200" y="437502"/>
            <a:ext cx="8388881" cy="3851697"/>
          </a:xfrm>
        </p:spPr>
        <p:txBody>
          <a:bodyPr vert="horz" lIns="91440" tIns="45720" rIns="91440" bIns="45720" rtlCol="0" anchor="t">
            <a:normAutofit/>
          </a:bodyPr>
          <a:lstStyle/>
          <a:p>
            <a:pPr marL="0" lvl="0" indent="0" algn="just">
              <a:spcBef>
                <a:spcPts val="0"/>
              </a:spcBef>
              <a:spcAft>
                <a:spcPts val="600"/>
              </a:spcAft>
              <a:buNone/>
              <a:tabLst>
                <a:tab pos="457200" algn="l"/>
              </a:tabLst>
            </a:pPr>
            <a:r>
              <a:rPr lang="fr-FR" sz="2000" b="1" dirty="0">
                <a:solidFill>
                  <a:schemeClr val="accent4">
                    <a:lumMod val="75000"/>
                  </a:schemeClr>
                </a:solidFill>
                <a:latin typeface="Lato" panose="020F0502020204030203" pitchFamily="34" charset="0"/>
                <a:cs typeface="Arial" panose="020B0604020202020204" pitchFamily="34" charset="0"/>
              </a:rPr>
              <a:t>9. Décision modificative n°2 – Budget annexe assainissement collectif</a:t>
            </a:r>
            <a:endParaRPr lang="fr-FR" sz="2000" b="1" dirty="0">
              <a:solidFill>
                <a:schemeClr val="accent4">
                  <a:lumMod val="75000"/>
                </a:schemeClr>
              </a:solidFill>
              <a:latin typeface="Lato" panose="020F0502020204030203" pitchFamily="34" charset="0"/>
              <a:ea typeface="Calibri" panose="020F0502020204030204" pitchFamily="34" charset="0"/>
              <a:cs typeface="Arial" panose="020B0604020202020204" pitchFamily="34" charset="0"/>
            </a:endParaRPr>
          </a:p>
        </p:txBody>
      </p:sp>
      <p:cxnSp>
        <p:nvCxnSpPr>
          <p:cNvPr id="6" name="Connecteur droit 5">
            <a:extLst>
              <a:ext uri="{FF2B5EF4-FFF2-40B4-BE49-F238E27FC236}">
                <a16:creationId xmlns:a16="http://schemas.microsoft.com/office/drawing/2014/main" id="{D02FCFA7-D3AC-4A77-82E3-D7EF5D2B3393}"/>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2" name="Tableau 1">
            <a:extLst>
              <a:ext uri="{FF2B5EF4-FFF2-40B4-BE49-F238E27FC236}">
                <a16:creationId xmlns:a16="http://schemas.microsoft.com/office/drawing/2014/main" id="{1ABBE95C-A7FF-C9B9-381D-54DF15D178B3}"/>
              </a:ext>
            </a:extLst>
          </p:cNvPr>
          <p:cNvGraphicFramePr>
            <a:graphicFrameLocks noGrp="1"/>
          </p:cNvGraphicFramePr>
          <p:nvPr>
            <p:extLst>
              <p:ext uri="{D42A27DB-BD31-4B8C-83A1-F6EECF244321}">
                <p14:modId xmlns:p14="http://schemas.microsoft.com/office/powerpoint/2010/main" val="571623015"/>
              </p:ext>
            </p:extLst>
          </p:nvPr>
        </p:nvGraphicFramePr>
        <p:xfrm>
          <a:off x="247915" y="829529"/>
          <a:ext cx="8807450" cy="3971850"/>
        </p:xfrm>
        <a:graphic>
          <a:graphicData uri="http://schemas.openxmlformats.org/drawingml/2006/table">
            <a:tbl>
              <a:tblPr/>
              <a:tblGrid>
                <a:gridCol w="1292212">
                  <a:extLst>
                    <a:ext uri="{9D8B030D-6E8A-4147-A177-3AD203B41FA5}">
                      <a16:colId xmlns:a16="http://schemas.microsoft.com/office/drawing/2014/main" val="2252258342"/>
                    </a:ext>
                  </a:extLst>
                </a:gridCol>
                <a:gridCol w="3026499">
                  <a:extLst>
                    <a:ext uri="{9D8B030D-6E8A-4147-A177-3AD203B41FA5}">
                      <a16:colId xmlns:a16="http://schemas.microsoft.com/office/drawing/2014/main" val="885891468"/>
                    </a:ext>
                  </a:extLst>
                </a:gridCol>
                <a:gridCol w="1479243">
                  <a:extLst>
                    <a:ext uri="{9D8B030D-6E8A-4147-A177-3AD203B41FA5}">
                      <a16:colId xmlns:a16="http://schemas.microsoft.com/office/drawing/2014/main" val="978337483"/>
                    </a:ext>
                  </a:extLst>
                </a:gridCol>
                <a:gridCol w="3009496">
                  <a:extLst>
                    <a:ext uri="{9D8B030D-6E8A-4147-A177-3AD203B41FA5}">
                      <a16:colId xmlns:a16="http://schemas.microsoft.com/office/drawing/2014/main" val="507592591"/>
                    </a:ext>
                  </a:extLst>
                </a:gridCol>
              </a:tblGrid>
              <a:tr h="214650">
                <a:tc gridSpan="4">
                  <a:txBody>
                    <a:bodyPr/>
                    <a:lstStyle/>
                    <a:p>
                      <a:pPr algn="ctr" rtl="0">
                        <a:lnSpc>
                          <a:spcPct val="120000"/>
                        </a:lnSpc>
                      </a:pPr>
                      <a:r>
                        <a:rPr lang="fr-FR" sz="1100" b="1">
                          <a:solidFill>
                            <a:schemeClr val="bg1"/>
                          </a:solidFill>
                          <a:effectLst/>
                          <a:latin typeface="Lato, sans-serif"/>
                        </a:rPr>
                        <a:t>Section d'investissement</a:t>
                      </a:r>
                      <a:endParaRPr lang="fr-FR" sz="1100">
                        <a:solidFill>
                          <a:schemeClr val="bg1"/>
                        </a:solidFill>
                        <a:effectLst/>
                        <a:latin typeface="Lato" panose="020F0502020204030203" pitchFamily="34" charset="0"/>
                      </a:endParaRPr>
                    </a:p>
                  </a:txBody>
                  <a:tcPr marL="42066" marR="42066" marT="42066" marB="4206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2548781292"/>
                  </a:ext>
                </a:extLst>
              </a:tr>
              <a:tr h="214650">
                <a:tc gridSpan="2">
                  <a:txBody>
                    <a:bodyPr/>
                    <a:lstStyle/>
                    <a:p>
                      <a:pPr algn="ctr" rtl="0">
                        <a:lnSpc>
                          <a:spcPct val="120000"/>
                        </a:lnSpc>
                      </a:pPr>
                      <a:r>
                        <a:rPr lang="fr-FR" sz="1100" b="1">
                          <a:solidFill>
                            <a:schemeClr val="bg1"/>
                          </a:solidFill>
                          <a:effectLst/>
                          <a:latin typeface="Lato, sans-serif"/>
                        </a:rPr>
                        <a:t>Dépenses</a:t>
                      </a:r>
                      <a:endParaRPr lang="fr-FR" sz="1100">
                        <a:solidFill>
                          <a:schemeClr val="bg1"/>
                        </a:solidFill>
                        <a:effectLst/>
                        <a:latin typeface="Lato" panose="020F0502020204030203" pitchFamily="34" charset="0"/>
                      </a:endParaRPr>
                    </a:p>
                  </a:txBody>
                  <a:tcPr marL="42066" marR="42066" marT="42066" marB="4206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gridSpan="2">
                  <a:txBody>
                    <a:bodyPr/>
                    <a:lstStyle/>
                    <a:p>
                      <a:pPr algn="ctr" rtl="0">
                        <a:lnSpc>
                          <a:spcPct val="120000"/>
                        </a:lnSpc>
                      </a:pPr>
                      <a:r>
                        <a:rPr lang="fr-FR" sz="1100" b="1">
                          <a:solidFill>
                            <a:schemeClr val="bg1"/>
                          </a:solidFill>
                          <a:effectLst/>
                          <a:latin typeface="Lato, sans-serif"/>
                        </a:rPr>
                        <a:t>Recettes</a:t>
                      </a:r>
                      <a:endParaRPr lang="fr-FR" sz="1100">
                        <a:solidFill>
                          <a:schemeClr val="bg1"/>
                        </a:solidFill>
                        <a:effectLst/>
                        <a:latin typeface="Lato" panose="020F0502020204030203" pitchFamily="34" charset="0"/>
                      </a:endParaRPr>
                    </a:p>
                  </a:txBody>
                  <a:tcPr marL="42066" marR="42066" marT="42066" marB="4206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fr-FR"/>
                    </a:p>
                  </a:txBody>
                  <a:tcPr/>
                </a:tc>
                <a:extLst>
                  <a:ext uri="{0D108BD9-81ED-4DB2-BD59-A6C34878D82A}">
                    <a16:rowId xmlns:a16="http://schemas.microsoft.com/office/drawing/2014/main" val="3606941037"/>
                  </a:ext>
                </a:extLst>
              </a:tr>
              <a:tr h="214650">
                <a:tc gridSpan="4">
                  <a:txBody>
                    <a:bodyPr/>
                    <a:lstStyle/>
                    <a:p>
                      <a:pPr algn="ctr" rtl="0">
                        <a:lnSpc>
                          <a:spcPct val="120000"/>
                        </a:lnSpc>
                      </a:pPr>
                      <a:r>
                        <a:rPr lang="fr-FR" sz="1100" b="1" i="1" dirty="0">
                          <a:solidFill>
                            <a:schemeClr val="bg1"/>
                          </a:solidFill>
                          <a:effectLst/>
                          <a:latin typeface="Lato, sans-serif"/>
                        </a:rPr>
                        <a:t>AP/CP TRAVAUX ASSAINISSEMENT ROM / TRX ASS. BRIOUX</a:t>
                      </a:r>
                      <a:endParaRPr lang="fr-FR" sz="1100" dirty="0">
                        <a:solidFill>
                          <a:schemeClr val="bg1"/>
                        </a:solidFill>
                        <a:effectLst/>
                        <a:latin typeface="Lato" panose="020F0502020204030203" pitchFamily="34" charset="0"/>
                      </a:endParaRPr>
                    </a:p>
                  </a:txBody>
                  <a:tcPr marL="42066" marR="42066" marT="42066" marB="42066"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2068540790"/>
                  </a:ext>
                </a:extLst>
              </a:tr>
              <a:tr h="214650">
                <a:tc>
                  <a:txBody>
                    <a:bodyPr/>
                    <a:lstStyle/>
                    <a:p>
                      <a:pPr algn="ctr" rtl="0">
                        <a:lnSpc>
                          <a:spcPct val="120000"/>
                        </a:lnSpc>
                      </a:pPr>
                      <a:r>
                        <a:rPr lang="fr-FR" sz="1100">
                          <a:solidFill>
                            <a:schemeClr val="bg1"/>
                          </a:solidFill>
                          <a:effectLst/>
                          <a:latin typeface="Lato, sans-serif"/>
                        </a:rPr>
                        <a:t>0112/2315</a:t>
                      </a:r>
                      <a:endParaRPr lang="fr-FR" sz="1100">
                        <a:solidFill>
                          <a:schemeClr val="bg1"/>
                        </a:solidFill>
                        <a:effectLst/>
                        <a:latin typeface="Lato" panose="020F0502020204030203" pitchFamily="34" charset="0"/>
                      </a:endParaRPr>
                    </a:p>
                  </a:txBody>
                  <a:tcPr marL="42066" marR="42066" marT="42066" marB="42066" anchor="b">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lnSpc>
                          <a:spcPct val="120000"/>
                        </a:lnSpc>
                      </a:pPr>
                      <a:r>
                        <a:rPr lang="fr-FR" sz="1100">
                          <a:solidFill>
                            <a:schemeClr val="bg1"/>
                          </a:solidFill>
                          <a:effectLst/>
                          <a:latin typeface="Lato, sans-serif"/>
                        </a:rPr>
                        <a:t>- 141 613,10 € </a:t>
                      </a:r>
                      <a:endParaRPr lang="fr-FR" sz="1100">
                        <a:solidFill>
                          <a:schemeClr val="bg1"/>
                        </a:solidFill>
                        <a:effectLst/>
                        <a:latin typeface="Lato" panose="020F0502020204030203" pitchFamily="34" charset="0"/>
                      </a:endParaRPr>
                    </a:p>
                  </a:txBody>
                  <a:tcPr marL="42066" marR="42066" marT="42066" marB="42066" anchor="b">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algn="ctr" rtl="0">
                        <a:lnSpc>
                          <a:spcPct val="120000"/>
                        </a:lnSpc>
                      </a:pPr>
                      <a:r>
                        <a:rPr lang="fr-FR" sz="1100">
                          <a:solidFill>
                            <a:schemeClr val="bg1"/>
                          </a:solidFill>
                          <a:effectLst/>
                          <a:latin typeface="Lato, sans-serif"/>
                        </a:rPr>
                        <a:t>0112/13111</a:t>
                      </a:r>
                      <a:endParaRPr lang="fr-FR" sz="1100">
                        <a:solidFill>
                          <a:schemeClr val="bg1"/>
                        </a:solidFill>
                        <a:effectLst/>
                        <a:latin typeface="Lato" panose="020F0502020204030203" pitchFamily="34" charset="0"/>
                      </a:endParaRPr>
                    </a:p>
                  </a:txBody>
                  <a:tcPr marL="42066" marR="42066" marT="42066" marB="42066" anchor="b">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algn="ctr" rtl="0">
                        <a:lnSpc>
                          <a:spcPct val="120000"/>
                        </a:lnSpc>
                      </a:pPr>
                      <a:r>
                        <a:rPr lang="fr-FR" sz="1100">
                          <a:solidFill>
                            <a:schemeClr val="bg1"/>
                          </a:solidFill>
                          <a:effectLst/>
                          <a:latin typeface="Lato, sans-serif"/>
                        </a:rPr>
                        <a:t>- 278 950,00 € </a:t>
                      </a:r>
                      <a:endParaRPr lang="fr-FR" sz="1100">
                        <a:solidFill>
                          <a:schemeClr val="bg1"/>
                        </a:solidFill>
                        <a:effectLst/>
                        <a:latin typeface="Lato" panose="020F0502020204030203" pitchFamily="34" charset="0"/>
                      </a:endParaRPr>
                    </a:p>
                  </a:txBody>
                  <a:tcPr marL="42066" marR="42066" marT="42066" marB="42066" anchor="b">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325271619"/>
                  </a:ext>
                </a:extLst>
              </a:tr>
              <a:tr h="214650">
                <a:tc>
                  <a:txBody>
                    <a:bodyPr/>
                    <a:lstStyle/>
                    <a:p>
                      <a:pPr algn="ctr" rtl="0">
                        <a:lnSpc>
                          <a:spcPct val="120000"/>
                        </a:lnSpc>
                      </a:pPr>
                      <a:r>
                        <a:rPr lang="fr-FR" sz="1100">
                          <a:solidFill>
                            <a:schemeClr val="bg1"/>
                          </a:solidFill>
                          <a:effectLst/>
                          <a:latin typeface="Lato, sans-serif"/>
                        </a:rPr>
                        <a:t>707/2315</a:t>
                      </a:r>
                      <a:endParaRPr lang="fr-FR" sz="1100">
                        <a:solidFill>
                          <a:schemeClr val="bg1"/>
                        </a:solidFill>
                        <a:effectLst/>
                        <a:latin typeface="Lato" panose="020F0502020204030203" pitchFamily="34" charset="0"/>
                      </a:endParaRPr>
                    </a:p>
                  </a:txBody>
                  <a:tcPr marL="42066" marR="42066" marT="42066" marB="42066" anchor="b">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lnSpc>
                          <a:spcPct val="120000"/>
                        </a:lnSpc>
                      </a:pPr>
                      <a:r>
                        <a:rPr lang="fr-FR" sz="1100">
                          <a:solidFill>
                            <a:schemeClr val="bg1"/>
                          </a:solidFill>
                          <a:effectLst/>
                          <a:latin typeface="Lato, sans-serif"/>
                        </a:rPr>
                        <a:t>- 48 681,47 € </a:t>
                      </a:r>
                      <a:endParaRPr lang="fr-FR" sz="1100">
                        <a:solidFill>
                          <a:schemeClr val="bg1"/>
                        </a:solidFill>
                        <a:effectLst/>
                        <a:latin typeface="Lato" panose="020F0502020204030203" pitchFamily="34" charset="0"/>
                      </a:endParaRPr>
                    </a:p>
                  </a:txBody>
                  <a:tcPr marL="42066" marR="42066" marT="42066" marB="42066" anchor="b">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algn="ctr" rtl="0">
                        <a:lnSpc>
                          <a:spcPct val="120000"/>
                        </a:lnSpc>
                      </a:pPr>
                      <a:r>
                        <a:rPr lang="fr-FR" sz="1100">
                          <a:solidFill>
                            <a:schemeClr val="bg1"/>
                          </a:solidFill>
                          <a:effectLst/>
                          <a:latin typeface="Lato, sans-serif"/>
                        </a:rPr>
                        <a:t>0112/1313</a:t>
                      </a:r>
                      <a:endParaRPr lang="fr-FR" sz="1100">
                        <a:solidFill>
                          <a:schemeClr val="bg1"/>
                        </a:solidFill>
                        <a:effectLst/>
                        <a:latin typeface="Lato" panose="020F0502020204030203" pitchFamily="34" charset="0"/>
                      </a:endParaRPr>
                    </a:p>
                  </a:txBody>
                  <a:tcPr marL="42066" marR="42066" marT="42066" marB="42066" anchor="b">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algn="ctr" rtl="0">
                        <a:lnSpc>
                          <a:spcPct val="120000"/>
                        </a:lnSpc>
                      </a:pPr>
                      <a:r>
                        <a:rPr lang="fr-FR" sz="1100">
                          <a:solidFill>
                            <a:schemeClr val="bg1"/>
                          </a:solidFill>
                          <a:effectLst/>
                          <a:latin typeface="Lato, sans-serif"/>
                        </a:rPr>
                        <a:t>- 111 600,00 € </a:t>
                      </a:r>
                      <a:endParaRPr lang="fr-FR" sz="1100">
                        <a:solidFill>
                          <a:schemeClr val="bg1"/>
                        </a:solidFill>
                        <a:effectLst/>
                        <a:latin typeface="Lato" panose="020F0502020204030203" pitchFamily="34" charset="0"/>
                      </a:endParaRPr>
                    </a:p>
                  </a:txBody>
                  <a:tcPr marL="42066" marR="42066" marT="42066" marB="42066" anchor="b">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77975877"/>
                  </a:ext>
                </a:extLst>
              </a:tr>
              <a:tr h="243704">
                <a:tc>
                  <a:txBody>
                    <a:bodyPr/>
                    <a:lstStyle/>
                    <a:p>
                      <a:pPr algn="ctr" rtl="0">
                        <a:lnSpc>
                          <a:spcPct val="120000"/>
                        </a:lnSpc>
                      </a:pPr>
                      <a:r>
                        <a:rPr lang="fr-FR" sz="1100">
                          <a:solidFill>
                            <a:schemeClr val="bg1"/>
                          </a:solidFill>
                          <a:effectLst/>
                          <a:latin typeface="Lato" panose="020F0502020204030203" pitchFamily="34" charset="0"/>
                        </a:rPr>
                        <a:t> </a:t>
                      </a:r>
                    </a:p>
                  </a:txBody>
                  <a:tcPr marL="42066" marR="42066" marT="42066" marB="42066" anchor="b">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lnSpc>
                          <a:spcPct val="120000"/>
                        </a:lnSpc>
                      </a:pPr>
                      <a:r>
                        <a:rPr lang="fr-FR" sz="1100">
                          <a:solidFill>
                            <a:schemeClr val="bg1"/>
                          </a:solidFill>
                          <a:effectLst/>
                          <a:latin typeface="Lato" panose="020F0502020204030203" pitchFamily="34" charset="0"/>
                        </a:rPr>
                        <a:t> </a:t>
                      </a:r>
                    </a:p>
                  </a:txBody>
                  <a:tcPr marL="42066" marR="42066" marT="42066" marB="42066" anchor="b">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algn="ctr" rtl="0">
                        <a:lnSpc>
                          <a:spcPct val="120000"/>
                        </a:lnSpc>
                      </a:pPr>
                      <a:r>
                        <a:rPr lang="fr-FR" sz="1100">
                          <a:solidFill>
                            <a:schemeClr val="bg1"/>
                          </a:solidFill>
                          <a:effectLst/>
                          <a:latin typeface="Lato, sans-serif"/>
                        </a:rPr>
                        <a:t>0112/13118</a:t>
                      </a:r>
                      <a:endParaRPr lang="fr-FR" sz="1100">
                        <a:solidFill>
                          <a:schemeClr val="bg1"/>
                        </a:solidFill>
                        <a:effectLst/>
                        <a:latin typeface="Lato" panose="020F0502020204030203" pitchFamily="34" charset="0"/>
                      </a:endParaRPr>
                    </a:p>
                  </a:txBody>
                  <a:tcPr marL="42066" marR="42066" marT="42066" marB="42066" anchor="b">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algn="ctr" rtl="0">
                        <a:lnSpc>
                          <a:spcPct val="120000"/>
                        </a:lnSpc>
                      </a:pPr>
                      <a:r>
                        <a:rPr lang="fr-FR" sz="1100">
                          <a:solidFill>
                            <a:schemeClr val="bg1"/>
                          </a:solidFill>
                          <a:effectLst/>
                          <a:latin typeface="Lato, sans-serif"/>
                        </a:rPr>
                        <a:t>- 195 300,00 € </a:t>
                      </a:r>
                      <a:endParaRPr lang="fr-FR" sz="1100">
                        <a:solidFill>
                          <a:schemeClr val="bg1"/>
                        </a:solidFill>
                        <a:effectLst/>
                        <a:latin typeface="Lato" panose="020F0502020204030203" pitchFamily="34" charset="0"/>
                      </a:endParaRPr>
                    </a:p>
                  </a:txBody>
                  <a:tcPr marL="42066" marR="42066" marT="42066" marB="42066" anchor="b">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303180804"/>
                  </a:ext>
                </a:extLst>
              </a:tr>
              <a:tr h="243704">
                <a:tc>
                  <a:txBody>
                    <a:bodyPr/>
                    <a:lstStyle/>
                    <a:p>
                      <a:pPr algn="ctr" rtl="0">
                        <a:lnSpc>
                          <a:spcPct val="120000"/>
                        </a:lnSpc>
                      </a:pPr>
                      <a:r>
                        <a:rPr lang="fr-FR" sz="1100">
                          <a:solidFill>
                            <a:schemeClr val="bg1"/>
                          </a:solidFill>
                          <a:effectLst/>
                          <a:latin typeface="Lato" panose="020F0502020204030203" pitchFamily="34" charset="0"/>
                        </a:rPr>
                        <a:t> </a:t>
                      </a:r>
                    </a:p>
                  </a:txBody>
                  <a:tcPr marL="42066" marR="42066" marT="42066" marB="42066" anchor="b">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lnSpc>
                          <a:spcPct val="120000"/>
                        </a:lnSpc>
                      </a:pPr>
                      <a:r>
                        <a:rPr lang="fr-FR" sz="1100">
                          <a:solidFill>
                            <a:schemeClr val="bg1"/>
                          </a:solidFill>
                          <a:effectLst/>
                          <a:latin typeface="Lato" panose="020F0502020204030203" pitchFamily="34" charset="0"/>
                        </a:rPr>
                        <a:t> </a:t>
                      </a:r>
                    </a:p>
                  </a:txBody>
                  <a:tcPr marL="42066" marR="42066" marT="42066" marB="42066"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algn="ctr" rtl="0">
                        <a:lnSpc>
                          <a:spcPct val="120000"/>
                        </a:lnSpc>
                      </a:pPr>
                      <a:r>
                        <a:rPr lang="fr-FR" sz="1100">
                          <a:solidFill>
                            <a:schemeClr val="bg1"/>
                          </a:solidFill>
                          <a:effectLst/>
                          <a:latin typeface="Lato, sans-serif"/>
                        </a:rPr>
                        <a:t>707/13118</a:t>
                      </a:r>
                      <a:endParaRPr lang="fr-FR" sz="1100">
                        <a:solidFill>
                          <a:schemeClr val="bg1"/>
                        </a:solidFill>
                        <a:effectLst/>
                        <a:latin typeface="Lato" panose="020F0502020204030203" pitchFamily="34" charset="0"/>
                      </a:endParaRPr>
                    </a:p>
                  </a:txBody>
                  <a:tcPr marL="42066" marR="42066" marT="42066" marB="42066"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algn="ctr" rtl="0">
                        <a:lnSpc>
                          <a:spcPct val="120000"/>
                        </a:lnSpc>
                      </a:pPr>
                      <a:r>
                        <a:rPr lang="fr-FR" sz="1100">
                          <a:solidFill>
                            <a:schemeClr val="bg1"/>
                          </a:solidFill>
                          <a:effectLst/>
                          <a:latin typeface="Lato, sans-serif"/>
                        </a:rPr>
                        <a:t>- 73 353,00 € </a:t>
                      </a:r>
                      <a:endParaRPr lang="fr-FR" sz="1100">
                        <a:solidFill>
                          <a:schemeClr val="bg1"/>
                        </a:solidFill>
                        <a:effectLst/>
                        <a:latin typeface="Lato" panose="020F0502020204030203" pitchFamily="34" charset="0"/>
                      </a:endParaRPr>
                    </a:p>
                  </a:txBody>
                  <a:tcPr marL="42066" marR="42066" marT="42066" marB="42066" anchor="b">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413694"/>
                  </a:ext>
                </a:extLst>
              </a:tr>
              <a:tr h="243704">
                <a:tc>
                  <a:txBody>
                    <a:bodyPr/>
                    <a:lstStyle/>
                    <a:p>
                      <a:pPr algn="ctr" rtl="0">
                        <a:lnSpc>
                          <a:spcPct val="120000"/>
                        </a:lnSpc>
                      </a:pPr>
                      <a:r>
                        <a:rPr lang="fr-FR" sz="1100">
                          <a:solidFill>
                            <a:schemeClr val="bg1"/>
                          </a:solidFill>
                          <a:effectLst/>
                          <a:latin typeface="Lato" panose="020F0502020204030203" pitchFamily="34" charset="0"/>
                        </a:rPr>
                        <a:t> </a:t>
                      </a:r>
                    </a:p>
                  </a:txBody>
                  <a:tcPr marL="42066" marR="42066" marT="42066" marB="42066" anchor="b">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lnSpc>
                          <a:spcPct val="120000"/>
                        </a:lnSpc>
                      </a:pPr>
                      <a:r>
                        <a:rPr lang="fr-FR" sz="1100">
                          <a:solidFill>
                            <a:schemeClr val="bg1"/>
                          </a:solidFill>
                          <a:effectLst/>
                          <a:latin typeface="Lato" panose="020F0502020204030203" pitchFamily="34" charset="0"/>
                        </a:rPr>
                        <a:t> </a:t>
                      </a:r>
                    </a:p>
                  </a:txBody>
                  <a:tcPr marL="42066" marR="42066" marT="42066" marB="42066"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algn="ctr" rtl="0">
                        <a:lnSpc>
                          <a:spcPct val="120000"/>
                        </a:lnSpc>
                      </a:pPr>
                      <a:r>
                        <a:rPr lang="fr-FR" sz="1100">
                          <a:solidFill>
                            <a:schemeClr val="bg1"/>
                          </a:solidFill>
                          <a:effectLst/>
                          <a:latin typeface="Lato, sans-serif"/>
                        </a:rPr>
                        <a:t>16/1641</a:t>
                      </a:r>
                      <a:endParaRPr lang="fr-FR" sz="1100">
                        <a:solidFill>
                          <a:schemeClr val="bg1"/>
                        </a:solidFill>
                        <a:effectLst/>
                        <a:latin typeface="Lato" panose="020F0502020204030203" pitchFamily="34" charset="0"/>
                      </a:endParaRPr>
                    </a:p>
                  </a:txBody>
                  <a:tcPr marL="42066" marR="42066" marT="42066" marB="42066"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lnSpc>
                          <a:spcPct val="120000"/>
                        </a:lnSpc>
                      </a:pPr>
                      <a:r>
                        <a:rPr lang="fr-FR" sz="1100">
                          <a:solidFill>
                            <a:schemeClr val="bg1"/>
                          </a:solidFill>
                          <a:effectLst/>
                          <a:latin typeface="Lato, sans-serif"/>
                        </a:rPr>
                        <a:t>468 908,43 € </a:t>
                      </a:r>
                      <a:endParaRPr lang="fr-FR" sz="1100">
                        <a:solidFill>
                          <a:schemeClr val="bg1"/>
                        </a:solidFill>
                        <a:effectLst/>
                        <a:latin typeface="Lato" panose="020F0502020204030203" pitchFamily="34" charset="0"/>
                      </a:endParaRPr>
                    </a:p>
                  </a:txBody>
                  <a:tcPr marL="42066" marR="42066" marT="42066" marB="42066" anchor="b">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602924545"/>
                  </a:ext>
                </a:extLst>
              </a:tr>
              <a:tr h="214650">
                <a:tc>
                  <a:txBody>
                    <a:bodyPr/>
                    <a:lstStyle/>
                    <a:p>
                      <a:pPr algn="ctr" rtl="0">
                        <a:lnSpc>
                          <a:spcPct val="120000"/>
                        </a:lnSpc>
                      </a:pPr>
                      <a:r>
                        <a:rPr lang="fr-FR" sz="1100" b="1">
                          <a:solidFill>
                            <a:schemeClr val="bg1"/>
                          </a:solidFill>
                          <a:effectLst/>
                          <a:latin typeface="Lato, sans-serif"/>
                        </a:rPr>
                        <a:t>Total</a:t>
                      </a:r>
                      <a:endParaRPr lang="fr-FR" sz="1100">
                        <a:solidFill>
                          <a:schemeClr val="bg1"/>
                        </a:solidFill>
                        <a:effectLst/>
                        <a:latin typeface="Lato" panose="020F0502020204030203" pitchFamily="34" charset="0"/>
                      </a:endParaRPr>
                    </a:p>
                  </a:txBody>
                  <a:tcPr marL="42066" marR="42066" marT="42066" marB="42066" anchor="b">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20000"/>
                        </a:lnSpc>
                      </a:pPr>
                      <a:r>
                        <a:rPr lang="fr-FR" sz="1100" b="1">
                          <a:solidFill>
                            <a:schemeClr val="bg1"/>
                          </a:solidFill>
                          <a:effectLst/>
                          <a:latin typeface="Lato, sans-serif"/>
                        </a:rPr>
                        <a:t>- 190 294,57 € </a:t>
                      </a:r>
                      <a:endParaRPr lang="fr-FR" sz="1100">
                        <a:solidFill>
                          <a:schemeClr val="bg1"/>
                        </a:solidFill>
                        <a:effectLst/>
                        <a:latin typeface="Lato" panose="020F0502020204030203" pitchFamily="34" charset="0"/>
                      </a:endParaRPr>
                    </a:p>
                  </a:txBody>
                  <a:tcPr marL="42066" marR="42066" marT="42066" marB="42066" anchor="b">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a:lnSpc>
                          <a:spcPct val="120000"/>
                        </a:lnSpc>
                      </a:pPr>
                      <a:r>
                        <a:rPr lang="fr-FR" sz="1100" b="1">
                          <a:solidFill>
                            <a:schemeClr val="bg1"/>
                          </a:solidFill>
                          <a:effectLst/>
                          <a:latin typeface="Lato, sans-serif"/>
                        </a:rPr>
                        <a:t>Total</a:t>
                      </a:r>
                      <a:endParaRPr lang="fr-FR" sz="1100">
                        <a:solidFill>
                          <a:schemeClr val="bg1"/>
                        </a:solidFill>
                        <a:effectLst/>
                        <a:latin typeface="Lato" panose="020F0502020204030203" pitchFamily="34" charset="0"/>
                      </a:endParaRPr>
                    </a:p>
                  </a:txBody>
                  <a:tcPr marL="42066" marR="42066" marT="42066" marB="42066" anchor="b">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a:lnSpc>
                          <a:spcPct val="120000"/>
                        </a:lnSpc>
                      </a:pPr>
                      <a:r>
                        <a:rPr lang="fr-FR" sz="1100" b="1">
                          <a:solidFill>
                            <a:schemeClr val="bg1"/>
                          </a:solidFill>
                          <a:effectLst/>
                          <a:latin typeface="Lato, sans-serif"/>
                        </a:rPr>
                        <a:t>- 190 294,57 € </a:t>
                      </a:r>
                      <a:endParaRPr lang="fr-FR" sz="1100">
                        <a:solidFill>
                          <a:schemeClr val="bg1"/>
                        </a:solidFill>
                        <a:effectLst/>
                        <a:latin typeface="Lato" panose="020F0502020204030203" pitchFamily="34" charset="0"/>
                      </a:endParaRPr>
                    </a:p>
                  </a:txBody>
                  <a:tcPr marL="42066" marR="42066" marT="42066" marB="42066" anchor="b">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788609214"/>
                  </a:ext>
                </a:extLst>
              </a:tr>
              <a:tr h="214650">
                <a:tc gridSpan="4">
                  <a:txBody>
                    <a:bodyPr/>
                    <a:lstStyle/>
                    <a:p>
                      <a:pPr algn="ctr" rtl="0">
                        <a:lnSpc>
                          <a:spcPct val="120000"/>
                        </a:lnSpc>
                      </a:pPr>
                      <a:r>
                        <a:rPr lang="fr-FR" sz="1100" b="1">
                          <a:solidFill>
                            <a:schemeClr val="bg1"/>
                          </a:solidFill>
                          <a:effectLst/>
                          <a:latin typeface="Lato, sans-serif"/>
                        </a:rPr>
                        <a:t>Section de fonctionnement</a:t>
                      </a:r>
                      <a:endParaRPr lang="fr-FR" sz="1100">
                        <a:solidFill>
                          <a:schemeClr val="bg1"/>
                        </a:solidFill>
                        <a:effectLst/>
                        <a:latin typeface="Lato" panose="020F0502020204030203" pitchFamily="34" charset="0"/>
                      </a:endParaRPr>
                    </a:p>
                  </a:txBody>
                  <a:tcPr marL="42066" marR="42066" marT="42066" marB="4206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3169961589"/>
                  </a:ext>
                </a:extLst>
              </a:tr>
              <a:tr h="214650">
                <a:tc gridSpan="2">
                  <a:txBody>
                    <a:bodyPr/>
                    <a:lstStyle/>
                    <a:p>
                      <a:pPr algn="ctr" rtl="0">
                        <a:lnSpc>
                          <a:spcPct val="120000"/>
                        </a:lnSpc>
                      </a:pPr>
                      <a:r>
                        <a:rPr lang="fr-FR" sz="1100" b="1">
                          <a:solidFill>
                            <a:schemeClr val="bg1"/>
                          </a:solidFill>
                          <a:effectLst/>
                          <a:latin typeface="Lato, sans-serif"/>
                        </a:rPr>
                        <a:t>Dépenses</a:t>
                      </a:r>
                      <a:endParaRPr lang="fr-FR" sz="1100">
                        <a:solidFill>
                          <a:schemeClr val="bg1"/>
                        </a:solidFill>
                        <a:effectLst/>
                        <a:latin typeface="Lato" panose="020F0502020204030203" pitchFamily="34" charset="0"/>
                      </a:endParaRPr>
                    </a:p>
                  </a:txBody>
                  <a:tcPr marL="42066" marR="42066" marT="42066" marB="4206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gridSpan="2">
                  <a:txBody>
                    <a:bodyPr/>
                    <a:lstStyle/>
                    <a:p>
                      <a:pPr algn="ctr" rtl="0">
                        <a:lnSpc>
                          <a:spcPct val="120000"/>
                        </a:lnSpc>
                      </a:pPr>
                      <a:r>
                        <a:rPr lang="fr-FR" sz="1100" b="1">
                          <a:solidFill>
                            <a:schemeClr val="bg1"/>
                          </a:solidFill>
                          <a:effectLst/>
                          <a:latin typeface="Lato, sans-serif"/>
                        </a:rPr>
                        <a:t>Recettes</a:t>
                      </a:r>
                      <a:endParaRPr lang="fr-FR" sz="1100">
                        <a:solidFill>
                          <a:schemeClr val="bg1"/>
                        </a:solidFill>
                        <a:effectLst/>
                        <a:latin typeface="Lato" panose="020F0502020204030203" pitchFamily="34" charset="0"/>
                      </a:endParaRPr>
                    </a:p>
                  </a:txBody>
                  <a:tcPr marL="42066" marR="42066" marT="42066" marB="4206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fr-FR"/>
                    </a:p>
                  </a:txBody>
                  <a:tcPr/>
                </a:tc>
                <a:extLst>
                  <a:ext uri="{0D108BD9-81ED-4DB2-BD59-A6C34878D82A}">
                    <a16:rowId xmlns:a16="http://schemas.microsoft.com/office/drawing/2014/main" val="3412684183"/>
                  </a:ext>
                </a:extLst>
              </a:tr>
              <a:tr h="243704">
                <a:tc gridSpan="2">
                  <a:txBody>
                    <a:bodyPr/>
                    <a:lstStyle/>
                    <a:p>
                      <a:pPr algn="ctr" rtl="0">
                        <a:lnSpc>
                          <a:spcPct val="120000"/>
                        </a:lnSpc>
                      </a:pPr>
                      <a:r>
                        <a:rPr lang="fr-FR" sz="1100" b="1" i="1">
                          <a:solidFill>
                            <a:schemeClr val="bg1"/>
                          </a:solidFill>
                          <a:effectLst/>
                          <a:latin typeface="Lato, sans-serif"/>
                        </a:rPr>
                        <a:t>Apurement titre rattaché à tort</a:t>
                      </a:r>
                      <a:endParaRPr lang="fr-FR" sz="1100">
                        <a:solidFill>
                          <a:schemeClr val="bg1"/>
                        </a:solidFill>
                        <a:effectLst/>
                        <a:latin typeface="Lato" panose="020F0502020204030203" pitchFamily="34" charset="0"/>
                      </a:endParaRPr>
                    </a:p>
                  </a:txBody>
                  <a:tcPr marL="42066" marR="42066" marT="42066" marB="4206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hMerge="1">
                  <a:txBody>
                    <a:bodyPr/>
                    <a:lstStyle/>
                    <a:p>
                      <a:endParaRPr lang="fr-FR"/>
                    </a:p>
                  </a:txBody>
                  <a:tcPr/>
                </a:tc>
                <a:tc gridSpan="2">
                  <a:txBody>
                    <a:bodyPr/>
                    <a:lstStyle/>
                    <a:p>
                      <a:pPr algn="ctr" rtl="0">
                        <a:lnSpc>
                          <a:spcPct val="120000"/>
                        </a:lnSpc>
                      </a:pPr>
                      <a:r>
                        <a:rPr lang="fr-FR" sz="1100">
                          <a:solidFill>
                            <a:schemeClr val="bg1"/>
                          </a:solidFill>
                          <a:effectLst/>
                          <a:latin typeface="Lato" panose="020F0502020204030203" pitchFamily="34" charset="0"/>
                        </a:rPr>
                        <a:t> </a:t>
                      </a:r>
                    </a:p>
                  </a:txBody>
                  <a:tcPr marL="42066" marR="42066" marT="42066" marB="42066"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hMerge="1">
                  <a:txBody>
                    <a:bodyPr/>
                    <a:lstStyle/>
                    <a:p>
                      <a:endParaRPr lang="fr-FR"/>
                    </a:p>
                  </a:txBody>
                  <a:tcPr/>
                </a:tc>
                <a:extLst>
                  <a:ext uri="{0D108BD9-81ED-4DB2-BD59-A6C34878D82A}">
                    <a16:rowId xmlns:a16="http://schemas.microsoft.com/office/drawing/2014/main" val="314113653"/>
                  </a:ext>
                </a:extLst>
              </a:tr>
              <a:tr h="243704">
                <a:tc>
                  <a:txBody>
                    <a:bodyPr/>
                    <a:lstStyle/>
                    <a:p>
                      <a:pPr algn="ctr" rtl="0">
                        <a:lnSpc>
                          <a:spcPct val="120000"/>
                        </a:lnSpc>
                      </a:pPr>
                      <a:r>
                        <a:rPr lang="fr-FR" sz="1100">
                          <a:solidFill>
                            <a:schemeClr val="bg1"/>
                          </a:solidFill>
                          <a:effectLst/>
                          <a:latin typeface="Lato, sans-serif"/>
                        </a:rPr>
                        <a:t>658 /65</a:t>
                      </a:r>
                      <a:endParaRPr lang="fr-FR" sz="1100">
                        <a:solidFill>
                          <a:schemeClr val="bg1"/>
                        </a:solidFill>
                        <a:effectLst/>
                        <a:latin typeface="Lato" panose="020F0502020204030203" pitchFamily="34" charset="0"/>
                      </a:endParaRPr>
                    </a:p>
                  </a:txBody>
                  <a:tcPr marL="42066" marR="42066" marT="42066" marB="42066" anchor="ctr">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lnSpc>
                          <a:spcPct val="120000"/>
                        </a:lnSpc>
                      </a:pPr>
                      <a:r>
                        <a:rPr lang="fr-FR" sz="1100">
                          <a:solidFill>
                            <a:schemeClr val="bg1"/>
                          </a:solidFill>
                          <a:effectLst/>
                          <a:latin typeface="Lato, sans-serif"/>
                        </a:rPr>
                        <a:t>- 21 261,00 € </a:t>
                      </a:r>
                      <a:endParaRPr lang="fr-FR" sz="1100">
                        <a:solidFill>
                          <a:schemeClr val="bg1"/>
                        </a:solidFill>
                        <a:effectLst/>
                        <a:latin typeface="Lato" panose="020F0502020204030203" pitchFamily="34" charset="0"/>
                      </a:endParaRPr>
                    </a:p>
                  </a:txBody>
                  <a:tcPr marL="42066" marR="42066" marT="42066" marB="42066" anchor="ctr">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algn="ctr" rtl="0">
                        <a:lnSpc>
                          <a:spcPct val="120000"/>
                        </a:lnSpc>
                      </a:pPr>
                      <a:r>
                        <a:rPr lang="fr-FR" sz="1100">
                          <a:solidFill>
                            <a:schemeClr val="bg1"/>
                          </a:solidFill>
                          <a:effectLst/>
                          <a:latin typeface="Lato" panose="020F0502020204030203" pitchFamily="34" charset="0"/>
                        </a:rPr>
                        <a:t> </a:t>
                      </a:r>
                    </a:p>
                  </a:txBody>
                  <a:tcPr marL="42066" marR="42066" marT="42066" marB="42066" anchor="ctr">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algn="ctr" rtl="0">
                        <a:lnSpc>
                          <a:spcPct val="120000"/>
                        </a:lnSpc>
                      </a:pPr>
                      <a:r>
                        <a:rPr lang="fr-FR" sz="1100">
                          <a:solidFill>
                            <a:schemeClr val="bg1"/>
                          </a:solidFill>
                          <a:effectLst/>
                          <a:latin typeface="Lato" panose="020F0502020204030203" pitchFamily="34" charset="0"/>
                        </a:rPr>
                        <a:t> </a:t>
                      </a:r>
                    </a:p>
                  </a:txBody>
                  <a:tcPr marL="42066" marR="42066" marT="42066" marB="42066" anchor="ctr">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89688165"/>
                  </a:ext>
                </a:extLst>
              </a:tr>
              <a:tr h="243704">
                <a:tc>
                  <a:txBody>
                    <a:bodyPr/>
                    <a:lstStyle/>
                    <a:p>
                      <a:pPr algn="ctr" rtl="0">
                        <a:lnSpc>
                          <a:spcPct val="120000"/>
                        </a:lnSpc>
                      </a:pPr>
                      <a:r>
                        <a:rPr lang="fr-FR" sz="1100">
                          <a:solidFill>
                            <a:schemeClr val="bg1"/>
                          </a:solidFill>
                          <a:effectLst/>
                          <a:latin typeface="Lato, sans-serif"/>
                        </a:rPr>
                        <a:t>6718 / 67</a:t>
                      </a:r>
                      <a:endParaRPr lang="fr-FR" sz="1100">
                        <a:solidFill>
                          <a:schemeClr val="bg1"/>
                        </a:solidFill>
                        <a:effectLst/>
                        <a:latin typeface="Lato" panose="020F0502020204030203" pitchFamily="34" charset="0"/>
                      </a:endParaRPr>
                    </a:p>
                  </a:txBody>
                  <a:tcPr marL="42066" marR="42066" marT="42066" marB="42066" anchor="ctr">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20000"/>
                        </a:lnSpc>
                      </a:pPr>
                      <a:r>
                        <a:rPr lang="fr-FR" sz="1100">
                          <a:solidFill>
                            <a:schemeClr val="bg1"/>
                          </a:solidFill>
                          <a:effectLst/>
                          <a:latin typeface="Lato, sans-serif"/>
                        </a:rPr>
                        <a:t>21 261,00 € </a:t>
                      </a:r>
                      <a:endParaRPr lang="fr-FR" sz="1100">
                        <a:solidFill>
                          <a:schemeClr val="bg1"/>
                        </a:solidFill>
                        <a:effectLst/>
                        <a:latin typeface="Lato" panose="020F0502020204030203" pitchFamily="34" charset="0"/>
                      </a:endParaRPr>
                    </a:p>
                  </a:txBody>
                  <a:tcPr marL="42066" marR="42066" marT="42066" marB="42066" anchor="ctr">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a:lnSpc>
                          <a:spcPct val="120000"/>
                        </a:lnSpc>
                      </a:pPr>
                      <a:r>
                        <a:rPr lang="fr-FR" sz="1100">
                          <a:solidFill>
                            <a:schemeClr val="bg1"/>
                          </a:solidFill>
                          <a:effectLst/>
                          <a:latin typeface="Lato" panose="020F0502020204030203" pitchFamily="34" charset="0"/>
                        </a:rPr>
                        <a:t> </a:t>
                      </a:r>
                    </a:p>
                  </a:txBody>
                  <a:tcPr marL="42066" marR="42066" marT="42066" marB="42066" anchor="ctr">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a:lnSpc>
                          <a:spcPct val="120000"/>
                        </a:lnSpc>
                      </a:pPr>
                      <a:r>
                        <a:rPr lang="fr-FR" sz="1100">
                          <a:solidFill>
                            <a:schemeClr val="bg1"/>
                          </a:solidFill>
                          <a:effectLst/>
                          <a:latin typeface="Lato" panose="020F0502020204030203" pitchFamily="34" charset="0"/>
                        </a:rPr>
                        <a:t> </a:t>
                      </a:r>
                    </a:p>
                  </a:txBody>
                  <a:tcPr marL="42066" marR="42066" marT="42066" marB="42066" anchor="ctr">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559773038"/>
                  </a:ext>
                </a:extLst>
              </a:tr>
              <a:tr h="214650">
                <a:tc>
                  <a:txBody>
                    <a:bodyPr/>
                    <a:lstStyle/>
                    <a:p>
                      <a:pPr algn="ctr" rtl="0">
                        <a:lnSpc>
                          <a:spcPct val="120000"/>
                        </a:lnSpc>
                      </a:pPr>
                      <a:r>
                        <a:rPr lang="fr-FR" sz="1100" b="1">
                          <a:solidFill>
                            <a:schemeClr val="bg1"/>
                          </a:solidFill>
                          <a:effectLst/>
                          <a:latin typeface="Lato, sans-serif"/>
                        </a:rPr>
                        <a:t>Total</a:t>
                      </a:r>
                      <a:endParaRPr lang="fr-FR" sz="1100">
                        <a:solidFill>
                          <a:schemeClr val="bg1"/>
                        </a:solidFill>
                        <a:effectLst/>
                        <a:latin typeface="Lato" panose="020F0502020204030203" pitchFamily="34" charset="0"/>
                      </a:endParaRPr>
                    </a:p>
                  </a:txBody>
                  <a:tcPr marL="42066" marR="42066" marT="42066" marB="42066" anchor="ctr">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20000"/>
                        </a:lnSpc>
                      </a:pPr>
                      <a:r>
                        <a:rPr lang="fr-FR" sz="1100" b="1">
                          <a:solidFill>
                            <a:schemeClr val="bg1"/>
                          </a:solidFill>
                          <a:effectLst/>
                          <a:latin typeface="Lato, sans-serif"/>
                        </a:rPr>
                        <a:t>- € </a:t>
                      </a:r>
                      <a:endParaRPr lang="fr-FR" sz="1100">
                        <a:solidFill>
                          <a:schemeClr val="bg1"/>
                        </a:solidFill>
                        <a:effectLst/>
                        <a:latin typeface="Lato" panose="020F0502020204030203" pitchFamily="34" charset="0"/>
                      </a:endParaRPr>
                    </a:p>
                  </a:txBody>
                  <a:tcPr marL="42066" marR="42066" marT="42066" marB="42066" anchor="ctr">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a:lnSpc>
                          <a:spcPct val="120000"/>
                        </a:lnSpc>
                      </a:pPr>
                      <a:r>
                        <a:rPr lang="fr-FR" sz="1100" b="1">
                          <a:solidFill>
                            <a:schemeClr val="bg1"/>
                          </a:solidFill>
                          <a:effectLst/>
                          <a:latin typeface="Lato, sans-serif"/>
                        </a:rPr>
                        <a:t>Total</a:t>
                      </a:r>
                      <a:endParaRPr lang="fr-FR" sz="1100">
                        <a:solidFill>
                          <a:schemeClr val="bg1"/>
                        </a:solidFill>
                        <a:effectLst/>
                        <a:latin typeface="Lato" panose="020F0502020204030203" pitchFamily="34" charset="0"/>
                      </a:endParaRPr>
                    </a:p>
                  </a:txBody>
                  <a:tcPr marL="42066" marR="42066" marT="42066" marB="42066" anchor="ctr">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a:lnSpc>
                          <a:spcPct val="120000"/>
                        </a:lnSpc>
                      </a:pPr>
                      <a:r>
                        <a:rPr lang="fr-FR" sz="1100" b="1" dirty="0">
                          <a:solidFill>
                            <a:schemeClr val="bg1"/>
                          </a:solidFill>
                          <a:effectLst/>
                          <a:latin typeface="Lato, sans-serif"/>
                        </a:rPr>
                        <a:t>- € </a:t>
                      </a:r>
                      <a:endParaRPr lang="fr-FR" sz="1100" dirty="0">
                        <a:solidFill>
                          <a:schemeClr val="bg1"/>
                        </a:solidFill>
                        <a:effectLst/>
                        <a:latin typeface="Lato" panose="020F0502020204030203" pitchFamily="34" charset="0"/>
                      </a:endParaRPr>
                    </a:p>
                  </a:txBody>
                  <a:tcPr marL="42066" marR="42066" marT="42066" marB="42066" anchor="ctr">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251469910"/>
                  </a:ext>
                </a:extLst>
              </a:tr>
            </a:tbl>
          </a:graphicData>
        </a:graphic>
      </p:graphicFrame>
      <p:sp>
        <p:nvSpPr>
          <p:cNvPr id="4" name="Espace réservé de la date 3">
            <a:extLst>
              <a:ext uri="{FF2B5EF4-FFF2-40B4-BE49-F238E27FC236}">
                <a16:creationId xmlns:a16="http://schemas.microsoft.com/office/drawing/2014/main" id="{98E9BD16-5D19-7517-C436-9ADEED7034E8}"/>
              </a:ext>
            </a:extLst>
          </p:cNvPr>
          <p:cNvSpPr>
            <a:spLocks noGrp="1"/>
          </p:cNvSpPr>
          <p:nvPr>
            <p:ph type="dt" sz="half" idx="10"/>
          </p:nvPr>
        </p:nvSpPr>
        <p:spPr/>
        <p:txBody>
          <a:bodyPr/>
          <a:lstStyle/>
          <a:p>
            <a:r>
              <a:rPr lang="fr-FR"/>
              <a:t>Conseil communautaire – 17 novembre 2022</a:t>
            </a:r>
            <a:endParaRPr lang="fr-FR" dirty="0"/>
          </a:p>
        </p:txBody>
      </p:sp>
      <p:sp>
        <p:nvSpPr>
          <p:cNvPr id="5" name="Espace réservé du numéro de diapositive 4">
            <a:extLst>
              <a:ext uri="{FF2B5EF4-FFF2-40B4-BE49-F238E27FC236}">
                <a16:creationId xmlns:a16="http://schemas.microsoft.com/office/drawing/2014/main" id="{17D1A540-10B6-EE32-7647-F7C79694BF0F}"/>
              </a:ext>
            </a:extLst>
          </p:cNvPr>
          <p:cNvSpPr>
            <a:spLocks noGrp="1"/>
          </p:cNvSpPr>
          <p:nvPr>
            <p:ph type="sldNum" sz="quarter" idx="12"/>
          </p:nvPr>
        </p:nvSpPr>
        <p:spPr/>
        <p:txBody>
          <a:bodyPr/>
          <a:lstStyle/>
          <a:p>
            <a:fld id="{7DD352F8-E6D5-40A5-90BA-A89BD40754D9}" type="slidenum">
              <a:rPr lang="fr-FR" smtClean="0"/>
              <a:pPr/>
              <a:t>64</a:t>
            </a:fld>
            <a:endParaRPr lang="fr-FR"/>
          </a:p>
        </p:txBody>
      </p:sp>
    </p:spTree>
    <p:extLst>
      <p:ext uri="{BB962C8B-B14F-4D97-AF65-F5344CB8AC3E}">
        <p14:creationId xmlns:p14="http://schemas.microsoft.com/office/powerpoint/2010/main" val="17942899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457200" y="65845"/>
            <a:ext cx="8229600" cy="777713"/>
          </a:xfrm>
        </p:spPr>
        <p:txBody>
          <a:bodyPr anchor="t">
            <a:normAutofit/>
          </a:bodyPr>
          <a:lstStyle/>
          <a:p>
            <a:pPr algn="l"/>
            <a:r>
              <a:rPr lang="fr-FR" sz="4000" b="1" dirty="0">
                <a:solidFill>
                  <a:schemeClr val="accent4">
                    <a:lumMod val="75000"/>
                  </a:schemeClr>
                </a:solidFill>
                <a:latin typeface="Lato" pitchFamily="34" charset="0"/>
                <a:ea typeface="Lato" pitchFamily="34" charset="0"/>
                <a:cs typeface="Lato" pitchFamily="34" charset="0"/>
              </a:rPr>
              <a:t>Finances</a:t>
            </a:r>
            <a:r>
              <a:rPr lang="fr-FR" sz="1300" b="1" i="1" dirty="0">
                <a:solidFill>
                  <a:srgbClr val="5E3B27"/>
                </a:solidFill>
                <a:latin typeface="Lato" pitchFamily="34" charset="0"/>
                <a:ea typeface="Lato" pitchFamily="34" charset="0"/>
                <a:cs typeface="Lato" pitchFamily="34" charset="0"/>
              </a:rPr>
              <a:t> </a:t>
            </a:r>
            <a:r>
              <a:rPr lang="fr-FR" sz="1400" b="1" i="1" dirty="0">
                <a:solidFill>
                  <a:srgbClr val="5E3B27"/>
                </a:solidFill>
                <a:latin typeface="Lato" pitchFamily="34" charset="0"/>
                <a:ea typeface="Lato" pitchFamily="34" charset="0"/>
                <a:cs typeface="Lato" pitchFamily="34" charset="0"/>
              </a:rPr>
              <a:t>- Intervention de Monsieur Jérôme PELTIER</a:t>
            </a:r>
            <a:endParaRPr lang="fr-FR" sz="1300" b="1" i="1" dirty="0">
              <a:solidFill>
                <a:srgbClr val="5E3B27"/>
              </a:solidFill>
              <a:latin typeface="Lato" pitchFamily="34" charset="0"/>
              <a:ea typeface="Lato" pitchFamily="34" charset="0"/>
              <a:cs typeface="Lato" pitchFamily="34" charset="0"/>
            </a:endParaRPr>
          </a:p>
        </p:txBody>
      </p:sp>
      <p:sp>
        <p:nvSpPr>
          <p:cNvPr id="10" name="Espace réservé du contenu 9"/>
          <p:cNvSpPr>
            <a:spLocks noGrp="1"/>
          </p:cNvSpPr>
          <p:nvPr>
            <p:ph idx="1"/>
          </p:nvPr>
        </p:nvSpPr>
        <p:spPr>
          <a:xfrm>
            <a:off x="484663" y="915565"/>
            <a:ext cx="8388881" cy="3851697"/>
          </a:xfrm>
        </p:spPr>
        <p:txBody>
          <a:bodyPr vert="horz" lIns="91440" tIns="45720" rIns="91440" bIns="45720" rtlCol="0" anchor="t">
            <a:normAutofit/>
          </a:bodyPr>
          <a:lstStyle/>
          <a:p>
            <a:pPr marL="0" lvl="0" indent="0" algn="just">
              <a:spcBef>
                <a:spcPts val="0"/>
              </a:spcBef>
              <a:spcAft>
                <a:spcPts val="600"/>
              </a:spcAft>
              <a:buNone/>
              <a:tabLst>
                <a:tab pos="457200" algn="l"/>
              </a:tabLst>
            </a:pPr>
            <a:r>
              <a:rPr lang="fr-FR" sz="2000" b="1" dirty="0">
                <a:solidFill>
                  <a:schemeClr val="accent4">
                    <a:lumMod val="75000"/>
                  </a:schemeClr>
                </a:solidFill>
                <a:latin typeface="Lato" panose="020F0502020204030203" pitchFamily="34" charset="0"/>
                <a:cs typeface="Arial" panose="020B0604020202020204" pitchFamily="34" charset="0"/>
              </a:rPr>
              <a:t>9. Décision modificative n°2 – Budget annexe assainissement collectif</a:t>
            </a:r>
          </a:p>
          <a:p>
            <a:pPr marL="0" lvl="0" indent="0" algn="just">
              <a:spcBef>
                <a:spcPts val="0"/>
              </a:spcBef>
              <a:spcAft>
                <a:spcPts val="600"/>
              </a:spcAft>
              <a:buNone/>
              <a:tabLst>
                <a:tab pos="457200" algn="l"/>
              </a:tabLst>
            </a:pPr>
            <a:endParaRPr lang="fr-FR" sz="2000" dirty="0">
              <a:solidFill>
                <a:schemeClr val="bg1"/>
              </a:solidFill>
              <a:latin typeface="Lato" panose="020F0502020204030203" pitchFamily="34" charset="0"/>
              <a:ea typeface="Calibri" panose="020F0502020204030204" pitchFamily="34" charset="0"/>
              <a:cs typeface="Arial" panose="020B0604020202020204" pitchFamily="34" charset="0"/>
            </a:endParaRPr>
          </a:p>
          <a:p>
            <a:pPr marL="0" lvl="0" indent="0" algn="just">
              <a:spcBef>
                <a:spcPts val="0"/>
              </a:spcBef>
              <a:spcAft>
                <a:spcPts val="600"/>
              </a:spcAft>
              <a:buNone/>
              <a:tabLst>
                <a:tab pos="457200" algn="l"/>
              </a:tabLst>
            </a:pPr>
            <a:r>
              <a:rPr lang="fr-FR" sz="2000" b="1" dirty="0">
                <a:solidFill>
                  <a:schemeClr val="bg1"/>
                </a:solidFill>
                <a:latin typeface="Lato" panose="020F0502020204030203" pitchFamily="34" charset="0"/>
                <a:ea typeface="Calibri" panose="020F0502020204030204" pitchFamily="34" charset="0"/>
                <a:cs typeface="Arial" panose="020B0604020202020204" pitchFamily="34" charset="0"/>
              </a:rPr>
              <a:t>Le conseil communautaire est invité à :</a:t>
            </a:r>
          </a:p>
          <a:p>
            <a:pPr lvl="0" algn="just">
              <a:spcBef>
                <a:spcPts val="0"/>
              </a:spcBef>
              <a:spcAft>
                <a:spcPts val="600"/>
              </a:spcAft>
              <a:tabLst>
                <a:tab pos="457200" algn="l"/>
              </a:tabLst>
            </a:pPr>
            <a:r>
              <a:rPr lang="fr-FR" sz="2000" b="1" dirty="0">
                <a:solidFill>
                  <a:schemeClr val="bg1"/>
                </a:solidFill>
                <a:latin typeface="Lato" panose="020F0502020204030203" pitchFamily="34" charset="0"/>
                <a:ea typeface="Calibri" panose="020F0502020204030204" pitchFamily="34" charset="0"/>
                <a:cs typeface="Arial" panose="020B0604020202020204" pitchFamily="34" charset="0"/>
              </a:rPr>
              <a:t>APPROUVER la décision modificative n°2 du budget annexe assainissement collectif.</a:t>
            </a:r>
            <a:endParaRPr lang="fr-FR" sz="2400" b="1" dirty="0">
              <a:solidFill>
                <a:schemeClr val="accent4">
                  <a:lumMod val="75000"/>
                </a:schemeClr>
              </a:solidFill>
              <a:latin typeface="Lato" panose="020F0502020204030203" pitchFamily="34" charset="0"/>
              <a:ea typeface="Calibri" panose="020F0502020204030204" pitchFamily="34" charset="0"/>
              <a:cs typeface="Arial" panose="020B0604020202020204" pitchFamily="34" charset="0"/>
            </a:endParaRPr>
          </a:p>
        </p:txBody>
      </p:sp>
      <p:cxnSp>
        <p:nvCxnSpPr>
          <p:cNvPr id="6" name="Connecteur droit 5">
            <a:extLst>
              <a:ext uri="{FF2B5EF4-FFF2-40B4-BE49-F238E27FC236}">
                <a16:creationId xmlns:a16="http://schemas.microsoft.com/office/drawing/2014/main" id="{D02FCFA7-D3AC-4A77-82E3-D7EF5D2B3393}"/>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Espace réservé de la date 1">
            <a:extLst>
              <a:ext uri="{FF2B5EF4-FFF2-40B4-BE49-F238E27FC236}">
                <a16:creationId xmlns:a16="http://schemas.microsoft.com/office/drawing/2014/main" id="{0992E0AA-B545-4228-B64A-17D1753692A3}"/>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1" u="none" strike="noStrike" kern="1200" cap="none" spc="0" normalizeH="0" baseline="0" noProof="0">
                <a:ln>
                  <a:noFill/>
                </a:ln>
                <a:solidFill>
                  <a:srgbClr val="C00000"/>
                </a:solidFill>
                <a:effectLst/>
                <a:uLnTx/>
                <a:uFillTx/>
                <a:latin typeface="Lato"/>
                <a:ea typeface="+mn-ea"/>
                <a:cs typeface="+mn-cs"/>
              </a:rPr>
              <a:t>Conseil communautaire – 17 novembre 2022</a:t>
            </a:r>
            <a:endParaRPr kumimoji="0" lang="fr-FR" sz="1200" b="0" i="1" u="none" strike="noStrike" kern="1200" cap="none" spc="0" normalizeH="0" baseline="0" noProof="0" dirty="0">
              <a:ln>
                <a:noFill/>
              </a:ln>
              <a:solidFill>
                <a:srgbClr val="C00000"/>
              </a:solidFill>
              <a:effectLst/>
              <a:uLnTx/>
              <a:uFillTx/>
              <a:latin typeface="Lato"/>
              <a:ea typeface="+mn-ea"/>
              <a:cs typeface="+mn-cs"/>
            </a:endParaRPr>
          </a:p>
        </p:txBody>
      </p:sp>
      <p:sp>
        <p:nvSpPr>
          <p:cNvPr id="4" name="Espace réservé du numéro de diapositive 3">
            <a:extLst>
              <a:ext uri="{FF2B5EF4-FFF2-40B4-BE49-F238E27FC236}">
                <a16:creationId xmlns:a16="http://schemas.microsoft.com/office/drawing/2014/main" id="{3F469D7C-3452-1072-F223-4C4628B253A8}"/>
              </a:ext>
            </a:extLst>
          </p:cNvPr>
          <p:cNvSpPr>
            <a:spLocks noGrp="1"/>
          </p:cNvSpPr>
          <p:nvPr>
            <p:ph type="sldNum" sz="quarter" idx="12"/>
          </p:nvPr>
        </p:nvSpPr>
        <p:spPr/>
        <p:txBody>
          <a:bodyPr/>
          <a:lstStyle/>
          <a:p>
            <a:fld id="{7DD352F8-E6D5-40A5-90BA-A89BD40754D9}" type="slidenum">
              <a:rPr lang="fr-FR" smtClean="0"/>
              <a:pPr/>
              <a:t>65</a:t>
            </a:fld>
            <a:endParaRPr lang="fr-FR"/>
          </a:p>
        </p:txBody>
      </p:sp>
    </p:spTree>
    <p:extLst>
      <p:ext uri="{BB962C8B-B14F-4D97-AF65-F5344CB8AC3E}">
        <p14:creationId xmlns:p14="http://schemas.microsoft.com/office/powerpoint/2010/main" val="170506675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457200" y="65845"/>
            <a:ext cx="8229600" cy="777713"/>
          </a:xfrm>
        </p:spPr>
        <p:txBody>
          <a:bodyPr anchor="t">
            <a:normAutofit/>
          </a:bodyPr>
          <a:lstStyle/>
          <a:p>
            <a:pPr algn="l"/>
            <a:r>
              <a:rPr lang="fr-FR" sz="4000" b="1" dirty="0">
                <a:solidFill>
                  <a:schemeClr val="accent4">
                    <a:lumMod val="75000"/>
                  </a:schemeClr>
                </a:solidFill>
                <a:latin typeface="Lato" pitchFamily="34" charset="0"/>
                <a:ea typeface="Lato" pitchFamily="34" charset="0"/>
                <a:cs typeface="Lato" pitchFamily="34" charset="0"/>
              </a:rPr>
              <a:t>Finances</a:t>
            </a:r>
            <a:r>
              <a:rPr lang="fr-FR" sz="1300" b="1" i="1" dirty="0">
                <a:solidFill>
                  <a:srgbClr val="5E3B27"/>
                </a:solidFill>
                <a:latin typeface="Lato" pitchFamily="34" charset="0"/>
                <a:ea typeface="Lato" pitchFamily="34" charset="0"/>
                <a:cs typeface="Lato" pitchFamily="34" charset="0"/>
              </a:rPr>
              <a:t> </a:t>
            </a:r>
            <a:r>
              <a:rPr lang="fr-FR" sz="1400" b="1" i="1" dirty="0">
                <a:solidFill>
                  <a:srgbClr val="5E3B27"/>
                </a:solidFill>
                <a:latin typeface="Lato" pitchFamily="34" charset="0"/>
                <a:ea typeface="Lato" pitchFamily="34" charset="0"/>
                <a:cs typeface="Lato" pitchFamily="34" charset="0"/>
              </a:rPr>
              <a:t>- Intervention de Monsieur Jérôme PELTIER</a:t>
            </a:r>
            <a:endParaRPr lang="fr-FR" sz="1300" b="1" i="1" dirty="0">
              <a:solidFill>
                <a:srgbClr val="5E3B27"/>
              </a:solidFill>
              <a:latin typeface="Lato" pitchFamily="34" charset="0"/>
              <a:ea typeface="Lato" pitchFamily="34" charset="0"/>
              <a:cs typeface="Lato" pitchFamily="34" charset="0"/>
            </a:endParaRPr>
          </a:p>
        </p:txBody>
      </p:sp>
      <p:sp>
        <p:nvSpPr>
          <p:cNvPr id="10" name="Espace réservé du contenu 9"/>
          <p:cNvSpPr>
            <a:spLocks noGrp="1"/>
          </p:cNvSpPr>
          <p:nvPr>
            <p:ph idx="1"/>
          </p:nvPr>
        </p:nvSpPr>
        <p:spPr>
          <a:xfrm>
            <a:off x="484663" y="915565"/>
            <a:ext cx="8388881" cy="3851697"/>
          </a:xfrm>
        </p:spPr>
        <p:txBody>
          <a:bodyPr vert="horz" lIns="91440" tIns="45720" rIns="91440" bIns="45720" rtlCol="0" anchor="t">
            <a:normAutofit/>
          </a:bodyPr>
          <a:lstStyle/>
          <a:p>
            <a:pPr marL="0" lvl="0" indent="0" algn="just">
              <a:spcBef>
                <a:spcPts val="0"/>
              </a:spcBef>
              <a:spcAft>
                <a:spcPts val="600"/>
              </a:spcAft>
              <a:buNone/>
              <a:tabLst>
                <a:tab pos="457200" algn="l"/>
              </a:tabLst>
            </a:pPr>
            <a:r>
              <a:rPr lang="fr-FR" sz="2000" b="1" dirty="0">
                <a:solidFill>
                  <a:schemeClr val="accent4">
                    <a:lumMod val="75000"/>
                  </a:schemeClr>
                </a:solidFill>
                <a:latin typeface="Lato" panose="020F0502020204030203" pitchFamily="34" charset="0"/>
                <a:cs typeface="Arial" panose="020B0604020202020204" pitchFamily="34" charset="0"/>
              </a:rPr>
              <a:t>10. Décision modificative n°1 – Budget annexe assainissement non collectif</a:t>
            </a:r>
            <a:endParaRPr lang="fr-FR" sz="2000" b="1" dirty="0">
              <a:solidFill>
                <a:schemeClr val="accent4">
                  <a:lumMod val="75000"/>
                </a:schemeClr>
              </a:solidFill>
              <a:latin typeface="Lato" panose="020F0502020204030203" pitchFamily="34" charset="0"/>
              <a:ea typeface="Calibri" panose="020F0502020204030204" pitchFamily="34" charset="0"/>
              <a:cs typeface="Arial" panose="020B0604020202020204" pitchFamily="34" charset="0"/>
            </a:endParaRPr>
          </a:p>
        </p:txBody>
      </p:sp>
      <p:cxnSp>
        <p:nvCxnSpPr>
          <p:cNvPr id="6" name="Connecteur droit 5">
            <a:extLst>
              <a:ext uri="{FF2B5EF4-FFF2-40B4-BE49-F238E27FC236}">
                <a16:creationId xmlns:a16="http://schemas.microsoft.com/office/drawing/2014/main" id="{D02FCFA7-D3AC-4A77-82E3-D7EF5D2B3393}"/>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2" name="Tableau 1">
            <a:extLst>
              <a:ext uri="{FF2B5EF4-FFF2-40B4-BE49-F238E27FC236}">
                <a16:creationId xmlns:a16="http://schemas.microsoft.com/office/drawing/2014/main" id="{63B464B9-14BF-15CE-BB2B-BD7EB940CEC0}"/>
              </a:ext>
            </a:extLst>
          </p:cNvPr>
          <p:cNvGraphicFramePr>
            <a:graphicFrameLocks noGrp="1"/>
          </p:cNvGraphicFramePr>
          <p:nvPr>
            <p:extLst>
              <p:ext uri="{D42A27DB-BD31-4B8C-83A1-F6EECF244321}">
                <p14:modId xmlns:p14="http://schemas.microsoft.com/office/powerpoint/2010/main" val="558602036"/>
              </p:ext>
            </p:extLst>
          </p:nvPr>
        </p:nvGraphicFramePr>
        <p:xfrm>
          <a:off x="484662" y="2118803"/>
          <a:ext cx="8322787" cy="1950720"/>
        </p:xfrm>
        <a:graphic>
          <a:graphicData uri="http://schemas.openxmlformats.org/drawingml/2006/table">
            <a:tbl>
              <a:tblPr/>
              <a:tblGrid>
                <a:gridCol w="1303212">
                  <a:extLst>
                    <a:ext uri="{9D8B030D-6E8A-4147-A177-3AD203B41FA5}">
                      <a16:colId xmlns:a16="http://schemas.microsoft.com/office/drawing/2014/main" val="540099513"/>
                    </a:ext>
                  </a:extLst>
                </a:gridCol>
                <a:gridCol w="3287649">
                  <a:extLst>
                    <a:ext uri="{9D8B030D-6E8A-4147-A177-3AD203B41FA5}">
                      <a16:colId xmlns:a16="http://schemas.microsoft.com/office/drawing/2014/main" val="3972689511"/>
                    </a:ext>
                  </a:extLst>
                </a:gridCol>
                <a:gridCol w="592369">
                  <a:extLst>
                    <a:ext uri="{9D8B030D-6E8A-4147-A177-3AD203B41FA5}">
                      <a16:colId xmlns:a16="http://schemas.microsoft.com/office/drawing/2014/main" val="2103044131"/>
                    </a:ext>
                  </a:extLst>
                </a:gridCol>
                <a:gridCol w="3139557">
                  <a:extLst>
                    <a:ext uri="{9D8B030D-6E8A-4147-A177-3AD203B41FA5}">
                      <a16:colId xmlns:a16="http://schemas.microsoft.com/office/drawing/2014/main" val="1657056587"/>
                    </a:ext>
                  </a:extLst>
                </a:gridCol>
              </a:tblGrid>
              <a:tr h="0">
                <a:tc gridSpan="4">
                  <a:txBody>
                    <a:bodyPr/>
                    <a:lstStyle/>
                    <a:p>
                      <a:pPr algn="ctr" rtl="0">
                        <a:lnSpc>
                          <a:spcPct val="120000"/>
                        </a:lnSpc>
                      </a:pPr>
                      <a:r>
                        <a:rPr lang="fr-FR" sz="1400" b="1">
                          <a:solidFill>
                            <a:schemeClr val="bg1"/>
                          </a:solidFill>
                          <a:effectLst/>
                          <a:latin typeface="Lato, sans-serif"/>
                        </a:rPr>
                        <a:t>Section de fonctionnement</a:t>
                      </a:r>
                      <a:endParaRPr lang="fr-FR" sz="1400">
                        <a:solidFill>
                          <a:schemeClr val="bg1"/>
                        </a:solidFill>
                        <a:effectLst/>
                        <a:latin typeface="Lato" panose="020F0502020204030203" pitchFamily="34" charset="0"/>
                      </a:endParaRPr>
                    </a:p>
                  </a:txBody>
                  <a:tcPr marL="47625" marR="47625" marT="47625" marB="476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958537320"/>
                  </a:ext>
                </a:extLst>
              </a:tr>
              <a:tr h="0">
                <a:tc gridSpan="2">
                  <a:txBody>
                    <a:bodyPr/>
                    <a:lstStyle/>
                    <a:p>
                      <a:pPr algn="ctr" rtl="0">
                        <a:lnSpc>
                          <a:spcPct val="120000"/>
                        </a:lnSpc>
                      </a:pPr>
                      <a:r>
                        <a:rPr lang="fr-FR" sz="1400" b="1">
                          <a:solidFill>
                            <a:schemeClr val="bg1"/>
                          </a:solidFill>
                          <a:effectLst/>
                          <a:latin typeface="Lato, sans-serif"/>
                        </a:rPr>
                        <a:t>Dépenses</a:t>
                      </a:r>
                      <a:endParaRPr lang="fr-FR" sz="1400">
                        <a:solidFill>
                          <a:schemeClr val="bg1"/>
                        </a:solidFill>
                        <a:effectLst/>
                        <a:latin typeface="Lato" panose="020F0502020204030203" pitchFamily="34" charset="0"/>
                      </a:endParaRPr>
                    </a:p>
                  </a:txBody>
                  <a:tcPr marL="47625" marR="47625" marT="47625" marB="476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fr-FR"/>
                    </a:p>
                  </a:txBody>
                  <a:tcPr/>
                </a:tc>
                <a:tc gridSpan="2">
                  <a:txBody>
                    <a:bodyPr/>
                    <a:lstStyle/>
                    <a:p>
                      <a:pPr algn="ctr" rtl="0">
                        <a:lnSpc>
                          <a:spcPct val="120000"/>
                        </a:lnSpc>
                      </a:pPr>
                      <a:r>
                        <a:rPr lang="fr-FR" sz="1400" b="1">
                          <a:solidFill>
                            <a:schemeClr val="bg1"/>
                          </a:solidFill>
                          <a:effectLst/>
                          <a:latin typeface="Lato, sans-serif"/>
                        </a:rPr>
                        <a:t>Recettes</a:t>
                      </a:r>
                      <a:endParaRPr lang="fr-FR" sz="1400">
                        <a:solidFill>
                          <a:schemeClr val="bg1"/>
                        </a:solidFill>
                        <a:effectLst/>
                        <a:latin typeface="Lato" panose="020F0502020204030203" pitchFamily="34" charset="0"/>
                      </a:endParaRPr>
                    </a:p>
                  </a:txBody>
                  <a:tcPr marL="47625" marR="47625" marT="47625" marB="476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fr-FR"/>
                    </a:p>
                  </a:txBody>
                  <a:tcPr/>
                </a:tc>
                <a:extLst>
                  <a:ext uri="{0D108BD9-81ED-4DB2-BD59-A6C34878D82A}">
                    <a16:rowId xmlns:a16="http://schemas.microsoft.com/office/drawing/2014/main" val="1726104461"/>
                  </a:ext>
                </a:extLst>
              </a:tr>
              <a:tr h="0">
                <a:tc gridSpan="2">
                  <a:txBody>
                    <a:bodyPr/>
                    <a:lstStyle/>
                    <a:p>
                      <a:pPr algn="ctr" rtl="0">
                        <a:lnSpc>
                          <a:spcPct val="120000"/>
                        </a:lnSpc>
                      </a:pPr>
                      <a:r>
                        <a:rPr lang="fr-FR" sz="1400" b="1" i="1">
                          <a:solidFill>
                            <a:schemeClr val="bg1"/>
                          </a:solidFill>
                          <a:effectLst/>
                          <a:latin typeface="Lato, sans-serif"/>
                        </a:rPr>
                        <a:t>Apurement titres contrôles de bon fonctionnement</a:t>
                      </a:r>
                      <a:endParaRPr lang="fr-FR" sz="1400">
                        <a:solidFill>
                          <a:schemeClr val="bg1"/>
                        </a:solidFill>
                        <a:effectLst/>
                        <a:latin typeface="Lato" panose="020F0502020204030203" pitchFamily="34" charset="0"/>
                      </a:endParaRPr>
                    </a:p>
                  </a:txBody>
                  <a:tcPr marL="47625" marR="47625" marT="47625" marB="476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hMerge="1">
                  <a:txBody>
                    <a:bodyPr/>
                    <a:lstStyle/>
                    <a:p>
                      <a:endParaRPr lang="fr-FR"/>
                    </a:p>
                  </a:txBody>
                  <a:tcPr/>
                </a:tc>
                <a:tc gridSpan="2">
                  <a:txBody>
                    <a:bodyPr/>
                    <a:lstStyle/>
                    <a:p>
                      <a:pPr algn="ctr" rtl="0">
                        <a:lnSpc>
                          <a:spcPct val="120000"/>
                        </a:lnSpc>
                      </a:pPr>
                      <a:r>
                        <a:rPr lang="fr-FR" sz="1400">
                          <a:solidFill>
                            <a:schemeClr val="bg1"/>
                          </a:solidFill>
                          <a:effectLst/>
                          <a:latin typeface="Lato" panose="020F0502020204030203" pitchFamily="34" charset="0"/>
                        </a:rPr>
                        <a:t> </a:t>
                      </a:r>
                    </a:p>
                  </a:txBody>
                  <a:tcPr marL="47625" marR="47625" marT="47625" marB="476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hMerge="1">
                  <a:txBody>
                    <a:bodyPr/>
                    <a:lstStyle/>
                    <a:p>
                      <a:endParaRPr lang="fr-FR"/>
                    </a:p>
                  </a:txBody>
                  <a:tcPr/>
                </a:tc>
                <a:extLst>
                  <a:ext uri="{0D108BD9-81ED-4DB2-BD59-A6C34878D82A}">
                    <a16:rowId xmlns:a16="http://schemas.microsoft.com/office/drawing/2014/main" val="3280062033"/>
                  </a:ext>
                </a:extLst>
              </a:tr>
              <a:tr h="0">
                <a:tc>
                  <a:txBody>
                    <a:bodyPr/>
                    <a:lstStyle/>
                    <a:p>
                      <a:pPr algn="just" rtl="0">
                        <a:lnSpc>
                          <a:spcPct val="120000"/>
                        </a:lnSpc>
                      </a:pPr>
                      <a:r>
                        <a:rPr lang="fr-FR" sz="1400">
                          <a:solidFill>
                            <a:schemeClr val="bg1"/>
                          </a:solidFill>
                          <a:effectLst/>
                          <a:latin typeface="Lato, sans-serif"/>
                        </a:rPr>
                        <a:t>658/65</a:t>
                      </a:r>
                      <a:endParaRPr lang="fr-FR" sz="1400">
                        <a:solidFill>
                          <a:schemeClr val="bg1"/>
                        </a:solidFill>
                        <a:effectLst/>
                        <a:latin typeface="Lato" panose="020F0502020204030203" pitchFamily="34" charset="0"/>
                      </a:endParaRPr>
                    </a:p>
                  </a:txBody>
                  <a:tcPr marL="47625" marR="47625" marT="47625" marB="47625" anchor="ctr">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just" rtl="0">
                        <a:lnSpc>
                          <a:spcPct val="120000"/>
                        </a:lnSpc>
                      </a:pPr>
                      <a:r>
                        <a:rPr lang="fr-FR" sz="1400">
                          <a:solidFill>
                            <a:schemeClr val="bg1"/>
                          </a:solidFill>
                          <a:effectLst/>
                          <a:latin typeface="Lato, sans-serif"/>
                        </a:rPr>
                        <a:t>- 50 000,00 € </a:t>
                      </a:r>
                      <a:endParaRPr lang="fr-FR" sz="1400">
                        <a:solidFill>
                          <a:schemeClr val="bg1"/>
                        </a:solidFill>
                        <a:effectLst/>
                        <a:latin typeface="Lato" panose="020F0502020204030203" pitchFamily="34" charset="0"/>
                      </a:endParaRPr>
                    </a:p>
                  </a:txBody>
                  <a:tcPr marL="47625" marR="47625" marT="47625" marB="47625" anchor="ctr">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algn="just" rtl="0">
                        <a:lnSpc>
                          <a:spcPct val="120000"/>
                        </a:lnSpc>
                      </a:pPr>
                      <a:r>
                        <a:rPr lang="fr-FR" sz="1400">
                          <a:solidFill>
                            <a:schemeClr val="bg1"/>
                          </a:solidFill>
                          <a:effectLst/>
                          <a:latin typeface="Lato" panose="020F0502020204030203" pitchFamily="34" charset="0"/>
                        </a:rPr>
                        <a:t> </a:t>
                      </a:r>
                    </a:p>
                  </a:txBody>
                  <a:tcPr marL="47625" marR="47625" marT="47625" marB="47625" anchor="ctr">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algn="just" rtl="0">
                        <a:lnSpc>
                          <a:spcPct val="120000"/>
                        </a:lnSpc>
                      </a:pPr>
                      <a:r>
                        <a:rPr lang="fr-FR" sz="1400">
                          <a:solidFill>
                            <a:schemeClr val="bg1"/>
                          </a:solidFill>
                          <a:effectLst/>
                          <a:latin typeface="Lato" panose="020F0502020204030203" pitchFamily="34" charset="0"/>
                        </a:rPr>
                        <a:t> </a:t>
                      </a:r>
                    </a:p>
                  </a:txBody>
                  <a:tcPr marL="47625" marR="47625" marT="47625" marB="47625" anchor="ctr">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573859740"/>
                  </a:ext>
                </a:extLst>
              </a:tr>
              <a:tr h="0">
                <a:tc>
                  <a:txBody>
                    <a:bodyPr/>
                    <a:lstStyle/>
                    <a:p>
                      <a:pPr algn="just" rtl="0">
                        <a:lnSpc>
                          <a:spcPct val="120000"/>
                        </a:lnSpc>
                      </a:pPr>
                      <a:r>
                        <a:rPr lang="fr-FR" sz="1400">
                          <a:solidFill>
                            <a:schemeClr val="bg1"/>
                          </a:solidFill>
                          <a:effectLst/>
                          <a:latin typeface="Lato, sans-serif"/>
                        </a:rPr>
                        <a:t>6718/67</a:t>
                      </a:r>
                      <a:endParaRPr lang="fr-FR" sz="1400">
                        <a:solidFill>
                          <a:schemeClr val="bg1"/>
                        </a:solidFill>
                        <a:effectLst/>
                        <a:latin typeface="Lato" panose="020F0502020204030203" pitchFamily="34" charset="0"/>
                      </a:endParaRPr>
                    </a:p>
                  </a:txBody>
                  <a:tcPr marL="47625" marR="47625" marT="47625" marB="47625" anchor="ctr">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0">
                        <a:lnSpc>
                          <a:spcPct val="120000"/>
                        </a:lnSpc>
                      </a:pPr>
                      <a:r>
                        <a:rPr lang="fr-FR" sz="1400">
                          <a:solidFill>
                            <a:schemeClr val="bg1"/>
                          </a:solidFill>
                          <a:effectLst/>
                          <a:latin typeface="Lato, sans-serif"/>
                        </a:rPr>
                        <a:t>50 000,00 € </a:t>
                      </a:r>
                      <a:endParaRPr lang="fr-FR" sz="1400">
                        <a:solidFill>
                          <a:schemeClr val="bg1"/>
                        </a:solidFill>
                        <a:effectLst/>
                        <a:latin typeface="Lato" panose="020F0502020204030203" pitchFamily="34" charset="0"/>
                      </a:endParaRPr>
                    </a:p>
                  </a:txBody>
                  <a:tcPr marL="47625" marR="47625" marT="47625" marB="47625" anchor="ctr">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rtl="0">
                        <a:lnSpc>
                          <a:spcPct val="120000"/>
                        </a:lnSpc>
                      </a:pPr>
                      <a:r>
                        <a:rPr lang="fr-FR" sz="1400">
                          <a:solidFill>
                            <a:schemeClr val="bg1"/>
                          </a:solidFill>
                          <a:effectLst/>
                          <a:latin typeface="Lato" panose="020F0502020204030203" pitchFamily="34" charset="0"/>
                        </a:rPr>
                        <a:t> </a:t>
                      </a:r>
                    </a:p>
                  </a:txBody>
                  <a:tcPr marL="47625" marR="47625" marT="47625" marB="47625" anchor="ctr">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rtl="0">
                        <a:lnSpc>
                          <a:spcPct val="120000"/>
                        </a:lnSpc>
                      </a:pPr>
                      <a:r>
                        <a:rPr lang="fr-FR" sz="1400">
                          <a:solidFill>
                            <a:schemeClr val="bg1"/>
                          </a:solidFill>
                          <a:effectLst/>
                          <a:latin typeface="Lato" panose="020F0502020204030203" pitchFamily="34" charset="0"/>
                        </a:rPr>
                        <a:t> </a:t>
                      </a:r>
                    </a:p>
                  </a:txBody>
                  <a:tcPr marL="47625" marR="47625" marT="47625" marB="47625" anchor="ctr">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641219068"/>
                  </a:ext>
                </a:extLst>
              </a:tr>
              <a:tr h="0">
                <a:tc>
                  <a:txBody>
                    <a:bodyPr/>
                    <a:lstStyle/>
                    <a:p>
                      <a:pPr algn="just" rtl="0">
                        <a:lnSpc>
                          <a:spcPct val="120000"/>
                        </a:lnSpc>
                      </a:pPr>
                      <a:r>
                        <a:rPr lang="fr-FR" sz="1400" b="1">
                          <a:solidFill>
                            <a:schemeClr val="bg1"/>
                          </a:solidFill>
                          <a:effectLst/>
                          <a:latin typeface="Lato, sans-serif"/>
                        </a:rPr>
                        <a:t>Total</a:t>
                      </a:r>
                      <a:endParaRPr lang="fr-FR" sz="1400">
                        <a:solidFill>
                          <a:schemeClr val="bg1"/>
                        </a:solidFill>
                        <a:effectLst/>
                        <a:latin typeface="Lato" panose="020F0502020204030203" pitchFamily="34" charset="0"/>
                      </a:endParaRPr>
                    </a:p>
                  </a:txBody>
                  <a:tcPr marL="47625" marR="47625" marT="47625" marB="47625" anchor="ctr">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0">
                        <a:lnSpc>
                          <a:spcPct val="120000"/>
                        </a:lnSpc>
                      </a:pPr>
                      <a:r>
                        <a:rPr lang="fr-FR" sz="1400" b="1">
                          <a:solidFill>
                            <a:schemeClr val="bg1"/>
                          </a:solidFill>
                          <a:effectLst/>
                          <a:latin typeface="Lato, sans-serif"/>
                        </a:rPr>
                        <a:t>- € </a:t>
                      </a:r>
                      <a:endParaRPr lang="fr-FR" sz="1400">
                        <a:solidFill>
                          <a:schemeClr val="bg1"/>
                        </a:solidFill>
                        <a:effectLst/>
                        <a:latin typeface="Lato" panose="020F0502020204030203" pitchFamily="34" charset="0"/>
                      </a:endParaRPr>
                    </a:p>
                  </a:txBody>
                  <a:tcPr marL="47625" marR="47625" marT="47625" marB="47625" anchor="ctr">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rtl="0">
                        <a:lnSpc>
                          <a:spcPct val="120000"/>
                        </a:lnSpc>
                      </a:pPr>
                      <a:r>
                        <a:rPr lang="fr-FR" sz="1400" b="1">
                          <a:solidFill>
                            <a:schemeClr val="bg1"/>
                          </a:solidFill>
                          <a:effectLst/>
                          <a:latin typeface="Lato, sans-serif"/>
                        </a:rPr>
                        <a:t>Total</a:t>
                      </a:r>
                      <a:endParaRPr lang="fr-FR" sz="1400">
                        <a:solidFill>
                          <a:schemeClr val="bg1"/>
                        </a:solidFill>
                        <a:effectLst/>
                        <a:latin typeface="Lato" panose="020F0502020204030203" pitchFamily="34" charset="0"/>
                      </a:endParaRPr>
                    </a:p>
                  </a:txBody>
                  <a:tcPr marL="47625" marR="47625" marT="47625" marB="47625" anchor="ctr">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rtl="0">
                        <a:lnSpc>
                          <a:spcPct val="120000"/>
                        </a:lnSpc>
                      </a:pPr>
                      <a:r>
                        <a:rPr lang="fr-FR" sz="1400" b="1" dirty="0">
                          <a:solidFill>
                            <a:schemeClr val="bg1"/>
                          </a:solidFill>
                          <a:effectLst/>
                          <a:latin typeface="Lato, sans-serif"/>
                        </a:rPr>
                        <a:t>- € </a:t>
                      </a:r>
                      <a:endParaRPr lang="fr-FR" sz="1400" dirty="0">
                        <a:solidFill>
                          <a:schemeClr val="bg1"/>
                        </a:solidFill>
                        <a:effectLst/>
                        <a:latin typeface="Lato" panose="020F0502020204030203" pitchFamily="34" charset="0"/>
                      </a:endParaRPr>
                    </a:p>
                  </a:txBody>
                  <a:tcPr marL="47625" marR="47625" marT="47625" marB="47625" anchor="ctr">
                    <a:lnL w="952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60458144"/>
                  </a:ext>
                </a:extLst>
              </a:tr>
            </a:tbl>
          </a:graphicData>
        </a:graphic>
      </p:graphicFrame>
      <p:sp>
        <p:nvSpPr>
          <p:cNvPr id="4" name="Espace réservé de la date 3">
            <a:extLst>
              <a:ext uri="{FF2B5EF4-FFF2-40B4-BE49-F238E27FC236}">
                <a16:creationId xmlns:a16="http://schemas.microsoft.com/office/drawing/2014/main" id="{02589F6B-287A-ECB5-E803-2F2FBE98F059}"/>
              </a:ext>
            </a:extLst>
          </p:cNvPr>
          <p:cNvSpPr>
            <a:spLocks noGrp="1"/>
          </p:cNvSpPr>
          <p:nvPr>
            <p:ph type="dt" sz="half" idx="10"/>
          </p:nvPr>
        </p:nvSpPr>
        <p:spPr/>
        <p:txBody>
          <a:bodyPr/>
          <a:lstStyle/>
          <a:p>
            <a:r>
              <a:rPr lang="fr-FR"/>
              <a:t>Conseil communautaire – 17 novembre 2022</a:t>
            </a:r>
            <a:endParaRPr lang="fr-FR" dirty="0"/>
          </a:p>
        </p:txBody>
      </p:sp>
      <p:sp>
        <p:nvSpPr>
          <p:cNvPr id="5" name="Espace réservé du numéro de diapositive 4">
            <a:extLst>
              <a:ext uri="{FF2B5EF4-FFF2-40B4-BE49-F238E27FC236}">
                <a16:creationId xmlns:a16="http://schemas.microsoft.com/office/drawing/2014/main" id="{7BC4473D-8708-7557-5542-4BB6ACEAEE3E}"/>
              </a:ext>
            </a:extLst>
          </p:cNvPr>
          <p:cNvSpPr>
            <a:spLocks noGrp="1"/>
          </p:cNvSpPr>
          <p:nvPr>
            <p:ph type="sldNum" sz="quarter" idx="12"/>
          </p:nvPr>
        </p:nvSpPr>
        <p:spPr/>
        <p:txBody>
          <a:bodyPr/>
          <a:lstStyle/>
          <a:p>
            <a:fld id="{7DD352F8-E6D5-40A5-90BA-A89BD40754D9}" type="slidenum">
              <a:rPr lang="fr-FR" smtClean="0"/>
              <a:pPr/>
              <a:t>66</a:t>
            </a:fld>
            <a:endParaRPr lang="fr-FR"/>
          </a:p>
        </p:txBody>
      </p:sp>
    </p:spTree>
    <p:extLst>
      <p:ext uri="{BB962C8B-B14F-4D97-AF65-F5344CB8AC3E}">
        <p14:creationId xmlns:p14="http://schemas.microsoft.com/office/powerpoint/2010/main" val="322572592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457200" y="65845"/>
            <a:ext cx="8229600" cy="777713"/>
          </a:xfrm>
        </p:spPr>
        <p:txBody>
          <a:bodyPr anchor="t">
            <a:normAutofit/>
          </a:bodyPr>
          <a:lstStyle/>
          <a:p>
            <a:pPr algn="l"/>
            <a:r>
              <a:rPr lang="fr-FR" sz="4000" b="1" dirty="0">
                <a:solidFill>
                  <a:schemeClr val="accent4">
                    <a:lumMod val="75000"/>
                  </a:schemeClr>
                </a:solidFill>
                <a:latin typeface="Lato" pitchFamily="34" charset="0"/>
                <a:ea typeface="Lato" pitchFamily="34" charset="0"/>
                <a:cs typeface="Lato" pitchFamily="34" charset="0"/>
              </a:rPr>
              <a:t>Finances</a:t>
            </a:r>
            <a:r>
              <a:rPr lang="fr-FR" sz="1300" b="1" i="1" dirty="0">
                <a:solidFill>
                  <a:srgbClr val="5E3B27"/>
                </a:solidFill>
                <a:latin typeface="Lato" pitchFamily="34" charset="0"/>
                <a:ea typeface="Lato" pitchFamily="34" charset="0"/>
                <a:cs typeface="Lato" pitchFamily="34" charset="0"/>
              </a:rPr>
              <a:t> </a:t>
            </a:r>
            <a:r>
              <a:rPr lang="fr-FR" sz="1400" b="1" i="1" dirty="0">
                <a:solidFill>
                  <a:srgbClr val="5E3B27"/>
                </a:solidFill>
                <a:latin typeface="Lato" pitchFamily="34" charset="0"/>
                <a:ea typeface="Lato" pitchFamily="34" charset="0"/>
                <a:cs typeface="Lato" pitchFamily="34" charset="0"/>
              </a:rPr>
              <a:t>- Intervention de Monsieur Jérôme PELTIER</a:t>
            </a:r>
            <a:endParaRPr lang="fr-FR" sz="1300" b="1" i="1" dirty="0">
              <a:solidFill>
                <a:srgbClr val="5E3B27"/>
              </a:solidFill>
              <a:latin typeface="Lato" pitchFamily="34" charset="0"/>
              <a:ea typeface="Lato" pitchFamily="34" charset="0"/>
              <a:cs typeface="Lato" pitchFamily="34" charset="0"/>
            </a:endParaRPr>
          </a:p>
        </p:txBody>
      </p:sp>
      <p:sp>
        <p:nvSpPr>
          <p:cNvPr id="10" name="Espace réservé du contenu 9"/>
          <p:cNvSpPr>
            <a:spLocks noGrp="1"/>
          </p:cNvSpPr>
          <p:nvPr>
            <p:ph idx="1"/>
          </p:nvPr>
        </p:nvSpPr>
        <p:spPr>
          <a:xfrm>
            <a:off x="484663" y="915565"/>
            <a:ext cx="8388881" cy="3851697"/>
          </a:xfrm>
        </p:spPr>
        <p:txBody>
          <a:bodyPr vert="horz" lIns="91440" tIns="45720" rIns="91440" bIns="45720" rtlCol="0" anchor="t">
            <a:normAutofit/>
          </a:bodyPr>
          <a:lstStyle/>
          <a:p>
            <a:pPr marL="0" lvl="0" indent="0" algn="just">
              <a:spcBef>
                <a:spcPts val="0"/>
              </a:spcBef>
              <a:spcAft>
                <a:spcPts val="600"/>
              </a:spcAft>
              <a:buNone/>
              <a:tabLst>
                <a:tab pos="457200" algn="l"/>
              </a:tabLst>
            </a:pPr>
            <a:r>
              <a:rPr lang="fr-FR" sz="2000" b="1" dirty="0">
                <a:solidFill>
                  <a:schemeClr val="accent4">
                    <a:lumMod val="75000"/>
                  </a:schemeClr>
                </a:solidFill>
                <a:latin typeface="Lato" panose="020F0502020204030203" pitchFamily="34" charset="0"/>
                <a:cs typeface="Arial" panose="020B0604020202020204" pitchFamily="34" charset="0"/>
              </a:rPr>
              <a:t>10. Décision modificative n°1 – Budget annexe assainissement non collectif</a:t>
            </a:r>
          </a:p>
          <a:p>
            <a:pPr marL="0" lvl="0" indent="0" algn="just">
              <a:spcBef>
                <a:spcPts val="0"/>
              </a:spcBef>
              <a:spcAft>
                <a:spcPts val="600"/>
              </a:spcAft>
              <a:buNone/>
              <a:tabLst>
                <a:tab pos="457200" algn="l"/>
              </a:tabLst>
            </a:pPr>
            <a:endParaRPr lang="fr-FR" sz="2000" dirty="0">
              <a:solidFill>
                <a:schemeClr val="bg1"/>
              </a:solidFill>
              <a:latin typeface="Lato" panose="020F0502020204030203" pitchFamily="34" charset="0"/>
              <a:ea typeface="Calibri" panose="020F0502020204030204" pitchFamily="34" charset="0"/>
              <a:cs typeface="Arial" panose="020B0604020202020204" pitchFamily="34" charset="0"/>
            </a:endParaRPr>
          </a:p>
          <a:p>
            <a:pPr marL="0" lvl="0" indent="0" algn="just">
              <a:spcBef>
                <a:spcPts val="0"/>
              </a:spcBef>
              <a:spcAft>
                <a:spcPts val="600"/>
              </a:spcAft>
              <a:buNone/>
              <a:tabLst>
                <a:tab pos="457200" algn="l"/>
              </a:tabLst>
            </a:pPr>
            <a:r>
              <a:rPr lang="fr-FR" sz="2000" b="1" dirty="0">
                <a:solidFill>
                  <a:schemeClr val="bg1"/>
                </a:solidFill>
                <a:latin typeface="Lato" panose="020F0502020204030203" pitchFamily="34" charset="0"/>
                <a:ea typeface="Calibri" panose="020F0502020204030204" pitchFamily="34" charset="0"/>
                <a:cs typeface="Arial" panose="020B0604020202020204" pitchFamily="34" charset="0"/>
              </a:rPr>
              <a:t>Le conseil communautaire est invité à :</a:t>
            </a:r>
          </a:p>
          <a:p>
            <a:pPr lvl="0" algn="just">
              <a:spcBef>
                <a:spcPts val="0"/>
              </a:spcBef>
              <a:spcAft>
                <a:spcPts val="600"/>
              </a:spcAft>
              <a:tabLst>
                <a:tab pos="457200" algn="l"/>
              </a:tabLst>
            </a:pPr>
            <a:r>
              <a:rPr lang="fr-FR" sz="2000" b="1" dirty="0">
                <a:solidFill>
                  <a:schemeClr val="bg1"/>
                </a:solidFill>
                <a:latin typeface="Lato" panose="020F0502020204030203" pitchFamily="34" charset="0"/>
                <a:ea typeface="Calibri" panose="020F0502020204030204" pitchFamily="34" charset="0"/>
                <a:cs typeface="Arial" panose="020B0604020202020204" pitchFamily="34" charset="0"/>
              </a:rPr>
              <a:t>APPROUVER la décision modificative n°1 du budget annexe assainissement non collectif.</a:t>
            </a:r>
            <a:endParaRPr lang="fr-FR" sz="2400" b="1" dirty="0">
              <a:solidFill>
                <a:schemeClr val="accent4">
                  <a:lumMod val="75000"/>
                </a:schemeClr>
              </a:solidFill>
              <a:latin typeface="Lato" panose="020F0502020204030203" pitchFamily="34" charset="0"/>
              <a:ea typeface="Calibri" panose="020F0502020204030204" pitchFamily="34" charset="0"/>
              <a:cs typeface="Arial" panose="020B0604020202020204" pitchFamily="34" charset="0"/>
            </a:endParaRPr>
          </a:p>
        </p:txBody>
      </p:sp>
      <p:cxnSp>
        <p:nvCxnSpPr>
          <p:cNvPr id="6" name="Connecteur droit 5">
            <a:extLst>
              <a:ext uri="{FF2B5EF4-FFF2-40B4-BE49-F238E27FC236}">
                <a16:creationId xmlns:a16="http://schemas.microsoft.com/office/drawing/2014/main" id="{D02FCFA7-D3AC-4A77-82E3-D7EF5D2B3393}"/>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Espace réservé de la date 1">
            <a:extLst>
              <a:ext uri="{FF2B5EF4-FFF2-40B4-BE49-F238E27FC236}">
                <a16:creationId xmlns:a16="http://schemas.microsoft.com/office/drawing/2014/main" id="{0992E0AA-B545-4228-B64A-17D1753692A3}"/>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1" u="none" strike="noStrike" kern="1200" cap="none" spc="0" normalizeH="0" baseline="0" noProof="0">
                <a:ln>
                  <a:noFill/>
                </a:ln>
                <a:solidFill>
                  <a:srgbClr val="C00000"/>
                </a:solidFill>
                <a:effectLst/>
                <a:uLnTx/>
                <a:uFillTx/>
                <a:latin typeface="Lato"/>
                <a:ea typeface="+mn-ea"/>
                <a:cs typeface="+mn-cs"/>
              </a:rPr>
              <a:t>Conseil communautaire – 17 novembre 2022</a:t>
            </a:r>
            <a:endParaRPr kumimoji="0" lang="fr-FR" sz="1200" b="0" i="1" u="none" strike="noStrike" kern="1200" cap="none" spc="0" normalizeH="0" baseline="0" noProof="0" dirty="0">
              <a:ln>
                <a:noFill/>
              </a:ln>
              <a:solidFill>
                <a:srgbClr val="C00000"/>
              </a:solidFill>
              <a:effectLst/>
              <a:uLnTx/>
              <a:uFillTx/>
              <a:latin typeface="Lato"/>
              <a:ea typeface="+mn-ea"/>
              <a:cs typeface="+mn-cs"/>
            </a:endParaRPr>
          </a:p>
        </p:txBody>
      </p:sp>
      <p:sp>
        <p:nvSpPr>
          <p:cNvPr id="4" name="Espace réservé du numéro de diapositive 3">
            <a:extLst>
              <a:ext uri="{FF2B5EF4-FFF2-40B4-BE49-F238E27FC236}">
                <a16:creationId xmlns:a16="http://schemas.microsoft.com/office/drawing/2014/main" id="{DD9A6FE4-7BE9-624D-1C91-AB4ECE887C5C}"/>
              </a:ext>
            </a:extLst>
          </p:cNvPr>
          <p:cNvSpPr>
            <a:spLocks noGrp="1"/>
          </p:cNvSpPr>
          <p:nvPr>
            <p:ph type="sldNum" sz="quarter" idx="12"/>
          </p:nvPr>
        </p:nvSpPr>
        <p:spPr/>
        <p:txBody>
          <a:bodyPr/>
          <a:lstStyle/>
          <a:p>
            <a:fld id="{7DD352F8-E6D5-40A5-90BA-A89BD40754D9}" type="slidenum">
              <a:rPr lang="fr-FR" smtClean="0"/>
              <a:pPr/>
              <a:t>67</a:t>
            </a:fld>
            <a:endParaRPr lang="fr-FR"/>
          </a:p>
        </p:txBody>
      </p:sp>
    </p:spTree>
    <p:extLst>
      <p:ext uri="{BB962C8B-B14F-4D97-AF65-F5344CB8AC3E}">
        <p14:creationId xmlns:p14="http://schemas.microsoft.com/office/powerpoint/2010/main" val="250856975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457200" y="195486"/>
            <a:ext cx="8229600" cy="1069627"/>
          </a:xfrm>
        </p:spPr>
        <p:txBody>
          <a:bodyPr anchor="t">
            <a:normAutofit fontScale="90000"/>
          </a:bodyPr>
          <a:lstStyle/>
          <a:p>
            <a:pPr algn="l"/>
            <a:r>
              <a:rPr lang="fr-FR" b="1">
                <a:solidFill>
                  <a:schemeClr val="bg2"/>
                </a:solidFill>
                <a:latin typeface="Caviar Dreams" pitchFamily="34" charset="0"/>
                <a:cs typeface="Arial" pitchFamily="34" charset="0"/>
              </a:rPr>
              <a:t>Conseil communautaire</a:t>
            </a:r>
            <a:br>
              <a:rPr lang="fr-FR" b="1">
                <a:solidFill>
                  <a:schemeClr val="bg2"/>
                </a:solidFill>
                <a:latin typeface="Caviar Dreams" pitchFamily="34" charset="0"/>
              </a:rPr>
            </a:br>
            <a:br>
              <a:rPr lang="fr-FR" b="1" i="1">
                <a:solidFill>
                  <a:schemeClr val="bg2"/>
                </a:solidFill>
                <a:latin typeface="Lato" pitchFamily="34" charset="0"/>
                <a:ea typeface="Lato" pitchFamily="34" charset="0"/>
                <a:cs typeface="Lato" pitchFamily="34" charset="0"/>
              </a:rPr>
            </a:br>
            <a:endParaRPr lang="fr-FR" b="1">
              <a:solidFill>
                <a:srgbClr val="432918"/>
              </a:solidFill>
              <a:latin typeface="Caviar Dreams" pitchFamily="34" charset="0"/>
            </a:endParaRPr>
          </a:p>
        </p:txBody>
      </p:sp>
      <p:sp>
        <p:nvSpPr>
          <p:cNvPr id="10" name="Espace réservé du contenu 9"/>
          <p:cNvSpPr>
            <a:spLocks noGrp="1"/>
          </p:cNvSpPr>
          <p:nvPr>
            <p:ph idx="1"/>
          </p:nvPr>
        </p:nvSpPr>
        <p:spPr>
          <a:xfrm>
            <a:off x="457200" y="1200150"/>
            <a:ext cx="8229600" cy="3531835"/>
          </a:xfrm>
        </p:spPr>
        <p:txBody>
          <a:bodyPr>
            <a:normAutofit/>
          </a:bodyPr>
          <a:lstStyle/>
          <a:p>
            <a:pPr marL="0" indent="0" algn="ctr">
              <a:buNone/>
            </a:pPr>
            <a:endParaRPr lang="fr-FR" sz="2400" b="1" dirty="0">
              <a:solidFill>
                <a:schemeClr val="tx2"/>
              </a:solidFill>
              <a:latin typeface="Lato" pitchFamily="34" charset="0"/>
              <a:ea typeface="Lato" pitchFamily="34" charset="0"/>
              <a:cs typeface="Lato" pitchFamily="34" charset="0"/>
            </a:endParaRPr>
          </a:p>
          <a:p>
            <a:pPr marL="0" indent="0" algn="ctr">
              <a:buNone/>
            </a:pPr>
            <a:endParaRPr lang="fr-FR" sz="4400" b="1" dirty="0">
              <a:solidFill>
                <a:schemeClr val="tx2"/>
              </a:solidFill>
              <a:latin typeface="Lato" pitchFamily="34" charset="0"/>
              <a:ea typeface="Lato" pitchFamily="34" charset="0"/>
              <a:cs typeface="Lato" pitchFamily="34" charset="0"/>
            </a:endParaRPr>
          </a:p>
          <a:p>
            <a:pPr marL="0" indent="0" algn="ctr">
              <a:buNone/>
            </a:pPr>
            <a:r>
              <a:rPr lang="fr-FR" sz="4400" b="1" dirty="0">
                <a:solidFill>
                  <a:schemeClr val="accent4">
                    <a:lumMod val="75000"/>
                  </a:schemeClr>
                </a:solidFill>
                <a:latin typeface="Lato" pitchFamily="34" charset="0"/>
                <a:ea typeface="Lato" pitchFamily="34" charset="0"/>
                <a:cs typeface="Lato" pitchFamily="34" charset="0"/>
              </a:rPr>
              <a:t>RESSOURCES HUMAINES ET COMMUNICATION INTERNE</a:t>
            </a:r>
          </a:p>
        </p:txBody>
      </p:sp>
      <p:cxnSp>
        <p:nvCxnSpPr>
          <p:cNvPr id="12" name="Connecteur droit 11">
            <a:extLst>
              <a:ext uri="{FF2B5EF4-FFF2-40B4-BE49-F238E27FC236}">
                <a16:creationId xmlns:a16="http://schemas.microsoft.com/office/drawing/2014/main" id="{D92DE92B-1BFB-49DE-9959-2B46908FFC4F}"/>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Espace réservé de la date 2">
            <a:extLst>
              <a:ext uri="{FF2B5EF4-FFF2-40B4-BE49-F238E27FC236}">
                <a16:creationId xmlns:a16="http://schemas.microsoft.com/office/drawing/2014/main" id="{14C66AA9-F841-4C04-8BDD-823382C82382}"/>
              </a:ext>
            </a:extLst>
          </p:cNvPr>
          <p:cNvSpPr>
            <a:spLocks noGrp="1"/>
          </p:cNvSpPr>
          <p:nvPr>
            <p:ph type="dt" sz="half" idx="10"/>
          </p:nvPr>
        </p:nvSpPr>
        <p:spPr>
          <a:xfrm>
            <a:off x="457200" y="4767264"/>
            <a:ext cx="3322712"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1" u="none" strike="noStrike" kern="1200" cap="none" spc="0" normalizeH="0" baseline="0" noProof="0">
                <a:ln>
                  <a:noFill/>
                </a:ln>
                <a:solidFill>
                  <a:srgbClr val="C00000"/>
                </a:solidFill>
                <a:effectLst/>
                <a:uLnTx/>
                <a:uFillTx/>
                <a:latin typeface="Lato"/>
                <a:ea typeface="+mn-ea"/>
                <a:cs typeface="+mn-cs"/>
              </a:rPr>
              <a:t>Conseil communautaire – 17 novembre 2022</a:t>
            </a:r>
            <a:endParaRPr kumimoji="0" lang="fr-FR" sz="1200" b="0" i="1" u="none" strike="noStrike" kern="1200" cap="none" spc="0" normalizeH="0" baseline="0" noProof="0" dirty="0">
              <a:ln>
                <a:noFill/>
              </a:ln>
              <a:solidFill>
                <a:srgbClr val="C00000"/>
              </a:solidFill>
              <a:effectLst/>
              <a:uLnTx/>
              <a:uFillTx/>
              <a:latin typeface="Lato"/>
              <a:ea typeface="+mn-ea"/>
              <a:cs typeface="+mn-cs"/>
            </a:endParaRPr>
          </a:p>
        </p:txBody>
      </p:sp>
      <p:sp>
        <p:nvSpPr>
          <p:cNvPr id="2" name="Espace réservé du numéro de diapositive 1">
            <a:extLst>
              <a:ext uri="{FF2B5EF4-FFF2-40B4-BE49-F238E27FC236}">
                <a16:creationId xmlns:a16="http://schemas.microsoft.com/office/drawing/2014/main" id="{5F696E50-F579-8E8B-3B35-9DE11BF13A36}"/>
              </a:ext>
            </a:extLst>
          </p:cNvPr>
          <p:cNvSpPr>
            <a:spLocks noGrp="1"/>
          </p:cNvSpPr>
          <p:nvPr>
            <p:ph type="sldNum" sz="quarter" idx="12"/>
          </p:nvPr>
        </p:nvSpPr>
        <p:spPr/>
        <p:txBody>
          <a:bodyPr/>
          <a:lstStyle/>
          <a:p>
            <a:fld id="{7DD352F8-E6D5-40A5-90BA-A89BD40754D9}" type="slidenum">
              <a:rPr lang="fr-FR" smtClean="0"/>
              <a:pPr/>
              <a:t>68</a:t>
            </a:fld>
            <a:endParaRPr lang="fr-FR"/>
          </a:p>
        </p:txBody>
      </p:sp>
    </p:spTree>
    <p:extLst>
      <p:ext uri="{BB962C8B-B14F-4D97-AF65-F5344CB8AC3E}">
        <p14:creationId xmlns:p14="http://schemas.microsoft.com/office/powerpoint/2010/main" val="191732717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ce réservé du contenu 9"/>
          <p:cNvSpPr>
            <a:spLocks noGrp="1"/>
          </p:cNvSpPr>
          <p:nvPr>
            <p:ph idx="1"/>
          </p:nvPr>
        </p:nvSpPr>
        <p:spPr>
          <a:xfrm>
            <a:off x="457200" y="556374"/>
            <a:ext cx="8435280" cy="3590176"/>
          </a:xfrm>
        </p:spPr>
        <p:txBody>
          <a:bodyPr vert="horz" lIns="91440" tIns="45720" rIns="91440" bIns="45720" rtlCol="0" anchor="t">
            <a:normAutofit/>
          </a:bodyPr>
          <a:lstStyle/>
          <a:p>
            <a:pPr marL="0" indent="0" algn="just">
              <a:spcBef>
                <a:spcPts val="0"/>
              </a:spcBef>
              <a:spcAft>
                <a:spcPts val="600"/>
              </a:spcAft>
              <a:buNone/>
              <a:tabLst>
                <a:tab pos="457200" algn="l"/>
              </a:tabLst>
            </a:pPr>
            <a:r>
              <a:rPr lang="fr-FR" sz="1800" b="1" dirty="0">
                <a:solidFill>
                  <a:schemeClr val="accent4">
                    <a:lumMod val="75000"/>
                  </a:schemeClr>
                </a:solidFill>
                <a:ea typeface="+mn-lt"/>
                <a:cs typeface="+mn-lt"/>
              </a:rPr>
              <a:t>11. Modification du tableau des emplois permanents</a:t>
            </a:r>
            <a:endParaRPr lang="fr-FR" sz="1800" b="1" dirty="0">
              <a:solidFill>
                <a:schemeClr val="bg1"/>
              </a:solidFill>
              <a:ea typeface="+mn-lt"/>
              <a:cs typeface="+mn-lt"/>
            </a:endParaRPr>
          </a:p>
          <a:p>
            <a:pPr marL="0" indent="0" algn="just">
              <a:buNone/>
              <a:tabLst>
                <a:tab pos="457200" algn="l"/>
              </a:tabLst>
            </a:pPr>
            <a:endParaRPr lang="fr-FR" sz="2000" b="1" dirty="0">
              <a:solidFill>
                <a:schemeClr val="bg1"/>
              </a:solidFill>
              <a:ea typeface="+mn-lt"/>
              <a:cs typeface="+mn-lt"/>
            </a:endParaRPr>
          </a:p>
        </p:txBody>
      </p:sp>
      <p:cxnSp>
        <p:nvCxnSpPr>
          <p:cNvPr id="4" name="Connecteur droit 3">
            <a:extLst>
              <a:ext uri="{FF2B5EF4-FFF2-40B4-BE49-F238E27FC236}">
                <a16:creationId xmlns:a16="http://schemas.microsoft.com/office/drawing/2014/main" id="{D990F430-F22E-4DFD-AC13-B6FE6F28C6E6}"/>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5" name="Espace réservé de la date 1">
            <a:extLst>
              <a:ext uri="{FF2B5EF4-FFF2-40B4-BE49-F238E27FC236}">
                <a16:creationId xmlns:a16="http://schemas.microsoft.com/office/drawing/2014/main" id="{751B799A-2741-46CE-8EB5-1345CA22DF28}"/>
              </a:ext>
            </a:extLst>
          </p:cNvPr>
          <p:cNvSpPr>
            <a:spLocks noGrp="1"/>
          </p:cNvSpPr>
          <p:nvPr>
            <p:ph type="dt" sz="half" idx="10"/>
          </p:nvPr>
        </p:nvSpPr>
        <p:spPr>
          <a:xfrm>
            <a:off x="457200" y="4767264"/>
            <a:ext cx="3322712"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1" u="none" strike="noStrike" kern="1200" cap="none" spc="0" normalizeH="0" baseline="0" noProof="0">
                <a:ln>
                  <a:noFill/>
                </a:ln>
                <a:solidFill>
                  <a:srgbClr val="C00000"/>
                </a:solidFill>
                <a:effectLst/>
                <a:uLnTx/>
                <a:uFillTx/>
                <a:latin typeface="Lato"/>
                <a:ea typeface="+mn-ea"/>
                <a:cs typeface="+mn-cs"/>
              </a:rPr>
              <a:t>Conseil communautaire – 17 novembre 2022</a:t>
            </a:r>
          </a:p>
        </p:txBody>
      </p:sp>
      <p:sp>
        <p:nvSpPr>
          <p:cNvPr id="11" name="Titre 8">
            <a:extLst>
              <a:ext uri="{FF2B5EF4-FFF2-40B4-BE49-F238E27FC236}">
                <a16:creationId xmlns:a16="http://schemas.microsoft.com/office/drawing/2014/main" id="{0A83268C-EB87-4C8B-A9A4-D9347EFA9591}"/>
              </a:ext>
            </a:extLst>
          </p:cNvPr>
          <p:cNvSpPr txBox="1">
            <a:spLocks/>
          </p:cNvSpPr>
          <p:nvPr/>
        </p:nvSpPr>
        <p:spPr>
          <a:xfrm>
            <a:off x="313645" y="-77189"/>
            <a:ext cx="8892480" cy="792594"/>
          </a:xfrm>
          <a:prstGeom prst="rect">
            <a:avLst/>
          </a:prstGeom>
        </p:spPr>
        <p:txBody>
          <a:bodyPr vert="horz" lIns="91440" tIns="45720" rIns="91440" bIns="45720" rtlCol="0" anchor="t">
            <a:normAutofit fontScale="97500"/>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100" b="1" i="0" u="none" strike="noStrike" kern="1200" cap="none" spc="0" normalizeH="0" baseline="0" noProof="0" dirty="0">
                <a:ln>
                  <a:noFill/>
                </a:ln>
                <a:solidFill>
                  <a:srgbClr val="559398">
                    <a:lumMod val="75000"/>
                  </a:srgbClr>
                </a:solidFill>
                <a:effectLst/>
                <a:uLnTx/>
                <a:uFillTx/>
                <a:latin typeface="Caviar Dreams" pitchFamily="34" charset="0"/>
                <a:ea typeface="+mn-ea"/>
                <a:cs typeface="Arial" pitchFamily="34" charset="0"/>
              </a:rPr>
              <a:t>Ressources humaines et communication interne </a:t>
            </a:r>
            <a:r>
              <a:rPr kumimoji="0" lang="fr-FR" sz="3100" b="1" i="1" u="none" strike="noStrike" kern="1200" cap="none" spc="0" normalizeH="0" baseline="0" noProof="0" dirty="0">
                <a:ln>
                  <a:noFill/>
                </a:ln>
                <a:solidFill>
                  <a:srgbClr val="559398">
                    <a:lumMod val="75000"/>
                  </a:srgbClr>
                </a:solidFill>
                <a:effectLst/>
                <a:uLnTx/>
                <a:uFillTx/>
                <a:latin typeface="Lato" pitchFamily="34" charset="0"/>
                <a:ea typeface="Lato" pitchFamily="34" charset="0"/>
                <a:cs typeface="Lato"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1" i="1" u="none" strike="noStrike" kern="1200" cap="none" spc="0" normalizeH="0" baseline="0" noProof="0" dirty="0">
                <a:ln>
                  <a:noFill/>
                </a:ln>
                <a:solidFill>
                  <a:srgbClr val="5E3B27"/>
                </a:solidFill>
                <a:effectLst/>
                <a:uLnTx/>
                <a:uFillTx/>
                <a:latin typeface="Lato" pitchFamily="34" charset="0"/>
                <a:ea typeface="Lato" pitchFamily="34" charset="0"/>
                <a:cs typeface="Lato" pitchFamily="34" charset="0"/>
              </a:rPr>
              <a:t>-  Intervention de Madame Sylvie COUSIN</a:t>
            </a:r>
          </a:p>
        </p:txBody>
      </p:sp>
      <p:graphicFrame>
        <p:nvGraphicFramePr>
          <p:cNvPr id="2" name="Tableau 1">
            <a:extLst>
              <a:ext uri="{FF2B5EF4-FFF2-40B4-BE49-F238E27FC236}">
                <a16:creationId xmlns:a16="http://schemas.microsoft.com/office/drawing/2014/main" id="{F7CF82F9-F3C6-0959-46CD-358CB62E80A1}"/>
              </a:ext>
            </a:extLst>
          </p:cNvPr>
          <p:cNvGraphicFramePr>
            <a:graphicFrameLocks noGrp="1"/>
          </p:cNvGraphicFramePr>
          <p:nvPr>
            <p:extLst>
              <p:ext uri="{D42A27DB-BD31-4B8C-83A1-F6EECF244321}">
                <p14:modId xmlns:p14="http://schemas.microsoft.com/office/powerpoint/2010/main" val="310146916"/>
              </p:ext>
            </p:extLst>
          </p:nvPr>
        </p:nvGraphicFramePr>
        <p:xfrm>
          <a:off x="251520" y="850657"/>
          <a:ext cx="8771830" cy="4006982"/>
        </p:xfrm>
        <a:graphic>
          <a:graphicData uri="http://schemas.openxmlformats.org/drawingml/2006/table">
            <a:tbl>
              <a:tblPr/>
              <a:tblGrid>
                <a:gridCol w="2009080">
                  <a:extLst>
                    <a:ext uri="{9D8B030D-6E8A-4147-A177-3AD203B41FA5}">
                      <a16:colId xmlns:a16="http://schemas.microsoft.com/office/drawing/2014/main" val="4110476438"/>
                    </a:ext>
                  </a:extLst>
                </a:gridCol>
                <a:gridCol w="2265731">
                  <a:extLst>
                    <a:ext uri="{9D8B030D-6E8A-4147-A177-3AD203B41FA5}">
                      <a16:colId xmlns:a16="http://schemas.microsoft.com/office/drawing/2014/main" val="604060157"/>
                    </a:ext>
                  </a:extLst>
                </a:gridCol>
                <a:gridCol w="2909835">
                  <a:extLst>
                    <a:ext uri="{9D8B030D-6E8A-4147-A177-3AD203B41FA5}">
                      <a16:colId xmlns:a16="http://schemas.microsoft.com/office/drawing/2014/main" val="3048192962"/>
                    </a:ext>
                  </a:extLst>
                </a:gridCol>
                <a:gridCol w="793592">
                  <a:extLst>
                    <a:ext uri="{9D8B030D-6E8A-4147-A177-3AD203B41FA5}">
                      <a16:colId xmlns:a16="http://schemas.microsoft.com/office/drawing/2014/main" val="3912503992"/>
                    </a:ext>
                  </a:extLst>
                </a:gridCol>
                <a:gridCol w="793592">
                  <a:extLst>
                    <a:ext uri="{9D8B030D-6E8A-4147-A177-3AD203B41FA5}">
                      <a16:colId xmlns:a16="http://schemas.microsoft.com/office/drawing/2014/main" val="435116465"/>
                    </a:ext>
                  </a:extLst>
                </a:gridCol>
              </a:tblGrid>
              <a:tr h="206278">
                <a:tc>
                  <a:txBody>
                    <a:bodyPr/>
                    <a:lstStyle/>
                    <a:p>
                      <a:pPr algn="ctr" rtl="0">
                        <a:lnSpc>
                          <a:spcPct val="120000"/>
                        </a:lnSpc>
                      </a:pPr>
                      <a:r>
                        <a:rPr lang="fr-FR" sz="800" b="1" dirty="0">
                          <a:solidFill>
                            <a:schemeClr val="bg1"/>
                          </a:solidFill>
                          <a:effectLst/>
                          <a:latin typeface="Lato" panose="020F0502020204030203" pitchFamily="34" charset="0"/>
                        </a:rPr>
                        <a:t>Poste – Direction</a:t>
                      </a:r>
                      <a:endParaRPr lang="fr-FR" sz="800" dirty="0">
                        <a:solidFill>
                          <a:schemeClr val="bg1"/>
                        </a:solidFill>
                        <a:effectLst/>
                        <a:latin typeface="Lato" panose="020F0502020204030203" pitchFamily="34" charset="0"/>
                      </a:endParaRPr>
                    </a:p>
                  </a:txBody>
                  <a:tcPr marL="12965" marR="12965" marT="12965" marB="1296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lnSpc>
                          <a:spcPct val="120000"/>
                        </a:lnSpc>
                      </a:pPr>
                      <a:r>
                        <a:rPr lang="fr-FR" sz="800" b="1" dirty="0">
                          <a:solidFill>
                            <a:schemeClr val="bg1"/>
                          </a:solidFill>
                          <a:effectLst/>
                          <a:latin typeface="Lato" panose="020F0502020204030203" pitchFamily="34" charset="0"/>
                        </a:rPr>
                        <a:t>Création /Suppression</a:t>
                      </a:r>
                      <a:endParaRPr lang="fr-FR" sz="800" dirty="0">
                        <a:solidFill>
                          <a:schemeClr val="bg1"/>
                        </a:solidFill>
                        <a:effectLst/>
                        <a:latin typeface="Lato" panose="020F0502020204030203" pitchFamily="34" charset="0"/>
                      </a:endParaRPr>
                    </a:p>
                  </a:txBody>
                  <a:tcPr marL="12965" marR="12965" marT="12965" marB="1296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lnSpc>
                          <a:spcPct val="120000"/>
                        </a:lnSpc>
                      </a:pPr>
                      <a:r>
                        <a:rPr lang="fr-FR" sz="800" b="1" dirty="0">
                          <a:solidFill>
                            <a:schemeClr val="bg1"/>
                          </a:solidFill>
                          <a:effectLst/>
                          <a:latin typeface="Lato" panose="020F0502020204030203" pitchFamily="34" charset="0"/>
                        </a:rPr>
                        <a:t>Grade – Catégorie</a:t>
                      </a:r>
                      <a:endParaRPr lang="fr-FR" sz="800" dirty="0">
                        <a:solidFill>
                          <a:schemeClr val="bg1"/>
                        </a:solidFill>
                        <a:effectLst/>
                        <a:latin typeface="Lato" panose="020F0502020204030203" pitchFamily="34" charset="0"/>
                      </a:endParaRPr>
                    </a:p>
                  </a:txBody>
                  <a:tcPr marL="12965" marR="12965" marT="12965" marB="1296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lnSpc>
                          <a:spcPct val="120000"/>
                        </a:lnSpc>
                      </a:pPr>
                      <a:r>
                        <a:rPr lang="fr-FR" sz="800" b="1">
                          <a:solidFill>
                            <a:schemeClr val="bg1"/>
                          </a:solidFill>
                          <a:effectLst/>
                          <a:latin typeface="Lato" panose="020F0502020204030203" pitchFamily="34" charset="0"/>
                        </a:rPr>
                        <a:t>Temps de travail</a:t>
                      </a:r>
                      <a:endParaRPr lang="fr-FR" sz="800">
                        <a:solidFill>
                          <a:schemeClr val="bg1"/>
                        </a:solidFill>
                        <a:effectLst/>
                        <a:latin typeface="Lato" panose="020F0502020204030203" pitchFamily="34" charset="0"/>
                      </a:endParaRPr>
                    </a:p>
                  </a:txBody>
                  <a:tcPr marL="12965" marR="12965" marT="12965" marB="1296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lnSpc>
                          <a:spcPct val="120000"/>
                        </a:lnSpc>
                      </a:pPr>
                      <a:r>
                        <a:rPr lang="fr-FR" sz="800" b="1">
                          <a:solidFill>
                            <a:schemeClr val="bg1"/>
                          </a:solidFill>
                          <a:effectLst/>
                          <a:latin typeface="Lato" panose="020F0502020204030203" pitchFamily="34" charset="0"/>
                        </a:rPr>
                        <a:t>Date d’effet</a:t>
                      </a:r>
                      <a:endParaRPr lang="fr-FR" sz="800">
                        <a:solidFill>
                          <a:schemeClr val="bg1"/>
                        </a:solidFill>
                        <a:effectLst/>
                        <a:latin typeface="Lato" panose="020F0502020204030203" pitchFamily="34" charset="0"/>
                      </a:endParaRPr>
                    </a:p>
                  </a:txBody>
                  <a:tcPr marL="12965" marR="12965" marT="12965" marB="1296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91783048"/>
                  </a:ext>
                </a:extLst>
              </a:tr>
              <a:tr h="81811">
                <a:tc gridSpan="5">
                  <a:txBody>
                    <a:bodyPr/>
                    <a:lstStyle/>
                    <a:p>
                      <a:pPr algn="ctr" rtl="0">
                        <a:lnSpc>
                          <a:spcPct val="120000"/>
                        </a:lnSpc>
                      </a:pPr>
                      <a:r>
                        <a:rPr lang="fr-FR" sz="800" b="1" dirty="0">
                          <a:solidFill>
                            <a:schemeClr val="bg1"/>
                          </a:solidFill>
                          <a:effectLst/>
                          <a:latin typeface="Lato, sans-serif"/>
                        </a:rPr>
                        <a:t>Créations/suppressions de postes dans le cadre du processus d’avancement de grade au titre de l’année 2022</a:t>
                      </a:r>
                      <a:endParaRPr lang="fr-FR" sz="800" dirty="0">
                        <a:solidFill>
                          <a:schemeClr val="bg1"/>
                        </a:solidFill>
                        <a:effectLst/>
                        <a:latin typeface="Lato" panose="020F0502020204030203" pitchFamily="34" charset="0"/>
                      </a:endParaRPr>
                    </a:p>
                  </a:txBody>
                  <a:tcPr marL="12965" marR="12965" marT="12965" marB="1296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B2B2B2"/>
                    </a:solidFill>
                  </a:tcPr>
                </a:tc>
                <a:tc hMerge="1">
                  <a:txBody>
                    <a:bodyPr/>
                    <a:lstStyle/>
                    <a:p>
                      <a:endParaRPr lang="fr-FR"/>
                    </a:p>
                  </a:txBody>
                  <a:tcPr>
                    <a:lnL w="9525" cap="flat" cmpd="sng" algn="ctr">
                      <a:solidFill>
                        <a:srgbClr val="000000"/>
                      </a:solidFill>
                      <a:prstDash val="solid"/>
                      <a:round/>
                      <a:headEnd type="none" w="med" len="med"/>
                      <a:tailEnd type="none" w="med" len="med"/>
                    </a:lnL>
                    <a:lnT w="9525" cap="flat" cmpd="sng" algn="ctr">
                      <a:solidFill>
                        <a:srgbClr val="000000"/>
                      </a:solidFill>
                      <a:prstDash val="solid"/>
                      <a:round/>
                      <a:headEnd type="none" w="med" len="med"/>
                      <a:tailEnd type="none" w="med" len="med"/>
                    </a:lnT>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2274898847"/>
                  </a:ext>
                </a:extLst>
              </a:tr>
              <a:tr h="206278">
                <a:tc rowSpan="2">
                  <a:txBody>
                    <a:bodyPr/>
                    <a:lstStyle/>
                    <a:p>
                      <a:pPr algn="l" rtl="0">
                        <a:lnSpc>
                          <a:spcPct val="120000"/>
                        </a:lnSpc>
                      </a:pPr>
                      <a:r>
                        <a:rPr lang="fr-FR" sz="800" i="0" dirty="0">
                          <a:solidFill>
                            <a:schemeClr val="bg1"/>
                          </a:solidFill>
                          <a:effectLst/>
                          <a:latin typeface="Lato, sans-serif"/>
                        </a:rPr>
                        <a:t>Agent d’acc</a:t>
                      </a:r>
                      <a:r>
                        <a:rPr lang="fr-FR" sz="800" dirty="0">
                          <a:solidFill>
                            <a:schemeClr val="bg1"/>
                          </a:solidFill>
                          <a:effectLst/>
                          <a:latin typeface="Lato, sans-serif"/>
                        </a:rPr>
                        <a:t>ueil, secrétariat, entretien</a:t>
                      </a:r>
                      <a:endParaRPr lang="fr-FR" sz="800" dirty="0">
                        <a:solidFill>
                          <a:schemeClr val="bg1"/>
                        </a:solidFill>
                        <a:effectLst/>
                        <a:latin typeface="Lato" panose="020F0502020204030203" pitchFamily="34" charset="0"/>
                      </a:endParaRPr>
                    </a:p>
                    <a:p>
                      <a:pPr algn="l" rtl="0">
                        <a:lnSpc>
                          <a:spcPct val="120000"/>
                        </a:lnSpc>
                      </a:pPr>
                      <a:r>
                        <a:rPr lang="fr-FR" sz="800" i="1" dirty="0">
                          <a:solidFill>
                            <a:schemeClr val="bg1"/>
                          </a:solidFill>
                          <a:effectLst/>
                          <a:latin typeface="Lato, sans-serif"/>
                        </a:rPr>
                        <a:t>Direction de l’animation sportive</a:t>
                      </a:r>
                      <a:endParaRPr lang="fr-FR" sz="800" dirty="0">
                        <a:solidFill>
                          <a:schemeClr val="bg1"/>
                        </a:solidFill>
                        <a:effectLst/>
                        <a:latin typeface="Lato" panose="020F0502020204030203" pitchFamily="34" charset="0"/>
                      </a:endParaRPr>
                    </a:p>
                  </a:txBody>
                  <a:tcPr marL="12965" marR="12965" marT="12965" marB="1296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rtl="0">
                        <a:lnSpc>
                          <a:spcPct val="120000"/>
                        </a:lnSpc>
                      </a:pPr>
                      <a:r>
                        <a:rPr lang="fr-FR" sz="800">
                          <a:solidFill>
                            <a:schemeClr val="bg1"/>
                          </a:solidFill>
                          <a:effectLst/>
                          <a:latin typeface="Lato" panose="020F0502020204030203" pitchFamily="34" charset="0"/>
                        </a:rPr>
                        <a:t>Création</a:t>
                      </a:r>
                      <a:endParaRPr lang="fr-FR" sz="800" dirty="0">
                        <a:solidFill>
                          <a:schemeClr val="bg1"/>
                        </a:solidFill>
                        <a:effectLst/>
                        <a:latin typeface="Lato" panose="020F0502020204030203" pitchFamily="34" charset="0"/>
                      </a:endParaRPr>
                    </a:p>
                  </a:txBody>
                  <a:tcPr marL="12965" marR="12965" marT="12965" marB="1296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B w="9525" cap="flat" cmpd="sng" algn="ctr">
                      <a:solidFill>
                        <a:srgbClr val="000000"/>
                      </a:solidFill>
                      <a:prstDash val="solid"/>
                      <a:round/>
                      <a:headEnd type="none" w="med" len="med"/>
                      <a:tailEnd type="none" w="med" len="med"/>
                    </a:lnB>
                  </a:tcPr>
                </a:tc>
                <a:tc>
                  <a:txBody>
                    <a:bodyPr/>
                    <a:lstStyle/>
                    <a:p>
                      <a:pPr algn="l" rtl="0">
                        <a:lnSpc>
                          <a:spcPct val="120000"/>
                        </a:lnSpc>
                      </a:pPr>
                      <a:r>
                        <a:rPr lang="fr-FR" sz="800" i="0" dirty="0">
                          <a:solidFill>
                            <a:schemeClr val="bg1"/>
                          </a:solidFill>
                          <a:effectLst/>
                          <a:latin typeface="Lato, sans-serif"/>
                        </a:rPr>
                        <a:t>Adjoint administratif territorial principal 2</a:t>
                      </a:r>
                      <a:r>
                        <a:rPr lang="fr-FR" sz="800" i="0" baseline="30000" dirty="0">
                          <a:solidFill>
                            <a:schemeClr val="bg1"/>
                          </a:solidFill>
                          <a:effectLst/>
                          <a:latin typeface="Lato, sans-serif"/>
                        </a:rPr>
                        <a:t>ème</a:t>
                      </a:r>
                      <a:r>
                        <a:rPr lang="fr-FR" sz="800" i="0" dirty="0">
                          <a:solidFill>
                            <a:schemeClr val="bg1"/>
                          </a:solidFill>
                          <a:effectLst/>
                          <a:latin typeface="Lato, sans-serif"/>
                        </a:rPr>
                        <a:t> classe</a:t>
                      </a:r>
                      <a:endParaRPr lang="fr-FR" sz="800" i="0" dirty="0">
                        <a:solidFill>
                          <a:schemeClr val="bg1"/>
                        </a:solidFill>
                        <a:effectLst/>
                        <a:latin typeface="Lato" panose="020F0502020204030203" pitchFamily="34" charset="0"/>
                      </a:endParaRPr>
                    </a:p>
                    <a:p>
                      <a:pPr algn="l" rtl="0">
                        <a:lnSpc>
                          <a:spcPct val="120000"/>
                        </a:lnSpc>
                      </a:pPr>
                      <a:r>
                        <a:rPr lang="fr-FR" sz="800" dirty="0">
                          <a:solidFill>
                            <a:schemeClr val="bg1"/>
                          </a:solidFill>
                          <a:effectLst/>
                          <a:latin typeface="Lato, sans-serif"/>
                        </a:rPr>
                        <a:t>Catégorie C</a:t>
                      </a:r>
                      <a:endParaRPr lang="fr-FR" sz="800" dirty="0">
                        <a:solidFill>
                          <a:schemeClr val="bg1"/>
                        </a:solidFill>
                        <a:effectLst/>
                        <a:latin typeface="Lato" panose="020F0502020204030203" pitchFamily="34" charset="0"/>
                      </a:endParaRPr>
                    </a:p>
                  </a:txBody>
                  <a:tcPr marL="12965" marR="12965" marT="12965" marB="1296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lnSpc>
                          <a:spcPct val="120000"/>
                        </a:lnSpc>
                      </a:pPr>
                      <a:r>
                        <a:rPr lang="fr-FR" sz="800">
                          <a:solidFill>
                            <a:schemeClr val="bg1"/>
                          </a:solidFill>
                          <a:effectLst/>
                          <a:latin typeface="Lato" panose="020F0502020204030203" pitchFamily="34" charset="0"/>
                        </a:rPr>
                        <a:t>1 ETP</a:t>
                      </a:r>
                    </a:p>
                  </a:txBody>
                  <a:tcPr marL="12965" marR="12965" marT="12965" marB="1296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lnSpc>
                          <a:spcPct val="120000"/>
                        </a:lnSpc>
                      </a:pPr>
                      <a:r>
                        <a:rPr lang="fr-FR" sz="800">
                          <a:solidFill>
                            <a:schemeClr val="bg1"/>
                          </a:solidFill>
                          <a:effectLst/>
                          <a:latin typeface="Lato" panose="020F0502020204030203" pitchFamily="34" charset="0"/>
                        </a:rPr>
                        <a:t>01/12/22</a:t>
                      </a:r>
                    </a:p>
                  </a:txBody>
                  <a:tcPr marL="12965" marR="12965" marT="12965" marB="1296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65939403"/>
                  </a:ext>
                </a:extLst>
              </a:tr>
              <a:tr h="186700">
                <a:tc vMerge="1">
                  <a:txBody>
                    <a:bodyPr/>
                    <a:lstStyle/>
                    <a:p>
                      <a:endParaRPr lang="fr-FR"/>
                    </a:p>
                  </a:txBody>
                  <a:tcPr/>
                </a:tc>
                <a:tc>
                  <a:txBody>
                    <a:bodyPr/>
                    <a:lstStyle/>
                    <a:p>
                      <a:pPr algn="l" rtl="0">
                        <a:lnSpc>
                          <a:spcPct val="120000"/>
                        </a:lnSpc>
                      </a:pPr>
                      <a:r>
                        <a:rPr lang="fr-FR" sz="800">
                          <a:solidFill>
                            <a:schemeClr val="bg1"/>
                          </a:solidFill>
                          <a:effectLst/>
                          <a:latin typeface="Lato" panose="020F0502020204030203" pitchFamily="34" charset="0"/>
                        </a:rPr>
                        <a:t>Suppression</a:t>
                      </a:r>
                      <a:endParaRPr lang="fr-FR" sz="800" dirty="0">
                        <a:solidFill>
                          <a:schemeClr val="bg1"/>
                        </a:solidFill>
                        <a:effectLst/>
                        <a:latin typeface="Lato" panose="020F0502020204030203" pitchFamily="34" charset="0"/>
                      </a:endParaRPr>
                    </a:p>
                  </a:txBody>
                  <a:tcPr marL="12965" marR="12965" marT="12965" marB="1296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rtl="0">
                        <a:lnSpc>
                          <a:spcPct val="120000"/>
                        </a:lnSpc>
                      </a:pPr>
                      <a:r>
                        <a:rPr lang="fr-FR" sz="800" dirty="0">
                          <a:solidFill>
                            <a:schemeClr val="bg1"/>
                          </a:solidFill>
                          <a:effectLst/>
                          <a:latin typeface="Lato, sans-serif"/>
                        </a:rPr>
                        <a:t>Adjoint administratif territorial</a:t>
                      </a:r>
                      <a:endParaRPr lang="fr-FR" sz="800" dirty="0">
                        <a:solidFill>
                          <a:schemeClr val="bg1"/>
                        </a:solidFill>
                        <a:effectLst/>
                        <a:latin typeface="Lato" panose="020F0502020204030203" pitchFamily="34" charset="0"/>
                      </a:endParaRPr>
                    </a:p>
                    <a:p>
                      <a:pPr algn="l" rtl="0">
                        <a:lnSpc>
                          <a:spcPct val="120000"/>
                        </a:lnSpc>
                      </a:pPr>
                      <a:r>
                        <a:rPr lang="fr-FR" sz="800" dirty="0">
                          <a:solidFill>
                            <a:schemeClr val="bg1"/>
                          </a:solidFill>
                          <a:effectLst/>
                          <a:latin typeface="Lato, sans-serif"/>
                        </a:rPr>
                        <a:t>Catégorie C</a:t>
                      </a:r>
                      <a:endParaRPr lang="fr-FR" sz="800" dirty="0">
                        <a:solidFill>
                          <a:schemeClr val="bg1"/>
                        </a:solidFill>
                        <a:effectLst/>
                        <a:latin typeface="Lato" panose="020F0502020204030203" pitchFamily="34" charset="0"/>
                      </a:endParaRPr>
                    </a:p>
                  </a:txBody>
                  <a:tcPr marL="12965" marR="12965" marT="12965" marB="1296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lnSpc>
                          <a:spcPct val="120000"/>
                        </a:lnSpc>
                      </a:pPr>
                      <a:r>
                        <a:rPr lang="fr-FR" sz="800">
                          <a:solidFill>
                            <a:schemeClr val="bg1"/>
                          </a:solidFill>
                          <a:effectLst/>
                          <a:latin typeface="Lato" panose="020F0502020204030203" pitchFamily="34" charset="0"/>
                        </a:rPr>
                        <a:t>1 ETP </a:t>
                      </a:r>
                    </a:p>
                  </a:txBody>
                  <a:tcPr marL="12965" marR="12965" marT="12965" marB="1296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lnSpc>
                          <a:spcPct val="120000"/>
                        </a:lnSpc>
                      </a:pPr>
                      <a:r>
                        <a:rPr lang="fr-FR" sz="800">
                          <a:solidFill>
                            <a:schemeClr val="bg1"/>
                          </a:solidFill>
                          <a:effectLst/>
                          <a:latin typeface="Lato" panose="020F0502020204030203" pitchFamily="34" charset="0"/>
                        </a:rPr>
                        <a:t>01/12/22</a:t>
                      </a:r>
                    </a:p>
                  </a:txBody>
                  <a:tcPr marL="12965" marR="12965" marT="12965" marB="1296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97222017"/>
                  </a:ext>
                </a:extLst>
              </a:tr>
              <a:tr h="206278">
                <a:tc rowSpan="2">
                  <a:txBody>
                    <a:bodyPr/>
                    <a:lstStyle/>
                    <a:p>
                      <a:pPr algn="l" rtl="0">
                        <a:lnSpc>
                          <a:spcPct val="120000"/>
                        </a:lnSpc>
                      </a:pPr>
                      <a:r>
                        <a:rPr lang="fr-FR" sz="800" dirty="0">
                          <a:solidFill>
                            <a:schemeClr val="bg1"/>
                          </a:solidFill>
                          <a:effectLst/>
                          <a:latin typeface="Lato" panose="020F0502020204030203" pitchFamily="34" charset="0"/>
                        </a:rPr>
                        <a:t>Agent comptable</a:t>
                      </a:r>
                    </a:p>
                    <a:p>
                      <a:pPr algn="l" rtl="0">
                        <a:lnSpc>
                          <a:spcPct val="120000"/>
                        </a:lnSpc>
                      </a:pPr>
                      <a:r>
                        <a:rPr lang="fr-FR" sz="800" i="1" dirty="0">
                          <a:solidFill>
                            <a:schemeClr val="bg1"/>
                          </a:solidFill>
                          <a:effectLst/>
                          <a:latin typeface="Lato" panose="020F0502020204030203" pitchFamily="34" charset="0"/>
                        </a:rPr>
                        <a:t>Direction du cycle de l’eau</a:t>
                      </a:r>
                      <a:endParaRPr lang="fr-FR" sz="800" dirty="0">
                        <a:solidFill>
                          <a:schemeClr val="bg1"/>
                        </a:solidFill>
                        <a:effectLst/>
                        <a:latin typeface="Lato" panose="020F0502020204030203" pitchFamily="34" charset="0"/>
                      </a:endParaRPr>
                    </a:p>
                  </a:txBody>
                  <a:tcPr marL="12965" marR="12965" marT="12965" marB="1296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rtl="0">
                        <a:lnSpc>
                          <a:spcPct val="120000"/>
                        </a:lnSpc>
                      </a:pPr>
                      <a:r>
                        <a:rPr lang="fr-FR" sz="800" dirty="0">
                          <a:solidFill>
                            <a:schemeClr val="bg1"/>
                          </a:solidFill>
                          <a:effectLst/>
                          <a:latin typeface="Lato" panose="020F0502020204030203" pitchFamily="34" charset="0"/>
                        </a:rPr>
                        <a:t>Création</a:t>
                      </a:r>
                    </a:p>
                  </a:txBody>
                  <a:tcPr marL="12965" marR="12965" marT="12965" marB="1296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rtl="0">
                        <a:lnSpc>
                          <a:spcPct val="120000"/>
                        </a:lnSpc>
                      </a:pPr>
                      <a:r>
                        <a:rPr lang="fr-FR" sz="800" i="0" dirty="0">
                          <a:solidFill>
                            <a:schemeClr val="bg1"/>
                          </a:solidFill>
                          <a:effectLst/>
                          <a:latin typeface="Lato, sans-serif"/>
                        </a:rPr>
                        <a:t>Adjoint administratif territorial principal 2</a:t>
                      </a:r>
                      <a:r>
                        <a:rPr lang="fr-FR" sz="800" i="0" baseline="30000" dirty="0">
                          <a:solidFill>
                            <a:schemeClr val="bg1"/>
                          </a:solidFill>
                          <a:effectLst/>
                          <a:latin typeface="Lato, sans-serif"/>
                        </a:rPr>
                        <a:t>ème</a:t>
                      </a:r>
                      <a:r>
                        <a:rPr lang="fr-FR" sz="800" i="0" dirty="0">
                          <a:solidFill>
                            <a:schemeClr val="bg1"/>
                          </a:solidFill>
                          <a:effectLst/>
                          <a:latin typeface="Lato, sans-serif"/>
                        </a:rPr>
                        <a:t> classe</a:t>
                      </a:r>
                      <a:endParaRPr lang="fr-FR" sz="800" i="0" dirty="0">
                        <a:solidFill>
                          <a:schemeClr val="bg1"/>
                        </a:solidFill>
                        <a:effectLst/>
                        <a:latin typeface="Lato" panose="020F0502020204030203" pitchFamily="34" charset="0"/>
                      </a:endParaRPr>
                    </a:p>
                    <a:p>
                      <a:pPr algn="l" rtl="0">
                        <a:lnSpc>
                          <a:spcPct val="120000"/>
                        </a:lnSpc>
                      </a:pPr>
                      <a:r>
                        <a:rPr lang="fr-FR" sz="800" dirty="0">
                          <a:solidFill>
                            <a:schemeClr val="bg1"/>
                          </a:solidFill>
                          <a:effectLst/>
                          <a:latin typeface="Lato, sans-serif"/>
                        </a:rPr>
                        <a:t>Catégorie C</a:t>
                      </a:r>
                      <a:endParaRPr lang="fr-FR" sz="800" dirty="0">
                        <a:solidFill>
                          <a:schemeClr val="bg1"/>
                        </a:solidFill>
                        <a:effectLst/>
                        <a:latin typeface="Lato" panose="020F0502020204030203" pitchFamily="34" charset="0"/>
                      </a:endParaRPr>
                    </a:p>
                  </a:txBody>
                  <a:tcPr marL="12965" marR="12965" marT="12965" marB="1296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lnSpc>
                          <a:spcPct val="120000"/>
                        </a:lnSpc>
                      </a:pPr>
                      <a:r>
                        <a:rPr lang="fr-FR" sz="800">
                          <a:solidFill>
                            <a:schemeClr val="bg1"/>
                          </a:solidFill>
                          <a:effectLst/>
                          <a:latin typeface="Lato" panose="020F0502020204030203" pitchFamily="34" charset="0"/>
                        </a:rPr>
                        <a:t>1 ETP</a:t>
                      </a:r>
                    </a:p>
                  </a:txBody>
                  <a:tcPr marL="12965" marR="12965" marT="12965" marB="1296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lnSpc>
                          <a:spcPct val="120000"/>
                        </a:lnSpc>
                      </a:pPr>
                      <a:r>
                        <a:rPr lang="fr-FR" sz="800">
                          <a:solidFill>
                            <a:schemeClr val="bg1"/>
                          </a:solidFill>
                          <a:effectLst/>
                          <a:latin typeface="Lato" panose="020F0502020204030203" pitchFamily="34" charset="0"/>
                        </a:rPr>
                        <a:t>01/12/22</a:t>
                      </a:r>
                    </a:p>
                  </a:txBody>
                  <a:tcPr marL="12965" marR="12965" marT="12965" marB="1296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16967197"/>
                  </a:ext>
                </a:extLst>
              </a:tr>
              <a:tr h="144044">
                <a:tc vMerge="1">
                  <a:txBody>
                    <a:bodyPr/>
                    <a:lstStyle/>
                    <a:p>
                      <a:endParaRPr lang="fr-FR"/>
                    </a:p>
                  </a:txBody>
                  <a:tcPr/>
                </a:tc>
                <a:tc>
                  <a:txBody>
                    <a:bodyPr/>
                    <a:lstStyle/>
                    <a:p>
                      <a:pPr algn="l" rtl="0">
                        <a:lnSpc>
                          <a:spcPct val="120000"/>
                        </a:lnSpc>
                      </a:pPr>
                      <a:r>
                        <a:rPr lang="fr-FR" sz="800">
                          <a:solidFill>
                            <a:schemeClr val="bg1"/>
                          </a:solidFill>
                          <a:effectLst/>
                          <a:latin typeface="Lato" panose="020F0502020204030203" pitchFamily="34" charset="0"/>
                        </a:rPr>
                        <a:t>Suppression</a:t>
                      </a:r>
                      <a:endParaRPr lang="fr-FR" sz="800" dirty="0">
                        <a:solidFill>
                          <a:schemeClr val="bg1"/>
                        </a:solidFill>
                        <a:effectLst/>
                        <a:latin typeface="Lato" panose="020F0502020204030203" pitchFamily="34" charset="0"/>
                      </a:endParaRPr>
                    </a:p>
                  </a:txBody>
                  <a:tcPr marL="12965" marR="12965" marT="12965" marB="1296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rtl="0">
                        <a:lnSpc>
                          <a:spcPct val="120000"/>
                        </a:lnSpc>
                      </a:pPr>
                      <a:r>
                        <a:rPr lang="fr-FR" sz="800" dirty="0">
                          <a:solidFill>
                            <a:schemeClr val="bg1"/>
                          </a:solidFill>
                          <a:effectLst/>
                          <a:latin typeface="Lato, sans-serif"/>
                        </a:rPr>
                        <a:t>Adjoint administratif territorial</a:t>
                      </a:r>
                      <a:endParaRPr lang="fr-FR" sz="800" dirty="0">
                        <a:solidFill>
                          <a:schemeClr val="bg1"/>
                        </a:solidFill>
                        <a:effectLst/>
                        <a:latin typeface="Lato" panose="020F0502020204030203" pitchFamily="34" charset="0"/>
                      </a:endParaRPr>
                    </a:p>
                    <a:p>
                      <a:pPr algn="l" rtl="0">
                        <a:lnSpc>
                          <a:spcPct val="120000"/>
                        </a:lnSpc>
                      </a:pPr>
                      <a:r>
                        <a:rPr lang="fr-FR" sz="800" dirty="0">
                          <a:solidFill>
                            <a:schemeClr val="bg1"/>
                          </a:solidFill>
                          <a:effectLst/>
                          <a:latin typeface="Lato, sans-serif"/>
                        </a:rPr>
                        <a:t>Catégorie C</a:t>
                      </a:r>
                      <a:endParaRPr lang="fr-FR" sz="800" dirty="0">
                        <a:solidFill>
                          <a:schemeClr val="bg1"/>
                        </a:solidFill>
                        <a:effectLst/>
                        <a:latin typeface="Lato" panose="020F0502020204030203" pitchFamily="34" charset="0"/>
                      </a:endParaRPr>
                    </a:p>
                  </a:txBody>
                  <a:tcPr marL="12965" marR="12965" marT="12965" marB="1296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lnSpc>
                          <a:spcPct val="120000"/>
                        </a:lnSpc>
                      </a:pPr>
                      <a:r>
                        <a:rPr lang="fr-FR" sz="800">
                          <a:solidFill>
                            <a:schemeClr val="bg1"/>
                          </a:solidFill>
                          <a:effectLst/>
                          <a:latin typeface="Lato" panose="020F0502020204030203" pitchFamily="34" charset="0"/>
                        </a:rPr>
                        <a:t>1 ETP</a:t>
                      </a:r>
                    </a:p>
                  </a:txBody>
                  <a:tcPr marL="12965" marR="12965" marT="12965" marB="1296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lnSpc>
                          <a:spcPct val="120000"/>
                        </a:lnSpc>
                      </a:pPr>
                      <a:r>
                        <a:rPr lang="fr-FR" sz="800">
                          <a:solidFill>
                            <a:schemeClr val="bg1"/>
                          </a:solidFill>
                          <a:effectLst/>
                          <a:latin typeface="Lato" panose="020F0502020204030203" pitchFamily="34" charset="0"/>
                        </a:rPr>
                        <a:t>01/12/22</a:t>
                      </a:r>
                    </a:p>
                  </a:txBody>
                  <a:tcPr marL="12965" marR="12965" marT="12965" marB="1296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28544742"/>
                  </a:ext>
                </a:extLst>
              </a:tr>
              <a:tr h="206278">
                <a:tc rowSpan="2">
                  <a:txBody>
                    <a:bodyPr/>
                    <a:lstStyle/>
                    <a:p>
                      <a:pPr algn="l" rtl="0">
                        <a:lnSpc>
                          <a:spcPct val="120000"/>
                        </a:lnSpc>
                      </a:pPr>
                      <a:r>
                        <a:rPr lang="fr-FR" sz="800" i="0">
                          <a:solidFill>
                            <a:schemeClr val="bg1"/>
                          </a:solidFill>
                          <a:effectLst/>
                          <a:latin typeface="Lato" panose="020F0502020204030203" pitchFamily="34" charset="0"/>
                        </a:rPr>
                        <a:t>Responsable du secrétariat</a:t>
                      </a:r>
                    </a:p>
                    <a:p>
                      <a:pPr algn="l" rtl="0">
                        <a:lnSpc>
                          <a:spcPct val="120000"/>
                        </a:lnSpc>
                      </a:pPr>
                      <a:r>
                        <a:rPr lang="fr-FR" sz="800" i="1">
                          <a:solidFill>
                            <a:schemeClr val="bg1"/>
                          </a:solidFill>
                          <a:effectLst/>
                          <a:latin typeface="Lato" panose="020F0502020204030203" pitchFamily="34" charset="0"/>
                        </a:rPr>
                        <a:t>Direction de l’éducation</a:t>
                      </a:r>
                      <a:endParaRPr lang="fr-FR" sz="800">
                        <a:solidFill>
                          <a:schemeClr val="bg1"/>
                        </a:solidFill>
                        <a:effectLst/>
                        <a:latin typeface="Lato" panose="020F0502020204030203" pitchFamily="34" charset="0"/>
                      </a:endParaRPr>
                    </a:p>
                  </a:txBody>
                  <a:tcPr marL="12965" marR="12965" marT="12965" marB="1296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rtl="0">
                        <a:lnSpc>
                          <a:spcPct val="120000"/>
                        </a:lnSpc>
                      </a:pPr>
                      <a:r>
                        <a:rPr lang="fr-FR" sz="800">
                          <a:solidFill>
                            <a:schemeClr val="bg1"/>
                          </a:solidFill>
                          <a:effectLst/>
                          <a:latin typeface="Lato" panose="020F0502020204030203" pitchFamily="34" charset="0"/>
                        </a:rPr>
                        <a:t>Création</a:t>
                      </a:r>
                      <a:endParaRPr lang="fr-FR" sz="800" dirty="0">
                        <a:solidFill>
                          <a:schemeClr val="bg1"/>
                        </a:solidFill>
                        <a:effectLst/>
                        <a:latin typeface="Lato" panose="020F0502020204030203" pitchFamily="34" charset="0"/>
                      </a:endParaRPr>
                    </a:p>
                  </a:txBody>
                  <a:tcPr marL="12965" marR="12965" marT="12965" marB="1296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rtl="0">
                        <a:lnSpc>
                          <a:spcPct val="120000"/>
                        </a:lnSpc>
                      </a:pPr>
                      <a:r>
                        <a:rPr lang="fr-FR" sz="800" i="0" dirty="0">
                          <a:solidFill>
                            <a:schemeClr val="bg1"/>
                          </a:solidFill>
                          <a:effectLst/>
                          <a:latin typeface="Lato, sans-serif"/>
                        </a:rPr>
                        <a:t>Adjoint administratif territorial principal 1ère classe</a:t>
                      </a:r>
                      <a:endParaRPr lang="fr-FR" sz="800" i="0" dirty="0">
                        <a:solidFill>
                          <a:schemeClr val="bg1"/>
                        </a:solidFill>
                        <a:effectLst/>
                        <a:latin typeface="Lato" panose="020F0502020204030203" pitchFamily="34" charset="0"/>
                      </a:endParaRPr>
                    </a:p>
                    <a:p>
                      <a:pPr algn="l" rtl="0">
                        <a:lnSpc>
                          <a:spcPct val="120000"/>
                        </a:lnSpc>
                      </a:pPr>
                      <a:r>
                        <a:rPr lang="fr-FR" sz="800" dirty="0">
                          <a:solidFill>
                            <a:schemeClr val="bg1"/>
                          </a:solidFill>
                          <a:effectLst/>
                          <a:latin typeface="Lato, sans-serif"/>
                        </a:rPr>
                        <a:t>Catégorie C</a:t>
                      </a:r>
                      <a:endParaRPr lang="fr-FR" sz="800" dirty="0">
                        <a:solidFill>
                          <a:schemeClr val="bg1"/>
                        </a:solidFill>
                        <a:effectLst/>
                        <a:latin typeface="Lato" panose="020F0502020204030203" pitchFamily="34" charset="0"/>
                      </a:endParaRPr>
                    </a:p>
                  </a:txBody>
                  <a:tcPr marL="12965" marR="12965" marT="12965" marB="1296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lnSpc>
                          <a:spcPct val="120000"/>
                        </a:lnSpc>
                      </a:pPr>
                      <a:r>
                        <a:rPr lang="fr-FR" sz="800">
                          <a:solidFill>
                            <a:schemeClr val="bg1"/>
                          </a:solidFill>
                          <a:effectLst/>
                          <a:latin typeface="Lato" panose="020F0502020204030203" pitchFamily="34" charset="0"/>
                        </a:rPr>
                        <a:t>1 ETP</a:t>
                      </a:r>
                    </a:p>
                  </a:txBody>
                  <a:tcPr marL="12965" marR="12965" marT="12965" marB="1296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lnSpc>
                          <a:spcPct val="120000"/>
                        </a:lnSpc>
                      </a:pPr>
                      <a:r>
                        <a:rPr lang="fr-FR" sz="800">
                          <a:solidFill>
                            <a:schemeClr val="bg1"/>
                          </a:solidFill>
                          <a:effectLst/>
                          <a:latin typeface="Lato" panose="020F0502020204030203" pitchFamily="34" charset="0"/>
                        </a:rPr>
                        <a:t>01/12/22</a:t>
                      </a:r>
                    </a:p>
                  </a:txBody>
                  <a:tcPr marL="12965" marR="12965" marT="12965" marB="1296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71421701"/>
                  </a:ext>
                </a:extLst>
              </a:tr>
              <a:tr h="206278">
                <a:tc vMerge="1">
                  <a:txBody>
                    <a:bodyPr/>
                    <a:lstStyle/>
                    <a:p>
                      <a:endParaRPr lang="fr-FR"/>
                    </a:p>
                  </a:txBody>
                  <a:tcPr/>
                </a:tc>
                <a:tc>
                  <a:txBody>
                    <a:bodyPr/>
                    <a:lstStyle/>
                    <a:p>
                      <a:pPr algn="l" rtl="0">
                        <a:lnSpc>
                          <a:spcPct val="120000"/>
                        </a:lnSpc>
                      </a:pPr>
                      <a:r>
                        <a:rPr lang="fr-FR" sz="800">
                          <a:solidFill>
                            <a:schemeClr val="bg1"/>
                          </a:solidFill>
                          <a:effectLst/>
                          <a:latin typeface="Lato" panose="020F0502020204030203" pitchFamily="34" charset="0"/>
                        </a:rPr>
                        <a:t>Suppression</a:t>
                      </a:r>
                      <a:endParaRPr lang="fr-FR" sz="800" dirty="0">
                        <a:solidFill>
                          <a:schemeClr val="bg1"/>
                        </a:solidFill>
                        <a:effectLst/>
                        <a:latin typeface="Lato" panose="020F0502020204030203" pitchFamily="34" charset="0"/>
                      </a:endParaRPr>
                    </a:p>
                  </a:txBody>
                  <a:tcPr marL="12965" marR="12965" marT="12965" marB="1296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rtl="0">
                        <a:lnSpc>
                          <a:spcPct val="120000"/>
                        </a:lnSpc>
                      </a:pPr>
                      <a:r>
                        <a:rPr lang="fr-FR" sz="800" i="0" dirty="0">
                          <a:solidFill>
                            <a:schemeClr val="bg1"/>
                          </a:solidFill>
                          <a:effectLst/>
                          <a:latin typeface="Lato, sans-serif"/>
                        </a:rPr>
                        <a:t>Adjoint administratif territorial principal 2</a:t>
                      </a:r>
                      <a:r>
                        <a:rPr lang="fr-FR" sz="800" i="0" baseline="30000" dirty="0">
                          <a:solidFill>
                            <a:schemeClr val="bg1"/>
                          </a:solidFill>
                          <a:effectLst/>
                          <a:latin typeface="Lato, sans-serif"/>
                        </a:rPr>
                        <a:t>ème</a:t>
                      </a:r>
                      <a:r>
                        <a:rPr lang="fr-FR" sz="800" i="0" dirty="0">
                          <a:solidFill>
                            <a:schemeClr val="bg1"/>
                          </a:solidFill>
                          <a:effectLst/>
                          <a:latin typeface="Lato, sans-serif"/>
                        </a:rPr>
                        <a:t> classe</a:t>
                      </a:r>
                      <a:endParaRPr lang="fr-FR" sz="800" i="0" dirty="0">
                        <a:solidFill>
                          <a:schemeClr val="bg1"/>
                        </a:solidFill>
                        <a:effectLst/>
                        <a:latin typeface="Lato" panose="020F0502020204030203" pitchFamily="34" charset="0"/>
                      </a:endParaRPr>
                    </a:p>
                    <a:p>
                      <a:pPr algn="l" rtl="0">
                        <a:lnSpc>
                          <a:spcPct val="120000"/>
                        </a:lnSpc>
                      </a:pPr>
                      <a:r>
                        <a:rPr lang="fr-FR" sz="800" dirty="0">
                          <a:solidFill>
                            <a:schemeClr val="bg1"/>
                          </a:solidFill>
                          <a:effectLst/>
                          <a:latin typeface="Lato, sans-serif"/>
                        </a:rPr>
                        <a:t>Catégorie C</a:t>
                      </a:r>
                      <a:endParaRPr lang="fr-FR" sz="800" dirty="0">
                        <a:solidFill>
                          <a:schemeClr val="bg1"/>
                        </a:solidFill>
                        <a:effectLst/>
                        <a:latin typeface="Lato" panose="020F0502020204030203" pitchFamily="34" charset="0"/>
                      </a:endParaRPr>
                    </a:p>
                  </a:txBody>
                  <a:tcPr marL="12965" marR="12965" marT="12965" marB="1296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lnSpc>
                          <a:spcPct val="120000"/>
                        </a:lnSpc>
                      </a:pPr>
                      <a:r>
                        <a:rPr lang="fr-FR" sz="800">
                          <a:solidFill>
                            <a:schemeClr val="bg1"/>
                          </a:solidFill>
                          <a:effectLst/>
                          <a:latin typeface="Lato" panose="020F0502020204030203" pitchFamily="34" charset="0"/>
                        </a:rPr>
                        <a:t>1 ETP</a:t>
                      </a:r>
                    </a:p>
                  </a:txBody>
                  <a:tcPr marL="12965" marR="12965" marT="12965" marB="1296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lnSpc>
                          <a:spcPct val="120000"/>
                        </a:lnSpc>
                      </a:pPr>
                      <a:r>
                        <a:rPr lang="fr-FR" sz="800" dirty="0">
                          <a:solidFill>
                            <a:schemeClr val="bg1"/>
                          </a:solidFill>
                          <a:effectLst/>
                          <a:latin typeface="Lato" panose="020F0502020204030203" pitchFamily="34" charset="0"/>
                        </a:rPr>
                        <a:t>01/12/22</a:t>
                      </a:r>
                    </a:p>
                  </a:txBody>
                  <a:tcPr marL="12965" marR="12965" marT="12965" marB="1296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2918445942"/>
                  </a:ext>
                </a:extLst>
              </a:tr>
              <a:tr h="206278">
                <a:tc rowSpan="2">
                  <a:txBody>
                    <a:bodyPr/>
                    <a:lstStyle/>
                    <a:p>
                      <a:pPr algn="l" rtl="0">
                        <a:lnSpc>
                          <a:spcPct val="120000"/>
                        </a:lnSpc>
                      </a:pPr>
                      <a:r>
                        <a:rPr lang="fr-FR" sz="800" i="0">
                          <a:solidFill>
                            <a:schemeClr val="bg1"/>
                          </a:solidFill>
                          <a:effectLst/>
                          <a:latin typeface="Lato" panose="020F0502020204030203" pitchFamily="34" charset="0"/>
                        </a:rPr>
                        <a:t>Agent des écoles</a:t>
                      </a:r>
                    </a:p>
                    <a:p>
                      <a:pPr algn="l" rtl="0">
                        <a:lnSpc>
                          <a:spcPct val="120000"/>
                        </a:lnSpc>
                      </a:pPr>
                      <a:r>
                        <a:rPr lang="fr-FR" sz="800" i="1">
                          <a:solidFill>
                            <a:schemeClr val="bg1"/>
                          </a:solidFill>
                          <a:effectLst/>
                          <a:latin typeface="Lato" panose="020F0502020204030203" pitchFamily="34" charset="0"/>
                        </a:rPr>
                        <a:t>Direction de l’éducation</a:t>
                      </a:r>
                      <a:endParaRPr lang="fr-FR" sz="800">
                        <a:solidFill>
                          <a:schemeClr val="bg1"/>
                        </a:solidFill>
                        <a:effectLst/>
                        <a:latin typeface="Lato" panose="020F0502020204030203" pitchFamily="34" charset="0"/>
                      </a:endParaRPr>
                    </a:p>
                  </a:txBody>
                  <a:tcPr marL="12965" marR="12965" marT="12965" marB="1296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rtl="0">
                        <a:lnSpc>
                          <a:spcPct val="120000"/>
                        </a:lnSpc>
                      </a:pPr>
                      <a:r>
                        <a:rPr lang="fr-FR" sz="800">
                          <a:solidFill>
                            <a:schemeClr val="bg1"/>
                          </a:solidFill>
                          <a:effectLst/>
                          <a:latin typeface="Lato" panose="020F0502020204030203" pitchFamily="34" charset="0"/>
                        </a:rPr>
                        <a:t>Création</a:t>
                      </a:r>
                    </a:p>
                  </a:txBody>
                  <a:tcPr marL="12965" marR="12965" marT="12965" marB="1296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rtl="0">
                        <a:lnSpc>
                          <a:spcPct val="120000"/>
                        </a:lnSpc>
                      </a:pPr>
                      <a:r>
                        <a:rPr lang="fr-FR" sz="800" dirty="0">
                          <a:solidFill>
                            <a:schemeClr val="bg1"/>
                          </a:solidFill>
                          <a:effectLst/>
                          <a:latin typeface="Lato, sans-serif"/>
                        </a:rPr>
                        <a:t>Adjoint territorial d’animation principal 2</a:t>
                      </a:r>
                      <a:r>
                        <a:rPr lang="fr-FR" sz="800" baseline="30000" dirty="0">
                          <a:solidFill>
                            <a:schemeClr val="bg1"/>
                          </a:solidFill>
                          <a:effectLst/>
                          <a:latin typeface="Lato, sans-serif"/>
                        </a:rPr>
                        <a:t>ème</a:t>
                      </a:r>
                      <a:r>
                        <a:rPr lang="fr-FR" sz="800" dirty="0">
                          <a:solidFill>
                            <a:schemeClr val="bg1"/>
                          </a:solidFill>
                          <a:effectLst/>
                          <a:latin typeface="Lato, sans-serif"/>
                        </a:rPr>
                        <a:t> classe</a:t>
                      </a:r>
                      <a:endParaRPr lang="fr-FR" sz="800" dirty="0">
                        <a:solidFill>
                          <a:schemeClr val="bg1"/>
                        </a:solidFill>
                        <a:effectLst/>
                        <a:latin typeface="Lato" panose="020F0502020204030203" pitchFamily="34" charset="0"/>
                      </a:endParaRPr>
                    </a:p>
                    <a:p>
                      <a:pPr algn="l" rtl="0">
                        <a:lnSpc>
                          <a:spcPct val="120000"/>
                        </a:lnSpc>
                      </a:pPr>
                      <a:r>
                        <a:rPr lang="fr-FR" sz="800" dirty="0">
                          <a:solidFill>
                            <a:schemeClr val="bg1"/>
                          </a:solidFill>
                          <a:effectLst/>
                          <a:latin typeface="Lato, sans-serif"/>
                        </a:rPr>
                        <a:t>Catégorie C</a:t>
                      </a:r>
                      <a:endParaRPr lang="fr-FR" sz="800" dirty="0">
                        <a:solidFill>
                          <a:schemeClr val="bg1"/>
                        </a:solidFill>
                        <a:effectLst/>
                        <a:latin typeface="Lato" panose="020F0502020204030203" pitchFamily="34" charset="0"/>
                      </a:endParaRPr>
                    </a:p>
                  </a:txBody>
                  <a:tcPr marL="12965" marR="12965" marT="12965" marB="1296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lnSpc>
                          <a:spcPct val="120000"/>
                        </a:lnSpc>
                      </a:pPr>
                      <a:r>
                        <a:rPr lang="fr-FR" sz="800">
                          <a:solidFill>
                            <a:schemeClr val="bg1"/>
                          </a:solidFill>
                          <a:effectLst/>
                          <a:latin typeface="Lato" panose="020F0502020204030203" pitchFamily="34" charset="0"/>
                        </a:rPr>
                        <a:t>0,925 ETP</a:t>
                      </a:r>
                    </a:p>
                  </a:txBody>
                  <a:tcPr marL="12965" marR="12965" marT="12965" marB="1296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lnSpc>
                          <a:spcPct val="120000"/>
                        </a:lnSpc>
                      </a:pPr>
                      <a:r>
                        <a:rPr lang="fr-FR" sz="800">
                          <a:solidFill>
                            <a:schemeClr val="bg1"/>
                          </a:solidFill>
                          <a:effectLst/>
                          <a:latin typeface="Lato" panose="020F0502020204030203" pitchFamily="34" charset="0"/>
                        </a:rPr>
                        <a:t>01/12/22</a:t>
                      </a:r>
                    </a:p>
                  </a:txBody>
                  <a:tcPr marL="12965" marR="12965" marT="12965" marB="1296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17491485"/>
                  </a:ext>
                </a:extLst>
              </a:tr>
              <a:tr h="144044">
                <a:tc vMerge="1">
                  <a:txBody>
                    <a:bodyPr/>
                    <a:lstStyle/>
                    <a:p>
                      <a:endParaRPr lang="fr-FR"/>
                    </a:p>
                  </a:txBody>
                  <a:tcPr/>
                </a:tc>
                <a:tc>
                  <a:txBody>
                    <a:bodyPr/>
                    <a:lstStyle/>
                    <a:p>
                      <a:pPr algn="l" rtl="0">
                        <a:lnSpc>
                          <a:spcPct val="120000"/>
                        </a:lnSpc>
                      </a:pPr>
                      <a:r>
                        <a:rPr lang="fr-FR" sz="800">
                          <a:solidFill>
                            <a:schemeClr val="bg1"/>
                          </a:solidFill>
                          <a:effectLst/>
                          <a:latin typeface="Lato" panose="020F0502020204030203" pitchFamily="34" charset="0"/>
                        </a:rPr>
                        <a:t>Suppression</a:t>
                      </a:r>
                      <a:endParaRPr lang="fr-FR" sz="800" dirty="0">
                        <a:solidFill>
                          <a:schemeClr val="bg1"/>
                        </a:solidFill>
                        <a:effectLst/>
                        <a:latin typeface="Lato" panose="020F0502020204030203" pitchFamily="34" charset="0"/>
                      </a:endParaRPr>
                    </a:p>
                  </a:txBody>
                  <a:tcPr marL="12965" marR="12965" marT="12965" marB="1296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rtl="0">
                        <a:lnSpc>
                          <a:spcPct val="120000"/>
                        </a:lnSpc>
                      </a:pPr>
                      <a:r>
                        <a:rPr lang="fr-FR" sz="800" dirty="0">
                          <a:solidFill>
                            <a:schemeClr val="bg1"/>
                          </a:solidFill>
                          <a:effectLst/>
                          <a:latin typeface="Lato, sans-serif"/>
                        </a:rPr>
                        <a:t>Adjoint territorial d’animation</a:t>
                      </a:r>
                      <a:endParaRPr lang="fr-FR" sz="800" dirty="0">
                        <a:solidFill>
                          <a:schemeClr val="bg1"/>
                        </a:solidFill>
                        <a:effectLst/>
                        <a:latin typeface="Lato" panose="020F0502020204030203" pitchFamily="34" charset="0"/>
                      </a:endParaRPr>
                    </a:p>
                    <a:p>
                      <a:pPr algn="l" rtl="0">
                        <a:lnSpc>
                          <a:spcPct val="120000"/>
                        </a:lnSpc>
                      </a:pPr>
                      <a:r>
                        <a:rPr lang="fr-FR" sz="800" dirty="0">
                          <a:solidFill>
                            <a:schemeClr val="bg1"/>
                          </a:solidFill>
                          <a:effectLst/>
                          <a:latin typeface="Lato, sans-serif"/>
                        </a:rPr>
                        <a:t>Catégorie C</a:t>
                      </a:r>
                      <a:endParaRPr lang="fr-FR" sz="800" dirty="0">
                        <a:solidFill>
                          <a:schemeClr val="bg1"/>
                        </a:solidFill>
                        <a:effectLst/>
                        <a:latin typeface="Lato" panose="020F0502020204030203" pitchFamily="34" charset="0"/>
                      </a:endParaRPr>
                    </a:p>
                  </a:txBody>
                  <a:tcPr marL="12965" marR="12965" marT="12965" marB="1296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lnSpc>
                          <a:spcPct val="120000"/>
                        </a:lnSpc>
                      </a:pPr>
                      <a:r>
                        <a:rPr lang="fr-FR" sz="800">
                          <a:solidFill>
                            <a:schemeClr val="bg1"/>
                          </a:solidFill>
                          <a:effectLst/>
                          <a:latin typeface="Lato" panose="020F0502020204030203" pitchFamily="34" charset="0"/>
                        </a:rPr>
                        <a:t>0,925 ETP</a:t>
                      </a:r>
                    </a:p>
                  </a:txBody>
                  <a:tcPr marL="12965" marR="12965" marT="12965" marB="1296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lnSpc>
                          <a:spcPct val="120000"/>
                        </a:lnSpc>
                      </a:pPr>
                      <a:r>
                        <a:rPr lang="fr-FR" sz="800">
                          <a:solidFill>
                            <a:schemeClr val="bg1"/>
                          </a:solidFill>
                          <a:effectLst/>
                          <a:latin typeface="Lato" panose="020F0502020204030203" pitchFamily="34" charset="0"/>
                        </a:rPr>
                        <a:t>01/12/22</a:t>
                      </a:r>
                    </a:p>
                  </a:txBody>
                  <a:tcPr marL="12965" marR="12965" marT="12965" marB="1296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16782422"/>
                  </a:ext>
                </a:extLst>
              </a:tr>
              <a:tr h="206278">
                <a:tc rowSpan="2">
                  <a:txBody>
                    <a:bodyPr/>
                    <a:lstStyle/>
                    <a:p>
                      <a:pPr algn="l" rtl="0">
                        <a:lnSpc>
                          <a:spcPct val="120000"/>
                        </a:lnSpc>
                      </a:pPr>
                      <a:r>
                        <a:rPr lang="fr-FR" sz="800">
                          <a:solidFill>
                            <a:schemeClr val="bg1"/>
                          </a:solidFill>
                          <a:effectLst/>
                          <a:latin typeface="Lato, sans-serif"/>
                        </a:rPr>
                        <a:t>Animateur(trice) ACM et périscolaire</a:t>
                      </a:r>
                      <a:endParaRPr lang="fr-FR" sz="800">
                        <a:solidFill>
                          <a:schemeClr val="bg1"/>
                        </a:solidFill>
                        <a:effectLst/>
                        <a:latin typeface="Lato" panose="020F0502020204030203" pitchFamily="34" charset="0"/>
                      </a:endParaRPr>
                    </a:p>
                    <a:p>
                      <a:pPr algn="l" rtl="0">
                        <a:lnSpc>
                          <a:spcPct val="120000"/>
                        </a:lnSpc>
                      </a:pPr>
                      <a:r>
                        <a:rPr lang="fr-FR" sz="800" i="1">
                          <a:solidFill>
                            <a:schemeClr val="bg1"/>
                          </a:solidFill>
                          <a:effectLst/>
                          <a:latin typeface="Lato, sans-serif"/>
                        </a:rPr>
                        <a:t>Direction de l’éducation</a:t>
                      </a:r>
                      <a:endParaRPr lang="fr-FR" sz="800">
                        <a:solidFill>
                          <a:schemeClr val="bg1"/>
                        </a:solidFill>
                        <a:effectLst/>
                        <a:latin typeface="Lato" panose="020F0502020204030203" pitchFamily="34" charset="0"/>
                      </a:endParaRPr>
                    </a:p>
                  </a:txBody>
                  <a:tcPr marL="12965" marR="12965" marT="12965" marB="1296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rtl="0">
                        <a:lnSpc>
                          <a:spcPct val="120000"/>
                        </a:lnSpc>
                      </a:pPr>
                      <a:r>
                        <a:rPr lang="fr-FR" sz="800">
                          <a:solidFill>
                            <a:schemeClr val="bg1"/>
                          </a:solidFill>
                          <a:effectLst/>
                          <a:latin typeface="Lato" panose="020F0502020204030203" pitchFamily="34" charset="0"/>
                        </a:rPr>
                        <a:t>Création</a:t>
                      </a:r>
                      <a:endParaRPr lang="fr-FR" sz="800" dirty="0">
                        <a:solidFill>
                          <a:schemeClr val="bg1"/>
                        </a:solidFill>
                        <a:effectLst/>
                        <a:latin typeface="Lato" panose="020F0502020204030203" pitchFamily="34" charset="0"/>
                      </a:endParaRPr>
                    </a:p>
                  </a:txBody>
                  <a:tcPr marL="12965" marR="12965" marT="12965" marB="1296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rtl="0">
                        <a:lnSpc>
                          <a:spcPct val="120000"/>
                        </a:lnSpc>
                      </a:pPr>
                      <a:r>
                        <a:rPr lang="fr-FR" sz="800" dirty="0">
                          <a:solidFill>
                            <a:schemeClr val="bg1"/>
                          </a:solidFill>
                          <a:effectLst/>
                          <a:latin typeface="Lato, sans-serif"/>
                        </a:rPr>
                        <a:t>Adjoint territorial d’animation principal 2</a:t>
                      </a:r>
                      <a:r>
                        <a:rPr lang="fr-FR" sz="800" baseline="30000" dirty="0">
                          <a:solidFill>
                            <a:schemeClr val="bg1"/>
                          </a:solidFill>
                          <a:effectLst/>
                          <a:latin typeface="Lato, sans-serif"/>
                        </a:rPr>
                        <a:t>ème</a:t>
                      </a:r>
                      <a:r>
                        <a:rPr lang="fr-FR" sz="800" dirty="0">
                          <a:solidFill>
                            <a:schemeClr val="bg1"/>
                          </a:solidFill>
                          <a:effectLst/>
                          <a:latin typeface="Lato, sans-serif"/>
                        </a:rPr>
                        <a:t> classe</a:t>
                      </a:r>
                      <a:endParaRPr lang="fr-FR" sz="800" dirty="0">
                        <a:solidFill>
                          <a:schemeClr val="bg1"/>
                        </a:solidFill>
                        <a:effectLst/>
                        <a:latin typeface="Lato" panose="020F0502020204030203" pitchFamily="34" charset="0"/>
                      </a:endParaRPr>
                    </a:p>
                    <a:p>
                      <a:pPr algn="l" rtl="0">
                        <a:lnSpc>
                          <a:spcPct val="120000"/>
                        </a:lnSpc>
                      </a:pPr>
                      <a:r>
                        <a:rPr lang="fr-FR" sz="800" dirty="0">
                          <a:solidFill>
                            <a:schemeClr val="bg1"/>
                          </a:solidFill>
                          <a:effectLst/>
                          <a:latin typeface="Lato, sans-serif"/>
                        </a:rPr>
                        <a:t>Catégorie C</a:t>
                      </a:r>
                      <a:endParaRPr lang="fr-FR" sz="800" dirty="0">
                        <a:solidFill>
                          <a:schemeClr val="bg1"/>
                        </a:solidFill>
                        <a:effectLst/>
                        <a:latin typeface="Lato" panose="020F0502020204030203" pitchFamily="34" charset="0"/>
                      </a:endParaRPr>
                    </a:p>
                  </a:txBody>
                  <a:tcPr marL="12965" marR="12965" marT="12965" marB="1296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lnSpc>
                          <a:spcPct val="120000"/>
                        </a:lnSpc>
                      </a:pPr>
                      <a:r>
                        <a:rPr lang="fr-FR" sz="800">
                          <a:solidFill>
                            <a:schemeClr val="bg1"/>
                          </a:solidFill>
                          <a:effectLst/>
                          <a:latin typeface="Lato" panose="020F0502020204030203" pitchFamily="34" charset="0"/>
                        </a:rPr>
                        <a:t>0,8 ETP</a:t>
                      </a:r>
                    </a:p>
                  </a:txBody>
                  <a:tcPr marL="12965" marR="12965" marT="12965" marB="1296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lnSpc>
                          <a:spcPct val="120000"/>
                        </a:lnSpc>
                      </a:pPr>
                      <a:r>
                        <a:rPr lang="fr-FR" sz="800">
                          <a:solidFill>
                            <a:schemeClr val="bg1"/>
                          </a:solidFill>
                          <a:effectLst/>
                          <a:latin typeface="Lato" panose="020F0502020204030203" pitchFamily="34" charset="0"/>
                        </a:rPr>
                        <a:t>01/12/22</a:t>
                      </a:r>
                    </a:p>
                  </a:txBody>
                  <a:tcPr marL="12965" marR="12965" marT="12965" marB="1296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88333716"/>
                  </a:ext>
                </a:extLst>
              </a:tr>
              <a:tr h="138837">
                <a:tc vMerge="1">
                  <a:txBody>
                    <a:bodyPr/>
                    <a:lstStyle/>
                    <a:p>
                      <a:endParaRPr lang="fr-FR"/>
                    </a:p>
                  </a:txBody>
                  <a:tcPr/>
                </a:tc>
                <a:tc>
                  <a:txBody>
                    <a:bodyPr/>
                    <a:lstStyle/>
                    <a:p>
                      <a:pPr algn="l" rtl="0">
                        <a:lnSpc>
                          <a:spcPct val="120000"/>
                        </a:lnSpc>
                      </a:pPr>
                      <a:r>
                        <a:rPr lang="fr-FR" sz="800">
                          <a:solidFill>
                            <a:schemeClr val="bg1"/>
                          </a:solidFill>
                          <a:effectLst/>
                          <a:latin typeface="Lato" panose="020F0502020204030203" pitchFamily="34" charset="0"/>
                        </a:rPr>
                        <a:t>Suppression</a:t>
                      </a:r>
                    </a:p>
                  </a:txBody>
                  <a:tcPr marL="12965" marR="12965" marT="12965" marB="1296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rtl="0">
                        <a:lnSpc>
                          <a:spcPct val="120000"/>
                        </a:lnSpc>
                      </a:pPr>
                      <a:r>
                        <a:rPr lang="fr-FR" sz="800" dirty="0">
                          <a:solidFill>
                            <a:schemeClr val="bg1"/>
                          </a:solidFill>
                          <a:effectLst/>
                          <a:latin typeface="Lato, sans-serif"/>
                        </a:rPr>
                        <a:t>Adjoint territorial d’animation</a:t>
                      </a:r>
                      <a:endParaRPr lang="fr-FR" sz="800" dirty="0">
                        <a:solidFill>
                          <a:schemeClr val="bg1"/>
                        </a:solidFill>
                        <a:effectLst/>
                        <a:latin typeface="Lato" panose="020F0502020204030203" pitchFamily="34" charset="0"/>
                      </a:endParaRPr>
                    </a:p>
                    <a:p>
                      <a:pPr algn="l" rtl="0">
                        <a:lnSpc>
                          <a:spcPct val="120000"/>
                        </a:lnSpc>
                      </a:pPr>
                      <a:r>
                        <a:rPr lang="fr-FR" sz="800" dirty="0">
                          <a:solidFill>
                            <a:schemeClr val="bg1"/>
                          </a:solidFill>
                          <a:effectLst/>
                          <a:latin typeface="Lato, sans-serif"/>
                        </a:rPr>
                        <a:t>Catégorie C</a:t>
                      </a:r>
                      <a:endParaRPr lang="fr-FR" sz="800" dirty="0">
                        <a:solidFill>
                          <a:schemeClr val="bg1"/>
                        </a:solidFill>
                        <a:effectLst/>
                        <a:latin typeface="Lato" panose="020F0502020204030203" pitchFamily="34" charset="0"/>
                      </a:endParaRPr>
                    </a:p>
                  </a:txBody>
                  <a:tcPr marL="12965" marR="12965" marT="12965" marB="1296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lnSpc>
                          <a:spcPct val="120000"/>
                        </a:lnSpc>
                      </a:pPr>
                      <a:r>
                        <a:rPr lang="fr-FR" sz="800">
                          <a:solidFill>
                            <a:schemeClr val="bg1"/>
                          </a:solidFill>
                          <a:effectLst/>
                          <a:latin typeface="Lato" panose="020F0502020204030203" pitchFamily="34" charset="0"/>
                        </a:rPr>
                        <a:t>0,8 ETP</a:t>
                      </a:r>
                    </a:p>
                  </a:txBody>
                  <a:tcPr marL="12965" marR="12965" marT="12965" marB="1296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lnSpc>
                          <a:spcPct val="120000"/>
                        </a:lnSpc>
                      </a:pPr>
                      <a:r>
                        <a:rPr lang="fr-FR" sz="800" dirty="0">
                          <a:solidFill>
                            <a:schemeClr val="bg1"/>
                          </a:solidFill>
                          <a:effectLst/>
                          <a:latin typeface="Lato" panose="020F0502020204030203" pitchFamily="34" charset="0"/>
                        </a:rPr>
                        <a:t>01/12/22</a:t>
                      </a:r>
                    </a:p>
                  </a:txBody>
                  <a:tcPr marL="12965" marR="12965" marT="12965" marB="1296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57308777"/>
                  </a:ext>
                </a:extLst>
              </a:tr>
              <a:tr h="206278">
                <a:tc rowSpan="2">
                  <a:txBody>
                    <a:bodyPr/>
                    <a:lstStyle/>
                    <a:p>
                      <a:pPr algn="l" rtl="0">
                        <a:lnSpc>
                          <a:spcPct val="120000"/>
                        </a:lnSpc>
                      </a:pPr>
                      <a:r>
                        <a:rPr lang="fr-FR" sz="800">
                          <a:solidFill>
                            <a:schemeClr val="bg1"/>
                          </a:solidFill>
                          <a:effectLst/>
                          <a:latin typeface="Lato, sans-serif"/>
                        </a:rPr>
                        <a:t>Animateur(trice) RAM</a:t>
                      </a:r>
                      <a:endParaRPr lang="fr-FR" sz="800">
                        <a:solidFill>
                          <a:schemeClr val="bg1"/>
                        </a:solidFill>
                        <a:effectLst/>
                        <a:latin typeface="Lato" panose="020F0502020204030203" pitchFamily="34" charset="0"/>
                      </a:endParaRPr>
                    </a:p>
                    <a:p>
                      <a:pPr algn="l" rtl="0">
                        <a:lnSpc>
                          <a:spcPct val="120000"/>
                        </a:lnSpc>
                      </a:pPr>
                      <a:r>
                        <a:rPr lang="fr-FR" sz="800" i="1">
                          <a:solidFill>
                            <a:schemeClr val="bg1"/>
                          </a:solidFill>
                          <a:effectLst/>
                          <a:latin typeface="Lato, sans-serif"/>
                        </a:rPr>
                        <a:t>Direction de l’éducation</a:t>
                      </a:r>
                      <a:endParaRPr lang="fr-FR" sz="800">
                        <a:solidFill>
                          <a:schemeClr val="bg1"/>
                        </a:solidFill>
                        <a:effectLst/>
                        <a:latin typeface="Lato" panose="020F0502020204030203" pitchFamily="34" charset="0"/>
                      </a:endParaRPr>
                    </a:p>
                  </a:txBody>
                  <a:tcPr marL="12965" marR="12965" marT="12965" marB="1296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rtl="0">
                        <a:lnSpc>
                          <a:spcPct val="120000"/>
                        </a:lnSpc>
                      </a:pPr>
                      <a:r>
                        <a:rPr lang="fr-FR" sz="800">
                          <a:solidFill>
                            <a:schemeClr val="bg1"/>
                          </a:solidFill>
                          <a:effectLst/>
                          <a:latin typeface="Lato" panose="020F0502020204030203" pitchFamily="34" charset="0"/>
                        </a:rPr>
                        <a:t>Création</a:t>
                      </a:r>
                    </a:p>
                  </a:txBody>
                  <a:tcPr marL="12965" marR="12965" marT="12965" marB="1296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rtl="0">
                        <a:lnSpc>
                          <a:spcPct val="120000"/>
                        </a:lnSpc>
                      </a:pPr>
                      <a:r>
                        <a:rPr lang="fr-FR" sz="800" dirty="0">
                          <a:solidFill>
                            <a:schemeClr val="bg1"/>
                          </a:solidFill>
                          <a:effectLst/>
                          <a:latin typeface="Lato, sans-serif"/>
                        </a:rPr>
                        <a:t>Adjoint territorial d’animation principal 1</a:t>
                      </a:r>
                      <a:r>
                        <a:rPr lang="fr-FR" sz="800" baseline="30000" dirty="0">
                          <a:solidFill>
                            <a:schemeClr val="bg1"/>
                          </a:solidFill>
                          <a:effectLst/>
                          <a:latin typeface="Lato, sans-serif"/>
                        </a:rPr>
                        <a:t>ère</a:t>
                      </a:r>
                      <a:r>
                        <a:rPr lang="fr-FR" sz="800" dirty="0">
                          <a:solidFill>
                            <a:schemeClr val="bg1"/>
                          </a:solidFill>
                          <a:effectLst/>
                          <a:latin typeface="Lato, sans-serif"/>
                        </a:rPr>
                        <a:t> classe</a:t>
                      </a:r>
                      <a:endParaRPr lang="fr-FR" sz="800" dirty="0">
                        <a:solidFill>
                          <a:schemeClr val="bg1"/>
                        </a:solidFill>
                        <a:effectLst/>
                        <a:latin typeface="Lato" panose="020F0502020204030203" pitchFamily="34" charset="0"/>
                      </a:endParaRPr>
                    </a:p>
                    <a:p>
                      <a:pPr algn="l" rtl="0">
                        <a:lnSpc>
                          <a:spcPct val="120000"/>
                        </a:lnSpc>
                      </a:pPr>
                      <a:r>
                        <a:rPr lang="fr-FR" sz="800" dirty="0">
                          <a:solidFill>
                            <a:schemeClr val="bg1"/>
                          </a:solidFill>
                          <a:effectLst/>
                          <a:latin typeface="Lato, sans-serif"/>
                        </a:rPr>
                        <a:t>Catégorie C</a:t>
                      </a:r>
                      <a:endParaRPr lang="fr-FR" sz="800" dirty="0">
                        <a:solidFill>
                          <a:schemeClr val="bg1"/>
                        </a:solidFill>
                        <a:effectLst/>
                        <a:latin typeface="Lato" panose="020F0502020204030203" pitchFamily="34" charset="0"/>
                      </a:endParaRPr>
                    </a:p>
                  </a:txBody>
                  <a:tcPr marL="12965" marR="12965" marT="12965" marB="1296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tx1"/>
                    </a:solidFill>
                  </a:tcPr>
                </a:tc>
                <a:tc>
                  <a:txBody>
                    <a:bodyPr/>
                    <a:lstStyle/>
                    <a:p>
                      <a:pPr algn="ctr" rtl="0">
                        <a:lnSpc>
                          <a:spcPct val="120000"/>
                        </a:lnSpc>
                      </a:pPr>
                      <a:r>
                        <a:rPr lang="fr-FR" sz="800">
                          <a:solidFill>
                            <a:schemeClr val="bg1"/>
                          </a:solidFill>
                          <a:effectLst/>
                          <a:latin typeface="Lato" panose="020F0502020204030203" pitchFamily="34" charset="0"/>
                        </a:rPr>
                        <a:t>1 ETP</a:t>
                      </a:r>
                    </a:p>
                  </a:txBody>
                  <a:tcPr marL="12965" marR="12965" marT="12965" marB="1296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tx1"/>
                    </a:solidFill>
                  </a:tcPr>
                </a:tc>
                <a:tc>
                  <a:txBody>
                    <a:bodyPr/>
                    <a:lstStyle/>
                    <a:p>
                      <a:pPr algn="ctr" rtl="0">
                        <a:lnSpc>
                          <a:spcPct val="120000"/>
                        </a:lnSpc>
                      </a:pPr>
                      <a:r>
                        <a:rPr lang="fr-FR" sz="800">
                          <a:solidFill>
                            <a:schemeClr val="bg1"/>
                          </a:solidFill>
                          <a:effectLst/>
                          <a:latin typeface="Lato" panose="020F0502020204030203" pitchFamily="34" charset="0"/>
                        </a:rPr>
                        <a:t>01/12/22</a:t>
                      </a:r>
                    </a:p>
                  </a:txBody>
                  <a:tcPr marL="12965" marR="12965" marT="12965" marB="1296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2116312648"/>
                  </a:ext>
                </a:extLst>
              </a:tr>
              <a:tr h="206278">
                <a:tc vMerge="1">
                  <a:txBody>
                    <a:bodyPr/>
                    <a:lstStyle/>
                    <a:p>
                      <a:endParaRPr lang="fr-FR"/>
                    </a:p>
                  </a:txBody>
                  <a:tcPr/>
                </a:tc>
                <a:tc>
                  <a:txBody>
                    <a:bodyPr/>
                    <a:lstStyle/>
                    <a:p>
                      <a:pPr algn="l" rtl="0">
                        <a:lnSpc>
                          <a:spcPct val="120000"/>
                        </a:lnSpc>
                      </a:pPr>
                      <a:r>
                        <a:rPr lang="fr-FR" sz="800">
                          <a:solidFill>
                            <a:schemeClr val="bg1"/>
                          </a:solidFill>
                          <a:effectLst/>
                          <a:latin typeface="Lato" panose="020F0502020204030203" pitchFamily="34" charset="0"/>
                        </a:rPr>
                        <a:t>Suppression </a:t>
                      </a:r>
                    </a:p>
                  </a:txBody>
                  <a:tcPr marL="12965" marR="12965" marT="12965" marB="1296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rtl="0">
                        <a:lnSpc>
                          <a:spcPct val="120000"/>
                        </a:lnSpc>
                      </a:pPr>
                      <a:r>
                        <a:rPr lang="fr-FR" sz="800" dirty="0">
                          <a:solidFill>
                            <a:schemeClr val="bg1"/>
                          </a:solidFill>
                          <a:effectLst/>
                          <a:latin typeface="Lato, sans-serif"/>
                        </a:rPr>
                        <a:t>Adjoint territorial d’animation principal 2</a:t>
                      </a:r>
                      <a:r>
                        <a:rPr lang="fr-FR" sz="800" baseline="30000" dirty="0">
                          <a:solidFill>
                            <a:schemeClr val="bg1"/>
                          </a:solidFill>
                          <a:effectLst/>
                          <a:latin typeface="Lato, sans-serif"/>
                        </a:rPr>
                        <a:t>ème</a:t>
                      </a:r>
                      <a:r>
                        <a:rPr lang="fr-FR" sz="800" dirty="0">
                          <a:solidFill>
                            <a:schemeClr val="bg1"/>
                          </a:solidFill>
                          <a:effectLst/>
                          <a:latin typeface="Lato, sans-serif"/>
                        </a:rPr>
                        <a:t> classe</a:t>
                      </a:r>
                      <a:endParaRPr lang="fr-FR" sz="800" dirty="0">
                        <a:solidFill>
                          <a:schemeClr val="bg1"/>
                        </a:solidFill>
                        <a:effectLst/>
                        <a:latin typeface="Lato" panose="020F0502020204030203" pitchFamily="34" charset="0"/>
                      </a:endParaRPr>
                    </a:p>
                    <a:p>
                      <a:pPr algn="l" rtl="0">
                        <a:lnSpc>
                          <a:spcPct val="120000"/>
                        </a:lnSpc>
                      </a:pPr>
                      <a:r>
                        <a:rPr lang="fr-FR" sz="800" dirty="0">
                          <a:solidFill>
                            <a:schemeClr val="bg1"/>
                          </a:solidFill>
                          <a:effectLst/>
                          <a:latin typeface="Lato, sans-serif"/>
                        </a:rPr>
                        <a:t>Catégorie C</a:t>
                      </a:r>
                      <a:endParaRPr lang="fr-FR" sz="800" dirty="0">
                        <a:solidFill>
                          <a:schemeClr val="bg1"/>
                        </a:solidFill>
                        <a:effectLst/>
                        <a:latin typeface="Lato" panose="020F0502020204030203" pitchFamily="34" charset="0"/>
                      </a:endParaRPr>
                    </a:p>
                  </a:txBody>
                  <a:tcPr marL="12965" marR="12965" marT="12965" marB="1296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tx1"/>
                    </a:solidFill>
                  </a:tcPr>
                </a:tc>
                <a:tc>
                  <a:txBody>
                    <a:bodyPr/>
                    <a:lstStyle/>
                    <a:p>
                      <a:pPr algn="ctr" rtl="0">
                        <a:lnSpc>
                          <a:spcPct val="120000"/>
                        </a:lnSpc>
                      </a:pPr>
                      <a:r>
                        <a:rPr lang="fr-FR" sz="800" dirty="0">
                          <a:solidFill>
                            <a:schemeClr val="bg1"/>
                          </a:solidFill>
                          <a:effectLst/>
                          <a:latin typeface="Lato" panose="020F0502020204030203" pitchFamily="34" charset="0"/>
                        </a:rPr>
                        <a:t>1 ETP</a:t>
                      </a:r>
                    </a:p>
                  </a:txBody>
                  <a:tcPr marL="12965" marR="12965" marT="12965" marB="1296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tx1"/>
                    </a:solidFill>
                  </a:tcPr>
                </a:tc>
                <a:tc>
                  <a:txBody>
                    <a:bodyPr/>
                    <a:lstStyle/>
                    <a:p>
                      <a:pPr algn="ctr" rtl="0">
                        <a:lnSpc>
                          <a:spcPct val="120000"/>
                        </a:lnSpc>
                      </a:pPr>
                      <a:r>
                        <a:rPr lang="fr-FR" sz="800" dirty="0">
                          <a:solidFill>
                            <a:schemeClr val="bg1"/>
                          </a:solidFill>
                          <a:effectLst/>
                          <a:latin typeface="Lato" panose="020F0502020204030203" pitchFamily="34" charset="0"/>
                        </a:rPr>
                        <a:t>01/12/22</a:t>
                      </a:r>
                    </a:p>
                  </a:txBody>
                  <a:tcPr marL="12965" marR="12965" marT="12965" marB="12965"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849195135"/>
                  </a:ext>
                </a:extLst>
              </a:tr>
            </a:tbl>
          </a:graphicData>
        </a:graphic>
      </p:graphicFrame>
      <p:sp>
        <p:nvSpPr>
          <p:cNvPr id="3" name="Espace réservé du numéro de diapositive 2">
            <a:extLst>
              <a:ext uri="{FF2B5EF4-FFF2-40B4-BE49-F238E27FC236}">
                <a16:creationId xmlns:a16="http://schemas.microsoft.com/office/drawing/2014/main" id="{06FEAA0F-CD64-D408-2FBC-1B28E0F2C0B3}"/>
              </a:ext>
            </a:extLst>
          </p:cNvPr>
          <p:cNvSpPr>
            <a:spLocks noGrp="1"/>
          </p:cNvSpPr>
          <p:nvPr>
            <p:ph type="sldNum" sz="quarter" idx="12"/>
          </p:nvPr>
        </p:nvSpPr>
        <p:spPr/>
        <p:txBody>
          <a:bodyPr/>
          <a:lstStyle/>
          <a:p>
            <a:fld id="{7DD352F8-E6D5-40A5-90BA-A89BD40754D9}" type="slidenum">
              <a:rPr lang="fr-FR" smtClean="0"/>
              <a:pPr/>
              <a:t>69</a:t>
            </a:fld>
            <a:endParaRPr lang="fr-FR"/>
          </a:p>
        </p:txBody>
      </p:sp>
    </p:spTree>
    <p:extLst>
      <p:ext uri="{BB962C8B-B14F-4D97-AF65-F5344CB8AC3E}">
        <p14:creationId xmlns:p14="http://schemas.microsoft.com/office/powerpoint/2010/main" val="42239737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457200" y="205978"/>
            <a:ext cx="8229600" cy="1069627"/>
          </a:xfrm>
        </p:spPr>
        <p:txBody>
          <a:bodyPr anchor="t">
            <a:normAutofit fontScale="90000"/>
          </a:bodyPr>
          <a:lstStyle/>
          <a:p>
            <a:pPr algn="l"/>
            <a:r>
              <a:rPr lang="fr-FR" b="1" dirty="0">
                <a:solidFill>
                  <a:schemeClr val="bg2"/>
                </a:solidFill>
                <a:latin typeface="Caviar Dreams" pitchFamily="34" charset="0"/>
                <a:cs typeface="Arial" pitchFamily="34" charset="0"/>
              </a:rPr>
              <a:t>Conseil communautaire</a:t>
            </a:r>
            <a:br>
              <a:rPr lang="fr-FR" b="1" dirty="0">
                <a:solidFill>
                  <a:schemeClr val="bg2"/>
                </a:solidFill>
                <a:latin typeface="Caviar Dreams" pitchFamily="34" charset="0"/>
              </a:rPr>
            </a:br>
            <a:br>
              <a:rPr lang="fr-FR" b="1" i="1" dirty="0">
                <a:solidFill>
                  <a:schemeClr val="bg2"/>
                </a:solidFill>
                <a:latin typeface="Lato" pitchFamily="34" charset="0"/>
                <a:ea typeface="Lato" pitchFamily="34" charset="0"/>
                <a:cs typeface="Lato" pitchFamily="34" charset="0"/>
              </a:rPr>
            </a:br>
            <a:endParaRPr lang="fr-FR" b="1" dirty="0">
              <a:solidFill>
                <a:srgbClr val="432918"/>
              </a:solidFill>
              <a:latin typeface="Caviar Dreams" pitchFamily="34" charset="0"/>
            </a:endParaRPr>
          </a:p>
        </p:txBody>
      </p:sp>
      <p:sp>
        <p:nvSpPr>
          <p:cNvPr id="10" name="Espace réservé du contenu 9"/>
          <p:cNvSpPr>
            <a:spLocks noGrp="1"/>
          </p:cNvSpPr>
          <p:nvPr>
            <p:ph idx="1"/>
          </p:nvPr>
        </p:nvSpPr>
        <p:spPr>
          <a:xfrm>
            <a:off x="457200" y="1200150"/>
            <a:ext cx="8229600" cy="3531835"/>
          </a:xfrm>
        </p:spPr>
        <p:txBody>
          <a:bodyPr>
            <a:normAutofit/>
          </a:bodyPr>
          <a:lstStyle/>
          <a:p>
            <a:pPr marL="0" indent="0" algn="ctr">
              <a:buNone/>
            </a:pPr>
            <a:endParaRPr lang="fr-FR" sz="2400" b="1" dirty="0">
              <a:solidFill>
                <a:schemeClr val="tx2"/>
              </a:solidFill>
              <a:latin typeface="Lato" pitchFamily="34" charset="0"/>
              <a:ea typeface="Lato" pitchFamily="34" charset="0"/>
              <a:cs typeface="Lato" pitchFamily="34" charset="0"/>
            </a:endParaRPr>
          </a:p>
          <a:p>
            <a:pPr marL="0" indent="0" algn="ctr">
              <a:buNone/>
            </a:pPr>
            <a:endParaRPr lang="fr-FR" sz="4400" b="1" dirty="0">
              <a:solidFill>
                <a:schemeClr val="tx2"/>
              </a:solidFill>
              <a:latin typeface="Lato" pitchFamily="34" charset="0"/>
              <a:ea typeface="Lato" pitchFamily="34" charset="0"/>
              <a:cs typeface="Lato" pitchFamily="34" charset="0"/>
            </a:endParaRPr>
          </a:p>
          <a:p>
            <a:pPr marL="0" indent="0" algn="ctr">
              <a:buNone/>
            </a:pPr>
            <a:r>
              <a:rPr lang="fr-FR" sz="4400" b="1" dirty="0">
                <a:solidFill>
                  <a:schemeClr val="accent4">
                    <a:lumMod val="75000"/>
                  </a:schemeClr>
                </a:solidFill>
                <a:latin typeface="Lato" pitchFamily="34" charset="0"/>
                <a:ea typeface="Lato" pitchFamily="34" charset="0"/>
                <a:cs typeface="Lato" pitchFamily="34" charset="0"/>
              </a:rPr>
              <a:t>FINANCES</a:t>
            </a:r>
          </a:p>
        </p:txBody>
      </p:sp>
      <p:cxnSp>
        <p:nvCxnSpPr>
          <p:cNvPr id="6" name="Connecteur droit 5">
            <a:extLst>
              <a:ext uri="{FF2B5EF4-FFF2-40B4-BE49-F238E27FC236}">
                <a16:creationId xmlns:a16="http://schemas.microsoft.com/office/drawing/2014/main" id="{1F7A3A2F-E626-496F-9682-6BEE18E95802}"/>
              </a:ext>
            </a:extLst>
          </p:cNvPr>
          <p:cNvCxnSpPr>
            <a:cxnSpLocks/>
          </p:cNvCxnSpPr>
          <p:nvPr/>
        </p:nvCxnSpPr>
        <p:spPr>
          <a:xfrm>
            <a:off x="3880549"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Espace réservé de la date 1">
            <a:extLst>
              <a:ext uri="{FF2B5EF4-FFF2-40B4-BE49-F238E27FC236}">
                <a16:creationId xmlns:a16="http://schemas.microsoft.com/office/drawing/2014/main" id="{E4E6FF9A-7193-4E18-AD68-1C8311000C35}"/>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1" u="none" strike="noStrike" kern="1200" cap="none" spc="0" normalizeH="0" baseline="0" noProof="0">
                <a:ln>
                  <a:noFill/>
                </a:ln>
                <a:solidFill>
                  <a:srgbClr val="C00000"/>
                </a:solidFill>
                <a:effectLst/>
                <a:uLnTx/>
                <a:uFillTx/>
                <a:latin typeface="Lato"/>
                <a:ea typeface="+mn-ea"/>
                <a:cs typeface="+mn-cs"/>
              </a:rPr>
              <a:t>Conseil communautaire – 17 novembre 2022</a:t>
            </a:r>
            <a:endParaRPr kumimoji="0" lang="fr-FR" sz="1200" b="0" i="1" u="none" strike="noStrike" kern="1200" cap="none" spc="0" normalizeH="0" baseline="0" noProof="0" dirty="0">
              <a:ln>
                <a:noFill/>
              </a:ln>
              <a:solidFill>
                <a:srgbClr val="C00000"/>
              </a:solidFill>
              <a:effectLst/>
              <a:uLnTx/>
              <a:uFillTx/>
              <a:latin typeface="Lato"/>
              <a:ea typeface="+mn-ea"/>
              <a:cs typeface="+mn-cs"/>
            </a:endParaRPr>
          </a:p>
        </p:txBody>
      </p:sp>
      <p:sp>
        <p:nvSpPr>
          <p:cNvPr id="4" name="Espace réservé du numéro de diapositive 3">
            <a:extLst>
              <a:ext uri="{FF2B5EF4-FFF2-40B4-BE49-F238E27FC236}">
                <a16:creationId xmlns:a16="http://schemas.microsoft.com/office/drawing/2014/main" id="{47D8BB1E-7392-EFEA-0C8A-71413CFFAABC}"/>
              </a:ext>
            </a:extLst>
          </p:cNvPr>
          <p:cNvSpPr>
            <a:spLocks noGrp="1"/>
          </p:cNvSpPr>
          <p:nvPr>
            <p:ph type="sldNum" sz="quarter" idx="12"/>
          </p:nvPr>
        </p:nvSpPr>
        <p:spPr/>
        <p:txBody>
          <a:bodyPr/>
          <a:lstStyle/>
          <a:p>
            <a:fld id="{7DD352F8-E6D5-40A5-90BA-A89BD40754D9}" type="slidenum">
              <a:rPr lang="fr-FR" smtClean="0"/>
              <a:pPr/>
              <a:t>7</a:t>
            </a:fld>
            <a:endParaRPr lang="fr-FR"/>
          </a:p>
        </p:txBody>
      </p:sp>
    </p:spTree>
    <p:extLst>
      <p:ext uri="{BB962C8B-B14F-4D97-AF65-F5344CB8AC3E}">
        <p14:creationId xmlns:p14="http://schemas.microsoft.com/office/powerpoint/2010/main" val="320732326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ce réservé du contenu 9"/>
          <p:cNvSpPr>
            <a:spLocks noGrp="1"/>
          </p:cNvSpPr>
          <p:nvPr>
            <p:ph idx="1"/>
          </p:nvPr>
        </p:nvSpPr>
        <p:spPr>
          <a:xfrm>
            <a:off x="354359" y="576451"/>
            <a:ext cx="8435280" cy="3590176"/>
          </a:xfrm>
        </p:spPr>
        <p:txBody>
          <a:bodyPr vert="horz" lIns="91440" tIns="45720" rIns="91440" bIns="45720" rtlCol="0" anchor="t">
            <a:normAutofit/>
          </a:bodyPr>
          <a:lstStyle/>
          <a:p>
            <a:pPr marL="0" indent="0" algn="just">
              <a:spcBef>
                <a:spcPts val="0"/>
              </a:spcBef>
              <a:spcAft>
                <a:spcPts val="600"/>
              </a:spcAft>
              <a:buNone/>
              <a:tabLst>
                <a:tab pos="457200" algn="l"/>
              </a:tabLst>
            </a:pPr>
            <a:r>
              <a:rPr lang="fr-FR" sz="1800" b="1" dirty="0">
                <a:solidFill>
                  <a:schemeClr val="accent4">
                    <a:lumMod val="75000"/>
                  </a:schemeClr>
                </a:solidFill>
                <a:ea typeface="+mn-lt"/>
                <a:cs typeface="+mn-lt"/>
              </a:rPr>
              <a:t>11. Modification du tableau des emplois permanents</a:t>
            </a:r>
            <a:endParaRPr lang="fr-FR" sz="1800" b="1" dirty="0">
              <a:solidFill>
                <a:schemeClr val="bg1"/>
              </a:solidFill>
              <a:ea typeface="+mn-lt"/>
              <a:cs typeface="+mn-lt"/>
            </a:endParaRPr>
          </a:p>
          <a:p>
            <a:pPr marL="0" indent="0" algn="just">
              <a:buNone/>
              <a:tabLst>
                <a:tab pos="457200" algn="l"/>
              </a:tabLst>
            </a:pPr>
            <a:endParaRPr lang="fr-FR" sz="2000" b="1" dirty="0">
              <a:solidFill>
                <a:schemeClr val="bg1"/>
              </a:solidFill>
              <a:ea typeface="+mn-lt"/>
              <a:cs typeface="+mn-lt"/>
            </a:endParaRPr>
          </a:p>
        </p:txBody>
      </p:sp>
      <p:cxnSp>
        <p:nvCxnSpPr>
          <p:cNvPr id="4" name="Connecteur droit 3">
            <a:extLst>
              <a:ext uri="{FF2B5EF4-FFF2-40B4-BE49-F238E27FC236}">
                <a16:creationId xmlns:a16="http://schemas.microsoft.com/office/drawing/2014/main" id="{D990F430-F22E-4DFD-AC13-B6FE6F28C6E6}"/>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5" name="Espace réservé de la date 1">
            <a:extLst>
              <a:ext uri="{FF2B5EF4-FFF2-40B4-BE49-F238E27FC236}">
                <a16:creationId xmlns:a16="http://schemas.microsoft.com/office/drawing/2014/main" id="{751B799A-2741-46CE-8EB5-1345CA22DF28}"/>
              </a:ext>
            </a:extLst>
          </p:cNvPr>
          <p:cNvSpPr>
            <a:spLocks noGrp="1"/>
          </p:cNvSpPr>
          <p:nvPr>
            <p:ph type="dt" sz="half" idx="10"/>
          </p:nvPr>
        </p:nvSpPr>
        <p:spPr>
          <a:xfrm>
            <a:off x="457200" y="4767264"/>
            <a:ext cx="3322712"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1" u="none" strike="noStrike" kern="1200" cap="none" spc="0" normalizeH="0" baseline="0" noProof="0">
                <a:ln>
                  <a:noFill/>
                </a:ln>
                <a:solidFill>
                  <a:srgbClr val="C00000"/>
                </a:solidFill>
                <a:effectLst/>
                <a:uLnTx/>
                <a:uFillTx/>
                <a:latin typeface="Lato"/>
                <a:ea typeface="+mn-ea"/>
                <a:cs typeface="+mn-cs"/>
              </a:rPr>
              <a:t>Conseil communautaire – 17 novembre 2022</a:t>
            </a:r>
          </a:p>
        </p:txBody>
      </p:sp>
      <p:sp>
        <p:nvSpPr>
          <p:cNvPr id="11" name="Titre 8">
            <a:extLst>
              <a:ext uri="{FF2B5EF4-FFF2-40B4-BE49-F238E27FC236}">
                <a16:creationId xmlns:a16="http://schemas.microsoft.com/office/drawing/2014/main" id="{0A83268C-EB87-4C8B-A9A4-D9347EFA9591}"/>
              </a:ext>
            </a:extLst>
          </p:cNvPr>
          <p:cNvSpPr txBox="1">
            <a:spLocks/>
          </p:cNvSpPr>
          <p:nvPr/>
        </p:nvSpPr>
        <p:spPr>
          <a:xfrm>
            <a:off x="307295" y="-56628"/>
            <a:ext cx="8892480" cy="792594"/>
          </a:xfrm>
          <a:prstGeom prst="rect">
            <a:avLst/>
          </a:prstGeom>
        </p:spPr>
        <p:txBody>
          <a:bodyPr vert="horz" lIns="91440" tIns="45720" rIns="91440" bIns="45720" rtlCol="0" anchor="t">
            <a:normAutofit fontScale="97500"/>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100" b="1" i="0" u="none" strike="noStrike" kern="1200" cap="none" spc="0" normalizeH="0" baseline="0" noProof="0" dirty="0">
                <a:ln>
                  <a:noFill/>
                </a:ln>
                <a:solidFill>
                  <a:srgbClr val="559398">
                    <a:lumMod val="75000"/>
                  </a:srgbClr>
                </a:solidFill>
                <a:effectLst/>
                <a:uLnTx/>
                <a:uFillTx/>
                <a:latin typeface="Caviar Dreams" pitchFamily="34" charset="0"/>
                <a:ea typeface="+mn-ea"/>
                <a:cs typeface="Arial" pitchFamily="34" charset="0"/>
              </a:rPr>
              <a:t>Ressources humaines et communication interne </a:t>
            </a:r>
            <a:r>
              <a:rPr kumimoji="0" lang="fr-FR" sz="3100" b="1" i="1" u="none" strike="noStrike" kern="1200" cap="none" spc="0" normalizeH="0" baseline="0" noProof="0" dirty="0">
                <a:ln>
                  <a:noFill/>
                </a:ln>
                <a:solidFill>
                  <a:srgbClr val="559398">
                    <a:lumMod val="75000"/>
                  </a:srgbClr>
                </a:solidFill>
                <a:effectLst/>
                <a:uLnTx/>
                <a:uFillTx/>
                <a:latin typeface="Lato" pitchFamily="34" charset="0"/>
                <a:ea typeface="Lato" pitchFamily="34" charset="0"/>
                <a:cs typeface="Lato"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1" i="1" u="none" strike="noStrike" kern="1200" cap="none" spc="0" normalizeH="0" baseline="0" noProof="0" dirty="0">
                <a:ln>
                  <a:noFill/>
                </a:ln>
                <a:solidFill>
                  <a:srgbClr val="5E3B27"/>
                </a:solidFill>
                <a:effectLst/>
                <a:uLnTx/>
                <a:uFillTx/>
                <a:latin typeface="Lato" pitchFamily="34" charset="0"/>
                <a:ea typeface="Lato" pitchFamily="34" charset="0"/>
                <a:cs typeface="Lato" pitchFamily="34" charset="0"/>
              </a:rPr>
              <a:t>-  Intervention de Madame Sylvie COUSIN</a:t>
            </a:r>
          </a:p>
        </p:txBody>
      </p:sp>
      <p:graphicFrame>
        <p:nvGraphicFramePr>
          <p:cNvPr id="3" name="Tableau 2">
            <a:extLst>
              <a:ext uri="{FF2B5EF4-FFF2-40B4-BE49-F238E27FC236}">
                <a16:creationId xmlns:a16="http://schemas.microsoft.com/office/drawing/2014/main" id="{2521C167-A297-597D-A9A4-8B2DF4027241}"/>
              </a:ext>
            </a:extLst>
          </p:cNvPr>
          <p:cNvGraphicFramePr>
            <a:graphicFrameLocks noGrp="1"/>
          </p:cNvGraphicFramePr>
          <p:nvPr>
            <p:extLst>
              <p:ext uri="{D42A27DB-BD31-4B8C-83A1-F6EECF244321}">
                <p14:modId xmlns:p14="http://schemas.microsoft.com/office/powerpoint/2010/main" val="343661858"/>
              </p:ext>
            </p:extLst>
          </p:nvPr>
        </p:nvGraphicFramePr>
        <p:xfrm>
          <a:off x="238125" y="883848"/>
          <a:ext cx="8756649" cy="3915858"/>
        </p:xfrm>
        <a:graphic>
          <a:graphicData uri="http://schemas.openxmlformats.org/drawingml/2006/table">
            <a:tbl>
              <a:tblPr/>
              <a:tblGrid>
                <a:gridCol w="1920875">
                  <a:extLst>
                    <a:ext uri="{9D8B030D-6E8A-4147-A177-3AD203B41FA5}">
                      <a16:colId xmlns:a16="http://schemas.microsoft.com/office/drawing/2014/main" val="3936829155"/>
                    </a:ext>
                  </a:extLst>
                </a:gridCol>
                <a:gridCol w="2346538">
                  <a:extLst>
                    <a:ext uri="{9D8B030D-6E8A-4147-A177-3AD203B41FA5}">
                      <a16:colId xmlns:a16="http://schemas.microsoft.com/office/drawing/2014/main" val="994486584"/>
                    </a:ext>
                  </a:extLst>
                </a:gridCol>
                <a:gridCol w="2904798">
                  <a:extLst>
                    <a:ext uri="{9D8B030D-6E8A-4147-A177-3AD203B41FA5}">
                      <a16:colId xmlns:a16="http://schemas.microsoft.com/office/drawing/2014/main" val="2655485088"/>
                    </a:ext>
                  </a:extLst>
                </a:gridCol>
                <a:gridCol w="792219">
                  <a:extLst>
                    <a:ext uri="{9D8B030D-6E8A-4147-A177-3AD203B41FA5}">
                      <a16:colId xmlns:a16="http://schemas.microsoft.com/office/drawing/2014/main" val="1461860495"/>
                    </a:ext>
                  </a:extLst>
                </a:gridCol>
                <a:gridCol w="792219">
                  <a:extLst>
                    <a:ext uri="{9D8B030D-6E8A-4147-A177-3AD203B41FA5}">
                      <a16:colId xmlns:a16="http://schemas.microsoft.com/office/drawing/2014/main" val="383519825"/>
                    </a:ext>
                  </a:extLst>
                </a:gridCol>
              </a:tblGrid>
              <a:tr h="333085">
                <a:tc rowSpan="2">
                  <a:txBody>
                    <a:bodyPr/>
                    <a:lstStyle/>
                    <a:p>
                      <a:pPr algn="l" rtl="0">
                        <a:lnSpc>
                          <a:spcPct val="120000"/>
                        </a:lnSpc>
                      </a:pPr>
                      <a:r>
                        <a:rPr lang="fr-FR" sz="800">
                          <a:solidFill>
                            <a:schemeClr val="bg1"/>
                          </a:solidFill>
                          <a:effectLst/>
                          <a:latin typeface="Lato, sans-serif"/>
                        </a:rPr>
                        <a:t>Agent technique</a:t>
                      </a:r>
                      <a:endParaRPr lang="fr-FR" sz="800">
                        <a:solidFill>
                          <a:schemeClr val="bg1"/>
                        </a:solidFill>
                        <a:effectLst/>
                        <a:latin typeface="Lato" panose="020F0502020204030203" pitchFamily="34" charset="0"/>
                      </a:endParaRPr>
                    </a:p>
                    <a:p>
                      <a:pPr algn="l" rtl="0">
                        <a:lnSpc>
                          <a:spcPct val="120000"/>
                        </a:lnSpc>
                      </a:pPr>
                      <a:r>
                        <a:rPr lang="fr-FR" sz="800" i="1">
                          <a:solidFill>
                            <a:schemeClr val="bg1"/>
                          </a:solidFill>
                          <a:effectLst/>
                          <a:latin typeface="Lato, sans-serif"/>
                        </a:rPr>
                        <a:t>Direction des services techniques</a:t>
                      </a:r>
                      <a:endParaRPr lang="fr-FR" sz="800">
                        <a:solidFill>
                          <a:schemeClr val="bg1"/>
                        </a:solidFill>
                        <a:effectLst/>
                        <a:latin typeface="Lato" panose="020F0502020204030203" pitchFamily="34" charset="0"/>
                      </a:endParaRPr>
                    </a:p>
                  </a:txBody>
                  <a:tcPr marL="20936" marR="20936" marT="20936" marB="20936"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rtl="0">
                        <a:lnSpc>
                          <a:spcPct val="120000"/>
                        </a:lnSpc>
                      </a:pPr>
                      <a:r>
                        <a:rPr lang="fr-FR" sz="800">
                          <a:solidFill>
                            <a:schemeClr val="bg1"/>
                          </a:solidFill>
                          <a:effectLst/>
                          <a:latin typeface="Lato" panose="020F0502020204030203" pitchFamily="34" charset="0"/>
                        </a:rPr>
                        <a:t>Création</a:t>
                      </a:r>
                    </a:p>
                  </a:txBody>
                  <a:tcPr marL="20936" marR="20936" marT="20936" marB="20936"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rtl="0">
                        <a:lnSpc>
                          <a:spcPct val="120000"/>
                        </a:lnSpc>
                      </a:pPr>
                      <a:r>
                        <a:rPr lang="fr-FR" sz="800">
                          <a:solidFill>
                            <a:schemeClr val="bg1"/>
                          </a:solidFill>
                          <a:effectLst/>
                          <a:latin typeface="Lato, sans-serif"/>
                        </a:rPr>
                        <a:t>Adjoint technique territorial principal 2</a:t>
                      </a:r>
                      <a:r>
                        <a:rPr lang="fr-FR" sz="800" baseline="30000">
                          <a:solidFill>
                            <a:schemeClr val="bg1"/>
                          </a:solidFill>
                          <a:effectLst/>
                          <a:latin typeface="Lato, sans-serif"/>
                        </a:rPr>
                        <a:t>ème</a:t>
                      </a:r>
                      <a:r>
                        <a:rPr lang="fr-FR" sz="800">
                          <a:solidFill>
                            <a:schemeClr val="bg1"/>
                          </a:solidFill>
                          <a:effectLst/>
                          <a:latin typeface="Lato, sans-serif"/>
                        </a:rPr>
                        <a:t> classe</a:t>
                      </a:r>
                      <a:endParaRPr lang="fr-FR" sz="800">
                        <a:solidFill>
                          <a:schemeClr val="bg1"/>
                        </a:solidFill>
                        <a:effectLst/>
                        <a:latin typeface="Lato" panose="020F0502020204030203" pitchFamily="34" charset="0"/>
                      </a:endParaRPr>
                    </a:p>
                    <a:p>
                      <a:pPr algn="l" rtl="0">
                        <a:lnSpc>
                          <a:spcPct val="120000"/>
                        </a:lnSpc>
                      </a:pPr>
                      <a:r>
                        <a:rPr lang="fr-FR" sz="800">
                          <a:solidFill>
                            <a:schemeClr val="bg1"/>
                          </a:solidFill>
                          <a:effectLst/>
                          <a:latin typeface="Lato, sans-serif"/>
                        </a:rPr>
                        <a:t>Catégorie C</a:t>
                      </a:r>
                      <a:endParaRPr lang="fr-FR" sz="800">
                        <a:solidFill>
                          <a:schemeClr val="bg1"/>
                        </a:solidFill>
                        <a:effectLst/>
                        <a:latin typeface="Lato" panose="020F0502020204030203" pitchFamily="34" charset="0"/>
                      </a:endParaRPr>
                    </a:p>
                  </a:txBody>
                  <a:tcPr marL="20936" marR="20936" marT="20936" marB="20936"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lnSpc>
                          <a:spcPct val="120000"/>
                        </a:lnSpc>
                      </a:pPr>
                      <a:r>
                        <a:rPr lang="fr-FR" sz="800">
                          <a:solidFill>
                            <a:schemeClr val="bg1"/>
                          </a:solidFill>
                          <a:effectLst/>
                          <a:latin typeface="Lato" panose="020F0502020204030203" pitchFamily="34" charset="0"/>
                        </a:rPr>
                        <a:t>1 ETP</a:t>
                      </a:r>
                    </a:p>
                  </a:txBody>
                  <a:tcPr marL="20936" marR="20936" marT="20936" marB="20936"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lnSpc>
                          <a:spcPct val="120000"/>
                        </a:lnSpc>
                      </a:pPr>
                      <a:r>
                        <a:rPr lang="fr-FR" sz="800">
                          <a:solidFill>
                            <a:schemeClr val="bg1"/>
                          </a:solidFill>
                          <a:effectLst/>
                          <a:latin typeface="Lato" panose="020F0502020204030203" pitchFamily="34" charset="0"/>
                        </a:rPr>
                        <a:t>01/12/22</a:t>
                      </a:r>
                    </a:p>
                  </a:txBody>
                  <a:tcPr marL="20936" marR="20936" marT="20936" marB="20936"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30337984"/>
                  </a:ext>
                </a:extLst>
              </a:tr>
              <a:tr h="232594">
                <a:tc vMerge="1">
                  <a:txBody>
                    <a:bodyPr/>
                    <a:lstStyle/>
                    <a:p>
                      <a:endParaRPr lang="fr-FR"/>
                    </a:p>
                  </a:txBody>
                  <a:tcPr/>
                </a:tc>
                <a:tc>
                  <a:txBody>
                    <a:bodyPr/>
                    <a:lstStyle/>
                    <a:p>
                      <a:pPr algn="l" rtl="0">
                        <a:lnSpc>
                          <a:spcPct val="120000"/>
                        </a:lnSpc>
                      </a:pPr>
                      <a:r>
                        <a:rPr lang="fr-FR" sz="800">
                          <a:solidFill>
                            <a:schemeClr val="bg1"/>
                          </a:solidFill>
                          <a:effectLst/>
                          <a:latin typeface="Lato" panose="020F0502020204030203" pitchFamily="34" charset="0"/>
                        </a:rPr>
                        <a:t>Suppression </a:t>
                      </a:r>
                    </a:p>
                  </a:txBody>
                  <a:tcPr marL="20936" marR="20936" marT="20936" marB="20936"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rtl="0">
                        <a:lnSpc>
                          <a:spcPct val="120000"/>
                        </a:lnSpc>
                      </a:pPr>
                      <a:r>
                        <a:rPr lang="fr-FR" sz="800">
                          <a:solidFill>
                            <a:schemeClr val="bg1"/>
                          </a:solidFill>
                          <a:effectLst/>
                          <a:latin typeface="Lato, sans-serif"/>
                        </a:rPr>
                        <a:t>Adjoint technique territorial</a:t>
                      </a:r>
                      <a:endParaRPr lang="fr-FR" sz="800">
                        <a:solidFill>
                          <a:schemeClr val="bg1"/>
                        </a:solidFill>
                        <a:effectLst/>
                        <a:latin typeface="Lato" panose="020F0502020204030203" pitchFamily="34" charset="0"/>
                      </a:endParaRPr>
                    </a:p>
                    <a:p>
                      <a:pPr algn="l" rtl="0">
                        <a:lnSpc>
                          <a:spcPct val="120000"/>
                        </a:lnSpc>
                      </a:pPr>
                      <a:r>
                        <a:rPr lang="fr-FR" sz="800">
                          <a:solidFill>
                            <a:schemeClr val="bg1"/>
                          </a:solidFill>
                          <a:effectLst/>
                          <a:latin typeface="Lato, sans-serif"/>
                        </a:rPr>
                        <a:t>Catégorie C</a:t>
                      </a:r>
                      <a:endParaRPr lang="fr-FR" sz="800">
                        <a:solidFill>
                          <a:schemeClr val="bg1"/>
                        </a:solidFill>
                        <a:effectLst/>
                        <a:latin typeface="Lato" panose="020F0502020204030203" pitchFamily="34" charset="0"/>
                      </a:endParaRPr>
                    </a:p>
                  </a:txBody>
                  <a:tcPr marL="20936" marR="20936" marT="20936" marB="20936"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lnSpc>
                          <a:spcPct val="120000"/>
                        </a:lnSpc>
                      </a:pPr>
                      <a:r>
                        <a:rPr lang="fr-FR" sz="800">
                          <a:solidFill>
                            <a:schemeClr val="bg1"/>
                          </a:solidFill>
                          <a:effectLst/>
                          <a:latin typeface="Lato" panose="020F0502020204030203" pitchFamily="34" charset="0"/>
                        </a:rPr>
                        <a:t>1 ETP</a:t>
                      </a:r>
                    </a:p>
                  </a:txBody>
                  <a:tcPr marL="20936" marR="20936" marT="20936" marB="20936"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lnSpc>
                          <a:spcPct val="120000"/>
                        </a:lnSpc>
                      </a:pPr>
                      <a:r>
                        <a:rPr lang="fr-FR" sz="800">
                          <a:solidFill>
                            <a:schemeClr val="bg1"/>
                          </a:solidFill>
                          <a:effectLst/>
                          <a:latin typeface="Lato" panose="020F0502020204030203" pitchFamily="34" charset="0"/>
                        </a:rPr>
                        <a:t>01/12/22</a:t>
                      </a:r>
                    </a:p>
                  </a:txBody>
                  <a:tcPr marL="20936" marR="20936" marT="20936" marB="20936"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93753140"/>
                  </a:ext>
                </a:extLst>
              </a:tr>
              <a:tr h="333085">
                <a:tc rowSpan="2">
                  <a:txBody>
                    <a:bodyPr/>
                    <a:lstStyle/>
                    <a:p>
                      <a:pPr algn="l" rtl="0">
                        <a:lnSpc>
                          <a:spcPct val="120000"/>
                        </a:lnSpc>
                      </a:pPr>
                      <a:r>
                        <a:rPr lang="fr-FR" sz="800">
                          <a:solidFill>
                            <a:schemeClr val="bg1"/>
                          </a:solidFill>
                          <a:effectLst/>
                          <a:latin typeface="Lato, sans-serif"/>
                        </a:rPr>
                        <a:t>Agent des écoles</a:t>
                      </a:r>
                      <a:endParaRPr lang="fr-FR" sz="800">
                        <a:solidFill>
                          <a:schemeClr val="bg1"/>
                        </a:solidFill>
                        <a:effectLst/>
                        <a:latin typeface="Lato" panose="020F0502020204030203" pitchFamily="34" charset="0"/>
                      </a:endParaRPr>
                    </a:p>
                    <a:p>
                      <a:pPr algn="l" rtl="0">
                        <a:lnSpc>
                          <a:spcPct val="120000"/>
                        </a:lnSpc>
                      </a:pPr>
                      <a:r>
                        <a:rPr lang="fr-FR" sz="800" i="1">
                          <a:solidFill>
                            <a:schemeClr val="bg1"/>
                          </a:solidFill>
                          <a:effectLst/>
                          <a:latin typeface="Lato, sans-serif"/>
                        </a:rPr>
                        <a:t>Direction de l’éducation</a:t>
                      </a:r>
                      <a:endParaRPr lang="fr-FR" sz="800">
                        <a:solidFill>
                          <a:schemeClr val="bg1"/>
                        </a:solidFill>
                        <a:effectLst/>
                        <a:latin typeface="Lato" panose="020F0502020204030203" pitchFamily="34" charset="0"/>
                      </a:endParaRPr>
                    </a:p>
                  </a:txBody>
                  <a:tcPr marL="20936" marR="20936" marT="20936" marB="20936"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rtl="0">
                        <a:lnSpc>
                          <a:spcPct val="120000"/>
                        </a:lnSpc>
                      </a:pPr>
                      <a:r>
                        <a:rPr lang="fr-FR" sz="800" dirty="0">
                          <a:solidFill>
                            <a:schemeClr val="bg1"/>
                          </a:solidFill>
                          <a:effectLst/>
                          <a:latin typeface="Lato" panose="020F0502020204030203" pitchFamily="34" charset="0"/>
                        </a:rPr>
                        <a:t>Création</a:t>
                      </a:r>
                    </a:p>
                  </a:txBody>
                  <a:tcPr marL="20936" marR="20936" marT="20936" marB="20936"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rtl="0">
                        <a:lnSpc>
                          <a:spcPct val="120000"/>
                        </a:lnSpc>
                      </a:pPr>
                      <a:r>
                        <a:rPr lang="fr-FR" sz="800">
                          <a:solidFill>
                            <a:schemeClr val="bg1"/>
                          </a:solidFill>
                          <a:effectLst/>
                          <a:latin typeface="Lato, sans-serif"/>
                        </a:rPr>
                        <a:t>Adjoint technique territorial principal 2</a:t>
                      </a:r>
                      <a:r>
                        <a:rPr lang="fr-FR" sz="800" baseline="30000">
                          <a:solidFill>
                            <a:schemeClr val="bg1"/>
                          </a:solidFill>
                          <a:effectLst/>
                          <a:latin typeface="Lato, sans-serif"/>
                        </a:rPr>
                        <a:t>ème</a:t>
                      </a:r>
                      <a:r>
                        <a:rPr lang="fr-FR" sz="800">
                          <a:solidFill>
                            <a:schemeClr val="bg1"/>
                          </a:solidFill>
                          <a:effectLst/>
                          <a:latin typeface="Lato, sans-serif"/>
                        </a:rPr>
                        <a:t> classe</a:t>
                      </a:r>
                      <a:endParaRPr lang="fr-FR" sz="800">
                        <a:solidFill>
                          <a:schemeClr val="bg1"/>
                        </a:solidFill>
                        <a:effectLst/>
                        <a:latin typeface="Lato" panose="020F0502020204030203" pitchFamily="34" charset="0"/>
                      </a:endParaRPr>
                    </a:p>
                    <a:p>
                      <a:pPr algn="l" rtl="0">
                        <a:lnSpc>
                          <a:spcPct val="120000"/>
                        </a:lnSpc>
                      </a:pPr>
                      <a:r>
                        <a:rPr lang="fr-FR" sz="800">
                          <a:solidFill>
                            <a:schemeClr val="bg1"/>
                          </a:solidFill>
                          <a:effectLst/>
                          <a:latin typeface="Lato, sans-serif"/>
                        </a:rPr>
                        <a:t>Catégorie C</a:t>
                      </a:r>
                      <a:endParaRPr lang="fr-FR" sz="800">
                        <a:solidFill>
                          <a:schemeClr val="bg1"/>
                        </a:solidFill>
                        <a:effectLst/>
                        <a:latin typeface="Lato" panose="020F0502020204030203" pitchFamily="34" charset="0"/>
                      </a:endParaRPr>
                    </a:p>
                  </a:txBody>
                  <a:tcPr marL="20936" marR="20936" marT="20936" marB="20936"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lnSpc>
                          <a:spcPct val="120000"/>
                        </a:lnSpc>
                      </a:pPr>
                      <a:r>
                        <a:rPr lang="fr-FR" sz="800">
                          <a:solidFill>
                            <a:schemeClr val="bg1"/>
                          </a:solidFill>
                          <a:effectLst/>
                          <a:latin typeface="Lato" panose="020F0502020204030203" pitchFamily="34" charset="0"/>
                        </a:rPr>
                        <a:t>0,71 ETP</a:t>
                      </a:r>
                    </a:p>
                  </a:txBody>
                  <a:tcPr marL="20936" marR="20936" marT="20936" marB="20936"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lnSpc>
                          <a:spcPct val="120000"/>
                        </a:lnSpc>
                      </a:pPr>
                      <a:r>
                        <a:rPr lang="fr-FR" sz="800">
                          <a:solidFill>
                            <a:schemeClr val="bg1"/>
                          </a:solidFill>
                          <a:effectLst/>
                          <a:latin typeface="Lato" panose="020F0502020204030203" pitchFamily="34" charset="0"/>
                        </a:rPr>
                        <a:t>01/12/22</a:t>
                      </a:r>
                    </a:p>
                  </a:txBody>
                  <a:tcPr marL="20936" marR="20936" marT="20936" marB="20936"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56799331"/>
                  </a:ext>
                </a:extLst>
              </a:tr>
              <a:tr h="232594">
                <a:tc vMerge="1">
                  <a:txBody>
                    <a:bodyPr/>
                    <a:lstStyle/>
                    <a:p>
                      <a:endParaRPr lang="fr-FR"/>
                    </a:p>
                  </a:txBody>
                  <a:tcPr/>
                </a:tc>
                <a:tc>
                  <a:txBody>
                    <a:bodyPr/>
                    <a:lstStyle/>
                    <a:p>
                      <a:pPr algn="l" rtl="0">
                        <a:lnSpc>
                          <a:spcPct val="120000"/>
                        </a:lnSpc>
                      </a:pPr>
                      <a:r>
                        <a:rPr lang="fr-FR" sz="800">
                          <a:solidFill>
                            <a:schemeClr val="bg1"/>
                          </a:solidFill>
                          <a:effectLst/>
                          <a:latin typeface="Lato" panose="020F0502020204030203" pitchFamily="34" charset="0"/>
                        </a:rPr>
                        <a:t>Suppression</a:t>
                      </a:r>
                    </a:p>
                  </a:txBody>
                  <a:tcPr marL="20936" marR="20936" marT="20936" marB="20936"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rtl="0">
                        <a:lnSpc>
                          <a:spcPct val="120000"/>
                        </a:lnSpc>
                      </a:pPr>
                      <a:r>
                        <a:rPr lang="fr-FR" sz="800">
                          <a:solidFill>
                            <a:schemeClr val="bg1"/>
                          </a:solidFill>
                          <a:effectLst/>
                          <a:latin typeface="Lato, sans-serif"/>
                        </a:rPr>
                        <a:t>Adjoint technique territorial</a:t>
                      </a:r>
                      <a:endParaRPr lang="fr-FR" sz="800">
                        <a:solidFill>
                          <a:schemeClr val="bg1"/>
                        </a:solidFill>
                        <a:effectLst/>
                        <a:latin typeface="Lato" panose="020F0502020204030203" pitchFamily="34" charset="0"/>
                      </a:endParaRPr>
                    </a:p>
                    <a:p>
                      <a:pPr algn="l" rtl="0">
                        <a:lnSpc>
                          <a:spcPct val="120000"/>
                        </a:lnSpc>
                      </a:pPr>
                      <a:r>
                        <a:rPr lang="fr-FR" sz="800">
                          <a:solidFill>
                            <a:schemeClr val="bg1"/>
                          </a:solidFill>
                          <a:effectLst/>
                          <a:latin typeface="Lato, sans-serif"/>
                        </a:rPr>
                        <a:t>Catégorie C</a:t>
                      </a:r>
                      <a:endParaRPr lang="fr-FR" sz="800">
                        <a:solidFill>
                          <a:schemeClr val="bg1"/>
                        </a:solidFill>
                        <a:effectLst/>
                        <a:latin typeface="Lato" panose="020F0502020204030203" pitchFamily="34" charset="0"/>
                      </a:endParaRPr>
                    </a:p>
                  </a:txBody>
                  <a:tcPr marL="20936" marR="20936" marT="20936" marB="20936"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lnSpc>
                          <a:spcPct val="120000"/>
                        </a:lnSpc>
                      </a:pPr>
                      <a:r>
                        <a:rPr lang="fr-FR" sz="800">
                          <a:solidFill>
                            <a:schemeClr val="bg1"/>
                          </a:solidFill>
                          <a:effectLst/>
                          <a:latin typeface="Lato" panose="020F0502020204030203" pitchFamily="34" charset="0"/>
                        </a:rPr>
                        <a:t>0,71 ETP</a:t>
                      </a:r>
                    </a:p>
                  </a:txBody>
                  <a:tcPr marL="20936" marR="20936" marT="20936" marB="20936"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lnSpc>
                          <a:spcPct val="120000"/>
                        </a:lnSpc>
                      </a:pPr>
                      <a:r>
                        <a:rPr lang="fr-FR" sz="800">
                          <a:solidFill>
                            <a:schemeClr val="bg1"/>
                          </a:solidFill>
                          <a:effectLst/>
                          <a:latin typeface="Lato" panose="020F0502020204030203" pitchFamily="34" charset="0"/>
                        </a:rPr>
                        <a:t>01/12/22</a:t>
                      </a:r>
                    </a:p>
                  </a:txBody>
                  <a:tcPr marL="20936" marR="20936" marT="20936" marB="20936"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75012010"/>
                  </a:ext>
                </a:extLst>
              </a:tr>
              <a:tr h="333085">
                <a:tc rowSpan="2">
                  <a:txBody>
                    <a:bodyPr/>
                    <a:lstStyle/>
                    <a:p>
                      <a:pPr algn="l" rtl="0">
                        <a:lnSpc>
                          <a:spcPct val="120000"/>
                        </a:lnSpc>
                      </a:pPr>
                      <a:r>
                        <a:rPr lang="fr-FR" sz="800">
                          <a:solidFill>
                            <a:schemeClr val="bg1"/>
                          </a:solidFill>
                          <a:effectLst/>
                          <a:latin typeface="Lato, sans-serif"/>
                        </a:rPr>
                        <a:t>Agent des écoles</a:t>
                      </a:r>
                      <a:endParaRPr lang="fr-FR" sz="800">
                        <a:solidFill>
                          <a:schemeClr val="bg1"/>
                        </a:solidFill>
                        <a:effectLst/>
                        <a:latin typeface="Lato" panose="020F0502020204030203" pitchFamily="34" charset="0"/>
                      </a:endParaRPr>
                    </a:p>
                    <a:p>
                      <a:pPr algn="l" rtl="0">
                        <a:lnSpc>
                          <a:spcPct val="120000"/>
                        </a:lnSpc>
                      </a:pPr>
                      <a:r>
                        <a:rPr lang="fr-FR" sz="800" i="1">
                          <a:solidFill>
                            <a:schemeClr val="bg1"/>
                          </a:solidFill>
                          <a:effectLst/>
                          <a:latin typeface="Lato, sans-serif"/>
                        </a:rPr>
                        <a:t>Direction de l’éducation</a:t>
                      </a:r>
                      <a:endParaRPr lang="fr-FR" sz="800">
                        <a:solidFill>
                          <a:schemeClr val="bg1"/>
                        </a:solidFill>
                        <a:effectLst/>
                        <a:latin typeface="Lato" panose="020F0502020204030203" pitchFamily="34" charset="0"/>
                      </a:endParaRPr>
                    </a:p>
                  </a:txBody>
                  <a:tcPr marL="20936" marR="20936" marT="20936" marB="20936"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rtl="0">
                        <a:lnSpc>
                          <a:spcPct val="120000"/>
                        </a:lnSpc>
                      </a:pPr>
                      <a:r>
                        <a:rPr lang="fr-FR" sz="800">
                          <a:solidFill>
                            <a:schemeClr val="bg1"/>
                          </a:solidFill>
                          <a:effectLst/>
                          <a:latin typeface="Lato" panose="020F0502020204030203" pitchFamily="34" charset="0"/>
                        </a:rPr>
                        <a:t>Création</a:t>
                      </a:r>
                    </a:p>
                  </a:txBody>
                  <a:tcPr marL="20936" marR="20936" marT="20936" marB="20936"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rtl="0">
                        <a:lnSpc>
                          <a:spcPct val="120000"/>
                        </a:lnSpc>
                      </a:pPr>
                      <a:r>
                        <a:rPr lang="fr-FR" sz="800">
                          <a:solidFill>
                            <a:schemeClr val="bg1"/>
                          </a:solidFill>
                          <a:effectLst/>
                          <a:latin typeface="Lato, sans-serif"/>
                        </a:rPr>
                        <a:t>Adjoint technique territorial principal 2</a:t>
                      </a:r>
                      <a:r>
                        <a:rPr lang="fr-FR" sz="800" baseline="30000">
                          <a:solidFill>
                            <a:schemeClr val="bg1"/>
                          </a:solidFill>
                          <a:effectLst/>
                          <a:latin typeface="Lato, sans-serif"/>
                        </a:rPr>
                        <a:t>ème</a:t>
                      </a:r>
                      <a:r>
                        <a:rPr lang="fr-FR" sz="800">
                          <a:solidFill>
                            <a:schemeClr val="bg1"/>
                          </a:solidFill>
                          <a:effectLst/>
                          <a:latin typeface="Lato, sans-serif"/>
                        </a:rPr>
                        <a:t> classe</a:t>
                      </a:r>
                      <a:endParaRPr lang="fr-FR" sz="800">
                        <a:solidFill>
                          <a:schemeClr val="bg1"/>
                        </a:solidFill>
                        <a:effectLst/>
                        <a:latin typeface="Lato" panose="020F0502020204030203" pitchFamily="34" charset="0"/>
                      </a:endParaRPr>
                    </a:p>
                    <a:p>
                      <a:pPr algn="l" rtl="0">
                        <a:lnSpc>
                          <a:spcPct val="120000"/>
                        </a:lnSpc>
                      </a:pPr>
                      <a:r>
                        <a:rPr lang="fr-FR" sz="800">
                          <a:solidFill>
                            <a:schemeClr val="bg1"/>
                          </a:solidFill>
                          <a:effectLst/>
                          <a:latin typeface="Lato, sans-serif"/>
                        </a:rPr>
                        <a:t>Catégorie C</a:t>
                      </a:r>
                      <a:endParaRPr lang="fr-FR" sz="800">
                        <a:solidFill>
                          <a:schemeClr val="bg1"/>
                        </a:solidFill>
                        <a:effectLst/>
                        <a:latin typeface="Lato" panose="020F0502020204030203" pitchFamily="34" charset="0"/>
                      </a:endParaRPr>
                    </a:p>
                  </a:txBody>
                  <a:tcPr marL="20936" marR="20936" marT="20936" marB="20936"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lnSpc>
                          <a:spcPct val="120000"/>
                        </a:lnSpc>
                      </a:pPr>
                      <a:r>
                        <a:rPr lang="fr-FR" sz="800">
                          <a:solidFill>
                            <a:schemeClr val="bg1"/>
                          </a:solidFill>
                          <a:effectLst/>
                          <a:latin typeface="Lato" panose="020F0502020204030203" pitchFamily="34" charset="0"/>
                        </a:rPr>
                        <a:t>0,676 ETP</a:t>
                      </a:r>
                    </a:p>
                  </a:txBody>
                  <a:tcPr marL="20936" marR="20936" marT="20936" marB="20936"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lnSpc>
                          <a:spcPct val="120000"/>
                        </a:lnSpc>
                      </a:pPr>
                      <a:r>
                        <a:rPr lang="fr-FR" sz="800">
                          <a:solidFill>
                            <a:schemeClr val="bg1"/>
                          </a:solidFill>
                          <a:effectLst/>
                          <a:latin typeface="Lato" panose="020F0502020204030203" pitchFamily="34" charset="0"/>
                        </a:rPr>
                        <a:t>01/12/22</a:t>
                      </a:r>
                    </a:p>
                  </a:txBody>
                  <a:tcPr marL="20936" marR="20936" marT="20936" marB="20936"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72770365"/>
                  </a:ext>
                </a:extLst>
              </a:tr>
              <a:tr h="232594">
                <a:tc vMerge="1">
                  <a:txBody>
                    <a:bodyPr/>
                    <a:lstStyle/>
                    <a:p>
                      <a:endParaRPr lang="fr-FR"/>
                    </a:p>
                  </a:txBody>
                  <a:tcPr/>
                </a:tc>
                <a:tc>
                  <a:txBody>
                    <a:bodyPr/>
                    <a:lstStyle/>
                    <a:p>
                      <a:pPr algn="l" rtl="0">
                        <a:lnSpc>
                          <a:spcPct val="120000"/>
                        </a:lnSpc>
                      </a:pPr>
                      <a:r>
                        <a:rPr lang="fr-FR" sz="800">
                          <a:solidFill>
                            <a:schemeClr val="bg1"/>
                          </a:solidFill>
                          <a:effectLst/>
                          <a:latin typeface="Lato" panose="020F0502020204030203" pitchFamily="34" charset="0"/>
                        </a:rPr>
                        <a:t>Suppression</a:t>
                      </a:r>
                    </a:p>
                  </a:txBody>
                  <a:tcPr marL="20936" marR="20936" marT="20936" marB="20936"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rtl="0">
                        <a:lnSpc>
                          <a:spcPct val="120000"/>
                        </a:lnSpc>
                      </a:pPr>
                      <a:r>
                        <a:rPr lang="fr-FR" sz="800">
                          <a:solidFill>
                            <a:schemeClr val="bg1"/>
                          </a:solidFill>
                          <a:effectLst/>
                          <a:latin typeface="Lato, sans-serif"/>
                        </a:rPr>
                        <a:t>Adjoint technique territorial</a:t>
                      </a:r>
                      <a:endParaRPr lang="fr-FR" sz="800">
                        <a:solidFill>
                          <a:schemeClr val="bg1"/>
                        </a:solidFill>
                        <a:effectLst/>
                        <a:latin typeface="Lato" panose="020F0502020204030203" pitchFamily="34" charset="0"/>
                      </a:endParaRPr>
                    </a:p>
                    <a:p>
                      <a:pPr algn="l" rtl="0">
                        <a:lnSpc>
                          <a:spcPct val="120000"/>
                        </a:lnSpc>
                      </a:pPr>
                      <a:r>
                        <a:rPr lang="fr-FR" sz="800">
                          <a:solidFill>
                            <a:schemeClr val="bg1"/>
                          </a:solidFill>
                          <a:effectLst/>
                          <a:latin typeface="Lato, sans-serif"/>
                        </a:rPr>
                        <a:t>Catégorie C</a:t>
                      </a:r>
                      <a:endParaRPr lang="fr-FR" sz="800">
                        <a:solidFill>
                          <a:schemeClr val="bg1"/>
                        </a:solidFill>
                        <a:effectLst/>
                        <a:latin typeface="Lato" panose="020F0502020204030203" pitchFamily="34" charset="0"/>
                      </a:endParaRPr>
                    </a:p>
                  </a:txBody>
                  <a:tcPr marL="20936" marR="20936" marT="20936" marB="20936"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lnSpc>
                          <a:spcPct val="120000"/>
                        </a:lnSpc>
                      </a:pPr>
                      <a:r>
                        <a:rPr lang="fr-FR" sz="800">
                          <a:solidFill>
                            <a:schemeClr val="bg1"/>
                          </a:solidFill>
                          <a:effectLst/>
                          <a:latin typeface="Lato" panose="020F0502020204030203" pitchFamily="34" charset="0"/>
                        </a:rPr>
                        <a:t>0,676 ETP</a:t>
                      </a:r>
                    </a:p>
                  </a:txBody>
                  <a:tcPr marL="20936" marR="20936" marT="20936" marB="20936"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lnSpc>
                          <a:spcPct val="120000"/>
                        </a:lnSpc>
                      </a:pPr>
                      <a:r>
                        <a:rPr lang="fr-FR" sz="800">
                          <a:solidFill>
                            <a:schemeClr val="bg1"/>
                          </a:solidFill>
                          <a:effectLst/>
                          <a:latin typeface="Lato" panose="020F0502020204030203" pitchFamily="34" charset="0"/>
                        </a:rPr>
                        <a:t>01/12/22</a:t>
                      </a:r>
                    </a:p>
                  </a:txBody>
                  <a:tcPr marL="20936" marR="20936" marT="20936" marB="20936"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59058946"/>
                  </a:ext>
                </a:extLst>
              </a:tr>
              <a:tr h="333085">
                <a:tc rowSpan="2">
                  <a:txBody>
                    <a:bodyPr/>
                    <a:lstStyle/>
                    <a:p>
                      <a:pPr algn="l" rtl="0">
                        <a:lnSpc>
                          <a:spcPct val="120000"/>
                        </a:lnSpc>
                      </a:pPr>
                      <a:r>
                        <a:rPr lang="fr-FR" sz="800">
                          <a:solidFill>
                            <a:schemeClr val="bg1"/>
                          </a:solidFill>
                          <a:effectLst/>
                          <a:latin typeface="Lato, sans-serif"/>
                        </a:rPr>
                        <a:t>Agent des écoles</a:t>
                      </a:r>
                      <a:endParaRPr lang="fr-FR" sz="800">
                        <a:solidFill>
                          <a:schemeClr val="bg1"/>
                        </a:solidFill>
                        <a:effectLst/>
                        <a:latin typeface="Lato" panose="020F0502020204030203" pitchFamily="34" charset="0"/>
                      </a:endParaRPr>
                    </a:p>
                    <a:p>
                      <a:pPr algn="l" rtl="0">
                        <a:lnSpc>
                          <a:spcPct val="120000"/>
                        </a:lnSpc>
                      </a:pPr>
                      <a:r>
                        <a:rPr lang="fr-FR" sz="800" i="1">
                          <a:solidFill>
                            <a:schemeClr val="bg1"/>
                          </a:solidFill>
                          <a:effectLst/>
                          <a:latin typeface="Lato, sans-serif"/>
                        </a:rPr>
                        <a:t>Direction de l’éducation</a:t>
                      </a:r>
                      <a:endParaRPr lang="fr-FR" sz="800">
                        <a:solidFill>
                          <a:schemeClr val="bg1"/>
                        </a:solidFill>
                        <a:effectLst/>
                        <a:latin typeface="Lato" panose="020F0502020204030203" pitchFamily="34" charset="0"/>
                      </a:endParaRPr>
                    </a:p>
                  </a:txBody>
                  <a:tcPr marL="20936" marR="20936" marT="20936" marB="20936"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rtl="0">
                        <a:lnSpc>
                          <a:spcPct val="120000"/>
                        </a:lnSpc>
                      </a:pPr>
                      <a:r>
                        <a:rPr lang="fr-FR" sz="800">
                          <a:solidFill>
                            <a:schemeClr val="bg1"/>
                          </a:solidFill>
                          <a:effectLst/>
                          <a:latin typeface="Lato" panose="020F0502020204030203" pitchFamily="34" charset="0"/>
                        </a:rPr>
                        <a:t>Création</a:t>
                      </a:r>
                    </a:p>
                  </a:txBody>
                  <a:tcPr marL="20936" marR="20936" marT="20936" marB="20936"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rtl="0">
                        <a:lnSpc>
                          <a:spcPct val="120000"/>
                        </a:lnSpc>
                      </a:pPr>
                      <a:r>
                        <a:rPr lang="fr-FR" sz="800">
                          <a:solidFill>
                            <a:schemeClr val="bg1"/>
                          </a:solidFill>
                          <a:effectLst/>
                          <a:latin typeface="Lato, sans-serif"/>
                        </a:rPr>
                        <a:t>Adjoint technique territorial principal 2</a:t>
                      </a:r>
                      <a:r>
                        <a:rPr lang="fr-FR" sz="800" baseline="30000">
                          <a:solidFill>
                            <a:schemeClr val="bg1"/>
                          </a:solidFill>
                          <a:effectLst/>
                          <a:latin typeface="Lato, sans-serif"/>
                        </a:rPr>
                        <a:t>ème</a:t>
                      </a:r>
                      <a:r>
                        <a:rPr lang="fr-FR" sz="800">
                          <a:solidFill>
                            <a:schemeClr val="bg1"/>
                          </a:solidFill>
                          <a:effectLst/>
                          <a:latin typeface="Lato, sans-serif"/>
                        </a:rPr>
                        <a:t> classe</a:t>
                      </a:r>
                      <a:endParaRPr lang="fr-FR" sz="800">
                        <a:solidFill>
                          <a:schemeClr val="bg1"/>
                        </a:solidFill>
                        <a:effectLst/>
                        <a:latin typeface="Lato" panose="020F0502020204030203" pitchFamily="34" charset="0"/>
                      </a:endParaRPr>
                    </a:p>
                    <a:p>
                      <a:pPr algn="l" rtl="0">
                        <a:lnSpc>
                          <a:spcPct val="120000"/>
                        </a:lnSpc>
                      </a:pPr>
                      <a:r>
                        <a:rPr lang="fr-FR" sz="800">
                          <a:solidFill>
                            <a:schemeClr val="bg1"/>
                          </a:solidFill>
                          <a:effectLst/>
                          <a:latin typeface="Lato, sans-serif"/>
                        </a:rPr>
                        <a:t>Catégorie C</a:t>
                      </a:r>
                      <a:endParaRPr lang="fr-FR" sz="800">
                        <a:solidFill>
                          <a:schemeClr val="bg1"/>
                        </a:solidFill>
                        <a:effectLst/>
                        <a:latin typeface="Lato" panose="020F0502020204030203" pitchFamily="34" charset="0"/>
                      </a:endParaRPr>
                    </a:p>
                  </a:txBody>
                  <a:tcPr marL="20936" marR="20936" marT="20936" marB="20936"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lnSpc>
                          <a:spcPct val="120000"/>
                        </a:lnSpc>
                      </a:pPr>
                      <a:r>
                        <a:rPr lang="fr-FR" sz="800">
                          <a:solidFill>
                            <a:schemeClr val="bg1"/>
                          </a:solidFill>
                          <a:effectLst/>
                          <a:latin typeface="Lato" panose="020F0502020204030203" pitchFamily="34" charset="0"/>
                        </a:rPr>
                        <a:t>0,696 ETP</a:t>
                      </a:r>
                    </a:p>
                  </a:txBody>
                  <a:tcPr marL="20936" marR="20936" marT="20936" marB="20936"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lnSpc>
                          <a:spcPct val="120000"/>
                        </a:lnSpc>
                      </a:pPr>
                      <a:r>
                        <a:rPr lang="fr-FR" sz="800">
                          <a:solidFill>
                            <a:schemeClr val="bg1"/>
                          </a:solidFill>
                          <a:effectLst/>
                          <a:latin typeface="Lato" panose="020F0502020204030203" pitchFamily="34" charset="0"/>
                        </a:rPr>
                        <a:t>01/12/22</a:t>
                      </a:r>
                    </a:p>
                  </a:txBody>
                  <a:tcPr marL="20936" marR="20936" marT="20936" marB="20936"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36807702"/>
                  </a:ext>
                </a:extLst>
              </a:tr>
              <a:tr h="232594">
                <a:tc vMerge="1">
                  <a:txBody>
                    <a:bodyPr/>
                    <a:lstStyle/>
                    <a:p>
                      <a:endParaRPr lang="fr-FR"/>
                    </a:p>
                  </a:txBody>
                  <a:tcPr/>
                </a:tc>
                <a:tc>
                  <a:txBody>
                    <a:bodyPr/>
                    <a:lstStyle/>
                    <a:p>
                      <a:pPr algn="l" rtl="0">
                        <a:lnSpc>
                          <a:spcPct val="120000"/>
                        </a:lnSpc>
                      </a:pPr>
                      <a:r>
                        <a:rPr lang="fr-FR" sz="800">
                          <a:solidFill>
                            <a:schemeClr val="bg1"/>
                          </a:solidFill>
                          <a:effectLst/>
                          <a:latin typeface="Lato" panose="020F0502020204030203" pitchFamily="34" charset="0"/>
                        </a:rPr>
                        <a:t>Suppression</a:t>
                      </a:r>
                    </a:p>
                  </a:txBody>
                  <a:tcPr marL="20936" marR="20936" marT="20936" marB="20936"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rtl="0">
                        <a:lnSpc>
                          <a:spcPct val="120000"/>
                        </a:lnSpc>
                      </a:pPr>
                      <a:r>
                        <a:rPr lang="fr-FR" sz="800">
                          <a:solidFill>
                            <a:schemeClr val="bg1"/>
                          </a:solidFill>
                          <a:effectLst/>
                          <a:latin typeface="Lato, sans-serif"/>
                        </a:rPr>
                        <a:t>Adjoint technique territorial</a:t>
                      </a:r>
                      <a:endParaRPr lang="fr-FR" sz="800">
                        <a:solidFill>
                          <a:schemeClr val="bg1"/>
                        </a:solidFill>
                        <a:effectLst/>
                        <a:latin typeface="Lato" panose="020F0502020204030203" pitchFamily="34" charset="0"/>
                      </a:endParaRPr>
                    </a:p>
                    <a:p>
                      <a:pPr algn="l" rtl="0">
                        <a:lnSpc>
                          <a:spcPct val="120000"/>
                        </a:lnSpc>
                      </a:pPr>
                      <a:r>
                        <a:rPr lang="fr-FR" sz="800">
                          <a:solidFill>
                            <a:schemeClr val="bg1"/>
                          </a:solidFill>
                          <a:effectLst/>
                          <a:latin typeface="Lato, sans-serif"/>
                        </a:rPr>
                        <a:t>Catégorie C</a:t>
                      </a:r>
                      <a:endParaRPr lang="fr-FR" sz="800">
                        <a:solidFill>
                          <a:schemeClr val="bg1"/>
                        </a:solidFill>
                        <a:effectLst/>
                        <a:latin typeface="Lato" panose="020F0502020204030203" pitchFamily="34" charset="0"/>
                      </a:endParaRPr>
                    </a:p>
                  </a:txBody>
                  <a:tcPr marL="20936" marR="20936" marT="20936" marB="20936"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lnSpc>
                          <a:spcPct val="120000"/>
                        </a:lnSpc>
                      </a:pPr>
                      <a:r>
                        <a:rPr lang="fr-FR" sz="800">
                          <a:solidFill>
                            <a:schemeClr val="bg1"/>
                          </a:solidFill>
                          <a:effectLst/>
                          <a:latin typeface="Lato" panose="020F0502020204030203" pitchFamily="34" charset="0"/>
                        </a:rPr>
                        <a:t>0,696 ETP</a:t>
                      </a:r>
                    </a:p>
                  </a:txBody>
                  <a:tcPr marL="20936" marR="20936" marT="20936" marB="20936"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lnSpc>
                          <a:spcPct val="120000"/>
                        </a:lnSpc>
                      </a:pPr>
                      <a:r>
                        <a:rPr lang="fr-FR" sz="800">
                          <a:solidFill>
                            <a:schemeClr val="bg1"/>
                          </a:solidFill>
                          <a:effectLst/>
                          <a:latin typeface="Lato" panose="020F0502020204030203" pitchFamily="34" charset="0"/>
                        </a:rPr>
                        <a:t>01/12/22</a:t>
                      </a:r>
                    </a:p>
                  </a:txBody>
                  <a:tcPr marL="20936" marR="20936" marT="20936" marB="20936"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03038274"/>
                  </a:ext>
                </a:extLst>
              </a:tr>
              <a:tr h="333085">
                <a:tc rowSpan="2">
                  <a:txBody>
                    <a:bodyPr/>
                    <a:lstStyle/>
                    <a:p>
                      <a:pPr algn="l" rtl="0">
                        <a:lnSpc>
                          <a:spcPct val="120000"/>
                        </a:lnSpc>
                      </a:pPr>
                      <a:r>
                        <a:rPr lang="fr-FR" sz="800">
                          <a:solidFill>
                            <a:schemeClr val="bg1"/>
                          </a:solidFill>
                          <a:effectLst/>
                          <a:latin typeface="Lato, sans-serif"/>
                        </a:rPr>
                        <a:t>Agent des écoles</a:t>
                      </a:r>
                      <a:endParaRPr lang="fr-FR" sz="800">
                        <a:solidFill>
                          <a:schemeClr val="bg1"/>
                        </a:solidFill>
                        <a:effectLst/>
                        <a:latin typeface="Lato" panose="020F0502020204030203" pitchFamily="34" charset="0"/>
                      </a:endParaRPr>
                    </a:p>
                    <a:p>
                      <a:pPr algn="l" rtl="0">
                        <a:lnSpc>
                          <a:spcPct val="120000"/>
                        </a:lnSpc>
                      </a:pPr>
                      <a:r>
                        <a:rPr lang="fr-FR" sz="800" i="1">
                          <a:solidFill>
                            <a:schemeClr val="bg1"/>
                          </a:solidFill>
                          <a:effectLst/>
                          <a:latin typeface="Lato, sans-serif"/>
                        </a:rPr>
                        <a:t>Direction de l’éducation</a:t>
                      </a:r>
                      <a:endParaRPr lang="fr-FR" sz="800">
                        <a:solidFill>
                          <a:schemeClr val="bg1"/>
                        </a:solidFill>
                        <a:effectLst/>
                        <a:latin typeface="Lato" panose="020F0502020204030203" pitchFamily="34" charset="0"/>
                      </a:endParaRPr>
                    </a:p>
                  </a:txBody>
                  <a:tcPr marL="20936" marR="20936" marT="20936" marB="20936"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rtl="0">
                        <a:lnSpc>
                          <a:spcPct val="120000"/>
                        </a:lnSpc>
                      </a:pPr>
                      <a:r>
                        <a:rPr lang="fr-FR" sz="800">
                          <a:solidFill>
                            <a:schemeClr val="bg1"/>
                          </a:solidFill>
                          <a:effectLst/>
                          <a:latin typeface="Lato" panose="020F0502020204030203" pitchFamily="34" charset="0"/>
                        </a:rPr>
                        <a:t>Création</a:t>
                      </a:r>
                    </a:p>
                  </a:txBody>
                  <a:tcPr marL="20936" marR="20936" marT="20936" marB="20936"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rtl="0">
                        <a:lnSpc>
                          <a:spcPct val="120000"/>
                        </a:lnSpc>
                      </a:pPr>
                      <a:r>
                        <a:rPr lang="fr-FR" sz="800">
                          <a:solidFill>
                            <a:schemeClr val="bg1"/>
                          </a:solidFill>
                          <a:effectLst/>
                          <a:latin typeface="Lato, sans-serif"/>
                        </a:rPr>
                        <a:t>Adjoint technique territorial principal 2</a:t>
                      </a:r>
                      <a:r>
                        <a:rPr lang="fr-FR" sz="800" baseline="30000">
                          <a:solidFill>
                            <a:schemeClr val="bg1"/>
                          </a:solidFill>
                          <a:effectLst/>
                          <a:latin typeface="Lato, sans-serif"/>
                        </a:rPr>
                        <a:t>ème</a:t>
                      </a:r>
                      <a:r>
                        <a:rPr lang="fr-FR" sz="800">
                          <a:solidFill>
                            <a:schemeClr val="bg1"/>
                          </a:solidFill>
                          <a:effectLst/>
                          <a:latin typeface="Lato, sans-serif"/>
                        </a:rPr>
                        <a:t> classe</a:t>
                      </a:r>
                      <a:endParaRPr lang="fr-FR" sz="800">
                        <a:solidFill>
                          <a:schemeClr val="bg1"/>
                        </a:solidFill>
                        <a:effectLst/>
                        <a:latin typeface="Lato" panose="020F0502020204030203" pitchFamily="34" charset="0"/>
                      </a:endParaRPr>
                    </a:p>
                    <a:p>
                      <a:pPr algn="l" rtl="0">
                        <a:lnSpc>
                          <a:spcPct val="120000"/>
                        </a:lnSpc>
                      </a:pPr>
                      <a:r>
                        <a:rPr lang="fr-FR" sz="800">
                          <a:solidFill>
                            <a:schemeClr val="bg1"/>
                          </a:solidFill>
                          <a:effectLst/>
                          <a:latin typeface="Lato, sans-serif"/>
                        </a:rPr>
                        <a:t>Catégorie C</a:t>
                      </a:r>
                      <a:endParaRPr lang="fr-FR" sz="800">
                        <a:solidFill>
                          <a:schemeClr val="bg1"/>
                        </a:solidFill>
                        <a:effectLst/>
                        <a:latin typeface="Lato" panose="020F0502020204030203" pitchFamily="34" charset="0"/>
                      </a:endParaRPr>
                    </a:p>
                  </a:txBody>
                  <a:tcPr marL="20936" marR="20936" marT="20936" marB="20936"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lnSpc>
                          <a:spcPct val="120000"/>
                        </a:lnSpc>
                      </a:pPr>
                      <a:r>
                        <a:rPr lang="fr-FR" sz="800">
                          <a:solidFill>
                            <a:schemeClr val="bg1"/>
                          </a:solidFill>
                          <a:effectLst/>
                          <a:latin typeface="Lato" panose="020F0502020204030203" pitchFamily="34" charset="0"/>
                        </a:rPr>
                        <a:t>0,984 ETP</a:t>
                      </a:r>
                    </a:p>
                  </a:txBody>
                  <a:tcPr marL="20936" marR="20936" marT="20936" marB="20936"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lnSpc>
                          <a:spcPct val="120000"/>
                        </a:lnSpc>
                      </a:pPr>
                      <a:r>
                        <a:rPr lang="fr-FR" sz="800">
                          <a:solidFill>
                            <a:schemeClr val="bg1"/>
                          </a:solidFill>
                          <a:effectLst/>
                          <a:latin typeface="Lato, sans-serif"/>
                        </a:rPr>
                        <a:t>01/12/22</a:t>
                      </a:r>
                      <a:endParaRPr lang="fr-FR" sz="800">
                        <a:solidFill>
                          <a:schemeClr val="bg1"/>
                        </a:solidFill>
                        <a:effectLst/>
                        <a:latin typeface="Lato" panose="020F0502020204030203" pitchFamily="34" charset="0"/>
                      </a:endParaRPr>
                    </a:p>
                  </a:txBody>
                  <a:tcPr marL="20936" marR="20936" marT="20936" marB="20936"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46419256"/>
                  </a:ext>
                </a:extLst>
              </a:tr>
              <a:tr h="232594">
                <a:tc vMerge="1">
                  <a:txBody>
                    <a:bodyPr/>
                    <a:lstStyle/>
                    <a:p>
                      <a:endParaRPr lang="fr-FR"/>
                    </a:p>
                  </a:txBody>
                  <a:tcPr/>
                </a:tc>
                <a:tc>
                  <a:txBody>
                    <a:bodyPr/>
                    <a:lstStyle/>
                    <a:p>
                      <a:pPr algn="l" rtl="0">
                        <a:lnSpc>
                          <a:spcPct val="120000"/>
                        </a:lnSpc>
                      </a:pPr>
                      <a:r>
                        <a:rPr lang="fr-FR" sz="800">
                          <a:solidFill>
                            <a:schemeClr val="bg1"/>
                          </a:solidFill>
                          <a:effectLst/>
                          <a:latin typeface="Lato" panose="020F0502020204030203" pitchFamily="34" charset="0"/>
                        </a:rPr>
                        <a:t>Suppression</a:t>
                      </a:r>
                    </a:p>
                  </a:txBody>
                  <a:tcPr marL="20936" marR="20936" marT="20936" marB="20936"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rtl="0">
                        <a:lnSpc>
                          <a:spcPct val="120000"/>
                        </a:lnSpc>
                      </a:pPr>
                      <a:r>
                        <a:rPr lang="fr-FR" sz="800">
                          <a:solidFill>
                            <a:schemeClr val="bg1"/>
                          </a:solidFill>
                          <a:effectLst/>
                          <a:latin typeface="Lato, sans-serif"/>
                        </a:rPr>
                        <a:t>Adjoint technique territorial</a:t>
                      </a:r>
                      <a:endParaRPr lang="fr-FR" sz="800">
                        <a:solidFill>
                          <a:schemeClr val="bg1"/>
                        </a:solidFill>
                        <a:effectLst/>
                        <a:latin typeface="Lato" panose="020F0502020204030203" pitchFamily="34" charset="0"/>
                      </a:endParaRPr>
                    </a:p>
                    <a:p>
                      <a:pPr algn="l" rtl="0">
                        <a:lnSpc>
                          <a:spcPct val="120000"/>
                        </a:lnSpc>
                      </a:pPr>
                      <a:r>
                        <a:rPr lang="fr-FR" sz="800">
                          <a:solidFill>
                            <a:schemeClr val="bg1"/>
                          </a:solidFill>
                          <a:effectLst/>
                          <a:latin typeface="Lato, sans-serif"/>
                        </a:rPr>
                        <a:t>Catégorie C</a:t>
                      </a:r>
                      <a:endParaRPr lang="fr-FR" sz="800">
                        <a:solidFill>
                          <a:schemeClr val="bg1"/>
                        </a:solidFill>
                        <a:effectLst/>
                        <a:latin typeface="Lato" panose="020F0502020204030203" pitchFamily="34" charset="0"/>
                      </a:endParaRPr>
                    </a:p>
                  </a:txBody>
                  <a:tcPr marL="20936" marR="20936" marT="20936" marB="20936"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lnSpc>
                          <a:spcPct val="120000"/>
                        </a:lnSpc>
                      </a:pPr>
                      <a:r>
                        <a:rPr lang="fr-FR" sz="800">
                          <a:solidFill>
                            <a:schemeClr val="bg1"/>
                          </a:solidFill>
                          <a:effectLst/>
                          <a:latin typeface="Lato" panose="020F0502020204030203" pitchFamily="34" charset="0"/>
                        </a:rPr>
                        <a:t>0,984 ETP</a:t>
                      </a:r>
                    </a:p>
                  </a:txBody>
                  <a:tcPr marL="20936" marR="20936" marT="20936" marB="20936"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lnSpc>
                          <a:spcPct val="120000"/>
                        </a:lnSpc>
                      </a:pPr>
                      <a:r>
                        <a:rPr lang="fr-FR" sz="800">
                          <a:solidFill>
                            <a:schemeClr val="bg1"/>
                          </a:solidFill>
                          <a:effectLst/>
                          <a:latin typeface="Lato" panose="020F0502020204030203" pitchFamily="34" charset="0"/>
                        </a:rPr>
                        <a:t>01/12/22</a:t>
                      </a:r>
                    </a:p>
                  </a:txBody>
                  <a:tcPr marL="20936" marR="20936" marT="20936" marB="20936"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76732033"/>
                  </a:ext>
                </a:extLst>
              </a:tr>
              <a:tr h="333085">
                <a:tc rowSpan="2">
                  <a:txBody>
                    <a:bodyPr/>
                    <a:lstStyle/>
                    <a:p>
                      <a:pPr algn="l" rtl="0">
                        <a:lnSpc>
                          <a:spcPct val="120000"/>
                        </a:lnSpc>
                      </a:pPr>
                      <a:r>
                        <a:rPr lang="fr-FR" sz="800">
                          <a:solidFill>
                            <a:schemeClr val="bg1"/>
                          </a:solidFill>
                          <a:effectLst/>
                          <a:latin typeface="Lato, sans-serif"/>
                        </a:rPr>
                        <a:t>Agent des écoles</a:t>
                      </a:r>
                      <a:endParaRPr lang="fr-FR" sz="800">
                        <a:solidFill>
                          <a:schemeClr val="bg1"/>
                        </a:solidFill>
                        <a:effectLst/>
                        <a:latin typeface="Lato" panose="020F0502020204030203" pitchFamily="34" charset="0"/>
                      </a:endParaRPr>
                    </a:p>
                    <a:p>
                      <a:pPr algn="l" rtl="0">
                        <a:lnSpc>
                          <a:spcPct val="120000"/>
                        </a:lnSpc>
                      </a:pPr>
                      <a:r>
                        <a:rPr lang="fr-FR" sz="800" i="1">
                          <a:solidFill>
                            <a:schemeClr val="bg1"/>
                          </a:solidFill>
                          <a:effectLst/>
                          <a:latin typeface="Lato, sans-serif"/>
                        </a:rPr>
                        <a:t>Direction de l’éducation</a:t>
                      </a:r>
                      <a:endParaRPr lang="fr-FR" sz="800">
                        <a:solidFill>
                          <a:schemeClr val="bg1"/>
                        </a:solidFill>
                        <a:effectLst/>
                        <a:latin typeface="Lato" panose="020F0502020204030203" pitchFamily="34" charset="0"/>
                      </a:endParaRPr>
                    </a:p>
                  </a:txBody>
                  <a:tcPr marL="20936" marR="20936" marT="20936" marB="20936"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rtl="0">
                        <a:lnSpc>
                          <a:spcPct val="120000"/>
                        </a:lnSpc>
                      </a:pPr>
                      <a:r>
                        <a:rPr lang="fr-FR" sz="800">
                          <a:solidFill>
                            <a:schemeClr val="bg1"/>
                          </a:solidFill>
                          <a:effectLst/>
                          <a:latin typeface="Lato" panose="020F0502020204030203" pitchFamily="34" charset="0"/>
                        </a:rPr>
                        <a:t>Création</a:t>
                      </a:r>
                    </a:p>
                  </a:txBody>
                  <a:tcPr marL="20936" marR="20936" marT="20936" marB="20936"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rtl="0">
                        <a:lnSpc>
                          <a:spcPct val="120000"/>
                        </a:lnSpc>
                      </a:pPr>
                      <a:r>
                        <a:rPr lang="fr-FR" sz="800">
                          <a:solidFill>
                            <a:schemeClr val="bg1"/>
                          </a:solidFill>
                          <a:effectLst/>
                          <a:latin typeface="Lato, sans-serif"/>
                        </a:rPr>
                        <a:t>Adjoint technique territorial principal 2</a:t>
                      </a:r>
                      <a:r>
                        <a:rPr lang="fr-FR" sz="800" baseline="30000">
                          <a:solidFill>
                            <a:schemeClr val="bg1"/>
                          </a:solidFill>
                          <a:effectLst/>
                          <a:latin typeface="Lato, sans-serif"/>
                        </a:rPr>
                        <a:t>ème</a:t>
                      </a:r>
                      <a:r>
                        <a:rPr lang="fr-FR" sz="800">
                          <a:solidFill>
                            <a:schemeClr val="bg1"/>
                          </a:solidFill>
                          <a:effectLst/>
                          <a:latin typeface="Lato, sans-serif"/>
                        </a:rPr>
                        <a:t> classe</a:t>
                      </a:r>
                      <a:endParaRPr lang="fr-FR" sz="800">
                        <a:solidFill>
                          <a:schemeClr val="bg1"/>
                        </a:solidFill>
                        <a:effectLst/>
                        <a:latin typeface="Lato" panose="020F0502020204030203" pitchFamily="34" charset="0"/>
                      </a:endParaRPr>
                    </a:p>
                    <a:p>
                      <a:pPr algn="l" rtl="0">
                        <a:lnSpc>
                          <a:spcPct val="120000"/>
                        </a:lnSpc>
                      </a:pPr>
                      <a:r>
                        <a:rPr lang="fr-FR" sz="800">
                          <a:solidFill>
                            <a:schemeClr val="bg1"/>
                          </a:solidFill>
                          <a:effectLst/>
                          <a:latin typeface="Lato, sans-serif"/>
                        </a:rPr>
                        <a:t>Catégorie C</a:t>
                      </a:r>
                      <a:endParaRPr lang="fr-FR" sz="800">
                        <a:solidFill>
                          <a:schemeClr val="bg1"/>
                        </a:solidFill>
                        <a:effectLst/>
                        <a:latin typeface="Lato" panose="020F0502020204030203" pitchFamily="34" charset="0"/>
                      </a:endParaRPr>
                    </a:p>
                  </a:txBody>
                  <a:tcPr marL="20936" marR="20936" marT="20936" marB="20936"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lnSpc>
                          <a:spcPct val="120000"/>
                        </a:lnSpc>
                      </a:pPr>
                      <a:r>
                        <a:rPr lang="fr-FR" sz="800">
                          <a:solidFill>
                            <a:schemeClr val="bg1"/>
                          </a:solidFill>
                          <a:effectLst/>
                          <a:latin typeface="Lato" panose="020F0502020204030203" pitchFamily="34" charset="0"/>
                        </a:rPr>
                        <a:t>0,361 ETP</a:t>
                      </a:r>
                    </a:p>
                  </a:txBody>
                  <a:tcPr marL="20936" marR="20936" marT="20936" marB="20936"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tx1"/>
                    </a:solidFill>
                  </a:tcPr>
                </a:tc>
                <a:tc>
                  <a:txBody>
                    <a:bodyPr/>
                    <a:lstStyle/>
                    <a:p>
                      <a:pPr algn="ctr" rtl="0">
                        <a:lnSpc>
                          <a:spcPct val="120000"/>
                        </a:lnSpc>
                      </a:pPr>
                      <a:r>
                        <a:rPr lang="fr-FR" sz="800">
                          <a:solidFill>
                            <a:schemeClr val="bg1"/>
                          </a:solidFill>
                          <a:effectLst/>
                          <a:latin typeface="Lato" panose="020F0502020204030203" pitchFamily="34" charset="0"/>
                        </a:rPr>
                        <a:t>01/12/22</a:t>
                      </a:r>
                    </a:p>
                  </a:txBody>
                  <a:tcPr marL="20936" marR="20936" marT="20936" marB="20936"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3037343153"/>
                  </a:ext>
                </a:extLst>
              </a:tr>
              <a:tr h="232594">
                <a:tc vMerge="1">
                  <a:txBody>
                    <a:bodyPr/>
                    <a:lstStyle/>
                    <a:p>
                      <a:endParaRPr lang="fr-FR"/>
                    </a:p>
                  </a:txBody>
                  <a:tcPr/>
                </a:tc>
                <a:tc>
                  <a:txBody>
                    <a:bodyPr/>
                    <a:lstStyle/>
                    <a:p>
                      <a:pPr algn="l" rtl="0">
                        <a:lnSpc>
                          <a:spcPct val="120000"/>
                        </a:lnSpc>
                      </a:pPr>
                      <a:r>
                        <a:rPr lang="fr-FR" sz="800">
                          <a:solidFill>
                            <a:schemeClr val="bg1"/>
                          </a:solidFill>
                          <a:effectLst/>
                          <a:latin typeface="Lato" panose="020F0502020204030203" pitchFamily="34" charset="0"/>
                        </a:rPr>
                        <a:t>Suppression</a:t>
                      </a:r>
                    </a:p>
                  </a:txBody>
                  <a:tcPr marL="20936" marR="20936" marT="20936" marB="20936"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rtl="0">
                        <a:lnSpc>
                          <a:spcPct val="120000"/>
                        </a:lnSpc>
                      </a:pPr>
                      <a:r>
                        <a:rPr lang="fr-FR" sz="800">
                          <a:solidFill>
                            <a:schemeClr val="bg1"/>
                          </a:solidFill>
                          <a:effectLst/>
                          <a:latin typeface="Lato, sans-serif"/>
                        </a:rPr>
                        <a:t>Adjoint technique territorial</a:t>
                      </a:r>
                      <a:endParaRPr lang="fr-FR" sz="800">
                        <a:solidFill>
                          <a:schemeClr val="bg1"/>
                        </a:solidFill>
                        <a:effectLst/>
                        <a:latin typeface="Lato" panose="020F0502020204030203" pitchFamily="34" charset="0"/>
                      </a:endParaRPr>
                    </a:p>
                    <a:p>
                      <a:pPr algn="l" rtl="0">
                        <a:lnSpc>
                          <a:spcPct val="120000"/>
                        </a:lnSpc>
                      </a:pPr>
                      <a:r>
                        <a:rPr lang="fr-FR" sz="800">
                          <a:solidFill>
                            <a:schemeClr val="bg1"/>
                          </a:solidFill>
                          <a:effectLst/>
                          <a:latin typeface="Lato, sans-serif"/>
                        </a:rPr>
                        <a:t>Catégorie C</a:t>
                      </a:r>
                      <a:endParaRPr lang="fr-FR" sz="800">
                        <a:solidFill>
                          <a:schemeClr val="bg1"/>
                        </a:solidFill>
                        <a:effectLst/>
                        <a:latin typeface="Lato" panose="020F0502020204030203" pitchFamily="34" charset="0"/>
                      </a:endParaRPr>
                    </a:p>
                  </a:txBody>
                  <a:tcPr marL="20936" marR="20936" marT="20936" marB="20936"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lnSpc>
                          <a:spcPct val="120000"/>
                        </a:lnSpc>
                      </a:pPr>
                      <a:r>
                        <a:rPr lang="fr-FR" sz="800">
                          <a:solidFill>
                            <a:schemeClr val="bg1"/>
                          </a:solidFill>
                          <a:effectLst/>
                          <a:latin typeface="Lato" panose="020F0502020204030203" pitchFamily="34" charset="0"/>
                        </a:rPr>
                        <a:t>0,361 ETP</a:t>
                      </a:r>
                    </a:p>
                  </a:txBody>
                  <a:tcPr marL="20936" marR="20936" marT="20936" marB="20936"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tx1"/>
                    </a:solidFill>
                  </a:tcPr>
                </a:tc>
                <a:tc>
                  <a:txBody>
                    <a:bodyPr/>
                    <a:lstStyle/>
                    <a:p>
                      <a:pPr algn="ctr" rtl="0">
                        <a:lnSpc>
                          <a:spcPct val="120000"/>
                        </a:lnSpc>
                      </a:pPr>
                      <a:r>
                        <a:rPr lang="fr-FR" sz="800" dirty="0">
                          <a:solidFill>
                            <a:schemeClr val="bg1"/>
                          </a:solidFill>
                          <a:effectLst/>
                          <a:latin typeface="Lato" panose="020F0502020204030203" pitchFamily="34" charset="0"/>
                        </a:rPr>
                        <a:t>01/12/22</a:t>
                      </a:r>
                    </a:p>
                  </a:txBody>
                  <a:tcPr marL="20936" marR="20936" marT="20936" marB="20936"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098406681"/>
                  </a:ext>
                </a:extLst>
              </a:tr>
            </a:tbl>
          </a:graphicData>
        </a:graphic>
      </p:graphicFrame>
      <p:sp>
        <p:nvSpPr>
          <p:cNvPr id="2" name="Espace réservé du numéro de diapositive 1">
            <a:extLst>
              <a:ext uri="{FF2B5EF4-FFF2-40B4-BE49-F238E27FC236}">
                <a16:creationId xmlns:a16="http://schemas.microsoft.com/office/drawing/2014/main" id="{5870A538-E660-6B66-D378-E960667EAA7E}"/>
              </a:ext>
            </a:extLst>
          </p:cNvPr>
          <p:cNvSpPr>
            <a:spLocks noGrp="1"/>
          </p:cNvSpPr>
          <p:nvPr>
            <p:ph type="sldNum" sz="quarter" idx="12"/>
          </p:nvPr>
        </p:nvSpPr>
        <p:spPr/>
        <p:txBody>
          <a:bodyPr/>
          <a:lstStyle/>
          <a:p>
            <a:fld id="{7DD352F8-E6D5-40A5-90BA-A89BD40754D9}" type="slidenum">
              <a:rPr lang="fr-FR" smtClean="0"/>
              <a:pPr/>
              <a:t>70</a:t>
            </a:fld>
            <a:endParaRPr lang="fr-FR"/>
          </a:p>
        </p:txBody>
      </p:sp>
    </p:spTree>
    <p:extLst>
      <p:ext uri="{BB962C8B-B14F-4D97-AF65-F5344CB8AC3E}">
        <p14:creationId xmlns:p14="http://schemas.microsoft.com/office/powerpoint/2010/main" val="128010970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ce réservé du contenu 9"/>
          <p:cNvSpPr>
            <a:spLocks noGrp="1"/>
          </p:cNvSpPr>
          <p:nvPr>
            <p:ph idx="1"/>
          </p:nvPr>
        </p:nvSpPr>
        <p:spPr>
          <a:xfrm>
            <a:off x="354359" y="576451"/>
            <a:ext cx="8435280" cy="3590176"/>
          </a:xfrm>
        </p:spPr>
        <p:txBody>
          <a:bodyPr vert="horz" lIns="91440" tIns="45720" rIns="91440" bIns="45720" rtlCol="0" anchor="t">
            <a:normAutofit/>
          </a:bodyPr>
          <a:lstStyle/>
          <a:p>
            <a:pPr marL="0" indent="0" algn="just">
              <a:spcBef>
                <a:spcPts val="0"/>
              </a:spcBef>
              <a:spcAft>
                <a:spcPts val="600"/>
              </a:spcAft>
              <a:buNone/>
              <a:tabLst>
                <a:tab pos="457200" algn="l"/>
              </a:tabLst>
            </a:pPr>
            <a:r>
              <a:rPr lang="fr-FR" sz="1800" b="1" dirty="0">
                <a:solidFill>
                  <a:schemeClr val="accent4">
                    <a:lumMod val="75000"/>
                  </a:schemeClr>
                </a:solidFill>
                <a:ea typeface="+mn-lt"/>
                <a:cs typeface="+mn-lt"/>
              </a:rPr>
              <a:t>11. Modification du tableau des emplois permanents</a:t>
            </a:r>
            <a:endParaRPr lang="fr-FR" sz="1800" b="1" dirty="0">
              <a:solidFill>
                <a:schemeClr val="bg1"/>
              </a:solidFill>
              <a:ea typeface="+mn-lt"/>
              <a:cs typeface="+mn-lt"/>
            </a:endParaRPr>
          </a:p>
          <a:p>
            <a:pPr marL="0" indent="0" algn="just">
              <a:buNone/>
              <a:tabLst>
                <a:tab pos="457200" algn="l"/>
              </a:tabLst>
            </a:pPr>
            <a:endParaRPr lang="fr-FR" sz="2000" b="1" dirty="0">
              <a:solidFill>
                <a:schemeClr val="bg1"/>
              </a:solidFill>
              <a:ea typeface="+mn-lt"/>
              <a:cs typeface="+mn-lt"/>
            </a:endParaRPr>
          </a:p>
        </p:txBody>
      </p:sp>
      <p:cxnSp>
        <p:nvCxnSpPr>
          <p:cNvPr id="4" name="Connecteur droit 3">
            <a:extLst>
              <a:ext uri="{FF2B5EF4-FFF2-40B4-BE49-F238E27FC236}">
                <a16:creationId xmlns:a16="http://schemas.microsoft.com/office/drawing/2014/main" id="{D990F430-F22E-4DFD-AC13-B6FE6F28C6E6}"/>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5" name="Espace réservé de la date 1">
            <a:extLst>
              <a:ext uri="{FF2B5EF4-FFF2-40B4-BE49-F238E27FC236}">
                <a16:creationId xmlns:a16="http://schemas.microsoft.com/office/drawing/2014/main" id="{751B799A-2741-46CE-8EB5-1345CA22DF28}"/>
              </a:ext>
            </a:extLst>
          </p:cNvPr>
          <p:cNvSpPr>
            <a:spLocks noGrp="1"/>
          </p:cNvSpPr>
          <p:nvPr>
            <p:ph type="dt" sz="half" idx="10"/>
          </p:nvPr>
        </p:nvSpPr>
        <p:spPr>
          <a:xfrm>
            <a:off x="457200" y="4767264"/>
            <a:ext cx="3322712"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1" u="none" strike="noStrike" kern="1200" cap="none" spc="0" normalizeH="0" baseline="0" noProof="0">
                <a:ln>
                  <a:noFill/>
                </a:ln>
                <a:solidFill>
                  <a:srgbClr val="C00000"/>
                </a:solidFill>
                <a:effectLst/>
                <a:uLnTx/>
                <a:uFillTx/>
                <a:latin typeface="Lato"/>
                <a:ea typeface="+mn-ea"/>
                <a:cs typeface="+mn-cs"/>
              </a:rPr>
              <a:t>Conseil communautaire – 17 novembre 2022</a:t>
            </a:r>
          </a:p>
        </p:txBody>
      </p:sp>
      <p:sp>
        <p:nvSpPr>
          <p:cNvPr id="11" name="Titre 8">
            <a:extLst>
              <a:ext uri="{FF2B5EF4-FFF2-40B4-BE49-F238E27FC236}">
                <a16:creationId xmlns:a16="http://schemas.microsoft.com/office/drawing/2014/main" id="{0A83268C-EB87-4C8B-A9A4-D9347EFA9591}"/>
              </a:ext>
            </a:extLst>
          </p:cNvPr>
          <p:cNvSpPr txBox="1">
            <a:spLocks/>
          </p:cNvSpPr>
          <p:nvPr/>
        </p:nvSpPr>
        <p:spPr>
          <a:xfrm>
            <a:off x="307295" y="-56628"/>
            <a:ext cx="8892480" cy="792594"/>
          </a:xfrm>
          <a:prstGeom prst="rect">
            <a:avLst/>
          </a:prstGeom>
        </p:spPr>
        <p:txBody>
          <a:bodyPr vert="horz" lIns="91440" tIns="45720" rIns="91440" bIns="45720" rtlCol="0" anchor="t">
            <a:normAutofit fontScale="97500"/>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100" b="1" i="0" u="none" strike="noStrike" kern="1200" cap="none" spc="0" normalizeH="0" baseline="0" noProof="0" dirty="0">
                <a:ln>
                  <a:noFill/>
                </a:ln>
                <a:solidFill>
                  <a:srgbClr val="559398">
                    <a:lumMod val="75000"/>
                  </a:srgbClr>
                </a:solidFill>
                <a:effectLst/>
                <a:uLnTx/>
                <a:uFillTx/>
                <a:latin typeface="Caviar Dreams" pitchFamily="34" charset="0"/>
                <a:ea typeface="+mn-ea"/>
                <a:cs typeface="Arial" pitchFamily="34" charset="0"/>
              </a:rPr>
              <a:t>Ressources humaines et communication interne </a:t>
            </a:r>
            <a:r>
              <a:rPr kumimoji="0" lang="fr-FR" sz="3100" b="1" i="1" u="none" strike="noStrike" kern="1200" cap="none" spc="0" normalizeH="0" baseline="0" noProof="0" dirty="0">
                <a:ln>
                  <a:noFill/>
                </a:ln>
                <a:solidFill>
                  <a:srgbClr val="559398">
                    <a:lumMod val="75000"/>
                  </a:srgbClr>
                </a:solidFill>
                <a:effectLst/>
                <a:uLnTx/>
                <a:uFillTx/>
                <a:latin typeface="Lato" pitchFamily="34" charset="0"/>
                <a:ea typeface="Lato" pitchFamily="34" charset="0"/>
                <a:cs typeface="Lato"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1" i="1" u="none" strike="noStrike" kern="1200" cap="none" spc="0" normalizeH="0" baseline="0" noProof="0" dirty="0">
                <a:ln>
                  <a:noFill/>
                </a:ln>
                <a:solidFill>
                  <a:srgbClr val="5E3B27"/>
                </a:solidFill>
                <a:effectLst/>
                <a:uLnTx/>
                <a:uFillTx/>
                <a:latin typeface="Lato" pitchFamily="34" charset="0"/>
                <a:ea typeface="Lato" pitchFamily="34" charset="0"/>
                <a:cs typeface="Lato" pitchFamily="34" charset="0"/>
              </a:rPr>
              <a:t>-  Intervention de Madame Sylvie COUSIN</a:t>
            </a:r>
          </a:p>
        </p:txBody>
      </p:sp>
      <p:graphicFrame>
        <p:nvGraphicFramePr>
          <p:cNvPr id="2" name="Tableau 1">
            <a:extLst>
              <a:ext uri="{FF2B5EF4-FFF2-40B4-BE49-F238E27FC236}">
                <a16:creationId xmlns:a16="http://schemas.microsoft.com/office/drawing/2014/main" id="{FE9C1B13-B3B9-9CB7-A440-E12CBA7E26E1}"/>
              </a:ext>
            </a:extLst>
          </p:cNvPr>
          <p:cNvGraphicFramePr>
            <a:graphicFrameLocks noGrp="1"/>
          </p:cNvGraphicFramePr>
          <p:nvPr>
            <p:extLst>
              <p:ext uri="{D42A27DB-BD31-4B8C-83A1-F6EECF244321}">
                <p14:modId xmlns:p14="http://schemas.microsoft.com/office/powerpoint/2010/main" val="3442703014"/>
              </p:ext>
            </p:extLst>
          </p:nvPr>
        </p:nvGraphicFramePr>
        <p:xfrm>
          <a:off x="196851" y="1020689"/>
          <a:ext cx="8947149" cy="3745248"/>
        </p:xfrm>
        <a:graphic>
          <a:graphicData uri="http://schemas.openxmlformats.org/drawingml/2006/table">
            <a:tbl>
              <a:tblPr/>
              <a:tblGrid>
                <a:gridCol w="1857376">
                  <a:extLst>
                    <a:ext uri="{9D8B030D-6E8A-4147-A177-3AD203B41FA5}">
                      <a16:colId xmlns:a16="http://schemas.microsoft.com/office/drawing/2014/main" val="2301020647"/>
                    </a:ext>
                  </a:extLst>
                </a:gridCol>
                <a:gridCol w="2502874">
                  <a:extLst>
                    <a:ext uri="{9D8B030D-6E8A-4147-A177-3AD203B41FA5}">
                      <a16:colId xmlns:a16="http://schemas.microsoft.com/office/drawing/2014/main" val="909465993"/>
                    </a:ext>
                  </a:extLst>
                </a:gridCol>
                <a:gridCol w="2967991">
                  <a:extLst>
                    <a:ext uri="{9D8B030D-6E8A-4147-A177-3AD203B41FA5}">
                      <a16:colId xmlns:a16="http://schemas.microsoft.com/office/drawing/2014/main" val="2770701196"/>
                    </a:ext>
                  </a:extLst>
                </a:gridCol>
                <a:gridCol w="809454">
                  <a:extLst>
                    <a:ext uri="{9D8B030D-6E8A-4147-A177-3AD203B41FA5}">
                      <a16:colId xmlns:a16="http://schemas.microsoft.com/office/drawing/2014/main" val="1309912239"/>
                    </a:ext>
                  </a:extLst>
                </a:gridCol>
                <a:gridCol w="809454">
                  <a:extLst>
                    <a:ext uri="{9D8B030D-6E8A-4147-A177-3AD203B41FA5}">
                      <a16:colId xmlns:a16="http://schemas.microsoft.com/office/drawing/2014/main" val="892941596"/>
                    </a:ext>
                  </a:extLst>
                </a:gridCol>
              </a:tblGrid>
              <a:tr h="273791">
                <a:tc rowSpan="2">
                  <a:txBody>
                    <a:bodyPr/>
                    <a:lstStyle/>
                    <a:p>
                      <a:pPr algn="l" rtl="0">
                        <a:lnSpc>
                          <a:spcPct val="120000"/>
                        </a:lnSpc>
                      </a:pPr>
                      <a:r>
                        <a:rPr lang="fr-FR" sz="800" dirty="0">
                          <a:solidFill>
                            <a:schemeClr val="bg1"/>
                          </a:solidFill>
                          <a:effectLst/>
                          <a:latin typeface="Lato, sans-serif"/>
                        </a:rPr>
                        <a:t>Agent d’entretien et logistique</a:t>
                      </a:r>
                      <a:endParaRPr lang="fr-FR" sz="800" dirty="0">
                        <a:solidFill>
                          <a:schemeClr val="bg1"/>
                        </a:solidFill>
                        <a:effectLst/>
                        <a:latin typeface="Lato" panose="020F0502020204030203" pitchFamily="34" charset="0"/>
                      </a:endParaRPr>
                    </a:p>
                    <a:p>
                      <a:pPr algn="l" rtl="0">
                        <a:lnSpc>
                          <a:spcPct val="120000"/>
                        </a:lnSpc>
                      </a:pPr>
                      <a:r>
                        <a:rPr lang="fr-FR" sz="800" i="1" dirty="0">
                          <a:solidFill>
                            <a:schemeClr val="bg1"/>
                          </a:solidFill>
                          <a:effectLst/>
                          <a:latin typeface="Lato, sans-serif"/>
                        </a:rPr>
                        <a:t>Direction des services techniques</a:t>
                      </a:r>
                      <a:endParaRPr lang="fr-FR" sz="800" dirty="0">
                        <a:solidFill>
                          <a:schemeClr val="bg1"/>
                        </a:solidFill>
                        <a:effectLst/>
                        <a:latin typeface="Lato" panose="020F0502020204030203" pitchFamily="34" charset="0"/>
                      </a:endParaRPr>
                    </a:p>
                  </a:txBody>
                  <a:tcPr marL="17209" marR="17209" marT="17209" marB="17209"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rtl="0">
                        <a:lnSpc>
                          <a:spcPct val="120000"/>
                        </a:lnSpc>
                      </a:pPr>
                      <a:r>
                        <a:rPr lang="fr-FR" sz="800">
                          <a:solidFill>
                            <a:schemeClr val="bg1"/>
                          </a:solidFill>
                          <a:effectLst/>
                          <a:latin typeface="Lato" panose="020F0502020204030203" pitchFamily="34" charset="0"/>
                        </a:rPr>
                        <a:t>Création</a:t>
                      </a:r>
                    </a:p>
                  </a:txBody>
                  <a:tcPr marL="17209" marR="17209" marT="17209" marB="17209"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rtl="0">
                        <a:lnSpc>
                          <a:spcPct val="120000"/>
                        </a:lnSpc>
                      </a:pPr>
                      <a:r>
                        <a:rPr lang="fr-FR" sz="800">
                          <a:solidFill>
                            <a:schemeClr val="bg1"/>
                          </a:solidFill>
                          <a:effectLst/>
                          <a:latin typeface="Lato, sans-serif"/>
                        </a:rPr>
                        <a:t>Adjoint technique territorial principal 2</a:t>
                      </a:r>
                      <a:r>
                        <a:rPr lang="fr-FR" sz="800" baseline="30000">
                          <a:solidFill>
                            <a:schemeClr val="bg1"/>
                          </a:solidFill>
                          <a:effectLst/>
                          <a:latin typeface="Lato, sans-serif"/>
                        </a:rPr>
                        <a:t>ème</a:t>
                      </a:r>
                      <a:r>
                        <a:rPr lang="fr-FR" sz="800">
                          <a:solidFill>
                            <a:schemeClr val="bg1"/>
                          </a:solidFill>
                          <a:effectLst/>
                          <a:latin typeface="Lato, sans-serif"/>
                        </a:rPr>
                        <a:t> classe</a:t>
                      </a:r>
                      <a:endParaRPr lang="fr-FR" sz="800">
                        <a:solidFill>
                          <a:schemeClr val="bg1"/>
                        </a:solidFill>
                        <a:effectLst/>
                        <a:latin typeface="Lato" panose="020F0502020204030203" pitchFamily="34" charset="0"/>
                      </a:endParaRPr>
                    </a:p>
                    <a:p>
                      <a:pPr algn="l" rtl="0">
                        <a:lnSpc>
                          <a:spcPct val="120000"/>
                        </a:lnSpc>
                      </a:pPr>
                      <a:r>
                        <a:rPr lang="fr-FR" sz="800">
                          <a:solidFill>
                            <a:schemeClr val="bg1"/>
                          </a:solidFill>
                          <a:effectLst/>
                          <a:latin typeface="Lato, sans-serif"/>
                        </a:rPr>
                        <a:t>Catégorie C</a:t>
                      </a:r>
                      <a:endParaRPr lang="fr-FR" sz="800">
                        <a:solidFill>
                          <a:schemeClr val="bg1"/>
                        </a:solidFill>
                        <a:effectLst/>
                        <a:latin typeface="Lato" panose="020F0502020204030203" pitchFamily="34" charset="0"/>
                      </a:endParaRPr>
                    </a:p>
                  </a:txBody>
                  <a:tcPr marL="17209" marR="17209" marT="17209" marB="17209"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lnSpc>
                          <a:spcPct val="120000"/>
                        </a:lnSpc>
                      </a:pPr>
                      <a:r>
                        <a:rPr lang="fr-FR" sz="800">
                          <a:solidFill>
                            <a:schemeClr val="bg1"/>
                          </a:solidFill>
                          <a:effectLst/>
                          <a:latin typeface="Lato" panose="020F0502020204030203" pitchFamily="34" charset="0"/>
                        </a:rPr>
                        <a:t>0,80 ETP</a:t>
                      </a:r>
                    </a:p>
                  </a:txBody>
                  <a:tcPr marL="17209" marR="17209" marT="17209" marB="17209"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lnSpc>
                          <a:spcPct val="120000"/>
                        </a:lnSpc>
                      </a:pPr>
                      <a:r>
                        <a:rPr lang="fr-FR" sz="800">
                          <a:solidFill>
                            <a:schemeClr val="bg1"/>
                          </a:solidFill>
                          <a:effectLst/>
                          <a:latin typeface="Lato" panose="020F0502020204030203" pitchFamily="34" charset="0"/>
                        </a:rPr>
                        <a:t>01/12/22</a:t>
                      </a:r>
                    </a:p>
                  </a:txBody>
                  <a:tcPr marL="17209" marR="17209" marT="17209" marB="17209"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8492244"/>
                  </a:ext>
                </a:extLst>
              </a:tr>
              <a:tr h="247806">
                <a:tc vMerge="1">
                  <a:txBody>
                    <a:bodyPr/>
                    <a:lstStyle/>
                    <a:p>
                      <a:endParaRPr lang="fr-FR"/>
                    </a:p>
                  </a:txBody>
                  <a:tcPr/>
                </a:tc>
                <a:tc>
                  <a:txBody>
                    <a:bodyPr/>
                    <a:lstStyle/>
                    <a:p>
                      <a:pPr algn="l" rtl="0">
                        <a:lnSpc>
                          <a:spcPct val="120000"/>
                        </a:lnSpc>
                      </a:pPr>
                      <a:r>
                        <a:rPr lang="fr-FR" sz="800">
                          <a:solidFill>
                            <a:schemeClr val="bg1"/>
                          </a:solidFill>
                          <a:effectLst/>
                          <a:latin typeface="Lato" panose="020F0502020204030203" pitchFamily="34" charset="0"/>
                        </a:rPr>
                        <a:t>Suppression</a:t>
                      </a:r>
                    </a:p>
                  </a:txBody>
                  <a:tcPr marL="17209" marR="17209" marT="17209" marB="17209"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rtl="0">
                        <a:lnSpc>
                          <a:spcPct val="120000"/>
                        </a:lnSpc>
                      </a:pPr>
                      <a:r>
                        <a:rPr lang="fr-FR" sz="800">
                          <a:solidFill>
                            <a:schemeClr val="bg1"/>
                          </a:solidFill>
                          <a:effectLst/>
                          <a:latin typeface="Lato, sans-serif"/>
                        </a:rPr>
                        <a:t>Adjoint technique territorial</a:t>
                      </a:r>
                      <a:endParaRPr lang="fr-FR" sz="800">
                        <a:solidFill>
                          <a:schemeClr val="bg1"/>
                        </a:solidFill>
                        <a:effectLst/>
                        <a:latin typeface="Lato" panose="020F0502020204030203" pitchFamily="34" charset="0"/>
                      </a:endParaRPr>
                    </a:p>
                    <a:p>
                      <a:pPr algn="l" rtl="0">
                        <a:lnSpc>
                          <a:spcPct val="120000"/>
                        </a:lnSpc>
                      </a:pPr>
                      <a:r>
                        <a:rPr lang="fr-FR" sz="800">
                          <a:solidFill>
                            <a:schemeClr val="bg1"/>
                          </a:solidFill>
                          <a:effectLst/>
                          <a:latin typeface="Lato, sans-serif"/>
                        </a:rPr>
                        <a:t>Catégorie C</a:t>
                      </a:r>
                      <a:endParaRPr lang="fr-FR" sz="800">
                        <a:solidFill>
                          <a:schemeClr val="bg1"/>
                        </a:solidFill>
                        <a:effectLst/>
                        <a:latin typeface="Lato" panose="020F0502020204030203" pitchFamily="34" charset="0"/>
                      </a:endParaRPr>
                    </a:p>
                  </a:txBody>
                  <a:tcPr marL="17209" marR="17209" marT="17209" marB="17209"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lnSpc>
                          <a:spcPct val="120000"/>
                        </a:lnSpc>
                      </a:pPr>
                      <a:r>
                        <a:rPr lang="fr-FR" sz="800">
                          <a:solidFill>
                            <a:schemeClr val="bg1"/>
                          </a:solidFill>
                          <a:effectLst/>
                          <a:latin typeface="Lato" panose="020F0502020204030203" pitchFamily="34" charset="0"/>
                        </a:rPr>
                        <a:t>0,80 ETP</a:t>
                      </a:r>
                    </a:p>
                  </a:txBody>
                  <a:tcPr marL="17209" marR="17209" marT="17209" marB="17209"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lnSpc>
                          <a:spcPct val="120000"/>
                        </a:lnSpc>
                      </a:pPr>
                      <a:r>
                        <a:rPr lang="fr-FR" sz="800">
                          <a:solidFill>
                            <a:schemeClr val="bg1"/>
                          </a:solidFill>
                          <a:effectLst/>
                          <a:latin typeface="Lato" panose="020F0502020204030203" pitchFamily="34" charset="0"/>
                        </a:rPr>
                        <a:t>01/12/22</a:t>
                      </a:r>
                    </a:p>
                  </a:txBody>
                  <a:tcPr marL="17209" marR="17209" marT="17209" marB="17209"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33218920"/>
                  </a:ext>
                </a:extLst>
              </a:tr>
              <a:tr h="273791">
                <a:tc rowSpan="2">
                  <a:txBody>
                    <a:bodyPr/>
                    <a:lstStyle/>
                    <a:p>
                      <a:pPr algn="l" rtl="0">
                        <a:lnSpc>
                          <a:spcPct val="120000"/>
                        </a:lnSpc>
                      </a:pPr>
                      <a:r>
                        <a:rPr lang="fr-FR" sz="800">
                          <a:solidFill>
                            <a:schemeClr val="bg1"/>
                          </a:solidFill>
                          <a:effectLst/>
                          <a:latin typeface="Lato, sans-serif"/>
                        </a:rPr>
                        <a:t>Agent des écoles</a:t>
                      </a:r>
                      <a:endParaRPr lang="fr-FR" sz="800">
                        <a:solidFill>
                          <a:schemeClr val="bg1"/>
                        </a:solidFill>
                        <a:effectLst/>
                        <a:latin typeface="Lato" panose="020F0502020204030203" pitchFamily="34" charset="0"/>
                      </a:endParaRPr>
                    </a:p>
                    <a:p>
                      <a:pPr algn="l" rtl="0">
                        <a:lnSpc>
                          <a:spcPct val="120000"/>
                        </a:lnSpc>
                      </a:pPr>
                      <a:r>
                        <a:rPr lang="fr-FR" sz="800" i="1">
                          <a:solidFill>
                            <a:schemeClr val="bg1"/>
                          </a:solidFill>
                          <a:effectLst/>
                          <a:latin typeface="Lato, sans-serif"/>
                        </a:rPr>
                        <a:t>Direction de l’éducation</a:t>
                      </a:r>
                      <a:endParaRPr lang="fr-FR" sz="800">
                        <a:solidFill>
                          <a:schemeClr val="bg1"/>
                        </a:solidFill>
                        <a:effectLst/>
                        <a:latin typeface="Lato" panose="020F0502020204030203" pitchFamily="34" charset="0"/>
                      </a:endParaRPr>
                    </a:p>
                  </a:txBody>
                  <a:tcPr marL="17209" marR="17209" marT="17209" marB="17209"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rtl="0">
                        <a:lnSpc>
                          <a:spcPct val="120000"/>
                        </a:lnSpc>
                      </a:pPr>
                      <a:r>
                        <a:rPr lang="fr-FR" sz="800" dirty="0">
                          <a:solidFill>
                            <a:schemeClr val="bg1"/>
                          </a:solidFill>
                          <a:effectLst/>
                          <a:latin typeface="Lato" panose="020F0502020204030203" pitchFamily="34" charset="0"/>
                        </a:rPr>
                        <a:t>Création</a:t>
                      </a:r>
                    </a:p>
                  </a:txBody>
                  <a:tcPr marL="17209" marR="17209" marT="17209" marB="17209"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rtl="0">
                        <a:lnSpc>
                          <a:spcPct val="120000"/>
                        </a:lnSpc>
                      </a:pPr>
                      <a:r>
                        <a:rPr lang="fr-FR" sz="800">
                          <a:solidFill>
                            <a:schemeClr val="bg1"/>
                          </a:solidFill>
                          <a:effectLst/>
                          <a:latin typeface="Lato, sans-serif"/>
                        </a:rPr>
                        <a:t>Adjoint technique territorial principal 2</a:t>
                      </a:r>
                      <a:r>
                        <a:rPr lang="fr-FR" sz="800" baseline="30000">
                          <a:solidFill>
                            <a:schemeClr val="bg1"/>
                          </a:solidFill>
                          <a:effectLst/>
                          <a:latin typeface="Lato, sans-serif"/>
                        </a:rPr>
                        <a:t>ème</a:t>
                      </a:r>
                      <a:r>
                        <a:rPr lang="fr-FR" sz="800">
                          <a:solidFill>
                            <a:schemeClr val="bg1"/>
                          </a:solidFill>
                          <a:effectLst/>
                          <a:latin typeface="Lato, sans-serif"/>
                        </a:rPr>
                        <a:t> classe</a:t>
                      </a:r>
                      <a:endParaRPr lang="fr-FR" sz="800">
                        <a:solidFill>
                          <a:schemeClr val="bg1"/>
                        </a:solidFill>
                        <a:effectLst/>
                        <a:latin typeface="Lato" panose="020F0502020204030203" pitchFamily="34" charset="0"/>
                      </a:endParaRPr>
                    </a:p>
                    <a:p>
                      <a:pPr algn="l" rtl="0">
                        <a:lnSpc>
                          <a:spcPct val="120000"/>
                        </a:lnSpc>
                      </a:pPr>
                      <a:r>
                        <a:rPr lang="fr-FR" sz="800">
                          <a:solidFill>
                            <a:schemeClr val="bg1"/>
                          </a:solidFill>
                          <a:effectLst/>
                          <a:latin typeface="Lato, sans-serif"/>
                        </a:rPr>
                        <a:t>Catégorie C</a:t>
                      </a:r>
                      <a:endParaRPr lang="fr-FR" sz="800">
                        <a:solidFill>
                          <a:schemeClr val="bg1"/>
                        </a:solidFill>
                        <a:effectLst/>
                        <a:latin typeface="Lato" panose="020F0502020204030203" pitchFamily="34" charset="0"/>
                      </a:endParaRPr>
                    </a:p>
                  </a:txBody>
                  <a:tcPr marL="17209" marR="17209" marT="17209" marB="17209"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lnSpc>
                          <a:spcPct val="120000"/>
                        </a:lnSpc>
                      </a:pPr>
                      <a:r>
                        <a:rPr lang="fr-FR" sz="800">
                          <a:solidFill>
                            <a:schemeClr val="bg1"/>
                          </a:solidFill>
                          <a:effectLst/>
                          <a:latin typeface="Lato" panose="020F0502020204030203" pitchFamily="34" charset="0"/>
                        </a:rPr>
                        <a:t>0,652 ETP</a:t>
                      </a:r>
                    </a:p>
                  </a:txBody>
                  <a:tcPr marL="17209" marR="17209" marT="17209" marB="17209"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lnSpc>
                          <a:spcPct val="120000"/>
                        </a:lnSpc>
                      </a:pPr>
                      <a:r>
                        <a:rPr lang="fr-FR" sz="800">
                          <a:solidFill>
                            <a:schemeClr val="bg1"/>
                          </a:solidFill>
                          <a:effectLst/>
                          <a:latin typeface="Lato" panose="020F0502020204030203" pitchFamily="34" charset="0"/>
                        </a:rPr>
                        <a:t>01/12/22</a:t>
                      </a:r>
                    </a:p>
                  </a:txBody>
                  <a:tcPr marL="17209" marR="17209" marT="17209" marB="17209"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2799369"/>
                  </a:ext>
                </a:extLst>
              </a:tr>
              <a:tr h="191189">
                <a:tc vMerge="1">
                  <a:txBody>
                    <a:bodyPr/>
                    <a:lstStyle/>
                    <a:p>
                      <a:endParaRPr lang="fr-FR"/>
                    </a:p>
                  </a:txBody>
                  <a:tcPr/>
                </a:tc>
                <a:tc>
                  <a:txBody>
                    <a:bodyPr/>
                    <a:lstStyle/>
                    <a:p>
                      <a:pPr algn="l" rtl="0">
                        <a:lnSpc>
                          <a:spcPct val="120000"/>
                        </a:lnSpc>
                      </a:pPr>
                      <a:r>
                        <a:rPr lang="fr-FR" sz="800">
                          <a:solidFill>
                            <a:schemeClr val="bg1"/>
                          </a:solidFill>
                          <a:effectLst/>
                          <a:latin typeface="Lato" panose="020F0502020204030203" pitchFamily="34" charset="0"/>
                        </a:rPr>
                        <a:t>Suppression</a:t>
                      </a:r>
                    </a:p>
                  </a:txBody>
                  <a:tcPr marL="17209" marR="17209" marT="17209" marB="17209"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rtl="0">
                        <a:lnSpc>
                          <a:spcPct val="120000"/>
                        </a:lnSpc>
                      </a:pPr>
                      <a:r>
                        <a:rPr lang="fr-FR" sz="800">
                          <a:solidFill>
                            <a:schemeClr val="bg1"/>
                          </a:solidFill>
                          <a:effectLst/>
                          <a:latin typeface="Lato, sans-serif"/>
                        </a:rPr>
                        <a:t>Adjoint technique territorial</a:t>
                      </a:r>
                      <a:endParaRPr lang="fr-FR" sz="800">
                        <a:solidFill>
                          <a:schemeClr val="bg1"/>
                        </a:solidFill>
                        <a:effectLst/>
                        <a:latin typeface="Lato" panose="020F0502020204030203" pitchFamily="34" charset="0"/>
                      </a:endParaRPr>
                    </a:p>
                    <a:p>
                      <a:pPr algn="l" rtl="0">
                        <a:lnSpc>
                          <a:spcPct val="120000"/>
                        </a:lnSpc>
                      </a:pPr>
                      <a:r>
                        <a:rPr lang="fr-FR" sz="800">
                          <a:solidFill>
                            <a:schemeClr val="bg1"/>
                          </a:solidFill>
                          <a:effectLst/>
                          <a:latin typeface="Lato, sans-serif"/>
                        </a:rPr>
                        <a:t>Catégorie C</a:t>
                      </a:r>
                      <a:endParaRPr lang="fr-FR" sz="800">
                        <a:solidFill>
                          <a:schemeClr val="bg1"/>
                        </a:solidFill>
                        <a:effectLst/>
                        <a:latin typeface="Lato" panose="020F0502020204030203" pitchFamily="34" charset="0"/>
                      </a:endParaRPr>
                    </a:p>
                  </a:txBody>
                  <a:tcPr marL="17209" marR="17209" marT="17209" marB="17209"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lnSpc>
                          <a:spcPct val="120000"/>
                        </a:lnSpc>
                      </a:pPr>
                      <a:r>
                        <a:rPr lang="fr-FR" sz="800">
                          <a:solidFill>
                            <a:schemeClr val="bg1"/>
                          </a:solidFill>
                          <a:effectLst/>
                          <a:latin typeface="Lato" panose="020F0502020204030203" pitchFamily="34" charset="0"/>
                        </a:rPr>
                        <a:t>0,652 ETP</a:t>
                      </a:r>
                    </a:p>
                  </a:txBody>
                  <a:tcPr marL="17209" marR="17209" marT="17209" marB="17209"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lnSpc>
                          <a:spcPct val="120000"/>
                        </a:lnSpc>
                      </a:pPr>
                      <a:r>
                        <a:rPr lang="fr-FR" sz="800">
                          <a:solidFill>
                            <a:schemeClr val="bg1"/>
                          </a:solidFill>
                          <a:effectLst/>
                          <a:latin typeface="Lato" panose="020F0502020204030203" pitchFamily="34" charset="0"/>
                        </a:rPr>
                        <a:t>01/12/22</a:t>
                      </a:r>
                    </a:p>
                  </a:txBody>
                  <a:tcPr marL="17209" marR="17209" marT="17209" marB="17209"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48448896"/>
                  </a:ext>
                </a:extLst>
              </a:tr>
              <a:tr h="273791">
                <a:tc rowSpan="2">
                  <a:txBody>
                    <a:bodyPr/>
                    <a:lstStyle/>
                    <a:p>
                      <a:pPr algn="l" rtl="0">
                        <a:lnSpc>
                          <a:spcPct val="120000"/>
                        </a:lnSpc>
                      </a:pPr>
                      <a:r>
                        <a:rPr lang="fr-FR" sz="800">
                          <a:solidFill>
                            <a:schemeClr val="bg1"/>
                          </a:solidFill>
                          <a:effectLst/>
                          <a:latin typeface="Lato, sans-serif"/>
                        </a:rPr>
                        <a:t>Agent des écoles</a:t>
                      </a:r>
                      <a:endParaRPr lang="fr-FR" sz="800">
                        <a:solidFill>
                          <a:schemeClr val="bg1"/>
                        </a:solidFill>
                        <a:effectLst/>
                        <a:latin typeface="Lato" panose="020F0502020204030203" pitchFamily="34" charset="0"/>
                      </a:endParaRPr>
                    </a:p>
                    <a:p>
                      <a:pPr algn="l" rtl="0">
                        <a:lnSpc>
                          <a:spcPct val="120000"/>
                        </a:lnSpc>
                      </a:pPr>
                      <a:r>
                        <a:rPr lang="fr-FR" sz="800" i="1">
                          <a:solidFill>
                            <a:schemeClr val="bg1"/>
                          </a:solidFill>
                          <a:effectLst/>
                          <a:latin typeface="Lato, sans-serif"/>
                        </a:rPr>
                        <a:t>Direction de l’éducation</a:t>
                      </a:r>
                      <a:endParaRPr lang="fr-FR" sz="800">
                        <a:solidFill>
                          <a:schemeClr val="bg1"/>
                        </a:solidFill>
                        <a:effectLst/>
                        <a:latin typeface="Lato" panose="020F0502020204030203" pitchFamily="34" charset="0"/>
                      </a:endParaRPr>
                    </a:p>
                  </a:txBody>
                  <a:tcPr marL="17209" marR="17209" marT="17209" marB="17209"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rtl="0">
                        <a:lnSpc>
                          <a:spcPct val="120000"/>
                        </a:lnSpc>
                      </a:pPr>
                      <a:r>
                        <a:rPr lang="fr-FR" sz="800">
                          <a:solidFill>
                            <a:schemeClr val="bg1"/>
                          </a:solidFill>
                          <a:effectLst/>
                          <a:latin typeface="Lato" panose="020F0502020204030203" pitchFamily="34" charset="0"/>
                        </a:rPr>
                        <a:t>Création</a:t>
                      </a:r>
                    </a:p>
                  </a:txBody>
                  <a:tcPr marL="17209" marR="17209" marT="17209" marB="17209"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rtl="0">
                        <a:lnSpc>
                          <a:spcPct val="120000"/>
                        </a:lnSpc>
                      </a:pPr>
                      <a:r>
                        <a:rPr lang="fr-FR" sz="800">
                          <a:solidFill>
                            <a:schemeClr val="bg1"/>
                          </a:solidFill>
                          <a:effectLst/>
                          <a:latin typeface="Lato, sans-serif"/>
                        </a:rPr>
                        <a:t>Adjoint technique territorial principal 2</a:t>
                      </a:r>
                      <a:r>
                        <a:rPr lang="fr-FR" sz="800" baseline="30000">
                          <a:solidFill>
                            <a:schemeClr val="bg1"/>
                          </a:solidFill>
                          <a:effectLst/>
                          <a:latin typeface="Lato, sans-serif"/>
                        </a:rPr>
                        <a:t>ème</a:t>
                      </a:r>
                      <a:r>
                        <a:rPr lang="fr-FR" sz="800">
                          <a:solidFill>
                            <a:schemeClr val="bg1"/>
                          </a:solidFill>
                          <a:effectLst/>
                          <a:latin typeface="Lato, sans-serif"/>
                        </a:rPr>
                        <a:t> classe</a:t>
                      </a:r>
                      <a:endParaRPr lang="fr-FR" sz="800">
                        <a:solidFill>
                          <a:schemeClr val="bg1"/>
                        </a:solidFill>
                        <a:effectLst/>
                        <a:latin typeface="Lato" panose="020F0502020204030203" pitchFamily="34" charset="0"/>
                      </a:endParaRPr>
                    </a:p>
                    <a:p>
                      <a:pPr algn="l" rtl="0">
                        <a:lnSpc>
                          <a:spcPct val="120000"/>
                        </a:lnSpc>
                      </a:pPr>
                      <a:r>
                        <a:rPr lang="fr-FR" sz="800">
                          <a:solidFill>
                            <a:schemeClr val="bg1"/>
                          </a:solidFill>
                          <a:effectLst/>
                          <a:latin typeface="Lato, sans-serif"/>
                        </a:rPr>
                        <a:t>Catégorie C</a:t>
                      </a:r>
                      <a:endParaRPr lang="fr-FR" sz="800">
                        <a:solidFill>
                          <a:schemeClr val="bg1"/>
                        </a:solidFill>
                        <a:effectLst/>
                        <a:latin typeface="Lato" panose="020F0502020204030203" pitchFamily="34" charset="0"/>
                      </a:endParaRPr>
                    </a:p>
                  </a:txBody>
                  <a:tcPr marL="17209" marR="17209" marT="17209" marB="17209"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lnSpc>
                          <a:spcPct val="120000"/>
                        </a:lnSpc>
                      </a:pPr>
                      <a:r>
                        <a:rPr lang="fr-FR" sz="800">
                          <a:solidFill>
                            <a:schemeClr val="bg1"/>
                          </a:solidFill>
                          <a:effectLst/>
                          <a:latin typeface="Lato" panose="020F0502020204030203" pitchFamily="34" charset="0"/>
                        </a:rPr>
                        <a:t>0,664 ETP</a:t>
                      </a:r>
                    </a:p>
                  </a:txBody>
                  <a:tcPr marL="17209" marR="17209" marT="17209" marB="17209"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lnSpc>
                          <a:spcPct val="120000"/>
                        </a:lnSpc>
                      </a:pPr>
                      <a:r>
                        <a:rPr lang="fr-FR" sz="800">
                          <a:solidFill>
                            <a:schemeClr val="bg1"/>
                          </a:solidFill>
                          <a:effectLst/>
                          <a:latin typeface="Lato" panose="020F0502020204030203" pitchFamily="34" charset="0"/>
                        </a:rPr>
                        <a:t>01/12/22</a:t>
                      </a:r>
                    </a:p>
                  </a:txBody>
                  <a:tcPr marL="17209" marR="17209" marT="17209" marB="17209"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18586346"/>
                  </a:ext>
                </a:extLst>
              </a:tr>
              <a:tr h="191189">
                <a:tc vMerge="1">
                  <a:txBody>
                    <a:bodyPr/>
                    <a:lstStyle/>
                    <a:p>
                      <a:endParaRPr lang="fr-FR"/>
                    </a:p>
                  </a:txBody>
                  <a:tcPr/>
                </a:tc>
                <a:tc>
                  <a:txBody>
                    <a:bodyPr/>
                    <a:lstStyle/>
                    <a:p>
                      <a:pPr algn="l" rtl="0">
                        <a:lnSpc>
                          <a:spcPct val="120000"/>
                        </a:lnSpc>
                      </a:pPr>
                      <a:r>
                        <a:rPr lang="fr-FR" sz="800">
                          <a:solidFill>
                            <a:schemeClr val="bg1"/>
                          </a:solidFill>
                          <a:effectLst/>
                          <a:latin typeface="Lato" panose="020F0502020204030203" pitchFamily="34" charset="0"/>
                        </a:rPr>
                        <a:t>Suppression</a:t>
                      </a:r>
                    </a:p>
                  </a:txBody>
                  <a:tcPr marL="17209" marR="17209" marT="17209" marB="17209"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rtl="0">
                        <a:lnSpc>
                          <a:spcPct val="120000"/>
                        </a:lnSpc>
                      </a:pPr>
                      <a:r>
                        <a:rPr lang="fr-FR" sz="800">
                          <a:solidFill>
                            <a:schemeClr val="bg1"/>
                          </a:solidFill>
                          <a:effectLst/>
                          <a:latin typeface="Lato, sans-serif"/>
                        </a:rPr>
                        <a:t>Adjoint technique territorial</a:t>
                      </a:r>
                      <a:endParaRPr lang="fr-FR" sz="800">
                        <a:solidFill>
                          <a:schemeClr val="bg1"/>
                        </a:solidFill>
                        <a:effectLst/>
                        <a:latin typeface="Lato" panose="020F0502020204030203" pitchFamily="34" charset="0"/>
                      </a:endParaRPr>
                    </a:p>
                    <a:p>
                      <a:pPr algn="l" rtl="0">
                        <a:lnSpc>
                          <a:spcPct val="120000"/>
                        </a:lnSpc>
                      </a:pPr>
                      <a:r>
                        <a:rPr lang="fr-FR" sz="800">
                          <a:solidFill>
                            <a:schemeClr val="bg1"/>
                          </a:solidFill>
                          <a:effectLst/>
                          <a:latin typeface="Lato, sans-serif"/>
                        </a:rPr>
                        <a:t>Catégorie C</a:t>
                      </a:r>
                      <a:endParaRPr lang="fr-FR" sz="800">
                        <a:solidFill>
                          <a:schemeClr val="bg1"/>
                        </a:solidFill>
                        <a:effectLst/>
                        <a:latin typeface="Lato" panose="020F0502020204030203" pitchFamily="34" charset="0"/>
                      </a:endParaRPr>
                    </a:p>
                  </a:txBody>
                  <a:tcPr marL="17209" marR="17209" marT="17209" marB="17209"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lnSpc>
                          <a:spcPct val="120000"/>
                        </a:lnSpc>
                      </a:pPr>
                      <a:r>
                        <a:rPr lang="fr-FR" sz="800">
                          <a:solidFill>
                            <a:schemeClr val="bg1"/>
                          </a:solidFill>
                          <a:effectLst/>
                          <a:latin typeface="Lato" panose="020F0502020204030203" pitchFamily="34" charset="0"/>
                        </a:rPr>
                        <a:t>0,664 ETP</a:t>
                      </a:r>
                    </a:p>
                  </a:txBody>
                  <a:tcPr marL="17209" marR="17209" marT="17209" marB="17209"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lnSpc>
                          <a:spcPct val="120000"/>
                        </a:lnSpc>
                      </a:pPr>
                      <a:r>
                        <a:rPr lang="fr-FR" sz="800">
                          <a:solidFill>
                            <a:schemeClr val="bg1"/>
                          </a:solidFill>
                          <a:effectLst/>
                          <a:latin typeface="Lato" panose="020F0502020204030203" pitchFamily="34" charset="0"/>
                        </a:rPr>
                        <a:t>01/12/22</a:t>
                      </a:r>
                    </a:p>
                  </a:txBody>
                  <a:tcPr marL="17209" marR="17209" marT="17209" marB="17209"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22569485"/>
                  </a:ext>
                </a:extLst>
              </a:tr>
              <a:tr h="273791">
                <a:tc rowSpan="2">
                  <a:txBody>
                    <a:bodyPr/>
                    <a:lstStyle/>
                    <a:p>
                      <a:pPr algn="l" rtl="0">
                        <a:lnSpc>
                          <a:spcPct val="120000"/>
                        </a:lnSpc>
                      </a:pPr>
                      <a:r>
                        <a:rPr lang="fr-FR" sz="800">
                          <a:solidFill>
                            <a:schemeClr val="bg1"/>
                          </a:solidFill>
                          <a:effectLst/>
                          <a:latin typeface="Lato, sans-serif"/>
                        </a:rPr>
                        <a:t>Agent de restauration scolaire</a:t>
                      </a:r>
                      <a:endParaRPr lang="fr-FR" sz="800">
                        <a:solidFill>
                          <a:schemeClr val="bg1"/>
                        </a:solidFill>
                        <a:effectLst/>
                        <a:latin typeface="Lato" panose="020F0502020204030203" pitchFamily="34" charset="0"/>
                      </a:endParaRPr>
                    </a:p>
                    <a:p>
                      <a:pPr algn="l" rtl="0">
                        <a:lnSpc>
                          <a:spcPct val="120000"/>
                        </a:lnSpc>
                      </a:pPr>
                      <a:r>
                        <a:rPr lang="fr-FR" sz="800" i="1">
                          <a:solidFill>
                            <a:schemeClr val="bg1"/>
                          </a:solidFill>
                          <a:effectLst/>
                          <a:latin typeface="Lato, sans-serif"/>
                        </a:rPr>
                        <a:t>Direction de l’éducation</a:t>
                      </a:r>
                      <a:endParaRPr lang="fr-FR" sz="800">
                        <a:solidFill>
                          <a:schemeClr val="bg1"/>
                        </a:solidFill>
                        <a:effectLst/>
                        <a:latin typeface="Lato" panose="020F0502020204030203" pitchFamily="34" charset="0"/>
                      </a:endParaRPr>
                    </a:p>
                  </a:txBody>
                  <a:tcPr marL="17209" marR="17209" marT="17209" marB="17209"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rtl="0">
                        <a:lnSpc>
                          <a:spcPct val="120000"/>
                        </a:lnSpc>
                      </a:pPr>
                      <a:r>
                        <a:rPr lang="fr-FR" sz="800">
                          <a:solidFill>
                            <a:schemeClr val="bg1"/>
                          </a:solidFill>
                          <a:effectLst/>
                          <a:latin typeface="Lato" panose="020F0502020204030203" pitchFamily="34" charset="0"/>
                        </a:rPr>
                        <a:t>Création</a:t>
                      </a:r>
                    </a:p>
                  </a:txBody>
                  <a:tcPr marL="17209" marR="17209" marT="17209" marB="17209"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rtl="0">
                        <a:lnSpc>
                          <a:spcPct val="120000"/>
                        </a:lnSpc>
                      </a:pPr>
                      <a:r>
                        <a:rPr lang="fr-FR" sz="800" dirty="0">
                          <a:solidFill>
                            <a:schemeClr val="bg1"/>
                          </a:solidFill>
                          <a:effectLst/>
                          <a:latin typeface="Lato, sans-serif"/>
                        </a:rPr>
                        <a:t>Adjoint technique territorial principal 2</a:t>
                      </a:r>
                      <a:r>
                        <a:rPr lang="fr-FR" sz="800" baseline="30000" dirty="0">
                          <a:solidFill>
                            <a:schemeClr val="bg1"/>
                          </a:solidFill>
                          <a:effectLst/>
                          <a:latin typeface="Lato, sans-serif"/>
                        </a:rPr>
                        <a:t>ème</a:t>
                      </a:r>
                      <a:r>
                        <a:rPr lang="fr-FR" sz="800" dirty="0">
                          <a:solidFill>
                            <a:schemeClr val="bg1"/>
                          </a:solidFill>
                          <a:effectLst/>
                          <a:latin typeface="Lato, sans-serif"/>
                        </a:rPr>
                        <a:t> classe</a:t>
                      </a:r>
                      <a:endParaRPr lang="fr-FR" sz="800" dirty="0">
                        <a:solidFill>
                          <a:schemeClr val="bg1"/>
                        </a:solidFill>
                        <a:effectLst/>
                        <a:latin typeface="Lato" panose="020F0502020204030203" pitchFamily="34" charset="0"/>
                      </a:endParaRPr>
                    </a:p>
                    <a:p>
                      <a:pPr algn="l" rtl="0">
                        <a:lnSpc>
                          <a:spcPct val="120000"/>
                        </a:lnSpc>
                      </a:pPr>
                      <a:r>
                        <a:rPr lang="fr-FR" sz="800" dirty="0">
                          <a:solidFill>
                            <a:schemeClr val="bg1"/>
                          </a:solidFill>
                          <a:effectLst/>
                          <a:latin typeface="Lato, sans-serif"/>
                        </a:rPr>
                        <a:t>Catégorie C</a:t>
                      </a:r>
                      <a:endParaRPr lang="fr-FR" sz="800" dirty="0">
                        <a:solidFill>
                          <a:schemeClr val="bg1"/>
                        </a:solidFill>
                        <a:effectLst/>
                        <a:latin typeface="Lato" panose="020F0502020204030203" pitchFamily="34" charset="0"/>
                      </a:endParaRPr>
                    </a:p>
                  </a:txBody>
                  <a:tcPr marL="17209" marR="17209" marT="17209" marB="17209"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lnSpc>
                          <a:spcPct val="120000"/>
                        </a:lnSpc>
                      </a:pPr>
                      <a:r>
                        <a:rPr lang="fr-FR" sz="800">
                          <a:solidFill>
                            <a:schemeClr val="bg1"/>
                          </a:solidFill>
                          <a:effectLst/>
                          <a:latin typeface="Lato" panose="020F0502020204030203" pitchFamily="34" charset="0"/>
                        </a:rPr>
                        <a:t>0,80 ETP</a:t>
                      </a:r>
                    </a:p>
                  </a:txBody>
                  <a:tcPr marL="17209" marR="17209" marT="17209" marB="17209"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lnSpc>
                          <a:spcPct val="120000"/>
                        </a:lnSpc>
                      </a:pPr>
                      <a:r>
                        <a:rPr lang="fr-FR" sz="800">
                          <a:solidFill>
                            <a:schemeClr val="bg1"/>
                          </a:solidFill>
                          <a:effectLst/>
                          <a:latin typeface="Lato" panose="020F0502020204030203" pitchFamily="34" charset="0"/>
                        </a:rPr>
                        <a:t>01/12/22</a:t>
                      </a:r>
                    </a:p>
                  </a:txBody>
                  <a:tcPr marL="17209" marR="17209" marT="17209" marB="17209"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91108471"/>
                  </a:ext>
                </a:extLst>
              </a:tr>
              <a:tr h="191189">
                <a:tc vMerge="1">
                  <a:txBody>
                    <a:bodyPr/>
                    <a:lstStyle/>
                    <a:p>
                      <a:endParaRPr lang="fr-FR"/>
                    </a:p>
                  </a:txBody>
                  <a:tcPr/>
                </a:tc>
                <a:tc>
                  <a:txBody>
                    <a:bodyPr/>
                    <a:lstStyle/>
                    <a:p>
                      <a:pPr algn="l" rtl="0">
                        <a:lnSpc>
                          <a:spcPct val="120000"/>
                        </a:lnSpc>
                      </a:pPr>
                      <a:r>
                        <a:rPr lang="fr-FR" sz="800">
                          <a:solidFill>
                            <a:schemeClr val="bg1"/>
                          </a:solidFill>
                          <a:effectLst/>
                          <a:latin typeface="Lato" panose="020F0502020204030203" pitchFamily="34" charset="0"/>
                        </a:rPr>
                        <a:t>Suppression</a:t>
                      </a:r>
                    </a:p>
                  </a:txBody>
                  <a:tcPr marL="17209" marR="17209" marT="17209" marB="17209"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rtl="0">
                        <a:lnSpc>
                          <a:spcPct val="120000"/>
                        </a:lnSpc>
                      </a:pPr>
                      <a:r>
                        <a:rPr lang="fr-FR" sz="800">
                          <a:solidFill>
                            <a:schemeClr val="bg1"/>
                          </a:solidFill>
                          <a:effectLst/>
                          <a:latin typeface="Lato, sans-serif"/>
                        </a:rPr>
                        <a:t>Adjoint technique territorial</a:t>
                      </a:r>
                      <a:endParaRPr lang="fr-FR" sz="800">
                        <a:solidFill>
                          <a:schemeClr val="bg1"/>
                        </a:solidFill>
                        <a:effectLst/>
                        <a:latin typeface="Lato" panose="020F0502020204030203" pitchFamily="34" charset="0"/>
                      </a:endParaRPr>
                    </a:p>
                    <a:p>
                      <a:pPr algn="l" rtl="0">
                        <a:lnSpc>
                          <a:spcPct val="120000"/>
                        </a:lnSpc>
                      </a:pPr>
                      <a:r>
                        <a:rPr lang="fr-FR" sz="800">
                          <a:solidFill>
                            <a:schemeClr val="bg1"/>
                          </a:solidFill>
                          <a:effectLst/>
                          <a:latin typeface="Lato, sans-serif"/>
                        </a:rPr>
                        <a:t>Catégorie C</a:t>
                      </a:r>
                      <a:endParaRPr lang="fr-FR" sz="800">
                        <a:solidFill>
                          <a:schemeClr val="bg1"/>
                        </a:solidFill>
                        <a:effectLst/>
                        <a:latin typeface="Lato" panose="020F0502020204030203" pitchFamily="34" charset="0"/>
                      </a:endParaRPr>
                    </a:p>
                  </a:txBody>
                  <a:tcPr marL="17209" marR="17209" marT="17209" marB="17209"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lnSpc>
                          <a:spcPct val="120000"/>
                        </a:lnSpc>
                      </a:pPr>
                      <a:r>
                        <a:rPr lang="fr-FR" sz="800">
                          <a:solidFill>
                            <a:schemeClr val="bg1"/>
                          </a:solidFill>
                          <a:effectLst/>
                          <a:latin typeface="Lato" panose="020F0502020204030203" pitchFamily="34" charset="0"/>
                        </a:rPr>
                        <a:t>0,80 ETP</a:t>
                      </a:r>
                    </a:p>
                  </a:txBody>
                  <a:tcPr marL="17209" marR="17209" marT="17209" marB="17209"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lnSpc>
                          <a:spcPct val="120000"/>
                        </a:lnSpc>
                      </a:pPr>
                      <a:r>
                        <a:rPr lang="fr-FR" sz="800">
                          <a:solidFill>
                            <a:schemeClr val="bg1"/>
                          </a:solidFill>
                          <a:effectLst/>
                          <a:latin typeface="Lato" panose="020F0502020204030203" pitchFamily="34" charset="0"/>
                        </a:rPr>
                        <a:t>01/12/22</a:t>
                      </a:r>
                    </a:p>
                  </a:txBody>
                  <a:tcPr marL="17209" marR="17209" marT="17209" marB="17209"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06302810"/>
                  </a:ext>
                </a:extLst>
              </a:tr>
              <a:tr h="273791">
                <a:tc rowSpan="2">
                  <a:txBody>
                    <a:bodyPr/>
                    <a:lstStyle/>
                    <a:p>
                      <a:pPr algn="l" rtl="0">
                        <a:lnSpc>
                          <a:spcPct val="120000"/>
                        </a:lnSpc>
                      </a:pPr>
                      <a:r>
                        <a:rPr lang="fr-FR" sz="800">
                          <a:solidFill>
                            <a:schemeClr val="bg1"/>
                          </a:solidFill>
                          <a:effectLst/>
                          <a:latin typeface="Lato, sans-serif"/>
                        </a:rPr>
                        <a:t>Agent des écoles</a:t>
                      </a:r>
                      <a:endParaRPr lang="fr-FR" sz="800">
                        <a:solidFill>
                          <a:schemeClr val="bg1"/>
                        </a:solidFill>
                        <a:effectLst/>
                        <a:latin typeface="Lato" panose="020F0502020204030203" pitchFamily="34" charset="0"/>
                      </a:endParaRPr>
                    </a:p>
                    <a:p>
                      <a:pPr algn="l" rtl="0">
                        <a:lnSpc>
                          <a:spcPct val="120000"/>
                        </a:lnSpc>
                      </a:pPr>
                      <a:r>
                        <a:rPr lang="fr-FR" sz="800" i="1">
                          <a:solidFill>
                            <a:schemeClr val="bg1"/>
                          </a:solidFill>
                          <a:effectLst/>
                          <a:latin typeface="Lato, sans-serif"/>
                        </a:rPr>
                        <a:t>Direction de l’éducation</a:t>
                      </a:r>
                      <a:endParaRPr lang="fr-FR" sz="800">
                        <a:solidFill>
                          <a:schemeClr val="bg1"/>
                        </a:solidFill>
                        <a:effectLst/>
                        <a:latin typeface="Lato" panose="020F0502020204030203" pitchFamily="34" charset="0"/>
                      </a:endParaRPr>
                    </a:p>
                  </a:txBody>
                  <a:tcPr marL="17209" marR="17209" marT="17209" marB="17209"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rtl="0">
                        <a:lnSpc>
                          <a:spcPct val="120000"/>
                        </a:lnSpc>
                      </a:pPr>
                      <a:r>
                        <a:rPr lang="fr-FR" sz="800">
                          <a:solidFill>
                            <a:schemeClr val="bg1"/>
                          </a:solidFill>
                          <a:effectLst/>
                          <a:latin typeface="Lato" panose="020F0502020204030203" pitchFamily="34" charset="0"/>
                        </a:rPr>
                        <a:t>Création</a:t>
                      </a:r>
                    </a:p>
                  </a:txBody>
                  <a:tcPr marL="17209" marR="17209" marT="17209" marB="17209"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rtl="0">
                        <a:lnSpc>
                          <a:spcPct val="120000"/>
                        </a:lnSpc>
                      </a:pPr>
                      <a:r>
                        <a:rPr lang="fr-FR" sz="800" dirty="0">
                          <a:solidFill>
                            <a:schemeClr val="bg1"/>
                          </a:solidFill>
                          <a:effectLst/>
                          <a:latin typeface="Lato, sans-serif"/>
                        </a:rPr>
                        <a:t>Adjoint technique territorial principal 2</a:t>
                      </a:r>
                      <a:r>
                        <a:rPr lang="fr-FR" sz="800" baseline="30000" dirty="0">
                          <a:solidFill>
                            <a:schemeClr val="bg1"/>
                          </a:solidFill>
                          <a:effectLst/>
                          <a:latin typeface="Lato, sans-serif"/>
                        </a:rPr>
                        <a:t>ème</a:t>
                      </a:r>
                      <a:r>
                        <a:rPr lang="fr-FR" sz="800" dirty="0">
                          <a:solidFill>
                            <a:schemeClr val="bg1"/>
                          </a:solidFill>
                          <a:effectLst/>
                          <a:latin typeface="Lato, sans-serif"/>
                        </a:rPr>
                        <a:t> classe</a:t>
                      </a:r>
                      <a:endParaRPr lang="fr-FR" sz="800" dirty="0">
                        <a:solidFill>
                          <a:schemeClr val="bg1"/>
                        </a:solidFill>
                        <a:effectLst/>
                        <a:latin typeface="Lato" panose="020F0502020204030203" pitchFamily="34" charset="0"/>
                      </a:endParaRPr>
                    </a:p>
                    <a:p>
                      <a:pPr algn="l" rtl="0">
                        <a:lnSpc>
                          <a:spcPct val="120000"/>
                        </a:lnSpc>
                      </a:pPr>
                      <a:r>
                        <a:rPr lang="fr-FR" sz="800" dirty="0">
                          <a:solidFill>
                            <a:schemeClr val="bg1"/>
                          </a:solidFill>
                          <a:effectLst/>
                          <a:latin typeface="Lato, sans-serif"/>
                        </a:rPr>
                        <a:t>Catégorie C</a:t>
                      </a:r>
                      <a:endParaRPr lang="fr-FR" sz="800" dirty="0">
                        <a:solidFill>
                          <a:schemeClr val="bg1"/>
                        </a:solidFill>
                        <a:effectLst/>
                        <a:latin typeface="Lato" panose="020F0502020204030203" pitchFamily="34" charset="0"/>
                      </a:endParaRPr>
                    </a:p>
                  </a:txBody>
                  <a:tcPr marL="17209" marR="17209" marT="17209" marB="17209"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lnSpc>
                          <a:spcPct val="120000"/>
                        </a:lnSpc>
                      </a:pPr>
                      <a:r>
                        <a:rPr lang="fr-FR" sz="800">
                          <a:solidFill>
                            <a:schemeClr val="bg1"/>
                          </a:solidFill>
                          <a:effectLst/>
                          <a:latin typeface="Lato" panose="020F0502020204030203" pitchFamily="34" charset="0"/>
                        </a:rPr>
                        <a:t>0,571 ETP</a:t>
                      </a:r>
                    </a:p>
                  </a:txBody>
                  <a:tcPr marL="17209" marR="17209" marT="17209" marB="17209"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lnSpc>
                          <a:spcPct val="120000"/>
                        </a:lnSpc>
                      </a:pPr>
                      <a:r>
                        <a:rPr lang="fr-FR" sz="800">
                          <a:solidFill>
                            <a:schemeClr val="bg1"/>
                          </a:solidFill>
                          <a:effectLst/>
                          <a:latin typeface="Lato" panose="020F0502020204030203" pitchFamily="34" charset="0"/>
                        </a:rPr>
                        <a:t>01/12/22</a:t>
                      </a:r>
                    </a:p>
                  </a:txBody>
                  <a:tcPr marL="17209" marR="17209" marT="17209" marB="17209"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09018849"/>
                  </a:ext>
                </a:extLst>
              </a:tr>
              <a:tr h="191189">
                <a:tc vMerge="1">
                  <a:txBody>
                    <a:bodyPr/>
                    <a:lstStyle/>
                    <a:p>
                      <a:endParaRPr lang="fr-FR"/>
                    </a:p>
                  </a:txBody>
                  <a:tcPr/>
                </a:tc>
                <a:tc>
                  <a:txBody>
                    <a:bodyPr/>
                    <a:lstStyle/>
                    <a:p>
                      <a:pPr algn="l" rtl="0">
                        <a:lnSpc>
                          <a:spcPct val="120000"/>
                        </a:lnSpc>
                      </a:pPr>
                      <a:r>
                        <a:rPr lang="fr-FR" sz="800">
                          <a:solidFill>
                            <a:schemeClr val="bg1"/>
                          </a:solidFill>
                          <a:effectLst/>
                          <a:latin typeface="Lato" panose="020F0502020204030203" pitchFamily="34" charset="0"/>
                        </a:rPr>
                        <a:t>Suppression</a:t>
                      </a:r>
                    </a:p>
                  </a:txBody>
                  <a:tcPr marL="17209" marR="17209" marT="17209" marB="17209"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rtl="0">
                        <a:lnSpc>
                          <a:spcPct val="120000"/>
                        </a:lnSpc>
                      </a:pPr>
                      <a:r>
                        <a:rPr lang="fr-FR" sz="800">
                          <a:solidFill>
                            <a:schemeClr val="bg1"/>
                          </a:solidFill>
                          <a:effectLst/>
                          <a:latin typeface="Lato, sans-serif"/>
                        </a:rPr>
                        <a:t>Adjoint technique territorial</a:t>
                      </a:r>
                      <a:endParaRPr lang="fr-FR" sz="800">
                        <a:solidFill>
                          <a:schemeClr val="bg1"/>
                        </a:solidFill>
                        <a:effectLst/>
                        <a:latin typeface="Lato" panose="020F0502020204030203" pitchFamily="34" charset="0"/>
                      </a:endParaRPr>
                    </a:p>
                    <a:p>
                      <a:pPr algn="l" rtl="0">
                        <a:lnSpc>
                          <a:spcPct val="120000"/>
                        </a:lnSpc>
                      </a:pPr>
                      <a:r>
                        <a:rPr lang="fr-FR" sz="800">
                          <a:solidFill>
                            <a:schemeClr val="bg1"/>
                          </a:solidFill>
                          <a:effectLst/>
                          <a:latin typeface="Lato, sans-serif"/>
                        </a:rPr>
                        <a:t>Catégorie C</a:t>
                      </a:r>
                      <a:endParaRPr lang="fr-FR" sz="800">
                        <a:solidFill>
                          <a:schemeClr val="bg1"/>
                        </a:solidFill>
                        <a:effectLst/>
                        <a:latin typeface="Lato" panose="020F0502020204030203" pitchFamily="34" charset="0"/>
                      </a:endParaRPr>
                    </a:p>
                  </a:txBody>
                  <a:tcPr marL="17209" marR="17209" marT="17209" marB="17209"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lnSpc>
                          <a:spcPct val="120000"/>
                        </a:lnSpc>
                      </a:pPr>
                      <a:r>
                        <a:rPr lang="fr-FR" sz="800">
                          <a:solidFill>
                            <a:schemeClr val="bg1"/>
                          </a:solidFill>
                          <a:effectLst/>
                          <a:latin typeface="Lato" panose="020F0502020204030203" pitchFamily="34" charset="0"/>
                        </a:rPr>
                        <a:t>0,571 ETP</a:t>
                      </a:r>
                    </a:p>
                  </a:txBody>
                  <a:tcPr marL="17209" marR="17209" marT="17209" marB="17209"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lnSpc>
                          <a:spcPct val="120000"/>
                        </a:lnSpc>
                      </a:pPr>
                      <a:r>
                        <a:rPr lang="fr-FR" sz="800">
                          <a:solidFill>
                            <a:schemeClr val="bg1"/>
                          </a:solidFill>
                          <a:effectLst/>
                          <a:latin typeface="Lato" panose="020F0502020204030203" pitchFamily="34" charset="0"/>
                        </a:rPr>
                        <a:t>01/12/22</a:t>
                      </a:r>
                    </a:p>
                  </a:txBody>
                  <a:tcPr marL="17209" marR="17209" marT="17209" marB="17209"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81551866"/>
                  </a:ext>
                </a:extLst>
              </a:tr>
              <a:tr h="273791">
                <a:tc rowSpan="2">
                  <a:txBody>
                    <a:bodyPr/>
                    <a:lstStyle/>
                    <a:p>
                      <a:pPr algn="l" rtl="0">
                        <a:lnSpc>
                          <a:spcPct val="120000"/>
                        </a:lnSpc>
                      </a:pPr>
                      <a:r>
                        <a:rPr lang="fr-FR" sz="800">
                          <a:solidFill>
                            <a:schemeClr val="bg1"/>
                          </a:solidFill>
                          <a:effectLst/>
                          <a:latin typeface="Lato, sans-serif"/>
                        </a:rPr>
                        <a:t>Agent des écoles</a:t>
                      </a:r>
                      <a:endParaRPr lang="fr-FR" sz="800">
                        <a:solidFill>
                          <a:schemeClr val="bg1"/>
                        </a:solidFill>
                        <a:effectLst/>
                        <a:latin typeface="Lato" panose="020F0502020204030203" pitchFamily="34" charset="0"/>
                      </a:endParaRPr>
                    </a:p>
                    <a:p>
                      <a:pPr algn="l" rtl="0">
                        <a:lnSpc>
                          <a:spcPct val="120000"/>
                        </a:lnSpc>
                      </a:pPr>
                      <a:r>
                        <a:rPr lang="fr-FR" sz="800" i="1">
                          <a:solidFill>
                            <a:schemeClr val="bg1"/>
                          </a:solidFill>
                          <a:effectLst/>
                          <a:latin typeface="Lato, sans-serif"/>
                        </a:rPr>
                        <a:t>Direction de l’éducation</a:t>
                      </a:r>
                      <a:endParaRPr lang="fr-FR" sz="800">
                        <a:solidFill>
                          <a:schemeClr val="bg1"/>
                        </a:solidFill>
                        <a:effectLst/>
                        <a:latin typeface="Lato" panose="020F0502020204030203" pitchFamily="34" charset="0"/>
                      </a:endParaRPr>
                    </a:p>
                  </a:txBody>
                  <a:tcPr marL="17209" marR="17209" marT="17209" marB="17209"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rtl="0">
                        <a:lnSpc>
                          <a:spcPct val="120000"/>
                        </a:lnSpc>
                      </a:pPr>
                      <a:r>
                        <a:rPr lang="fr-FR" sz="800">
                          <a:solidFill>
                            <a:schemeClr val="bg1"/>
                          </a:solidFill>
                          <a:effectLst/>
                          <a:latin typeface="Lato" panose="020F0502020204030203" pitchFamily="34" charset="0"/>
                        </a:rPr>
                        <a:t>Création</a:t>
                      </a:r>
                    </a:p>
                  </a:txBody>
                  <a:tcPr marL="17209" marR="17209" marT="17209" marB="17209"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rtl="0">
                        <a:lnSpc>
                          <a:spcPct val="120000"/>
                        </a:lnSpc>
                      </a:pPr>
                      <a:r>
                        <a:rPr lang="fr-FR" sz="800" dirty="0">
                          <a:solidFill>
                            <a:schemeClr val="bg1"/>
                          </a:solidFill>
                          <a:effectLst/>
                          <a:latin typeface="Lato, sans-serif"/>
                        </a:rPr>
                        <a:t>Adjoint technique territorial principal 1ère classe</a:t>
                      </a:r>
                      <a:endParaRPr lang="fr-FR" sz="800" dirty="0">
                        <a:solidFill>
                          <a:schemeClr val="bg1"/>
                        </a:solidFill>
                        <a:effectLst/>
                        <a:latin typeface="Lato" panose="020F0502020204030203" pitchFamily="34" charset="0"/>
                      </a:endParaRPr>
                    </a:p>
                    <a:p>
                      <a:pPr algn="l" rtl="0">
                        <a:lnSpc>
                          <a:spcPct val="120000"/>
                        </a:lnSpc>
                      </a:pPr>
                      <a:r>
                        <a:rPr lang="fr-FR" sz="800" dirty="0">
                          <a:solidFill>
                            <a:schemeClr val="bg1"/>
                          </a:solidFill>
                          <a:effectLst/>
                          <a:latin typeface="Lato, sans-serif"/>
                        </a:rPr>
                        <a:t>Catégorie C</a:t>
                      </a:r>
                      <a:endParaRPr lang="fr-FR" sz="800" dirty="0">
                        <a:solidFill>
                          <a:schemeClr val="bg1"/>
                        </a:solidFill>
                        <a:effectLst/>
                        <a:latin typeface="Lato" panose="020F0502020204030203" pitchFamily="34" charset="0"/>
                      </a:endParaRPr>
                    </a:p>
                  </a:txBody>
                  <a:tcPr marL="17209" marR="17209" marT="17209" marB="17209"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lnSpc>
                          <a:spcPct val="120000"/>
                        </a:lnSpc>
                      </a:pPr>
                      <a:r>
                        <a:rPr lang="fr-FR" sz="800" dirty="0">
                          <a:solidFill>
                            <a:schemeClr val="bg1"/>
                          </a:solidFill>
                          <a:effectLst/>
                          <a:latin typeface="Lato" panose="020F0502020204030203" pitchFamily="34" charset="0"/>
                        </a:rPr>
                        <a:t>0,923 ETP</a:t>
                      </a:r>
                    </a:p>
                  </a:txBody>
                  <a:tcPr marL="17209" marR="17209" marT="17209" marB="17209"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tx1"/>
                    </a:solidFill>
                  </a:tcPr>
                </a:tc>
                <a:tc>
                  <a:txBody>
                    <a:bodyPr/>
                    <a:lstStyle/>
                    <a:p>
                      <a:pPr algn="ctr" rtl="0">
                        <a:lnSpc>
                          <a:spcPct val="120000"/>
                        </a:lnSpc>
                      </a:pPr>
                      <a:r>
                        <a:rPr lang="fr-FR" sz="800" dirty="0">
                          <a:solidFill>
                            <a:schemeClr val="bg1"/>
                          </a:solidFill>
                          <a:effectLst/>
                          <a:latin typeface="Lato" panose="020F0502020204030203" pitchFamily="34" charset="0"/>
                        </a:rPr>
                        <a:t>01/12/22</a:t>
                      </a:r>
                    </a:p>
                  </a:txBody>
                  <a:tcPr marL="17209" marR="17209" marT="17209" marB="17209"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789000772"/>
                  </a:ext>
                </a:extLst>
              </a:tr>
              <a:tr h="273791">
                <a:tc vMerge="1">
                  <a:txBody>
                    <a:bodyPr/>
                    <a:lstStyle/>
                    <a:p>
                      <a:endParaRPr lang="fr-FR"/>
                    </a:p>
                  </a:txBody>
                  <a:tcPr/>
                </a:tc>
                <a:tc>
                  <a:txBody>
                    <a:bodyPr/>
                    <a:lstStyle/>
                    <a:p>
                      <a:pPr algn="l" rtl="0">
                        <a:lnSpc>
                          <a:spcPct val="120000"/>
                        </a:lnSpc>
                      </a:pPr>
                      <a:r>
                        <a:rPr lang="fr-FR" sz="800">
                          <a:solidFill>
                            <a:schemeClr val="bg1"/>
                          </a:solidFill>
                          <a:effectLst/>
                          <a:latin typeface="Lato" panose="020F0502020204030203" pitchFamily="34" charset="0"/>
                        </a:rPr>
                        <a:t>Suppression</a:t>
                      </a:r>
                    </a:p>
                  </a:txBody>
                  <a:tcPr marL="17209" marR="17209" marT="17209" marB="17209"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rtl="0">
                        <a:lnSpc>
                          <a:spcPct val="120000"/>
                        </a:lnSpc>
                      </a:pPr>
                      <a:r>
                        <a:rPr lang="fr-FR" sz="800">
                          <a:solidFill>
                            <a:schemeClr val="bg1"/>
                          </a:solidFill>
                          <a:effectLst/>
                          <a:latin typeface="Lato, sans-serif"/>
                        </a:rPr>
                        <a:t>Adjoint technique territorial principal 2</a:t>
                      </a:r>
                      <a:r>
                        <a:rPr lang="fr-FR" sz="800" baseline="30000">
                          <a:solidFill>
                            <a:schemeClr val="bg1"/>
                          </a:solidFill>
                          <a:effectLst/>
                          <a:latin typeface="Lato, sans-serif"/>
                        </a:rPr>
                        <a:t>ème</a:t>
                      </a:r>
                      <a:r>
                        <a:rPr lang="fr-FR" sz="800">
                          <a:solidFill>
                            <a:schemeClr val="bg1"/>
                          </a:solidFill>
                          <a:effectLst/>
                          <a:latin typeface="Lato, sans-serif"/>
                        </a:rPr>
                        <a:t> classe</a:t>
                      </a:r>
                      <a:endParaRPr lang="fr-FR" sz="800">
                        <a:solidFill>
                          <a:schemeClr val="bg1"/>
                        </a:solidFill>
                        <a:effectLst/>
                        <a:latin typeface="Lato" panose="020F0502020204030203" pitchFamily="34" charset="0"/>
                      </a:endParaRPr>
                    </a:p>
                    <a:p>
                      <a:pPr algn="l" rtl="0">
                        <a:lnSpc>
                          <a:spcPct val="120000"/>
                        </a:lnSpc>
                      </a:pPr>
                      <a:r>
                        <a:rPr lang="fr-FR" sz="800">
                          <a:solidFill>
                            <a:schemeClr val="bg1"/>
                          </a:solidFill>
                          <a:effectLst/>
                          <a:latin typeface="Lato, sans-serif"/>
                        </a:rPr>
                        <a:t>Catégorie C</a:t>
                      </a:r>
                      <a:endParaRPr lang="fr-FR" sz="800">
                        <a:solidFill>
                          <a:schemeClr val="bg1"/>
                        </a:solidFill>
                        <a:effectLst/>
                        <a:latin typeface="Lato" panose="020F0502020204030203" pitchFamily="34" charset="0"/>
                      </a:endParaRPr>
                    </a:p>
                  </a:txBody>
                  <a:tcPr marL="17209" marR="17209" marT="17209" marB="17209"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lnSpc>
                          <a:spcPct val="120000"/>
                        </a:lnSpc>
                      </a:pPr>
                      <a:r>
                        <a:rPr lang="fr-FR" sz="800" dirty="0">
                          <a:solidFill>
                            <a:schemeClr val="bg1"/>
                          </a:solidFill>
                          <a:effectLst/>
                          <a:latin typeface="Lato" panose="020F0502020204030203" pitchFamily="34" charset="0"/>
                        </a:rPr>
                        <a:t>0,923 ETP</a:t>
                      </a:r>
                    </a:p>
                  </a:txBody>
                  <a:tcPr marL="17209" marR="17209" marT="17209" marB="17209"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tx1"/>
                    </a:solidFill>
                  </a:tcPr>
                </a:tc>
                <a:tc>
                  <a:txBody>
                    <a:bodyPr/>
                    <a:lstStyle/>
                    <a:p>
                      <a:pPr algn="ctr" rtl="0">
                        <a:lnSpc>
                          <a:spcPct val="120000"/>
                        </a:lnSpc>
                      </a:pPr>
                      <a:r>
                        <a:rPr lang="fr-FR" sz="800" dirty="0">
                          <a:solidFill>
                            <a:schemeClr val="bg1"/>
                          </a:solidFill>
                          <a:effectLst/>
                          <a:latin typeface="Lato, sans-serif"/>
                        </a:rPr>
                        <a:t>01/12/22</a:t>
                      </a:r>
                      <a:endParaRPr lang="fr-FR" sz="800" dirty="0">
                        <a:solidFill>
                          <a:schemeClr val="bg1"/>
                        </a:solidFill>
                        <a:effectLst/>
                        <a:latin typeface="Lato" panose="020F0502020204030203" pitchFamily="34" charset="0"/>
                      </a:endParaRPr>
                    </a:p>
                  </a:txBody>
                  <a:tcPr marL="17209" marR="17209" marT="17209" marB="17209"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4186291502"/>
                  </a:ext>
                </a:extLst>
              </a:tr>
            </a:tbl>
          </a:graphicData>
        </a:graphic>
      </p:graphicFrame>
      <p:sp>
        <p:nvSpPr>
          <p:cNvPr id="3" name="Espace réservé du numéro de diapositive 2">
            <a:extLst>
              <a:ext uri="{FF2B5EF4-FFF2-40B4-BE49-F238E27FC236}">
                <a16:creationId xmlns:a16="http://schemas.microsoft.com/office/drawing/2014/main" id="{A51AED61-CE2B-DFDB-4D7E-87C980B358A8}"/>
              </a:ext>
            </a:extLst>
          </p:cNvPr>
          <p:cNvSpPr>
            <a:spLocks noGrp="1"/>
          </p:cNvSpPr>
          <p:nvPr>
            <p:ph type="sldNum" sz="quarter" idx="12"/>
          </p:nvPr>
        </p:nvSpPr>
        <p:spPr/>
        <p:txBody>
          <a:bodyPr/>
          <a:lstStyle/>
          <a:p>
            <a:fld id="{7DD352F8-E6D5-40A5-90BA-A89BD40754D9}" type="slidenum">
              <a:rPr lang="fr-FR" smtClean="0"/>
              <a:pPr/>
              <a:t>71</a:t>
            </a:fld>
            <a:endParaRPr lang="fr-FR"/>
          </a:p>
        </p:txBody>
      </p:sp>
    </p:spTree>
    <p:extLst>
      <p:ext uri="{BB962C8B-B14F-4D97-AF65-F5344CB8AC3E}">
        <p14:creationId xmlns:p14="http://schemas.microsoft.com/office/powerpoint/2010/main" val="60421241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ce réservé du contenu 9"/>
          <p:cNvSpPr>
            <a:spLocks noGrp="1"/>
          </p:cNvSpPr>
          <p:nvPr>
            <p:ph idx="1"/>
          </p:nvPr>
        </p:nvSpPr>
        <p:spPr>
          <a:xfrm>
            <a:off x="354359" y="576451"/>
            <a:ext cx="8435280" cy="3590176"/>
          </a:xfrm>
        </p:spPr>
        <p:txBody>
          <a:bodyPr vert="horz" lIns="91440" tIns="45720" rIns="91440" bIns="45720" rtlCol="0" anchor="t">
            <a:normAutofit/>
          </a:bodyPr>
          <a:lstStyle/>
          <a:p>
            <a:pPr marL="0" indent="0" algn="just">
              <a:spcBef>
                <a:spcPts val="0"/>
              </a:spcBef>
              <a:spcAft>
                <a:spcPts val="600"/>
              </a:spcAft>
              <a:buNone/>
              <a:tabLst>
                <a:tab pos="457200" algn="l"/>
              </a:tabLst>
            </a:pPr>
            <a:r>
              <a:rPr lang="fr-FR" sz="1800" b="1" dirty="0">
                <a:solidFill>
                  <a:schemeClr val="accent4">
                    <a:lumMod val="75000"/>
                  </a:schemeClr>
                </a:solidFill>
                <a:ea typeface="+mn-lt"/>
                <a:cs typeface="+mn-lt"/>
              </a:rPr>
              <a:t>11. Modification du tableau des emplois permanents</a:t>
            </a:r>
            <a:endParaRPr lang="fr-FR" sz="1800" b="1" dirty="0">
              <a:solidFill>
                <a:schemeClr val="bg1"/>
              </a:solidFill>
              <a:ea typeface="+mn-lt"/>
              <a:cs typeface="+mn-lt"/>
            </a:endParaRPr>
          </a:p>
          <a:p>
            <a:pPr marL="0" indent="0" algn="just">
              <a:buNone/>
              <a:tabLst>
                <a:tab pos="457200" algn="l"/>
              </a:tabLst>
            </a:pPr>
            <a:endParaRPr lang="fr-FR" sz="2000" b="1" dirty="0">
              <a:solidFill>
                <a:schemeClr val="bg1"/>
              </a:solidFill>
              <a:ea typeface="+mn-lt"/>
              <a:cs typeface="+mn-lt"/>
            </a:endParaRPr>
          </a:p>
        </p:txBody>
      </p:sp>
      <p:cxnSp>
        <p:nvCxnSpPr>
          <p:cNvPr id="4" name="Connecteur droit 3">
            <a:extLst>
              <a:ext uri="{FF2B5EF4-FFF2-40B4-BE49-F238E27FC236}">
                <a16:creationId xmlns:a16="http://schemas.microsoft.com/office/drawing/2014/main" id="{D990F430-F22E-4DFD-AC13-B6FE6F28C6E6}"/>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5" name="Espace réservé de la date 1">
            <a:extLst>
              <a:ext uri="{FF2B5EF4-FFF2-40B4-BE49-F238E27FC236}">
                <a16:creationId xmlns:a16="http://schemas.microsoft.com/office/drawing/2014/main" id="{751B799A-2741-46CE-8EB5-1345CA22DF28}"/>
              </a:ext>
            </a:extLst>
          </p:cNvPr>
          <p:cNvSpPr>
            <a:spLocks noGrp="1"/>
          </p:cNvSpPr>
          <p:nvPr>
            <p:ph type="dt" sz="half" idx="10"/>
          </p:nvPr>
        </p:nvSpPr>
        <p:spPr>
          <a:xfrm>
            <a:off x="457200" y="4767264"/>
            <a:ext cx="3322712"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1" u="none" strike="noStrike" kern="1200" cap="none" spc="0" normalizeH="0" baseline="0" noProof="0">
                <a:ln>
                  <a:noFill/>
                </a:ln>
                <a:solidFill>
                  <a:srgbClr val="C00000"/>
                </a:solidFill>
                <a:effectLst/>
                <a:uLnTx/>
                <a:uFillTx/>
                <a:latin typeface="Lato"/>
                <a:ea typeface="+mn-ea"/>
                <a:cs typeface="+mn-cs"/>
              </a:rPr>
              <a:t>Conseil communautaire – 17 novembre 2022</a:t>
            </a:r>
          </a:p>
        </p:txBody>
      </p:sp>
      <p:sp>
        <p:nvSpPr>
          <p:cNvPr id="11" name="Titre 8">
            <a:extLst>
              <a:ext uri="{FF2B5EF4-FFF2-40B4-BE49-F238E27FC236}">
                <a16:creationId xmlns:a16="http://schemas.microsoft.com/office/drawing/2014/main" id="{0A83268C-EB87-4C8B-A9A4-D9347EFA9591}"/>
              </a:ext>
            </a:extLst>
          </p:cNvPr>
          <p:cNvSpPr txBox="1">
            <a:spLocks/>
          </p:cNvSpPr>
          <p:nvPr/>
        </p:nvSpPr>
        <p:spPr>
          <a:xfrm>
            <a:off x="307295" y="-56628"/>
            <a:ext cx="8892480" cy="792594"/>
          </a:xfrm>
          <a:prstGeom prst="rect">
            <a:avLst/>
          </a:prstGeom>
        </p:spPr>
        <p:txBody>
          <a:bodyPr vert="horz" lIns="91440" tIns="45720" rIns="91440" bIns="45720" rtlCol="0" anchor="t">
            <a:normAutofit fontScale="97500"/>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100" b="1" i="0" u="none" strike="noStrike" kern="1200" cap="none" spc="0" normalizeH="0" baseline="0" noProof="0" dirty="0">
                <a:ln>
                  <a:noFill/>
                </a:ln>
                <a:solidFill>
                  <a:srgbClr val="559398">
                    <a:lumMod val="75000"/>
                  </a:srgbClr>
                </a:solidFill>
                <a:effectLst/>
                <a:uLnTx/>
                <a:uFillTx/>
                <a:latin typeface="Caviar Dreams" pitchFamily="34" charset="0"/>
                <a:ea typeface="+mn-ea"/>
                <a:cs typeface="Arial" pitchFamily="34" charset="0"/>
              </a:rPr>
              <a:t>Ressources humaines et communication interne </a:t>
            </a:r>
            <a:r>
              <a:rPr kumimoji="0" lang="fr-FR" sz="3100" b="1" i="1" u="none" strike="noStrike" kern="1200" cap="none" spc="0" normalizeH="0" baseline="0" noProof="0" dirty="0">
                <a:ln>
                  <a:noFill/>
                </a:ln>
                <a:solidFill>
                  <a:srgbClr val="559398">
                    <a:lumMod val="75000"/>
                  </a:srgbClr>
                </a:solidFill>
                <a:effectLst/>
                <a:uLnTx/>
                <a:uFillTx/>
                <a:latin typeface="Lato" pitchFamily="34" charset="0"/>
                <a:ea typeface="Lato" pitchFamily="34" charset="0"/>
                <a:cs typeface="Lato"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1" i="1" u="none" strike="noStrike" kern="1200" cap="none" spc="0" normalizeH="0" baseline="0" noProof="0" dirty="0">
                <a:ln>
                  <a:noFill/>
                </a:ln>
                <a:solidFill>
                  <a:srgbClr val="5E3B27"/>
                </a:solidFill>
                <a:effectLst/>
                <a:uLnTx/>
                <a:uFillTx/>
                <a:latin typeface="Lato" pitchFamily="34" charset="0"/>
                <a:ea typeface="Lato" pitchFamily="34" charset="0"/>
                <a:cs typeface="Lato" pitchFamily="34" charset="0"/>
              </a:rPr>
              <a:t>-  Intervention de Madame Sylvie COUSIN</a:t>
            </a:r>
          </a:p>
        </p:txBody>
      </p:sp>
      <p:graphicFrame>
        <p:nvGraphicFramePr>
          <p:cNvPr id="2" name="Tableau 1">
            <a:extLst>
              <a:ext uri="{FF2B5EF4-FFF2-40B4-BE49-F238E27FC236}">
                <a16:creationId xmlns:a16="http://schemas.microsoft.com/office/drawing/2014/main" id="{72706443-B603-5C25-4418-2AC162CA0D8E}"/>
              </a:ext>
            </a:extLst>
          </p:cNvPr>
          <p:cNvGraphicFramePr>
            <a:graphicFrameLocks noGrp="1"/>
          </p:cNvGraphicFramePr>
          <p:nvPr>
            <p:extLst>
              <p:ext uri="{D42A27DB-BD31-4B8C-83A1-F6EECF244321}">
                <p14:modId xmlns:p14="http://schemas.microsoft.com/office/powerpoint/2010/main" val="2541998898"/>
              </p:ext>
            </p:extLst>
          </p:nvPr>
        </p:nvGraphicFramePr>
        <p:xfrm>
          <a:off x="177800" y="1015811"/>
          <a:ext cx="8788398" cy="3751453"/>
        </p:xfrm>
        <a:graphic>
          <a:graphicData uri="http://schemas.openxmlformats.org/drawingml/2006/table">
            <a:tbl>
              <a:tblPr/>
              <a:tblGrid>
                <a:gridCol w="1898650">
                  <a:extLst>
                    <a:ext uri="{9D8B030D-6E8A-4147-A177-3AD203B41FA5}">
                      <a16:colId xmlns:a16="http://schemas.microsoft.com/office/drawing/2014/main" val="3105745347"/>
                    </a:ext>
                  </a:extLst>
                </a:gridCol>
                <a:gridCol w="2384236">
                  <a:extLst>
                    <a:ext uri="{9D8B030D-6E8A-4147-A177-3AD203B41FA5}">
                      <a16:colId xmlns:a16="http://schemas.microsoft.com/office/drawing/2014/main" val="3426493146"/>
                    </a:ext>
                  </a:extLst>
                </a:gridCol>
                <a:gridCol w="2915330">
                  <a:extLst>
                    <a:ext uri="{9D8B030D-6E8A-4147-A177-3AD203B41FA5}">
                      <a16:colId xmlns:a16="http://schemas.microsoft.com/office/drawing/2014/main" val="4047439808"/>
                    </a:ext>
                  </a:extLst>
                </a:gridCol>
                <a:gridCol w="795091">
                  <a:extLst>
                    <a:ext uri="{9D8B030D-6E8A-4147-A177-3AD203B41FA5}">
                      <a16:colId xmlns:a16="http://schemas.microsoft.com/office/drawing/2014/main" val="2386971442"/>
                    </a:ext>
                  </a:extLst>
                </a:gridCol>
                <a:gridCol w="795091">
                  <a:extLst>
                    <a:ext uri="{9D8B030D-6E8A-4147-A177-3AD203B41FA5}">
                      <a16:colId xmlns:a16="http://schemas.microsoft.com/office/drawing/2014/main" val="3160633018"/>
                    </a:ext>
                  </a:extLst>
                </a:gridCol>
              </a:tblGrid>
              <a:tr h="328926">
                <a:tc rowSpan="2">
                  <a:txBody>
                    <a:bodyPr/>
                    <a:lstStyle/>
                    <a:p>
                      <a:pPr algn="l" rtl="0">
                        <a:lnSpc>
                          <a:spcPct val="120000"/>
                        </a:lnSpc>
                      </a:pPr>
                      <a:r>
                        <a:rPr lang="fr-FR" sz="800" dirty="0">
                          <a:solidFill>
                            <a:schemeClr val="bg1"/>
                          </a:solidFill>
                          <a:effectLst/>
                          <a:latin typeface="Lato, sans-serif"/>
                        </a:rPr>
                        <a:t>Agent de restauration scolaire</a:t>
                      </a:r>
                      <a:endParaRPr lang="fr-FR" sz="800" dirty="0">
                        <a:solidFill>
                          <a:schemeClr val="bg1"/>
                        </a:solidFill>
                        <a:effectLst/>
                        <a:latin typeface="Lato" panose="020F0502020204030203" pitchFamily="34" charset="0"/>
                      </a:endParaRPr>
                    </a:p>
                    <a:p>
                      <a:pPr algn="l" rtl="0">
                        <a:lnSpc>
                          <a:spcPct val="120000"/>
                        </a:lnSpc>
                      </a:pPr>
                      <a:r>
                        <a:rPr lang="fr-FR" sz="800" i="1" dirty="0">
                          <a:solidFill>
                            <a:schemeClr val="bg1"/>
                          </a:solidFill>
                          <a:effectLst/>
                          <a:latin typeface="Lato, sans-serif"/>
                        </a:rPr>
                        <a:t>Direction de l’éducation</a:t>
                      </a:r>
                      <a:endParaRPr lang="fr-FR" sz="800" dirty="0">
                        <a:solidFill>
                          <a:schemeClr val="bg1"/>
                        </a:solidFill>
                        <a:effectLst/>
                        <a:latin typeface="Lato" panose="020F0502020204030203" pitchFamily="34" charset="0"/>
                      </a:endParaRPr>
                    </a:p>
                  </a:txBody>
                  <a:tcPr marL="20674" marR="20674" marT="20674" marB="20674"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rtl="0">
                        <a:lnSpc>
                          <a:spcPct val="120000"/>
                        </a:lnSpc>
                      </a:pPr>
                      <a:r>
                        <a:rPr lang="fr-FR" sz="800">
                          <a:solidFill>
                            <a:schemeClr val="bg1"/>
                          </a:solidFill>
                          <a:effectLst/>
                          <a:latin typeface="Lato" panose="020F0502020204030203" pitchFamily="34" charset="0"/>
                        </a:rPr>
                        <a:t>Création</a:t>
                      </a:r>
                    </a:p>
                  </a:txBody>
                  <a:tcPr marL="20674" marR="20674" marT="20674" marB="20674"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rtl="0">
                        <a:lnSpc>
                          <a:spcPct val="120000"/>
                        </a:lnSpc>
                      </a:pPr>
                      <a:r>
                        <a:rPr lang="fr-FR" sz="800">
                          <a:solidFill>
                            <a:schemeClr val="bg1"/>
                          </a:solidFill>
                          <a:effectLst/>
                          <a:latin typeface="Lato, sans-serif"/>
                        </a:rPr>
                        <a:t>Agent social territorial principal 2ème classe</a:t>
                      </a:r>
                      <a:endParaRPr lang="fr-FR" sz="800">
                        <a:solidFill>
                          <a:schemeClr val="bg1"/>
                        </a:solidFill>
                        <a:effectLst/>
                        <a:latin typeface="Lato" panose="020F0502020204030203" pitchFamily="34" charset="0"/>
                      </a:endParaRPr>
                    </a:p>
                    <a:p>
                      <a:pPr algn="l" rtl="0">
                        <a:lnSpc>
                          <a:spcPct val="120000"/>
                        </a:lnSpc>
                      </a:pPr>
                      <a:r>
                        <a:rPr lang="fr-FR" sz="800">
                          <a:solidFill>
                            <a:schemeClr val="bg1"/>
                          </a:solidFill>
                          <a:effectLst/>
                          <a:latin typeface="Lato, sans-serif"/>
                        </a:rPr>
                        <a:t>Catégorie C </a:t>
                      </a:r>
                      <a:endParaRPr lang="fr-FR" sz="800">
                        <a:solidFill>
                          <a:schemeClr val="bg1"/>
                        </a:solidFill>
                        <a:effectLst/>
                        <a:latin typeface="Lato" panose="020F0502020204030203" pitchFamily="34" charset="0"/>
                      </a:endParaRPr>
                    </a:p>
                  </a:txBody>
                  <a:tcPr marL="20674" marR="20674" marT="20674" marB="20674"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lnSpc>
                          <a:spcPct val="120000"/>
                        </a:lnSpc>
                      </a:pPr>
                      <a:r>
                        <a:rPr lang="fr-FR" sz="800">
                          <a:solidFill>
                            <a:schemeClr val="bg1"/>
                          </a:solidFill>
                          <a:effectLst/>
                          <a:latin typeface="Lato" panose="020F0502020204030203" pitchFamily="34" charset="0"/>
                        </a:rPr>
                        <a:t>0,643 ETP</a:t>
                      </a:r>
                    </a:p>
                  </a:txBody>
                  <a:tcPr marL="20674" marR="20674" marT="20674" marB="20674"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lnSpc>
                          <a:spcPct val="120000"/>
                        </a:lnSpc>
                      </a:pPr>
                      <a:r>
                        <a:rPr lang="fr-FR" sz="800">
                          <a:solidFill>
                            <a:schemeClr val="bg1"/>
                          </a:solidFill>
                          <a:effectLst/>
                          <a:latin typeface="Lato" panose="020F0502020204030203" pitchFamily="34" charset="0"/>
                        </a:rPr>
                        <a:t>01/12/22</a:t>
                      </a:r>
                    </a:p>
                  </a:txBody>
                  <a:tcPr marL="20674" marR="20674" marT="20674" marB="20674"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84166495"/>
                  </a:ext>
                </a:extLst>
              </a:tr>
              <a:tr h="229690">
                <a:tc vMerge="1">
                  <a:txBody>
                    <a:bodyPr/>
                    <a:lstStyle/>
                    <a:p>
                      <a:endParaRPr lang="fr-FR"/>
                    </a:p>
                  </a:txBody>
                  <a:tcPr/>
                </a:tc>
                <a:tc>
                  <a:txBody>
                    <a:bodyPr/>
                    <a:lstStyle/>
                    <a:p>
                      <a:pPr algn="l" rtl="0">
                        <a:lnSpc>
                          <a:spcPct val="120000"/>
                        </a:lnSpc>
                      </a:pPr>
                      <a:r>
                        <a:rPr lang="fr-FR" sz="800">
                          <a:solidFill>
                            <a:schemeClr val="bg1"/>
                          </a:solidFill>
                          <a:effectLst/>
                          <a:latin typeface="Lato" panose="020F0502020204030203" pitchFamily="34" charset="0"/>
                        </a:rPr>
                        <a:t>Suppression</a:t>
                      </a:r>
                    </a:p>
                  </a:txBody>
                  <a:tcPr marL="20674" marR="20674" marT="20674" marB="20674"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rtl="0">
                        <a:lnSpc>
                          <a:spcPct val="120000"/>
                        </a:lnSpc>
                      </a:pPr>
                      <a:r>
                        <a:rPr lang="fr-FR" sz="800">
                          <a:solidFill>
                            <a:schemeClr val="bg1"/>
                          </a:solidFill>
                          <a:effectLst/>
                          <a:latin typeface="Lato, sans-serif"/>
                        </a:rPr>
                        <a:t>Agent social territorial </a:t>
                      </a:r>
                      <a:endParaRPr lang="fr-FR" sz="800">
                        <a:solidFill>
                          <a:schemeClr val="bg1"/>
                        </a:solidFill>
                        <a:effectLst/>
                        <a:latin typeface="Lato" panose="020F0502020204030203" pitchFamily="34" charset="0"/>
                      </a:endParaRPr>
                    </a:p>
                    <a:p>
                      <a:pPr algn="l" rtl="0">
                        <a:lnSpc>
                          <a:spcPct val="120000"/>
                        </a:lnSpc>
                      </a:pPr>
                      <a:r>
                        <a:rPr lang="fr-FR" sz="800">
                          <a:solidFill>
                            <a:schemeClr val="bg1"/>
                          </a:solidFill>
                          <a:effectLst/>
                          <a:latin typeface="Lato" panose="020F0502020204030203" pitchFamily="34" charset="0"/>
                        </a:rPr>
                        <a:t>Catégorie C</a:t>
                      </a:r>
                    </a:p>
                  </a:txBody>
                  <a:tcPr marL="20674" marR="20674" marT="20674" marB="20674"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lnSpc>
                          <a:spcPct val="120000"/>
                        </a:lnSpc>
                      </a:pPr>
                      <a:r>
                        <a:rPr lang="fr-FR" sz="800">
                          <a:solidFill>
                            <a:schemeClr val="bg1"/>
                          </a:solidFill>
                          <a:effectLst/>
                          <a:latin typeface="Lato" panose="020F0502020204030203" pitchFamily="34" charset="0"/>
                        </a:rPr>
                        <a:t>0,643 ETP</a:t>
                      </a:r>
                    </a:p>
                  </a:txBody>
                  <a:tcPr marL="20674" marR="20674" marT="20674" marB="20674"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lnSpc>
                          <a:spcPct val="120000"/>
                        </a:lnSpc>
                      </a:pPr>
                      <a:r>
                        <a:rPr lang="fr-FR" sz="800">
                          <a:solidFill>
                            <a:schemeClr val="bg1"/>
                          </a:solidFill>
                          <a:effectLst/>
                          <a:latin typeface="Lato" panose="020F0502020204030203" pitchFamily="34" charset="0"/>
                        </a:rPr>
                        <a:t>01/12/22</a:t>
                      </a:r>
                    </a:p>
                  </a:txBody>
                  <a:tcPr marL="20674" marR="20674" marT="20674" marB="20674"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85107661"/>
                  </a:ext>
                </a:extLst>
              </a:tr>
              <a:tr h="229690">
                <a:tc rowSpan="2">
                  <a:txBody>
                    <a:bodyPr/>
                    <a:lstStyle/>
                    <a:p>
                      <a:pPr algn="l" rtl="0">
                        <a:lnSpc>
                          <a:spcPct val="120000"/>
                        </a:lnSpc>
                      </a:pPr>
                      <a:r>
                        <a:rPr lang="fr-FR" sz="800" i="1">
                          <a:solidFill>
                            <a:schemeClr val="bg1"/>
                          </a:solidFill>
                          <a:effectLst/>
                          <a:latin typeface="Lato, sans-serif"/>
                        </a:rPr>
                        <a:t>ATSEM</a:t>
                      </a:r>
                      <a:endParaRPr lang="fr-FR" sz="800">
                        <a:solidFill>
                          <a:schemeClr val="bg1"/>
                        </a:solidFill>
                        <a:effectLst/>
                        <a:latin typeface="Lato" panose="020F0502020204030203" pitchFamily="34" charset="0"/>
                      </a:endParaRPr>
                    </a:p>
                    <a:p>
                      <a:pPr algn="l" rtl="0">
                        <a:lnSpc>
                          <a:spcPct val="120000"/>
                        </a:lnSpc>
                      </a:pPr>
                      <a:r>
                        <a:rPr lang="fr-FR" sz="800" i="1">
                          <a:solidFill>
                            <a:schemeClr val="bg1"/>
                          </a:solidFill>
                          <a:effectLst/>
                          <a:latin typeface="Lato, sans-serif"/>
                        </a:rPr>
                        <a:t>Direction de l’éducation</a:t>
                      </a:r>
                      <a:endParaRPr lang="fr-FR" sz="800">
                        <a:solidFill>
                          <a:schemeClr val="bg1"/>
                        </a:solidFill>
                        <a:effectLst/>
                        <a:latin typeface="Lato" panose="020F0502020204030203" pitchFamily="34" charset="0"/>
                      </a:endParaRPr>
                    </a:p>
                  </a:txBody>
                  <a:tcPr marL="20674" marR="20674" marT="20674" marB="20674"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rtl="0">
                        <a:lnSpc>
                          <a:spcPct val="120000"/>
                        </a:lnSpc>
                      </a:pPr>
                      <a:r>
                        <a:rPr lang="fr-FR" sz="800" dirty="0">
                          <a:solidFill>
                            <a:schemeClr val="bg1"/>
                          </a:solidFill>
                          <a:effectLst/>
                          <a:latin typeface="Lato" panose="020F0502020204030203" pitchFamily="34" charset="0"/>
                        </a:rPr>
                        <a:t>Création</a:t>
                      </a:r>
                    </a:p>
                  </a:txBody>
                  <a:tcPr marL="20674" marR="20674" marT="20674" marB="20674"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rtl="0">
                        <a:lnSpc>
                          <a:spcPct val="120000"/>
                        </a:lnSpc>
                      </a:pPr>
                      <a:r>
                        <a:rPr lang="fr-FR" sz="800">
                          <a:solidFill>
                            <a:schemeClr val="bg1"/>
                          </a:solidFill>
                          <a:effectLst/>
                          <a:latin typeface="Lato, sans-serif"/>
                        </a:rPr>
                        <a:t>ATSEM principal 1</a:t>
                      </a:r>
                      <a:r>
                        <a:rPr lang="fr-FR" sz="800" baseline="30000">
                          <a:solidFill>
                            <a:schemeClr val="bg1"/>
                          </a:solidFill>
                          <a:effectLst/>
                          <a:latin typeface="Lato, sans-serif"/>
                        </a:rPr>
                        <a:t>ère</a:t>
                      </a:r>
                      <a:r>
                        <a:rPr lang="fr-FR" sz="800">
                          <a:solidFill>
                            <a:schemeClr val="bg1"/>
                          </a:solidFill>
                          <a:effectLst/>
                          <a:latin typeface="Lato, sans-serif"/>
                        </a:rPr>
                        <a:t> classe</a:t>
                      </a:r>
                      <a:endParaRPr lang="fr-FR" sz="800">
                        <a:solidFill>
                          <a:schemeClr val="bg1"/>
                        </a:solidFill>
                        <a:effectLst/>
                        <a:latin typeface="Lato" panose="020F0502020204030203" pitchFamily="34" charset="0"/>
                      </a:endParaRPr>
                    </a:p>
                    <a:p>
                      <a:pPr algn="l" rtl="0">
                        <a:lnSpc>
                          <a:spcPct val="120000"/>
                        </a:lnSpc>
                      </a:pPr>
                      <a:r>
                        <a:rPr lang="fr-FR" sz="800">
                          <a:solidFill>
                            <a:schemeClr val="bg1"/>
                          </a:solidFill>
                          <a:effectLst/>
                          <a:latin typeface="Lato, sans-serif"/>
                        </a:rPr>
                        <a:t>Catégorie C</a:t>
                      </a:r>
                      <a:endParaRPr lang="fr-FR" sz="800">
                        <a:solidFill>
                          <a:schemeClr val="bg1"/>
                        </a:solidFill>
                        <a:effectLst/>
                        <a:latin typeface="Lato" panose="020F0502020204030203" pitchFamily="34" charset="0"/>
                      </a:endParaRPr>
                    </a:p>
                  </a:txBody>
                  <a:tcPr marL="20674" marR="20674" marT="20674" marB="20674"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lnSpc>
                          <a:spcPct val="120000"/>
                        </a:lnSpc>
                      </a:pPr>
                      <a:r>
                        <a:rPr lang="fr-FR" sz="800">
                          <a:solidFill>
                            <a:schemeClr val="bg1"/>
                          </a:solidFill>
                          <a:effectLst/>
                          <a:latin typeface="Lato" panose="020F0502020204030203" pitchFamily="34" charset="0"/>
                        </a:rPr>
                        <a:t>0,918 ETP</a:t>
                      </a:r>
                    </a:p>
                  </a:txBody>
                  <a:tcPr marL="20674" marR="20674" marT="20674" marB="20674"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lnSpc>
                          <a:spcPct val="120000"/>
                        </a:lnSpc>
                      </a:pPr>
                      <a:r>
                        <a:rPr lang="fr-FR" sz="800">
                          <a:solidFill>
                            <a:schemeClr val="bg1"/>
                          </a:solidFill>
                          <a:effectLst/>
                          <a:latin typeface="Lato" panose="020F0502020204030203" pitchFamily="34" charset="0"/>
                        </a:rPr>
                        <a:t>01/12/22</a:t>
                      </a:r>
                    </a:p>
                  </a:txBody>
                  <a:tcPr marL="20674" marR="20674" marT="20674" marB="20674"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36410307"/>
                  </a:ext>
                </a:extLst>
              </a:tr>
              <a:tr h="229690">
                <a:tc vMerge="1">
                  <a:txBody>
                    <a:bodyPr/>
                    <a:lstStyle/>
                    <a:p>
                      <a:endParaRPr lang="fr-FR"/>
                    </a:p>
                  </a:txBody>
                  <a:tcPr/>
                </a:tc>
                <a:tc>
                  <a:txBody>
                    <a:bodyPr/>
                    <a:lstStyle/>
                    <a:p>
                      <a:pPr algn="l" rtl="0">
                        <a:lnSpc>
                          <a:spcPct val="120000"/>
                        </a:lnSpc>
                      </a:pPr>
                      <a:r>
                        <a:rPr lang="fr-FR" sz="800">
                          <a:solidFill>
                            <a:schemeClr val="bg1"/>
                          </a:solidFill>
                          <a:effectLst/>
                          <a:latin typeface="Lato" panose="020F0502020204030203" pitchFamily="34" charset="0"/>
                        </a:rPr>
                        <a:t>Suppression</a:t>
                      </a:r>
                    </a:p>
                  </a:txBody>
                  <a:tcPr marL="20674" marR="20674" marT="20674" marB="20674"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rtl="0">
                        <a:lnSpc>
                          <a:spcPct val="120000"/>
                        </a:lnSpc>
                      </a:pPr>
                      <a:r>
                        <a:rPr lang="fr-FR" sz="800">
                          <a:solidFill>
                            <a:schemeClr val="bg1"/>
                          </a:solidFill>
                          <a:effectLst/>
                          <a:latin typeface="Lato, sans-serif"/>
                        </a:rPr>
                        <a:t>ATSEM principal 2</a:t>
                      </a:r>
                      <a:r>
                        <a:rPr lang="fr-FR" sz="800" baseline="30000">
                          <a:solidFill>
                            <a:schemeClr val="bg1"/>
                          </a:solidFill>
                          <a:effectLst/>
                          <a:latin typeface="Lato, sans-serif"/>
                        </a:rPr>
                        <a:t>ème</a:t>
                      </a:r>
                      <a:r>
                        <a:rPr lang="fr-FR" sz="800">
                          <a:solidFill>
                            <a:schemeClr val="bg1"/>
                          </a:solidFill>
                          <a:effectLst/>
                          <a:latin typeface="Lato, sans-serif"/>
                        </a:rPr>
                        <a:t> classe</a:t>
                      </a:r>
                      <a:endParaRPr lang="fr-FR" sz="800">
                        <a:solidFill>
                          <a:schemeClr val="bg1"/>
                        </a:solidFill>
                        <a:effectLst/>
                        <a:latin typeface="Lato" panose="020F0502020204030203" pitchFamily="34" charset="0"/>
                      </a:endParaRPr>
                    </a:p>
                    <a:p>
                      <a:pPr algn="l" rtl="0">
                        <a:lnSpc>
                          <a:spcPct val="120000"/>
                        </a:lnSpc>
                      </a:pPr>
                      <a:r>
                        <a:rPr lang="fr-FR" sz="800">
                          <a:solidFill>
                            <a:schemeClr val="bg1"/>
                          </a:solidFill>
                          <a:effectLst/>
                          <a:latin typeface="Lato, sans-serif"/>
                        </a:rPr>
                        <a:t>Catégorie C</a:t>
                      </a:r>
                      <a:endParaRPr lang="fr-FR" sz="800">
                        <a:solidFill>
                          <a:schemeClr val="bg1"/>
                        </a:solidFill>
                        <a:effectLst/>
                        <a:latin typeface="Lato" panose="020F0502020204030203" pitchFamily="34" charset="0"/>
                      </a:endParaRPr>
                    </a:p>
                  </a:txBody>
                  <a:tcPr marL="20674" marR="20674" marT="20674" marB="20674"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lnSpc>
                          <a:spcPct val="120000"/>
                        </a:lnSpc>
                      </a:pPr>
                      <a:r>
                        <a:rPr lang="fr-FR" sz="800">
                          <a:solidFill>
                            <a:schemeClr val="bg1"/>
                          </a:solidFill>
                          <a:effectLst/>
                          <a:latin typeface="Lato" panose="020F0502020204030203" pitchFamily="34" charset="0"/>
                        </a:rPr>
                        <a:t>0,918 ETP</a:t>
                      </a:r>
                    </a:p>
                  </a:txBody>
                  <a:tcPr marL="20674" marR="20674" marT="20674" marB="20674"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lnSpc>
                          <a:spcPct val="120000"/>
                        </a:lnSpc>
                      </a:pPr>
                      <a:r>
                        <a:rPr lang="fr-FR" sz="800">
                          <a:solidFill>
                            <a:schemeClr val="bg1"/>
                          </a:solidFill>
                          <a:effectLst/>
                          <a:latin typeface="Lato" panose="020F0502020204030203" pitchFamily="34" charset="0"/>
                        </a:rPr>
                        <a:t>01/12/22</a:t>
                      </a:r>
                    </a:p>
                  </a:txBody>
                  <a:tcPr marL="20674" marR="20674" marT="20674" marB="20674"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84290528"/>
                  </a:ext>
                </a:extLst>
              </a:tr>
              <a:tr h="328926">
                <a:tc rowSpan="2">
                  <a:txBody>
                    <a:bodyPr/>
                    <a:lstStyle/>
                    <a:p>
                      <a:pPr algn="l" rtl="0">
                        <a:lnSpc>
                          <a:spcPct val="120000"/>
                        </a:lnSpc>
                      </a:pPr>
                      <a:r>
                        <a:rPr lang="fr-FR" sz="800">
                          <a:solidFill>
                            <a:schemeClr val="bg1"/>
                          </a:solidFill>
                          <a:effectLst/>
                          <a:latin typeface="Lato, sans-serif"/>
                        </a:rPr>
                        <a:t>Coordonnateur(trice) de secteur petite enfance, enfance jeunesse</a:t>
                      </a:r>
                      <a:endParaRPr lang="fr-FR" sz="800">
                        <a:solidFill>
                          <a:schemeClr val="bg1"/>
                        </a:solidFill>
                        <a:effectLst/>
                        <a:latin typeface="Lato" panose="020F0502020204030203" pitchFamily="34" charset="0"/>
                      </a:endParaRPr>
                    </a:p>
                    <a:p>
                      <a:pPr algn="l" rtl="0">
                        <a:lnSpc>
                          <a:spcPct val="120000"/>
                        </a:lnSpc>
                      </a:pPr>
                      <a:r>
                        <a:rPr lang="fr-FR" sz="800" i="1">
                          <a:solidFill>
                            <a:schemeClr val="bg1"/>
                          </a:solidFill>
                          <a:effectLst/>
                          <a:latin typeface="Lato, sans-serif"/>
                        </a:rPr>
                        <a:t>Direction de l’éducation</a:t>
                      </a:r>
                      <a:endParaRPr lang="fr-FR" sz="800">
                        <a:solidFill>
                          <a:schemeClr val="bg1"/>
                        </a:solidFill>
                        <a:effectLst/>
                        <a:latin typeface="Lato" panose="020F0502020204030203" pitchFamily="34" charset="0"/>
                      </a:endParaRPr>
                    </a:p>
                  </a:txBody>
                  <a:tcPr marL="20674" marR="20674" marT="20674" marB="20674"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rtl="0">
                        <a:lnSpc>
                          <a:spcPct val="120000"/>
                        </a:lnSpc>
                      </a:pPr>
                      <a:r>
                        <a:rPr lang="fr-FR" sz="800" dirty="0">
                          <a:solidFill>
                            <a:schemeClr val="bg1"/>
                          </a:solidFill>
                          <a:effectLst/>
                          <a:latin typeface="Lato" panose="020F0502020204030203" pitchFamily="34" charset="0"/>
                        </a:rPr>
                        <a:t>Création</a:t>
                      </a:r>
                    </a:p>
                  </a:txBody>
                  <a:tcPr marL="20674" marR="20674" marT="20674" marB="20674"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rtl="0">
                        <a:lnSpc>
                          <a:spcPct val="120000"/>
                        </a:lnSpc>
                      </a:pPr>
                      <a:r>
                        <a:rPr lang="fr-FR" sz="800">
                          <a:solidFill>
                            <a:schemeClr val="bg1"/>
                          </a:solidFill>
                          <a:effectLst/>
                          <a:latin typeface="Lato, sans-serif"/>
                        </a:rPr>
                        <a:t>Educateur territorial des APS principal 2</a:t>
                      </a:r>
                      <a:r>
                        <a:rPr lang="fr-FR" sz="800" baseline="30000">
                          <a:solidFill>
                            <a:schemeClr val="bg1"/>
                          </a:solidFill>
                          <a:effectLst/>
                          <a:latin typeface="Lato, sans-serif"/>
                        </a:rPr>
                        <a:t>ème</a:t>
                      </a:r>
                      <a:r>
                        <a:rPr lang="fr-FR" sz="800">
                          <a:solidFill>
                            <a:schemeClr val="bg1"/>
                          </a:solidFill>
                          <a:effectLst/>
                          <a:latin typeface="Lato, sans-serif"/>
                        </a:rPr>
                        <a:t> classe</a:t>
                      </a:r>
                      <a:endParaRPr lang="fr-FR" sz="800">
                        <a:solidFill>
                          <a:schemeClr val="bg1"/>
                        </a:solidFill>
                        <a:effectLst/>
                        <a:latin typeface="Lato" panose="020F0502020204030203" pitchFamily="34" charset="0"/>
                      </a:endParaRPr>
                    </a:p>
                    <a:p>
                      <a:pPr algn="l" rtl="0">
                        <a:lnSpc>
                          <a:spcPct val="120000"/>
                        </a:lnSpc>
                      </a:pPr>
                      <a:r>
                        <a:rPr lang="fr-FR" sz="800">
                          <a:solidFill>
                            <a:schemeClr val="bg1"/>
                          </a:solidFill>
                          <a:effectLst/>
                          <a:latin typeface="Lato, sans-serif"/>
                        </a:rPr>
                        <a:t>Catégorie B</a:t>
                      </a:r>
                      <a:endParaRPr lang="fr-FR" sz="800">
                        <a:solidFill>
                          <a:schemeClr val="bg1"/>
                        </a:solidFill>
                        <a:effectLst/>
                        <a:latin typeface="Lato" panose="020F0502020204030203" pitchFamily="34" charset="0"/>
                      </a:endParaRPr>
                    </a:p>
                  </a:txBody>
                  <a:tcPr marL="20674" marR="20674" marT="20674" marB="20674"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lnSpc>
                          <a:spcPct val="120000"/>
                        </a:lnSpc>
                      </a:pPr>
                      <a:r>
                        <a:rPr lang="fr-FR" sz="800">
                          <a:solidFill>
                            <a:schemeClr val="bg1"/>
                          </a:solidFill>
                          <a:effectLst/>
                          <a:latin typeface="Lato" panose="020F0502020204030203" pitchFamily="34" charset="0"/>
                        </a:rPr>
                        <a:t>1 ETP</a:t>
                      </a:r>
                    </a:p>
                  </a:txBody>
                  <a:tcPr marL="20674" marR="20674" marT="20674" marB="20674"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lnSpc>
                          <a:spcPct val="120000"/>
                        </a:lnSpc>
                      </a:pPr>
                      <a:r>
                        <a:rPr lang="fr-FR" sz="800">
                          <a:solidFill>
                            <a:schemeClr val="bg1"/>
                          </a:solidFill>
                          <a:effectLst/>
                          <a:latin typeface="Lato" panose="020F0502020204030203" pitchFamily="34" charset="0"/>
                        </a:rPr>
                        <a:t>01/12/22</a:t>
                      </a:r>
                    </a:p>
                  </a:txBody>
                  <a:tcPr marL="20674" marR="20674" marT="20674" marB="20674"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8687100"/>
                  </a:ext>
                </a:extLst>
              </a:tr>
              <a:tr h="396944">
                <a:tc vMerge="1">
                  <a:txBody>
                    <a:bodyPr/>
                    <a:lstStyle/>
                    <a:p>
                      <a:endParaRPr lang="fr-FR"/>
                    </a:p>
                  </a:txBody>
                  <a:tcPr/>
                </a:tc>
                <a:tc>
                  <a:txBody>
                    <a:bodyPr/>
                    <a:lstStyle/>
                    <a:p>
                      <a:pPr algn="l" rtl="0">
                        <a:lnSpc>
                          <a:spcPct val="120000"/>
                        </a:lnSpc>
                      </a:pPr>
                      <a:r>
                        <a:rPr lang="fr-FR" sz="800" dirty="0">
                          <a:solidFill>
                            <a:schemeClr val="bg1"/>
                          </a:solidFill>
                          <a:effectLst/>
                          <a:latin typeface="Lato" panose="020F0502020204030203" pitchFamily="34" charset="0"/>
                        </a:rPr>
                        <a:t>Suppression</a:t>
                      </a:r>
                    </a:p>
                  </a:txBody>
                  <a:tcPr marL="20674" marR="20674" marT="20674" marB="20674"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rtl="0">
                        <a:lnSpc>
                          <a:spcPct val="120000"/>
                        </a:lnSpc>
                      </a:pPr>
                      <a:r>
                        <a:rPr lang="fr-FR" sz="800" dirty="0">
                          <a:solidFill>
                            <a:schemeClr val="bg1"/>
                          </a:solidFill>
                          <a:effectLst/>
                          <a:latin typeface="Lato, sans-serif"/>
                        </a:rPr>
                        <a:t>Educateur territorial des APS</a:t>
                      </a:r>
                      <a:endParaRPr lang="fr-FR" sz="800" dirty="0">
                        <a:solidFill>
                          <a:schemeClr val="bg1"/>
                        </a:solidFill>
                        <a:effectLst/>
                        <a:latin typeface="Lato" panose="020F0502020204030203" pitchFamily="34" charset="0"/>
                      </a:endParaRPr>
                    </a:p>
                    <a:p>
                      <a:pPr algn="l" rtl="0">
                        <a:lnSpc>
                          <a:spcPct val="120000"/>
                        </a:lnSpc>
                      </a:pPr>
                      <a:r>
                        <a:rPr lang="fr-FR" sz="800" dirty="0">
                          <a:solidFill>
                            <a:schemeClr val="bg1"/>
                          </a:solidFill>
                          <a:effectLst/>
                          <a:latin typeface="Lato, sans-serif"/>
                        </a:rPr>
                        <a:t>Catégorie B</a:t>
                      </a:r>
                      <a:endParaRPr lang="fr-FR" sz="800" dirty="0">
                        <a:solidFill>
                          <a:schemeClr val="bg1"/>
                        </a:solidFill>
                        <a:effectLst/>
                        <a:latin typeface="Lato" panose="020F0502020204030203" pitchFamily="34" charset="0"/>
                      </a:endParaRPr>
                    </a:p>
                  </a:txBody>
                  <a:tcPr marL="20674" marR="20674" marT="20674" marB="20674"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lnSpc>
                          <a:spcPct val="120000"/>
                        </a:lnSpc>
                      </a:pPr>
                      <a:r>
                        <a:rPr lang="fr-FR" sz="800">
                          <a:solidFill>
                            <a:schemeClr val="bg1"/>
                          </a:solidFill>
                          <a:effectLst/>
                          <a:latin typeface="Lato" panose="020F0502020204030203" pitchFamily="34" charset="0"/>
                        </a:rPr>
                        <a:t>1 ETP</a:t>
                      </a:r>
                    </a:p>
                  </a:txBody>
                  <a:tcPr marL="20674" marR="20674" marT="20674" marB="20674"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lnSpc>
                          <a:spcPct val="120000"/>
                        </a:lnSpc>
                      </a:pPr>
                      <a:r>
                        <a:rPr lang="fr-FR" sz="800">
                          <a:solidFill>
                            <a:schemeClr val="bg1"/>
                          </a:solidFill>
                          <a:effectLst/>
                          <a:latin typeface="Lato" panose="020F0502020204030203" pitchFamily="34" charset="0"/>
                        </a:rPr>
                        <a:t>01/12/22</a:t>
                      </a:r>
                    </a:p>
                  </a:txBody>
                  <a:tcPr marL="20674" marR="20674" marT="20674" marB="20674"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07238256"/>
                  </a:ext>
                </a:extLst>
              </a:tr>
              <a:tr h="328926">
                <a:tc rowSpan="2">
                  <a:txBody>
                    <a:bodyPr/>
                    <a:lstStyle/>
                    <a:p>
                      <a:pPr algn="l" rtl="0">
                        <a:lnSpc>
                          <a:spcPct val="120000"/>
                        </a:lnSpc>
                      </a:pPr>
                      <a:r>
                        <a:rPr lang="fr-FR" sz="800">
                          <a:solidFill>
                            <a:schemeClr val="bg1"/>
                          </a:solidFill>
                          <a:effectLst/>
                          <a:latin typeface="Lato, sans-serif"/>
                        </a:rPr>
                        <a:t>Responsable de secteur collectes</a:t>
                      </a:r>
                      <a:endParaRPr lang="fr-FR" sz="800">
                        <a:solidFill>
                          <a:schemeClr val="bg1"/>
                        </a:solidFill>
                        <a:effectLst/>
                        <a:latin typeface="Lato" panose="020F0502020204030203" pitchFamily="34" charset="0"/>
                      </a:endParaRPr>
                    </a:p>
                    <a:p>
                      <a:pPr algn="l" rtl="0">
                        <a:lnSpc>
                          <a:spcPct val="120000"/>
                        </a:lnSpc>
                      </a:pPr>
                      <a:r>
                        <a:rPr lang="fr-FR" sz="800" i="1">
                          <a:solidFill>
                            <a:schemeClr val="bg1"/>
                          </a:solidFill>
                          <a:effectLst/>
                          <a:latin typeface="Lato, sans-serif"/>
                        </a:rPr>
                        <a:t>Direction de la prévention et de la gestion des déchets </a:t>
                      </a:r>
                      <a:endParaRPr lang="fr-FR" sz="800">
                        <a:solidFill>
                          <a:schemeClr val="bg1"/>
                        </a:solidFill>
                        <a:effectLst/>
                        <a:latin typeface="Lato" panose="020F0502020204030203" pitchFamily="34" charset="0"/>
                      </a:endParaRPr>
                    </a:p>
                  </a:txBody>
                  <a:tcPr marL="20674" marR="20674" marT="20674" marB="20674"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rtl="0">
                        <a:lnSpc>
                          <a:spcPct val="120000"/>
                        </a:lnSpc>
                      </a:pPr>
                      <a:r>
                        <a:rPr lang="fr-FR" sz="800">
                          <a:solidFill>
                            <a:schemeClr val="bg1"/>
                          </a:solidFill>
                          <a:effectLst/>
                          <a:latin typeface="Lato" panose="020F0502020204030203" pitchFamily="34" charset="0"/>
                        </a:rPr>
                        <a:t>Création</a:t>
                      </a:r>
                    </a:p>
                  </a:txBody>
                  <a:tcPr marL="20674" marR="20674" marT="20674" marB="20674"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rtl="0">
                        <a:lnSpc>
                          <a:spcPct val="120000"/>
                        </a:lnSpc>
                      </a:pPr>
                      <a:r>
                        <a:rPr lang="fr-FR" sz="800" dirty="0">
                          <a:solidFill>
                            <a:schemeClr val="bg1"/>
                          </a:solidFill>
                          <a:effectLst/>
                          <a:latin typeface="Lato, sans-serif"/>
                        </a:rPr>
                        <a:t>Technicien territorial principal 1</a:t>
                      </a:r>
                      <a:r>
                        <a:rPr lang="fr-FR" sz="800" baseline="30000" dirty="0">
                          <a:solidFill>
                            <a:schemeClr val="bg1"/>
                          </a:solidFill>
                          <a:effectLst/>
                          <a:latin typeface="Lato, sans-serif"/>
                        </a:rPr>
                        <a:t>ère</a:t>
                      </a:r>
                      <a:r>
                        <a:rPr lang="fr-FR" sz="800" dirty="0">
                          <a:solidFill>
                            <a:schemeClr val="bg1"/>
                          </a:solidFill>
                          <a:effectLst/>
                          <a:latin typeface="Lato, sans-serif"/>
                        </a:rPr>
                        <a:t> classe</a:t>
                      </a:r>
                      <a:endParaRPr lang="fr-FR" sz="800" dirty="0">
                        <a:solidFill>
                          <a:schemeClr val="bg1"/>
                        </a:solidFill>
                        <a:effectLst/>
                        <a:latin typeface="Lato" panose="020F0502020204030203" pitchFamily="34" charset="0"/>
                      </a:endParaRPr>
                    </a:p>
                    <a:p>
                      <a:pPr algn="l" rtl="0">
                        <a:lnSpc>
                          <a:spcPct val="120000"/>
                        </a:lnSpc>
                      </a:pPr>
                      <a:r>
                        <a:rPr lang="fr-FR" sz="800" dirty="0">
                          <a:solidFill>
                            <a:schemeClr val="bg1"/>
                          </a:solidFill>
                          <a:effectLst/>
                          <a:latin typeface="Lato, sans-serif"/>
                        </a:rPr>
                        <a:t>Catégorie B</a:t>
                      </a:r>
                      <a:endParaRPr lang="fr-FR" sz="800" dirty="0">
                        <a:solidFill>
                          <a:schemeClr val="bg1"/>
                        </a:solidFill>
                        <a:effectLst/>
                        <a:latin typeface="Lato" panose="020F0502020204030203" pitchFamily="34" charset="0"/>
                      </a:endParaRPr>
                    </a:p>
                  </a:txBody>
                  <a:tcPr marL="20674" marR="20674" marT="20674" marB="20674"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lnSpc>
                          <a:spcPct val="120000"/>
                        </a:lnSpc>
                      </a:pPr>
                      <a:r>
                        <a:rPr lang="fr-FR" sz="800">
                          <a:solidFill>
                            <a:schemeClr val="bg1"/>
                          </a:solidFill>
                          <a:effectLst/>
                          <a:latin typeface="Lato" panose="020F0502020204030203" pitchFamily="34" charset="0"/>
                        </a:rPr>
                        <a:t>1 ETP</a:t>
                      </a:r>
                    </a:p>
                  </a:txBody>
                  <a:tcPr marL="20674" marR="20674" marT="20674" marB="20674"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lnSpc>
                          <a:spcPct val="120000"/>
                        </a:lnSpc>
                      </a:pPr>
                      <a:r>
                        <a:rPr lang="fr-FR" sz="800">
                          <a:solidFill>
                            <a:schemeClr val="bg1"/>
                          </a:solidFill>
                          <a:effectLst/>
                          <a:latin typeface="Lato" panose="020F0502020204030203" pitchFamily="34" charset="0"/>
                        </a:rPr>
                        <a:t>01/12/22</a:t>
                      </a:r>
                    </a:p>
                  </a:txBody>
                  <a:tcPr marL="20674" marR="20674" marT="20674" marB="20674"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54314933"/>
                  </a:ext>
                </a:extLst>
              </a:tr>
              <a:tr h="396944">
                <a:tc vMerge="1">
                  <a:txBody>
                    <a:bodyPr/>
                    <a:lstStyle/>
                    <a:p>
                      <a:endParaRPr lang="fr-FR"/>
                    </a:p>
                  </a:txBody>
                  <a:tcPr/>
                </a:tc>
                <a:tc>
                  <a:txBody>
                    <a:bodyPr/>
                    <a:lstStyle/>
                    <a:p>
                      <a:pPr algn="l" rtl="0">
                        <a:lnSpc>
                          <a:spcPct val="120000"/>
                        </a:lnSpc>
                      </a:pPr>
                      <a:r>
                        <a:rPr lang="fr-FR" sz="800">
                          <a:solidFill>
                            <a:schemeClr val="bg1"/>
                          </a:solidFill>
                          <a:effectLst/>
                          <a:latin typeface="Lato" panose="020F0502020204030203" pitchFamily="34" charset="0"/>
                        </a:rPr>
                        <a:t>Suppression</a:t>
                      </a:r>
                    </a:p>
                  </a:txBody>
                  <a:tcPr marL="20674" marR="20674" marT="20674" marB="20674"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rtl="0">
                        <a:lnSpc>
                          <a:spcPct val="120000"/>
                        </a:lnSpc>
                      </a:pPr>
                      <a:r>
                        <a:rPr lang="fr-FR" sz="800" dirty="0">
                          <a:solidFill>
                            <a:schemeClr val="bg1"/>
                          </a:solidFill>
                          <a:effectLst/>
                          <a:latin typeface="Lato, sans-serif"/>
                        </a:rPr>
                        <a:t>Technicien territorial principal 2</a:t>
                      </a:r>
                      <a:r>
                        <a:rPr lang="fr-FR" sz="800" baseline="30000" dirty="0">
                          <a:solidFill>
                            <a:schemeClr val="bg1"/>
                          </a:solidFill>
                          <a:effectLst/>
                          <a:latin typeface="Lato, sans-serif"/>
                        </a:rPr>
                        <a:t>ème</a:t>
                      </a:r>
                      <a:r>
                        <a:rPr lang="fr-FR" sz="800" dirty="0">
                          <a:solidFill>
                            <a:schemeClr val="bg1"/>
                          </a:solidFill>
                          <a:effectLst/>
                          <a:latin typeface="Lato, sans-serif"/>
                        </a:rPr>
                        <a:t> classe</a:t>
                      </a:r>
                      <a:endParaRPr lang="fr-FR" sz="800" dirty="0">
                        <a:solidFill>
                          <a:schemeClr val="bg1"/>
                        </a:solidFill>
                        <a:effectLst/>
                        <a:latin typeface="Lato" panose="020F0502020204030203" pitchFamily="34" charset="0"/>
                      </a:endParaRPr>
                    </a:p>
                    <a:p>
                      <a:pPr algn="l" rtl="0">
                        <a:lnSpc>
                          <a:spcPct val="120000"/>
                        </a:lnSpc>
                      </a:pPr>
                      <a:r>
                        <a:rPr lang="fr-FR" sz="800" dirty="0">
                          <a:solidFill>
                            <a:schemeClr val="bg1"/>
                          </a:solidFill>
                          <a:effectLst/>
                          <a:latin typeface="Lato, sans-serif"/>
                        </a:rPr>
                        <a:t>Catégorie B</a:t>
                      </a:r>
                      <a:endParaRPr lang="fr-FR" sz="800" dirty="0">
                        <a:solidFill>
                          <a:schemeClr val="bg1"/>
                        </a:solidFill>
                        <a:effectLst/>
                        <a:latin typeface="Lato" panose="020F0502020204030203" pitchFamily="34" charset="0"/>
                      </a:endParaRPr>
                    </a:p>
                  </a:txBody>
                  <a:tcPr marL="20674" marR="20674" marT="20674" marB="20674"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lnSpc>
                          <a:spcPct val="120000"/>
                        </a:lnSpc>
                      </a:pPr>
                      <a:r>
                        <a:rPr lang="fr-FR" sz="800">
                          <a:solidFill>
                            <a:schemeClr val="bg1"/>
                          </a:solidFill>
                          <a:effectLst/>
                          <a:latin typeface="Lato" panose="020F0502020204030203" pitchFamily="34" charset="0"/>
                        </a:rPr>
                        <a:t>1 ETP</a:t>
                      </a:r>
                    </a:p>
                  </a:txBody>
                  <a:tcPr marL="20674" marR="20674" marT="20674" marB="20674"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lnSpc>
                          <a:spcPct val="120000"/>
                        </a:lnSpc>
                      </a:pPr>
                      <a:r>
                        <a:rPr lang="fr-FR" sz="800">
                          <a:solidFill>
                            <a:schemeClr val="bg1"/>
                          </a:solidFill>
                          <a:effectLst/>
                          <a:latin typeface="Lato" panose="020F0502020204030203" pitchFamily="34" charset="0"/>
                        </a:rPr>
                        <a:t>01/12/22</a:t>
                      </a:r>
                    </a:p>
                  </a:txBody>
                  <a:tcPr marL="20674" marR="20674" marT="20674" marB="20674"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62338756"/>
                  </a:ext>
                </a:extLst>
              </a:tr>
              <a:tr h="229690">
                <a:tc rowSpan="2">
                  <a:txBody>
                    <a:bodyPr/>
                    <a:lstStyle/>
                    <a:p>
                      <a:pPr algn="l" rtl="0">
                        <a:lnSpc>
                          <a:spcPct val="120000"/>
                        </a:lnSpc>
                      </a:pPr>
                      <a:r>
                        <a:rPr lang="fr-FR" sz="800">
                          <a:solidFill>
                            <a:schemeClr val="bg1"/>
                          </a:solidFill>
                          <a:effectLst/>
                          <a:latin typeface="Lato, sans-serif"/>
                        </a:rPr>
                        <a:t>Directeur(trice) projet de territoire et ingénierie territoriale</a:t>
                      </a:r>
                      <a:endParaRPr lang="fr-FR" sz="800">
                        <a:solidFill>
                          <a:schemeClr val="bg1"/>
                        </a:solidFill>
                        <a:effectLst/>
                        <a:latin typeface="Lato" panose="020F0502020204030203" pitchFamily="34" charset="0"/>
                      </a:endParaRPr>
                    </a:p>
                    <a:p>
                      <a:pPr algn="l" rtl="0">
                        <a:lnSpc>
                          <a:spcPct val="120000"/>
                        </a:lnSpc>
                      </a:pPr>
                      <a:r>
                        <a:rPr lang="fr-FR" sz="800" i="1">
                          <a:solidFill>
                            <a:schemeClr val="bg1"/>
                          </a:solidFill>
                          <a:effectLst/>
                          <a:latin typeface="Lato, sans-serif"/>
                        </a:rPr>
                        <a:t>Direction projet de territoire et ingénierie territoriale</a:t>
                      </a:r>
                      <a:endParaRPr lang="fr-FR" sz="800">
                        <a:solidFill>
                          <a:schemeClr val="bg1"/>
                        </a:solidFill>
                        <a:effectLst/>
                        <a:latin typeface="Lato" panose="020F0502020204030203" pitchFamily="34" charset="0"/>
                      </a:endParaRPr>
                    </a:p>
                  </a:txBody>
                  <a:tcPr marL="20674" marR="20674" marT="20674" marB="20674"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rtl="0">
                        <a:lnSpc>
                          <a:spcPct val="120000"/>
                        </a:lnSpc>
                      </a:pPr>
                      <a:r>
                        <a:rPr lang="fr-FR" sz="800">
                          <a:solidFill>
                            <a:schemeClr val="bg1"/>
                          </a:solidFill>
                          <a:effectLst/>
                          <a:latin typeface="Lato" panose="020F0502020204030203" pitchFamily="34" charset="0"/>
                        </a:rPr>
                        <a:t>Création</a:t>
                      </a:r>
                    </a:p>
                  </a:txBody>
                  <a:tcPr marL="20674" marR="20674" marT="20674" marB="20674"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rtl="0">
                        <a:lnSpc>
                          <a:spcPct val="120000"/>
                        </a:lnSpc>
                      </a:pPr>
                      <a:r>
                        <a:rPr lang="fr-FR" sz="800" dirty="0">
                          <a:solidFill>
                            <a:schemeClr val="bg1"/>
                          </a:solidFill>
                          <a:effectLst/>
                          <a:latin typeface="Lato, sans-serif"/>
                        </a:rPr>
                        <a:t>Attaché territorial principal</a:t>
                      </a:r>
                      <a:endParaRPr lang="fr-FR" sz="800" dirty="0">
                        <a:solidFill>
                          <a:schemeClr val="bg1"/>
                        </a:solidFill>
                        <a:effectLst/>
                        <a:latin typeface="Lato" panose="020F0502020204030203" pitchFamily="34" charset="0"/>
                      </a:endParaRPr>
                    </a:p>
                    <a:p>
                      <a:pPr algn="l" rtl="0">
                        <a:lnSpc>
                          <a:spcPct val="120000"/>
                        </a:lnSpc>
                      </a:pPr>
                      <a:r>
                        <a:rPr lang="fr-FR" sz="800" dirty="0">
                          <a:solidFill>
                            <a:schemeClr val="bg1"/>
                          </a:solidFill>
                          <a:effectLst/>
                          <a:latin typeface="Lato, sans-serif"/>
                        </a:rPr>
                        <a:t>Catégorie A</a:t>
                      </a:r>
                      <a:endParaRPr lang="fr-FR" sz="800" dirty="0">
                        <a:solidFill>
                          <a:schemeClr val="bg1"/>
                        </a:solidFill>
                        <a:effectLst/>
                        <a:latin typeface="Lato" panose="020F0502020204030203" pitchFamily="34" charset="0"/>
                      </a:endParaRPr>
                    </a:p>
                  </a:txBody>
                  <a:tcPr marL="20674" marR="20674" marT="20674" marB="20674"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lnSpc>
                          <a:spcPct val="120000"/>
                        </a:lnSpc>
                      </a:pPr>
                      <a:r>
                        <a:rPr lang="fr-FR" sz="800">
                          <a:solidFill>
                            <a:schemeClr val="bg1"/>
                          </a:solidFill>
                          <a:effectLst/>
                          <a:latin typeface="Lato, sans-serif"/>
                        </a:rPr>
                        <a:t>1 ETP</a:t>
                      </a:r>
                      <a:endParaRPr lang="fr-FR" sz="800">
                        <a:solidFill>
                          <a:schemeClr val="bg1"/>
                        </a:solidFill>
                        <a:effectLst/>
                        <a:latin typeface="Lato" panose="020F0502020204030203" pitchFamily="34" charset="0"/>
                      </a:endParaRPr>
                    </a:p>
                  </a:txBody>
                  <a:tcPr marL="20674" marR="20674" marT="20674" marB="20674"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tx1"/>
                    </a:solidFill>
                  </a:tcPr>
                </a:tc>
                <a:tc>
                  <a:txBody>
                    <a:bodyPr/>
                    <a:lstStyle/>
                    <a:p>
                      <a:pPr algn="ctr" rtl="0">
                        <a:lnSpc>
                          <a:spcPct val="120000"/>
                        </a:lnSpc>
                      </a:pPr>
                      <a:r>
                        <a:rPr lang="fr-FR" sz="800">
                          <a:solidFill>
                            <a:schemeClr val="bg1"/>
                          </a:solidFill>
                          <a:effectLst/>
                          <a:latin typeface="Lato" panose="020F0502020204030203" pitchFamily="34" charset="0"/>
                        </a:rPr>
                        <a:t>01/12/22</a:t>
                      </a:r>
                    </a:p>
                  </a:txBody>
                  <a:tcPr marL="20674" marR="20674" marT="20674" marB="20674"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3300930037"/>
                  </a:ext>
                </a:extLst>
              </a:tr>
              <a:tr h="694651">
                <a:tc vMerge="1">
                  <a:txBody>
                    <a:bodyPr/>
                    <a:lstStyle/>
                    <a:p>
                      <a:endParaRPr lang="fr-FR"/>
                    </a:p>
                  </a:txBody>
                  <a:tcPr/>
                </a:tc>
                <a:tc>
                  <a:txBody>
                    <a:bodyPr/>
                    <a:lstStyle/>
                    <a:p>
                      <a:pPr algn="l" rtl="0">
                        <a:lnSpc>
                          <a:spcPct val="120000"/>
                        </a:lnSpc>
                      </a:pPr>
                      <a:r>
                        <a:rPr lang="fr-FR" sz="800">
                          <a:solidFill>
                            <a:schemeClr val="bg1"/>
                          </a:solidFill>
                          <a:effectLst/>
                          <a:latin typeface="Lato" panose="020F0502020204030203" pitchFamily="34" charset="0"/>
                        </a:rPr>
                        <a:t>Suppression</a:t>
                      </a:r>
                    </a:p>
                  </a:txBody>
                  <a:tcPr marL="20674" marR="20674" marT="20674" marB="20674"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rtl="0">
                        <a:lnSpc>
                          <a:spcPct val="120000"/>
                        </a:lnSpc>
                      </a:pPr>
                      <a:r>
                        <a:rPr lang="fr-FR" sz="800">
                          <a:solidFill>
                            <a:schemeClr val="bg1"/>
                          </a:solidFill>
                          <a:effectLst/>
                          <a:latin typeface="Lato, sans-serif"/>
                        </a:rPr>
                        <a:t>Attaché territorial</a:t>
                      </a:r>
                      <a:endParaRPr lang="fr-FR" sz="800">
                        <a:solidFill>
                          <a:schemeClr val="bg1"/>
                        </a:solidFill>
                        <a:effectLst/>
                        <a:latin typeface="Lato" panose="020F0502020204030203" pitchFamily="34" charset="0"/>
                      </a:endParaRPr>
                    </a:p>
                    <a:p>
                      <a:pPr algn="l" rtl="0">
                        <a:lnSpc>
                          <a:spcPct val="120000"/>
                        </a:lnSpc>
                      </a:pPr>
                      <a:r>
                        <a:rPr lang="fr-FR" sz="800">
                          <a:solidFill>
                            <a:schemeClr val="bg1"/>
                          </a:solidFill>
                          <a:effectLst/>
                          <a:latin typeface="Lato, sans-serif"/>
                        </a:rPr>
                        <a:t>Catégorie A</a:t>
                      </a:r>
                      <a:endParaRPr lang="fr-FR" sz="800">
                        <a:solidFill>
                          <a:schemeClr val="bg1"/>
                        </a:solidFill>
                        <a:effectLst/>
                        <a:latin typeface="Lato" panose="020F0502020204030203" pitchFamily="34" charset="0"/>
                      </a:endParaRPr>
                    </a:p>
                  </a:txBody>
                  <a:tcPr marL="20674" marR="20674" marT="20674" marB="20674"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lnSpc>
                          <a:spcPct val="120000"/>
                        </a:lnSpc>
                      </a:pPr>
                      <a:r>
                        <a:rPr lang="fr-FR" sz="800" dirty="0">
                          <a:solidFill>
                            <a:schemeClr val="bg1"/>
                          </a:solidFill>
                          <a:effectLst/>
                          <a:latin typeface="Lato" panose="020F0502020204030203" pitchFamily="34" charset="0"/>
                        </a:rPr>
                        <a:t>1 ETP</a:t>
                      </a:r>
                    </a:p>
                  </a:txBody>
                  <a:tcPr marL="20674" marR="20674" marT="20674" marB="20674"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tx1"/>
                    </a:solidFill>
                  </a:tcPr>
                </a:tc>
                <a:tc>
                  <a:txBody>
                    <a:bodyPr/>
                    <a:lstStyle/>
                    <a:p>
                      <a:pPr algn="ctr" rtl="0">
                        <a:lnSpc>
                          <a:spcPct val="120000"/>
                        </a:lnSpc>
                      </a:pPr>
                      <a:r>
                        <a:rPr lang="fr-FR" sz="800" dirty="0">
                          <a:solidFill>
                            <a:schemeClr val="bg1"/>
                          </a:solidFill>
                          <a:effectLst/>
                          <a:latin typeface="Lato" panose="020F0502020204030203" pitchFamily="34" charset="0"/>
                        </a:rPr>
                        <a:t>01/12/22</a:t>
                      </a:r>
                    </a:p>
                  </a:txBody>
                  <a:tcPr marL="20674" marR="20674" marT="20674" marB="20674"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3088763048"/>
                  </a:ext>
                </a:extLst>
              </a:tr>
            </a:tbl>
          </a:graphicData>
        </a:graphic>
      </p:graphicFrame>
      <p:sp>
        <p:nvSpPr>
          <p:cNvPr id="3" name="Espace réservé du numéro de diapositive 2">
            <a:extLst>
              <a:ext uri="{FF2B5EF4-FFF2-40B4-BE49-F238E27FC236}">
                <a16:creationId xmlns:a16="http://schemas.microsoft.com/office/drawing/2014/main" id="{D3D6BF57-5814-58D3-F305-ECA3FB7B2562}"/>
              </a:ext>
            </a:extLst>
          </p:cNvPr>
          <p:cNvSpPr>
            <a:spLocks noGrp="1"/>
          </p:cNvSpPr>
          <p:nvPr>
            <p:ph type="sldNum" sz="quarter" idx="12"/>
          </p:nvPr>
        </p:nvSpPr>
        <p:spPr/>
        <p:txBody>
          <a:bodyPr/>
          <a:lstStyle/>
          <a:p>
            <a:fld id="{7DD352F8-E6D5-40A5-90BA-A89BD40754D9}" type="slidenum">
              <a:rPr lang="fr-FR" smtClean="0"/>
              <a:pPr/>
              <a:t>72</a:t>
            </a:fld>
            <a:endParaRPr lang="fr-FR"/>
          </a:p>
        </p:txBody>
      </p:sp>
    </p:spTree>
    <p:extLst>
      <p:ext uri="{BB962C8B-B14F-4D97-AF65-F5344CB8AC3E}">
        <p14:creationId xmlns:p14="http://schemas.microsoft.com/office/powerpoint/2010/main" val="75245842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ce réservé du contenu 9"/>
          <p:cNvSpPr>
            <a:spLocks noGrp="1"/>
          </p:cNvSpPr>
          <p:nvPr>
            <p:ph idx="1"/>
          </p:nvPr>
        </p:nvSpPr>
        <p:spPr>
          <a:xfrm>
            <a:off x="354359" y="576451"/>
            <a:ext cx="8435280" cy="3590176"/>
          </a:xfrm>
        </p:spPr>
        <p:txBody>
          <a:bodyPr vert="horz" lIns="91440" tIns="45720" rIns="91440" bIns="45720" rtlCol="0" anchor="t">
            <a:normAutofit/>
          </a:bodyPr>
          <a:lstStyle/>
          <a:p>
            <a:pPr marL="0" indent="0" algn="just">
              <a:spcBef>
                <a:spcPts val="0"/>
              </a:spcBef>
              <a:spcAft>
                <a:spcPts val="600"/>
              </a:spcAft>
              <a:buNone/>
              <a:tabLst>
                <a:tab pos="457200" algn="l"/>
              </a:tabLst>
            </a:pPr>
            <a:r>
              <a:rPr lang="fr-FR" sz="1800" b="1" dirty="0">
                <a:solidFill>
                  <a:schemeClr val="accent4">
                    <a:lumMod val="75000"/>
                  </a:schemeClr>
                </a:solidFill>
                <a:ea typeface="+mn-lt"/>
                <a:cs typeface="+mn-lt"/>
              </a:rPr>
              <a:t>11. Modification du tableau des emplois permanents</a:t>
            </a:r>
            <a:endParaRPr lang="fr-FR" sz="1800" b="1" dirty="0">
              <a:solidFill>
                <a:schemeClr val="bg1"/>
              </a:solidFill>
              <a:ea typeface="+mn-lt"/>
              <a:cs typeface="+mn-lt"/>
            </a:endParaRPr>
          </a:p>
          <a:p>
            <a:pPr marL="0" indent="0" algn="just">
              <a:buNone/>
              <a:tabLst>
                <a:tab pos="457200" algn="l"/>
              </a:tabLst>
            </a:pPr>
            <a:endParaRPr lang="fr-FR" sz="2000" b="1" dirty="0">
              <a:solidFill>
                <a:schemeClr val="bg1"/>
              </a:solidFill>
              <a:ea typeface="+mn-lt"/>
              <a:cs typeface="+mn-lt"/>
            </a:endParaRPr>
          </a:p>
        </p:txBody>
      </p:sp>
      <p:cxnSp>
        <p:nvCxnSpPr>
          <p:cNvPr id="4" name="Connecteur droit 3">
            <a:extLst>
              <a:ext uri="{FF2B5EF4-FFF2-40B4-BE49-F238E27FC236}">
                <a16:creationId xmlns:a16="http://schemas.microsoft.com/office/drawing/2014/main" id="{D990F430-F22E-4DFD-AC13-B6FE6F28C6E6}"/>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5" name="Espace réservé de la date 1">
            <a:extLst>
              <a:ext uri="{FF2B5EF4-FFF2-40B4-BE49-F238E27FC236}">
                <a16:creationId xmlns:a16="http://schemas.microsoft.com/office/drawing/2014/main" id="{751B799A-2741-46CE-8EB5-1345CA22DF28}"/>
              </a:ext>
            </a:extLst>
          </p:cNvPr>
          <p:cNvSpPr>
            <a:spLocks noGrp="1"/>
          </p:cNvSpPr>
          <p:nvPr>
            <p:ph type="dt" sz="half" idx="10"/>
          </p:nvPr>
        </p:nvSpPr>
        <p:spPr>
          <a:xfrm>
            <a:off x="457200" y="4767264"/>
            <a:ext cx="3322712"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1" u="none" strike="noStrike" kern="1200" cap="none" spc="0" normalizeH="0" baseline="0" noProof="0">
                <a:ln>
                  <a:noFill/>
                </a:ln>
                <a:solidFill>
                  <a:srgbClr val="C00000"/>
                </a:solidFill>
                <a:effectLst/>
                <a:uLnTx/>
                <a:uFillTx/>
                <a:latin typeface="Lato"/>
                <a:ea typeface="+mn-ea"/>
                <a:cs typeface="+mn-cs"/>
              </a:rPr>
              <a:t>Conseil communautaire – 17 novembre 2022</a:t>
            </a:r>
          </a:p>
        </p:txBody>
      </p:sp>
      <p:sp>
        <p:nvSpPr>
          <p:cNvPr id="11" name="Titre 8">
            <a:extLst>
              <a:ext uri="{FF2B5EF4-FFF2-40B4-BE49-F238E27FC236}">
                <a16:creationId xmlns:a16="http://schemas.microsoft.com/office/drawing/2014/main" id="{0A83268C-EB87-4C8B-A9A4-D9347EFA9591}"/>
              </a:ext>
            </a:extLst>
          </p:cNvPr>
          <p:cNvSpPr txBox="1">
            <a:spLocks/>
          </p:cNvSpPr>
          <p:nvPr/>
        </p:nvSpPr>
        <p:spPr>
          <a:xfrm>
            <a:off x="307295" y="-56628"/>
            <a:ext cx="8892480" cy="792594"/>
          </a:xfrm>
          <a:prstGeom prst="rect">
            <a:avLst/>
          </a:prstGeom>
        </p:spPr>
        <p:txBody>
          <a:bodyPr vert="horz" lIns="91440" tIns="45720" rIns="91440" bIns="45720" rtlCol="0" anchor="t">
            <a:normAutofit fontScale="97500"/>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100" b="1" i="0" u="none" strike="noStrike" kern="1200" cap="none" spc="0" normalizeH="0" baseline="0" noProof="0" dirty="0">
                <a:ln>
                  <a:noFill/>
                </a:ln>
                <a:solidFill>
                  <a:srgbClr val="559398">
                    <a:lumMod val="75000"/>
                  </a:srgbClr>
                </a:solidFill>
                <a:effectLst/>
                <a:uLnTx/>
                <a:uFillTx/>
                <a:latin typeface="Caviar Dreams" pitchFamily="34" charset="0"/>
                <a:ea typeface="+mn-ea"/>
                <a:cs typeface="Arial" pitchFamily="34" charset="0"/>
              </a:rPr>
              <a:t>Ressources humaines et communication interne </a:t>
            </a:r>
            <a:r>
              <a:rPr kumimoji="0" lang="fr-FR" sz="3100" b="1" i="1" u="none" strike="noStrike" kern="1200" cap="none" spc="0" normalizeH="0" baseline="0" noProof="0" dirty="0">
                <a:ln>
                  <a:noFill/>
                </a:ln>
                <a:solidFill>
                  <a:srgbClr val="559398">
                    <a:lumMod val="75000"/>
                  </a:srgbClr>
                </a:solidFill>
                <a:effectLst/>
                <a:uLnTx/>
                <a:uFillTx/>
                <a:latin typeface="Lato" pitchFamily="34" charset="0"/>
                <a:ea typeface="Lato" pitchFamily="34" charset="0"/>
                <a:cs typeface="Lato"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1" i="1" u="none" strike="noStrike" kern="1200" cap="none" spc="0" normalizeH="0" baseline="0" noProof="0" dirty="0">
                <a:ln>
                  <a:noFill/>
                </a:ln>
                <a:solidFill>
                  <a:srgbClr val="5E3B27"/>
                </a:solidFill>
                <a:effectLst/>
                <a:uLnTx/>
                <a:uFillTx/>
                <a:latin typeface="Lato" pitchFamily="34" charset="0"/>
                <a:ea typeface="Lato" pitchFamily="34" charset="0"/>
                <a:cs typeface="Lato" pitchFamily="34" charset="0"/>
              </a:rPr>
              <a:t>-  Intervention de Madame Sylvie COUSIN</a:t>
            </a:r>
          </a:p>
        </p:txBody>
      </p:sp>
      <p:graphicFrame>
        <p:nvGraphicFramePr>
          <p:cNvPr id="2" name="Tableau 1">
            <a:extLst>
              <a:ext uri="{FF2B5EF4-FFF2-40B4-BE49-F238E27FC236}">
                <a16:creationId xmlns:a16="http://schemas.microsoft.com/office/drawing/2014/main" id="{9C910CA7-C447-24EA-A6F0-EA809AE85F82}"/>
              </a:ext>
            </a:extLst>
          </p:cNvPr>
          <p:cNvGraphicFramePr>
            <a:graphicFrameLocks noGrp="1"/>
          </p:cNvGraphicFramePr>
          <p:nvPr>
            <p:extLst>
              <p:ext uri="{D42A27DB-BD31-4B8C-83A1-F6EECF244321}">
                <p14:modId xmlns:p14="http://schemas.microsoft.com/office/powerpoint/2010/main" val="2302421612"/>
              </p:ext>
            </p:extLst>
          </p:nvPr>
        </p:nvGraphicFramePr>
        <p:xfrm>
          <a:off x="241300" y="1195549"/>
          <a:ext cx="8667752" cy="3458406"/>
        </p:xfrm>
        <a:graphic>
          <a:graphicData uri="http://schemas.openxmlformats.org/drawingml/2006/table">
            <a:tbl>
              <a:tblPr/>
              <a:tblGrid>
                <a:gridCol w="2166938">
                  <a:extLst>
                    <a:ext uri="{9D8B030D-6E8A-4147-A177-3AD203B41FA5}">
                      <a16:colId xmlns:a16="http://schemas.microsoft.com/office/drawing/2014/main" val="3378976681"/>
                    </a:ext>
                  </a:extLst>
                </a:gridCol>
                <a:gridCol w="4710112">
                  <a:extLst>
                    <a:ext uri="{9D8B030D-6E8A-4147-A177-3AD203B41FA5}">
                      <a16:colId xmlns:a16="http://schemas.microsoft.com/office/drawing/2014/main" val="2964408437"/>
                    </a:ext>
                  </a:extLst>
                </a:gridCol>
                <a:gridCol w="806450">
                  <a:extLst>
                    <a:ext uri="{9D8B030D-6E8A-4147-A177-3AD203B41FA5}">
                      <a16:colId xmlns:a16="http://schemas.microsoft.com/office/drawing/2014/main" val="3245970449"/>
                    </a:ext>
                  </a:extLst>
                </a:gridCol>
                <a:gridCol w="984252">
                  <a:extLst>
                    <a:ext uri="{9D8B030D-6E8A-4147-A177-3AD203B41FA5}">
                      <a16:colId xmlns:a16="http://schemas.microsoft.com/office/drawing/2014/main" val="3218568233"/>
                    </a:ext>
                  </a:extLst>
                </a:gridCol>
              </a:tblGrid>
              <a:tr h="145256">
                <a:tc gridSpan="4">
                  <a:txBody>
                    <a:bodyPr/>
                    <a:lstStyle/>
                    <a:p>
                      <a:pPr algn="ctr" rtl="0">
                        <a:lnSpc>
                          <a:spcPct val="120000"/>
                        </a:lnSpc>
                      </a:pPr>
                      <a:r>
                        <a:rPr lang="fr-FR" sz="800" b="1">
                          <a:solidFill>
                            <a:schemeClr val="bg1"/>
                          </a:solidFill>
                          <a:effectLst/>
                          <a:latin typeface="Lato" panose="020F0502020204030203" pitchFamily="34" charset="0"/>
                        </a:rPr>
                        <a:t>Transformations de poste suite à recrutement</a:t>
                      </a:r>
                      <a:endParaRPr lang="fr-FR" sz="800">
                        <a:solidFill>
                          <a:schemeClr val="bg1"/>
                        </a:solidFill>
                        <a:effectLst/>
                        <a:latin typeface="Lato" panose="020F0502020204030203" pitchFamily="34" charset="0"/>
                      </a:endParaRPr>
                    </a:p>
                  </a:txBody>
                  <a:tcPr marL="23020" marR="23020" marT="23020" marB="2302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B2B2B2"/>
                    </a:solidFill>
                  </a:tcPr>
                </a:tc>
                <a:tc hMerge="1">
                  <a:txBody>
                    <a:bodyPr/>
                    <a:lstStyle/>
                    <a:p>
                      <a:endParaRPr lang="fr-FR"/>
                    </a:p>
                  </a:txBody>
                  <a:tcPr/>
                </a:tc>
                <a:tc hMerge="1">
                  <a:txBody>
                    <a:bodyPr/>
                    <a:lstStyle/>
                    <a:p>
                      <a:endParaRPr lang="fr-FR"/>
                    </a:p>
                  </a:txBody>
                  <a:tcPr>
                    <a:lnL w="9525" cap="flat" cmpd="sng" algn="ctr">
                      <a:solidFill>
                        <a:srgbClr val="000000"/>
                      </a:solidFill>
                      <a:prstDash val="solid"/>
                      <a:round/>
                      <a:headEnd type="none" w="med" len="med"/>
                      <a:tailEnd type="none" w="med" len="med"/>
                    </a:lnL>
                  </a:tcPr>
                </a:tc>
                <a:tc hMerge="1">
                  <a:txBody>
                    <a:bodyPr/>
                    <a:lstStyle/>
                    <a:p>
                      <a:pPr algn="ctr" rtl="0">
                        <a:lnSpc>
                          <a:spcPct val="120000"/>
                        </a:lnSpc>
                      </a:pPr>
                      <a:endParaRPr lang="fr-FR" sz="800">
                        <a:solidFill>
                          <a:schemeClr val="bg1"/>
                        </a:solidFill>
                        <a:effectLst/>
                        <a:latin typeface="Lato" panose="020F0502020204030203" pitchFamily="34" charset="0"/>
                      </a:endParaRPr>
                    </a:p>
                  </a:txBody>
                  <a:tcPr marL="23020" marR="23020" marT="23020" marB="2302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B2B2B2"/>
                    </a:solidFill>
                  </a:tcPr>
                </a:tc>
                <a:extLst>
                  <a:ext uri="{0D108BD9-81ED-4DB2-BD59-A6C34878D82A}">
                    <a16:rowId xmlns:a16="http://schemas.microsoft.com/office/drawing/2014/main" val="864180312"/>
                  </a:ext>
                </a:extLst>
              </a:tr>
              <a:tr h="587241">
                <a:tc>
                  <a:txBody>
                    <a:bodyPr/>
                    <a:lstStyle/>
                    <a:p>
                      <a:pPr algn="just" rtl="0">
                        <a:lnSpc>
                          <a:spcPct val="120000"/>
                        </a:lnSpc>
                      </a:pPr>
                      <a:r>
                        <a:rPr lang="fr-FR" sz="800">
                          <a:solidFill>
                            <a:schemeClr val="bg1"/>
                          </a:solidFill>
                          <a:effectLst/>
                          <a:latin typeface="Lato" panose="020F0502020204030203" pitchFamily="34" charset="0"/>
                        </a:rPr>
                        <a:t>Chef(fe) de bassin</a:t>
                      </a:r>
                    </a:p>
                    <a:p>
                      <a:pPr algn="just" rtl="0">
                        <a:lnSpc>
                          <a:spcPct val="120000"/>
                        </a:lnSpc>
                      </a:pPr>
                      <a:r>
                        <a:rPr lang="fr-FR" sz="800" i="1">
                          <a:solidFill>
                            <a:schemeClr val="bg1"/>
                          </a:solidFill>
                          <a:effectLst/>
                          <a:latin typeface="Lato" panose="020F0502020204030203" pitchFamily="34" charset="0"/>
                        </a:rPr>
                        <a:t>Direction de l’animation sportive</a:t>
                      </a:r>
                      <a:endParaRPr lang="fr-FR" sz="800">
                        <a:solidFill>
                          <a:schemeClr val="bg1"/>
                        </a:solidFill>
                        <a:effectLst/>
                        <a:latin typeface="Lato" panose="020F0502020204030203" pitchFamily="34" charset="0"/>
                      </a:endParaRPr>
                    </a:p>
                  </a:txBody>
                  <a:tcPr marL="23020" marR="23020" marT="23020" marB="2302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just" rtl="0">
                        <a:lnSpc>
                          <a:spcPct val="120000"/>
                        </a:lnSpc>
                      </a:pPr>
                      <a:r>
                        <a:rPr lang="fr-FR" sz="800" i="0">
                          <a:solidFill>
                            <a:schemeClr val="bg1"/>
                          </a:solidFill>
                          <a:effectLst/>
                          <a:latin typeface="Lato" panose="020F0502020204030203" pitchFamily="34" charset="0"/>
                        </a:rPr>
                        <a:t>Adjoint territorial d’animation</a:t>
                      </a:r>
                    </a:p>
                    <a:p>
                      <a:pPr algn="just" rtl="0">
                        <a:lnSpc>
                          <a:spcPct val="120000"/>
                        </a:lnSpc>
                      </a:pPr>
                      <a:r>
                        <a:rPr lang="fr-FR" sz="800" i="0">
                          <a:solidFill>
                            <a:schemeClr val="bg1"/>
                          </a:solidFill>
                          <a:effectLst/>
                          <a:latin typeface="Lato" panose="020F0502020204030203" pitchFamily="34" charset="0"/>
                        </a:rPr>
                        <a:t>Catégorie C</a:t>
                      </a:r>
                    </a:p>
                    <a:p>
                      <a:pPr algn="just" rtl="0">
                        <a:lnSpc>
                          <a:spcPct val="120000"/>
                        </a:lnSpc>
                      </a:pPr>
                      <a:r>
                        <a:rPr lang="fr-FR" sz="800" i="0">
                          <a:solidFill>
                            <a:schemeClr val="bg1"/>
                          </a:solidFill>
                          <a:effectLst/>
                          <a:latin typeface="Lato" panose="020F0502020204030203" pitchFamily="34" charset="0"/>
                        </a:rPr>
                        <a:t>(ancien grade : adjoint territorial d’animation principal 2ème classe – Catégorie C)</a:t>
                      </a:r>
                    </a:p>
                  </a:txBody>
                  <a:tcPr marL="23020" marR="23020" marT="23020" marB="2302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lnSpc>
                          <a:spcPct val="120000"/>
                        </a:lnSpc>
                      </a:pPr>
                      <a:r>
                        <a:rPr lang="fr-FR" sz="800" b="1">
                          <a:solidFill>
                            <a:schemeClr val="bg1"/>
                          </a:solidFill>
                          <a:effectLst/>
                          <a:latin typeface="Lato" panose="020F0502020204030203" pitchFamily="34" charset="0"/>
                        </a:rPr>
                        <a:t>1 ETP</a:t>
                      </a:r>
                      <a:endParaRPr lang="fr-FR" sz="800">
                        <a:solidFill>
                          <a:schemeClr val="bg1"/>
                        </a:solidFill>
                        <a:effectLst/>
                        <a:latin typeface="Lato" panose="020F0502020204030203" pitchFamily="34" charset="0"/>
                      </a:endParaRPr>
                    </a:p>
                  </a:txBody>
                  <a:tcPr marL="23020" marR="23020" marT="23020" marB="2302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B w="9525" cap="flat" cmpd="sng" algn="ctr">
                      <a:solidFill>
                        <a:srgbClr val="000000"/>
                      </a:solidFill>
                      <a:prstDash val="solid"/>
                      <a:round/>
                      <a:headEnd type="none" w="med" len="med"/>
                      <a:tailEnd type="none" w="med" len="med"/>
                    </a:lnB>
                  </a:tcPr>
                </a:tc>
                <a:tc>
                  <a:txBody>
                    <a:bodyPr/>
                    <a:lstStyle/>
                    <a:p>
                      <a:pPr algn="ctr" rtl="0">
                        <a:lnSpc>
                          <a:spcPct val="120000"/>
                        </a:lnSpc>
                      </a:pPr>
                      <a:r>
                        <a:rPr lang="fr-FR" sz="800">
                          <a:solidFill>
                            <a:schemeClr val="bg1"/>
                          </a:solidFill>
                          <a:effectLst/>
                          <a:latin typeface="Lato" panose="020F0502020204030203" pitchFamily="34" charset="0"/>
                        </a:rPr>
                        <a:t>01/01/23</a:t>
                      </a:r>
                    </a:p>
                  </a:txBody>
                  <a:tcPr marL="23020" marR="23020" marT="23020" marB="2302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03287039"/>
                  </a:ext>
                </a:extLst>
              </a:tr>
              <a:tr h="830333">
                <a:tc>
                  <a:txBody>
                    <a:bodyPr/>
                    <a:lstStyle/>
                    <a:p>
                      <a:pPr algn="just" rtl="0">
                        <a:lnSpc>
                          <a:spcPct val="120000"/>
                        </a:lnSpc>
                      </a:pPr>
                      <a:r>
                        <a:rPr lang="fr-FR" sz="800">
                          <a:solidFill>
                            <a:schemeClr val="bg1"/>
                          </a:solidFill>
                          <a:effectLst/>
                          <a:latin typeface="Lato" panose="020F0502020204030203" pitchFamily="34" charset="0"/>
                        </a:rPr>
                        <a:t>Chargé(e) de mission Habitat</a:t>
                      </a:r>
                    </a:p>
                    <a:p>
                      <a:pPr algn="just" rtl="0">
                        <a:lnSpc>
                          <a:spcPct val="120000"/>
                        </a:lnSpc>
                      </a:pPr>
                      <a:r>
                        <a:rPr lang="fr-FR" sz="800" i="1">
                          <a:solidFill>
                            <a:schemeClr val="bg1"/>
                          </a:solidFill>
                          <a:effectLst/>
                          <a:latin typeface="Lato" panose="020F0502020204030203" pitchFamily="34" charset="0"/>
                        </a:rPr>
                        <a:t>Direction de l’aménagement et de l’habitat</a:t>
                      </a:r>
                      <a:endParaRPr lang="fr-FR" sz="800">
                        <a:solidFill>
                          <a:schemeClr val="bg1"/>
                        </a:solidFill>
                        <a:effectLst/>
                        <a:latin typeface="Lato" panose="020F0502020204030203" pitchFamily="34" charset="0"/>
                      </a:endParaRPr>
                    </a:p>
                  </a:txBody>
                  <a:tcPr marL="23020" marR="23020" marT="23020" marB="2302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just" rtl="0">
                        <a:lnSpc>
                          <a:spcPct val="120000"/>
                        </a:lnSpc>
                      </a:pPr>
                      <a:br>
                        <a:rPr lang="fr-FR" sz="800">
                          <a:solidFill>
                            <a:schemeClr val="bg1"/>
                          </a:solidFill>
                          <a:effectLst/>
                          <a:latin typeface="Lato" panose="020F0502020204030203" pitchFamily="34" charset="0"/>
                        </a:rPr>
                      </a:br>
                      <a:endParaRPr lang="fr-FR" sz="800">
                        <a:solidFill>
                          <a:schemeClr val="bg1"/>
                        </a:solidFill>
                        <a:effectLst/>
                        <a:latin typeface="Lato" panose="020F0502020204030203" pitchFamily="34" charset="0"/>
                      </a:endParaRPr>
                    </a:p>
                    <a:p>
                      <a:pPr algn="just" rtl="0">
                        <a:lnSpc>
                          <a:spcPct val="120000"/>
                        </a:lnSpc>
                      </a:pPr>
                      <a:r>
                        <a:rPr lang="fr-FR" sz="800">
                          <a:solidFill>
                            <a:schemeClr val="bg1"/>
                          </a:solidFill>
                          <a:effectLst/>
                          <a:latin typeface="Lato" panose="020F0502020204030203" pitchFamily="34" charset="0"/>
                        </a:rPr>
                        <a:t>Technicien territorial principal 1ère classe</a:t>
                      </a:r>
                    </a:p>
                    <a:p>
                      <a:pPr algn="just" rtl="0">
                        <a:lnSpc>
                          <a:spcPct val="120000"/>
                        </a:lnSpc>
                      </a:pPr>
                      <a:r>
                        <a:rPr lang="fr-FR" sz="800">
                          <a:solidFill>
                            <a:schemeClr val="bg1"/>
                          </a:solidFill>
                          <a:effectLst/>
                          <a:latin typeface="Lato" panose="020F0502020204030203" pitchFamily="34" charset="0"/>
                        </a:rPr>
                        <a:t>Catégorie C</a:t>
                      </a:r>
                    </a:p>
                    <a:p>
                      <a:pPr algn="just" rtl="0">
                        <a:lnSpc>
                          <a:spcPct val="120000"/>
                        </a:lnSpc>
                      </a:pPr>
                      <a:r>
                        <a:rPr lang="fr-FR" sz="800">
                          <a:solidFill>
                            <a:schemeClr val="bg1"/>
                          </a:solidFill>
                          <a:effectLst/>
                          <a:latin typeface="Lato" panose="020F0502020204030203" pitchFamily="34" charset="0"/>
                        </a:rPr>
                        <a:t>(ancien grade : attaché territorial – Catégorie A)</a:t>
                      </a:r>
                    </a:p>
                  </a:txBody>
                  <a:tcPr marL="23020" marR="23020" marT="23020" marB="2302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lnSpc>
                          <a:spcPct val="120000"/>
                        </a:lnSpc>
                      </a:pPr>
                      <a:r>
                        <a:rPr lang="fr-FR" sz="800" b="1">
                          <a:solidFill>
                            <a:schemeClr val="bg1"/>
                          </a:solidFill>
                          <a:effectLst/>
                          <a:latin typeface="Lato, sans-serif"/>
                        </a:rPr>
                        <a:t>1 ETP</a:t>
                      </a:r>
                      <a:endParaRPr lang="fr-FR" sz="800">
                        <a:solidFill>
                          <a:schemeClr val="bg1"/>
                        </a:solidFill>
                        <a:effectLst/>
                        <a:latin typeface="Lato" panose="020F0502020204030203" pitchFamily="34" charset="0"/>
                      </a:endParaRPr>
                    </a:p>
                  </a:txBody>
                  <a:tcPr marL="23020" marR="23020" marT="23020" marB="2302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lnSpc>
                          <a:spcPct val="120000"/>
                        </a:lnSpc>
                      </a:pPr>
                      <a:r>
                        <a:rPr lang="fr-FR" sz="800">
                          <a:solidFill>
                            <a:schemeClr val="bg1"/>
                          </a:solidFill>
                          <a:effectLst/>
                          <a:latin typeface="Lato, sans-serif"/>
                        </a:rPr>
                        <a:t>01/12/22</a:t>
                      </a:r>
                      <a:endParaRPr lang="fr-FR" sz="800">
                        <a:solidFill>
                          <a:schemeClr val="bg1"/>
                        </a:solidFill>
                        <a:effectLst/>
                        <a:latin typeface="Lato" panose="020F0502020204030203" pitchFamily="34" charset="0"/>
                      </a:endParaRPr>
                    </a:p>
                  </a:txBody>
                  <a:tcPr marL="23020" marR="23020" marT="23020" marB="2302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27136988"/>
                  </a:ext>
                </a:extLst>
              </a:tr>
              <a:tr h="476745">
                <a:tc>
                  <a:txBody>
                    <a:bodyPr/>
                    <a:lstStyle/>
                    <a:p>
                      <a:pPr algn="just" rtl="0">
                        <a:lnSpc>
                          <a:spcPct val="120000"/>
                        </a:lnSpc>
                      </a:pPr>
                      <a:r>
                        <a:rPr lang="fr-FR" sz="800">
                          <a:solidFill>
                            <a:schemeClr val="bg1"/>
                          </a:solidFill>
                          <a:effectLst/>
                          <a:latin typeface="Lato, sans-serif"/>
                        </a:rPr>
                        <a:t>Chef(fe) de service Flotte de véhicules</a:t>
                      </a:r>
                      <a:endParaRPr lang="fr-FR" sz="800">
                        <a:solidFill>
                          <a:schemeClr val="bg1"/>
                        </a:solidFill>
                        <a:effectLst/>
                        <a:latin typeface="Lato" panose="020F0502020204030203" pitchFamily="34" charset="0"/>
                      </a:endParaRPr>
                    </a:p>
                    <a:p>
                      <a:pPr algn="just" rtl="0">
                        <a:lnSpc>
                          <a:spcPct val="120000"/>
                        </a:lnSpc>
                      </a:pPr>
                      <a:r>
                        <a:rPr lang="fr-FR" sz="800" i="1">
                          <a:solidFill>
                            <a:schemeClr val="bg1"/>
                          </a:solidFill>
                          <a:effectLst/>
                          <a:latin typeface="Lato" panose="020F0502020204030203" pitchFamily="34" charset="0"/>
                        </a:rPr>
                        <a:t>Direction </a:t>
                      </a:r>
                      <a:r>
                        <a:rPr lang="fr-FR" sz="800" i="1">
                          <a:solidFill>
                            <a:schemeClr val="bg1"/>
                          </a:solidFill>
                          <a:effectLst/>
                          <a:latin typeface="Lato, sans-serif"/>
                        </a:rPr>
                        <a:t>prévention et gestion des déchets</a:t>
                      </a:r>
                      <a:endParaRPr lang="fr-FR" sz="800">
                        <a:solidFill>
                          <a:schemeClr val="bg1"/>
                        </a:solidFill>
                        <a:effectLst/>
                        <a:latin typeface="Lato" panose="020F0502020204030203" pitchFamily="34" charset="0"/>
                      </a:endParaRPr>
                    </a:p>
                  </a:txBody>
                  <a:tcPr marL="23020" marR="23020" marT="23020" marB="2302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just" rtl="0">
                        <a:lnSpc>
                          <a:spcPct val="120000"/>
                        </a:lnSpc>
                      </a:pPr>
                      <a:r>
                        <a:rPr lang="fr-FR" sz="800">
                          <a:solidFill>
                            <a:schemeClr val="bg1"/>
                          </a:solidFill>
                          <a:effectLst/>
                          <a:latin typeface="Lato, sans-serif"/>
                        </a:rPr>
                        <a:t>Technicien territorial</a:t>
                      </a:r>
                      <a:endParaRPr lang="fr-FR" sz="800">
                        <a:solidFill>
                          <a:schemeClr val="bg1"/>
                        </a:solidFill>
                        <a:effectLst/>
                        <a:latin typeface="Lato" panose="020F0502020204030203" pitchFamily="34" charset="0"/>
                      </a:endParaRPr>
                    </a:p>
                    <a:p>
                      <a:pPr algn="just" rtl="0">
                        <a:lnSpc>
                          <a:spcPct val="120000"/>
                        </a:lnSpc>
                      </a:pPr>
                      <a:r>
                        <a:rPr lang="fr-FR" sz="800">
                          <a:solidFill>
                            <a:schemeClr val="bg1"/>
                          </a:solidFill>
                          <a:effectLst/>
                          <a:latin typeface="Lato" panose="020F0502020204030203" pitchFamily="34" charset="0"/>
                        </a:rPr>
                        <a:t>Catégorie </a:t>
                      </a:r>
                      <a:r>
                        <a:rPr lang="fr-FR" sz="800">
                          <a:solidFill>
                            <a:schemeClr val="bg1"/>
                          </a:solidFill>
                          <a:effectLst/>
                          <a:latin typeface="Lato, sans-serif"/>
                        </a:rPr>
                        <a:t>B</a:t>
                      </a:r>
                      <a:endParaRPr lang="fr-FR" sz="800">
                        <a:solidFill>
                          <a:schemeClr val="bg1"/>
                        </a:solidFill>
                        <a:effectLst/>
                        <a:latin typeface="Lato" panose="020F0502020204030203" pitchFamily="34" charset="0"/>
                      </a:endParaRPr>
                    </a:p>
                    <a:p>
                      <a:pPr algn="just" rtl="0">
                        <a:lnSpc>
                          <a:spcPct val="120000"/>
                        </a:lnSpc>
                      </a:pPr>
                      <a:r>
                        <a:rPr lang="fr-FR" sz="800">
                          <a:solidFill>
                            <a:schemeClr val="bg1"/>
                          </a:solidFill>
                          <a:effectLst/>
                          <a:latin typeface="Lato" panose="020F0502020204030203" pitchFamily="34" charset="0"/>
                        </a:rPr>
                        <a:t>(ancien grade : </a:t>
                      </a:r>
                      <a:r>
                        <a:rPr lang="fr-FR" sz="800">
                          <a:solidFill>
                            <a:schemeClr val="bg1"/>
                          </a:solidFill>
                          <a:effectLst/>
                          <a:latin typeface="Lato, sans-serif"/>
                        </a:rPr>
                        <a:t>Ingénieur territorial – Catégorie A)</a:t>
                      </a:r>
                      <a:endParaRPr lang="fr-FR" sz="800">
                        <a:solidFill>
                          <a:schemeClr val="bg1"/>
                        </a:solidFill>
                        <a:effectLst/>
                        <a:latin typeface="Lato" panose="020F0502020204030203" pitchFamily="34" charset="0"/>
                      </a:endParaRPr>
                    </a:p>
                  </a:txBody>
                  <a:tcPr marL="23020" marR="23020" marT="23020" marB="2302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lnSpc>
                          <a:spcPct val="120000"/>
                        </a:lnSpc>
                      </a:pPr>
                      <a:r>
                        <a:rPr lang="fr-FR" sz="800" b="1">
                          <a:solidFill>
                            <a:schemeClr val="bg1"/>
                          </a:solidFill>
                          <a:effectLst/>
                          <a:latin typeface="Lato, sans-serif"/>
                        </a:rPr>
                        <a:t>1 ETP</a:t>
                      </a:r>
                      <a:endParaRPr lang="fr-FR" sz="800">
                        <a:solidFill>
                          <a:schemeClr val="bg1"/>
                        </a:solidFill>
                        <a:effectLst/>
                        <a:latin typeface="Lato" panose="020F0502020204030203" pitchFamily="34" charset="0"/>
                      </a:endParaRPr>
                    </a:p>
                  </a:txBody>
                  <a:tcPr marL="23020" marR="23020" marT="23020" marB="2302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lnSpc>
                          <a:spcPct val="120000"/>
                        </a:lnSpc>
                      </a:pPr>
                      <a:r>
                        <a:rPr lang="fr-FR" sz="800">
                          <a:solidFill>
                            <a:schemeClr val="bg1"/>
                          </a:solidFill>
                          <a:effectLst/>
                          <a:latin typeface="Lato, sans-serif"/>
                        </a:rPr>
                        <a:t>01/12/22</a:t>
                      </a:r>
                      <a:endParaRPr lang="fr-FR" sz="800">
                        <a:solidFill>
                          <a:schemeClr val="bg1"/>
                        </a:solidFill>
                        <a:effectLst/>
                        <a:latin typeface="Lato" panose="020F0502020204030203" pitchFamily="34" charset="0"/>
                      </a:endParaRPr>
                    </a:p>
                  </a:txBody>
                  <a:tcPr marL="23020" marR="23020" marT="23020" marB="2302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23296987"/>
                  </a:ext>
                </a:extLst>
              </a:tr>
              <a:tr h="476745">
                <a:tc>
                  <a:txBody>
                    <a:bodyPr/>
                    <a:lstStyle/>
                    <a:p>
                      <a:pPr algn="just" rtl="0">
                        <a:lnSpc>
                          <a:spcPct val="120000"/>
                        </a:lnSpc>
                      </a:pPr>
                      <a:r>
                        <a:rPr lang="fr-FR" sz="800">
                          <a:solidFill>
                            <a:schemeClr val="bg1"/>
                          </a:solidFill>
                          <a:effectLst/>
                          <a:latin typeface="Lato, sans-serif"/>
                        </a:rPr>
                        <a:t>Gestionnaire comptable </a:t>
                      </a:r>
                      <a:endParaRPr lang="fr-FR" sz="800">
                        <a:solidFill>
                          <a:schemeClr val="bg1"/>
                        </a:solidFill>
                        <a:effectLst/>
                        <a:latin typeface="Lato" panose="020F0502020204030203" pitchFamily="34" charset="0"/>
                      </a:endParaRPr>
                    </a:p>
                    <a:p>
                      <a:pPr algn="just" rtl="0">
                        <a:lnSpc>
                          <a:spcPct val="120000"/>
                        </a:lnSpc>
                      </a:pPr>
                      <a:r>
                        <a:rPr lang="fr-FR" sz="800" i="1">
                          <a:solidFill>
                            <a:schemeClr val="bg1"/>
                          </a:solidFill>
                          <a:effectLst/>
                          <a:latin typeface="Lato, sans-serif"/>
                        </a:rPr>
                        <a:t>Direction de l’éducation</a:t>
                      </a:r>
                      <a:endParaRPr lang="fr-FR" sz="800">
                        <a:solidFill>
                          <a:schemeClr val="bg1"/>
                        </a:solidFill>
                        <a:effectLst/>
                        <a:latin typeface="Lato" panose="020F0502020204030203" pitchFamily="34" charset="0"/>
                      </a:endParaRPr>
                    </a:p>
                  </a:txBody>
                  <a:tcPr marL="23020" marR="23020" marT="23020" marB="2302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just" rtl="0">
                        <a:lnSpc>
                          <a:spcPct val="120000"/>
                        </a:lnSpc>
                      </a:pPr>
                      <a:r>
                        <a:rPr lang="fr-FR" sz="800">
                          <a:solidFill>
                            <a:schemeClr val="bg1"/>
                          </a:solidFill>
                          <a:effectLst/>
                          <a:latin typeface="Lato, sans-serif"/>
                        </a:rPr>
                        <a:t>Adjoint administratif territorial</a:t>
                      </a:r>
                      <a:endParaRPr lang="fr-FR" sz="800">
                        <a:solidFill>
                          <a:schemeClr val="bg1"/>
                        </a:solidFill>
                        <a:effectLst/>
                        <a:latin typeface="Lato" panose="020F0502020204030203" pitchFamily="34" charset="0"/>
                      </a:endParaRPr>
                    </a:p>
                    <a:p>
                      <a:pPr algn="just" rtl="0">
                        <a:lnSpc>
                          <a:spcPct val="120000"/>
                        </a:lnSpc>
                      </a:pPr>
                      <a:r>
                        <a:rPr lang="fr-FR" sz="800">
                          <a:solidFill>
                            <a:schemeClr val="bg1"/>
                          </a:solidFill>
                          <a:effectLst/>
                          <a:latin typeface="Lato, sans-serif"/>
                        </a:rPr>
                        <a:t>Catégorie C</a:t>
                      </a:r>
                      <a:endParaRPr lang="fr-FR" sz="800">
                        <a:solidFill>
                          <a:schemeClr val="bg1"/>
                        </a:solidFill>
                        <a:effectLst/>
                        <a:latin typeface="Lato" panose="020F0502020204030203" pitchFamily="34" charset="0"/>
                      </a:endParaRPr>
                    </a:p>
                    <a:p>
                      <a:pPr algn="just" rtl="0">
                        <a:lnSpc>
                          <a:spcPct val="120000"/>
                        </a:lnSpc>
                      </a:pPr>
                      <a:r>
                        <a:rPr lang="fr-FR" sz="800">
                          <a:solidFill>
                            <a:schemeClr val="bg1"/>
                          </a:solidFill>
                          <a:effectLst/>
                          <a:latin typeface="Lato, sans-serif"/>
                        </a:rPr>
                        <a:t>(ancien grade : adjoint administratif principal de 2nde classe)</a:t>
                      </a:r>
                      <a:endParaRPr lang="fr-FR" sz="800">
                        <a:solidFill>
                          <a:schemeClr val="bg1"/>
                        </a:solidFill>
                        <a:effectLst/>
                        <a:latin typeface="Lato" panose="020F0502020204030203" pitchFamily="34" charset="0"/>
                      </a:endParaRPr>
                    </a:p>
                  </a:txBody>
                  <a:tcPr marL="23020" marR="23020" marT="23020" marB="2302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lnSpc>
                          <a:spcPct val="120000"/>
                        </a:lnSpc>
                      </a:pPr>
                      <a:r>
                        <a:rPr lang="fr-FR" sz="800" b="1" dirty="0">
                          <a:solidFill>
                            <a:schemeClr val="bg1"/>
                          </a:solidFill>
                          <a:effectLst/>
                          <a:latin typeface="Lato, sans-serif"/>
                        </a:rPr>
                        <a:t>0,5 ETP</a:t>
                      </a:r>
                      <a:endParaRPr lang="fr-FR" sz="800" dirty="0">
                        <a:solidFill>
                          <a:schemeClr val="bg1"/>
                        </a:solidFill>
                        <a:effectLst/>
                        <a:latin typeface="Lato" panose="020F0502020204030203" pitchFamily="34" charset="0"/>
                      </a:endParaRPr>
                    </a:p>
                  </a:txBody>
                  <a:tcPr marL="23020" marR="23020" marT="23020" marB="2302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lnSpc>
                          <a:spcPct val="120000"/>
                        </a:lnSpc>
                      </a:pPr>
                      <a:r>
                        <a:rPr lang="fr-FR" sz="800" dirty="0">
                          <a:solidFill>
                            <a:schemeClr val="bg1"/>
                          </a:solidFill>
                          <a:effectLst/>
                          <a:latin typeface="Lato, sans-serif"/>
                        </a:rPr>
                        <a:t>01/12/22</a:t>
                      </a:r>
                      <a:endParaRPr lang="fr-FR" sz="800" dirty="0">
                        <a:solidFill>
                          <a:schemeClr val="bg1"/>
                        </a:solidFill>
                        <a:effectLst/>
                        <a:latin typeface="Lato" panose="020F0502020204030203" pitchFamily="34" charset="0"/>
                      </a:endParaRPr>
                    </a:p>
                  </a:txBody>
                  <a:tcPr marL="23020" marR="23020" marT="23020" marB="2302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85222112"/>
                  </a:ext>
                </a:extLst>
              </a:tr>
              <a:tr h="145256">
                <a:tc gridSpan="4">
                  <a:txBody>
                    <a:bodyPr/>
                    <a:lstStyle/>
                    <a:p>
                      <a:pPr algn="ctr" rtl="0">
                        <a:lnSpc>
                          <a:spcPct val="120000"/>
                        </a:lnSpc>
                      </a:pPr>
                      <a:r>
                        <a:rPr lang="fr-FR" sz="800" b="1">
                          <a:solidFill>
                            <a:schemeClr val="bg1"/>
                          </a:solidFill>
                          <a:effectLst/>
                          <a:latin typeface="Lato, sans-serif"/>
                        </a:rPr>
                        <a:t>Créations de poste suite à promotion interne</a:t>
                      </a:r>
                      <a:endParaRPr lang="fr-FR" sz="800">
                        <a:solidFill>
                          <a:schemeClr val="bg1"/>
                        </a:solidFill>
                        <a:effectLst/>
                        <a:latin typeface="Lato" panose="020F0502020204030203" pitchFamily="34" charset="0"/>
                      </a:endParaRPr>
                    </a:p>
                  </a:txBody>
                  <a:tcPr marL="23020" marR="23020" marT="23020" marB="2302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B2B2B2"/>
                    </a:solidFill>
                  </a:tcPr>
                </a:tc>
                <a:tc hMerge="1">
                  <a:txBody>
                    <a:bodyPr/>
                    <a:lstStyle/>
                    <a:p>
                      <a:endParaRPr lang="fr-FR"/>
                    </a:p>
                  </a:txBody>
                  <a:tcPr/>
                </a:tc>
                <a:tc hMerge="1">
                  <a:txBody>
                    <a:bodyPr/>
                    <a:lstStyle/>
                    <a:p>
                      <a:endParaRPr lang="fr-FR"/>
                    </a:p>
                  </a:txBody>
                  <a:tcPr>
                    <a:lnL w="9525" cap="flat" cmpd="sng" algn="ctr">
                      <a:solidFill>
                        <a:srgbClr val="000000"/>
                      </a:solidFill>
                      <a:prstDash val="solid"/>
                      <a:round/>
                      <a:headEnd type="none" w="med" len="med"/>
                      <a:tailEnd type="none" w="med" len="med"/>
                    </a:lnL>
                    <a:lnT w="9525" cap="flat" cmpd="sng" algn="ctr">
                      <a:solidFill>
                        <a:srgbClr val="000000"/>
                      </a:solidFill>
                      <a:prstDash val="solid"/>
                      <a:round/>
                      <a:headEnd type="none" w="med" len="med"/>
                      <a:tailEnd type="none" w="med" len="med"/>
                    </a:lnT>
                  </a:tcPr>
                </a:tc>
                <a:tc hMerge="1">
                  <a:txBody>
                    <a:bodyPr/>
                    <a:lstStyle/>
                    <a:p>
                      <a:pPr algn="ctr" rtl="0">
                        <a:lnSpc>
                          <a:spcPct val="120000"/>
                        </a:lnSpc>
                      </a:pPr>
                      <a:endParaRPr lang="fr-FR" sz="800">
                        <a:solidFill>
                          <a:schemeClr val="bg1"/>
                        </a:solidFill>
                        <a:effectLst/>
                        <a:latin typeface="Lato" panose="020F0502020204030203" pitchFamily="34" charset="0"/>
                      </a:endParaRPr>
                    </a:p>
                  </a:txBody>
                  <a:tcPr marL="23020" marR="23020" marT="23020" marB="2302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B2B2B2"/>
                    </a:solidFill>
                  </a:tcPr>
                </a:tc>
                <a:extLst>
                  <a:ext uri="{0D108BD9-81ED-4DB2-BD59-A6C34878D82A}">
                    <a16:rowId xmlns:a16="http://schemas.microsoft.com/office/drawing/2014/main" val="4057528716"/>
                  </a:ext>
                </a:extLst>
              </a:tr>
              <a:tr h="366249">
                <a:tc>
                  <a:txBody>
                    <a:bodyPr/>
                    <a:lstStyle/>
                    <a:p>
                      <a:pPr algn="just" rtl="0">
                        <a:lnSpc>
                          <a:spcPct val="120000"/>
                        </a:lnSpc>
                      </a:pPr>
                      <a:r>
                        <a:rPr lang="fr-FR" sz="800">
                          <a:solidFill>
                            <a:schemeClr val="bg1"/>
                          </a:solidFill>
                          <a:effectLst/>
                          <a:latin typeface="Lato, sans-serif"/>
                        </a:rPr>
                        <a:t>Chef de service maintenance et travaux</a:t>
                      </a:r>
                      <a:endParaRPr lang="fr-FR" sz="800">
                        <a:solidFill>
                          <a:schemeClr val="bg1"/>
                        </a:solidFill>
                        <a:effectLst/>
                        <a:latin typeface="Lato" panose="020F0502020204030203" pitchFamily="34" charset="0"/>
                      </a:endParaRPr>
                    </a:p>
                    <a:p>
                      <a:pPr algn="just" rtl="0">
                        <a:lnSpc>
                          <a:spcPct val="120000"/>
                        </a:lnSpc>
                      </a:pPr>
                      <a:r>
                        <a:rPr lang="fr-FR" sz="800" i="1">
                          <a:solidFill>
                            <a:schemeClr val="bg1"/>
                          </a:solidFill>
                          <a:effectLst/>
                          <a:latin typeface="Lato, sans-serif"/>
                        </a:rPr>
                        <a:t>Direction des services techniques</a:t>
                      </a:r>
                      <a:endParaRPr lang="fr-FR" sz="800">
                        <a:solidFill>
                          <a:schemeClr val="bg1"/>
                        </a:solidFill>
                        <a:effectLst/>
                        <a:latin typeface="Lato" panose="020F0502020204030203" pitchFamily="34" charset="0"/>
                      </a:endParaRPr>
                    </a:p>
                  </a:txBody>
                  <a:tcPr marL="23020" marR="23020" marT="23020" marB="2302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just" rtl="0">
                        <a:lnSpc>
                          <a:spcPct val="120000"/>
                        </a:lnSpc>
                      </a:pPr>
                      <a:r>
                        <a:rPr lang="fr-FR" sz="800">
                          <a:solidFill>
                            <a:schemeClr val="bg1"/>
                          </a:solidFill>
                          <a:effectLst/>
                          <a:latin typeface="Lato, sans-serif"/>
                        </a:rPr>
                        <a:t>Ingénieur territorial</a:t>
                      </a:r>
                      <a:endParaRPr lang="fr-FR" sz="800">
                        <a:solidFill>
                          <a:schemeClr val="bg1"/>
                        </a:solidFill>
                        <a:effectLst/>
                        <a:latin typeface="Lato" panose="020F0502020204030203" pitchFamily="34" charset="0"/>
                      </a:endParaRPr>
                    </a:p>
                    <a:p>
                      <a:pPr algn="just" rtl="0">
                        <a:lnSpc>
                          <a:spcPct val="120000"/>
                        </a:lnSpc>
                      </a:pPr>
                      <a:r>
                        <a:rPr lang="fr-FR" sz="800">
                          <a:solidFill>
                            <a:schemeClr val="bg1"/>
                          </a:solidFill>
                          <a:effectLst/>
                          <a:latin typeface="Lato, sans-serif"/>
                        </a:rPr>
                        <a:t>Catégorie A </a:t>
                      </a:r>
                      <a:endParaRPr lang="fr-FR" sz="800">
                        <a:solidFill>
                          <a:schemeClr val="bg1"/>
                        </a:solidFill>
                        <a:effectLst/>
                        <a:latin typeface="Lato" panose="020F0502020204030203" pitchFamily="34" charset="0"/>
                      </a:endParaRPr>
                    </a:p>
                  </a:txBody>
                  <a:tcPr marL="23020" marR="23020" marT="23020" marB="2302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lnSpc>
                          <a:spcPct val="120000"/>
                        </a:lnSpc>
                      </a:pPr>
                      <a:r>
                        <a:rPr lang="fr-FR" sz="800" b="1">
                          <a:solidFill>
                            <a:schemeClr val="bg1"/>
                          </a:solidFill>
                          <a:effectLst/>
                          <a:latin typeface="Lato, sans-serif"/>
                        </a:rPr>
                        <a:t>1 ETP</a:t>
                      </a:r>
                      <a:endParaRPr lang="fr-FR" sz="800">
                        <a:solidFill>
                          <a:schemeClr val="bg1"/>
                        </a:solidFill>
                        <a:effectLst/>
                        <a:latin typeface="Lato" panose="020F0502020204030203" pitchFamily="34" charset="0"/>
                      </a:endParaRPr>
                    </a:p>
                  </a:txBody>
                  <a:tcPr marL="23020" marR="23020" marT="23020" marB="2302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B w="9525" cap="flat" cmpd="sng" algn="ctr">
                      <a:solidFill>
                        <a:srgbClr val="000000"/>
                      </a:solidFill>
                      <a:prstDash val="solid"/>
                      <a:round/>
                      <a:headEnd type="none" w="med" len="med"/>
                      <a:tailEnd type="none" w="med" len="med"/>
                    </a:lnB>
                  </a:tcPr>
                </a:tc>
                <a:tc>
                  <a:txBody>
                    <a:bodyPr/>
                    <a:lstStyle/>
                    <a:p>
                      <a:pPr algn="ctr" rtl="0">
                        <a:lnSpc>
                          <a:spcPct val="120000"/>
                        </a:lnSpc>
                      </a:pPr>
                      <a:r>
                        <a:rPr lang="fr-FR" sz="800">
                          <a:solidFill>
                            <a:schemeClr val="bg1"/>
                          </a:solidFill>
                          <a:effectLst/>
                          <a:latin typeface="Lato, sans-serif"/>
                        </a:rPr>
                        <a:t>01/12/22</a:t>
                      </a:r>
                      <a:endParaRPr lang="fr-FR" sz="800">
                        <a:solidFill>
                          <a:schemeClr val="bg1"/>
                        </a:solidFill>
                        <a:effectLst/>
                        <a:latin typeface="Lato" panose="020F0502020204030203" pitchFamily="34" charset="0"/>
                      </a:endParaRPr>
                    </a:p>
                  </a:txBody>
                  <a:tcPr marL="23020" marR="23020" marT="23020" marB="2302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46537735"/>
                  </a:ext>
                </a:extLst>
              </a:tr>
              <a:tr h="366249">
                <a:tc>
                  <a:txBody>
                    <a:bodyPr/>
                    <a:lstStyle/>
                    <a:p>
                      <a:pPr algn="just" rtl="0">
                        <a:lnSpc>
                          <a:spcPct val="120000"/>
                        </a:lnSpc>
                      </a:pPr>
                      <a:r>
                        <a:rPr lang="fr-FR" sz="800">
                          <a:solidFill>
                            <a:schemeClr val="bg1"/>
                          </a:solidFill>
                          <a:effectLst/>
                          <a:latin typeface="Lato, sans-serif"/>
                        </a:rPr>
                        <a:t>Chef de service ressources et projet éducatif</a:t>
                      </a:r>
                      <a:endParaRPr lang="fr-FR" sz="800">
                        <a:solidFill>
                          <a:schemeClr val="bg1"/>
                        </a:solidFill>
                        <a:effectLst/>
                        <a:latin typeface="Lato" panose="020F0502020204030203" pitchFamily="34" charset="0"/>
                      </a:endParaRPr>
                    </a:p>
                    <a:p>
                      <a:pPr algn="just" rtl="0">
                        <a:lnSpc>
                          <a:spcPct val="120000"/>
                        </a:lnSpc>
                      </a:pPr>
                      <a:r>
                        <a:rPr lang="fr-FR" sz="800">
                          <a:solidFill>
                            <a:schemeClr val="bg1"/>
                          </a:solidFill>
                          <a:effectLst/>
                          <a:latin typeface="Lato, sans-serif"/>
                        </a:rPr>
                        <a:t>Direction de l’éducation</a:t>
                      </a:r>
                      <a:endParaRPr lang="fr-FR" sz="800">
                        <a:solidFill>
                          <a:schemeClr val="bg1"/>
                        </a:solidFill>
                        <a:effectLst/>
                        <a:latin typeface="Lato" panose="020F0502020204030203" pitchFamily="34" charset="0"/>
                      </a:endParaRPr>
                    </a:p>
                  </a:txBody>
                  <a:tcPr marL="23020" marR="23020" marT="23020" marB="2302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just" rtl="0">
                        <a:lnSpc>
                          <a:spcPct val="120000"/>
                        </a:lnSpc>
                      </a:pPr>
                      <a:r>
                        <a:rPr lang="fr-FR" sz="800">
                          <a:solidFill>
                            <a:schemeClr val="bg1"/>
                          </a:solidFill>
                          <a:effectLst/>
                          <a:latin typeface="Lato, sans-serif"/>
                        </a:rPr>
                        <a:t>Attaché territorial </a:t>
                      </a:r>
                      <a:endParaRPr lang="fr-FR" sz="800">
                        <a:solidFill>
                          <a:schemeClr val="bg1"/>
                        </a:solidFill>
                        <a:effectLst/>
                        <a:latin typeface="Lato" panose="020F0502020204030203" pitchFamily="34" charset="0"/>
                      </a:endParaRPr>
                    </a:p>
                    <a:p>
                      <a:pPr algn="just" rtl="0">
                        <a:lnSpc>
                          <a:spcPct val="120000"/>
                        </a:lnSpc>
                      </a:pPr>
                      <a:r>
                        <a:rPr lang="fr-FR" sz="800">
                          <a:solidFill>
                            <a:schemeClr val="bg1"/>
                          </a:solidFill>
                          <a:effectLst/>
                          <a:latin typeface="Lato, sans-serif"/>
                        </a:rPr>
                        <a:t>Catégorie A</a:t>
                      </a:r>
                      <a:endParaRPr lang="fr-FR" sz="800">
                        <a:solidFill>
                          <a:schemeClr val="bg1"/>
                        </a:solidFill>
                        <a:effectLst/>
                        <a:latin typeface="Lato" panose="020F0502020204030203" pitchFamily="34" charset="0"/>
                      </a:endParaRPr>
                    </a:p>
                  </a:txBody>
                  <a:tcPr marL="23020" marR="23020" marT="23020" marB="2302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rtl="0">
                        <a:lnSpc>
                          <a:spcPct val="120000"/>
                        </a:lnSpc>
                      </a:pPr>
                      <a:r>
                        <a:rPr lang="fr-FR" sz="800" b="1" dirty="0">
                          <a:solidFill>
                            <a:schemeClr val="bg1"/>
                          </a:solidFill>
                          <a:effectLst/>
                          <a:latin typeface="Lato, sans-serif"/>
                        </a:rPr>
                        <a:t>1 ETP</a:t>
                      </a:r>
                      <a:endParaRPr lang="fr-FR" sz="800" dirty="0">
                        <a:solidFill>
                          <a:schemeClr val="bg1"/>
                        </a:solidFill>
                        <a:effectLst/>
                        <a:latin typeface="Lato" panose="020F0502020204030203" pitchFamily="34" charset="0"/>
                      </a:endParaRPr>
                    </a:p>
                  </a:txBody>
                  <a:tcPr marL="23020" marR="23020" marT="23020" marB="2302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tx1"/>
                    </a:solidFill>
                  </a:tcPr>
                </a:tc>
                <a:tc>
                  <a:txBody>
                    <a:bodyPr/>
                    <a:lstStyle/>
                    <a:p>
                      <a:pPr algn="ctr" rtl="0">
                        <a:lnSpc>
                          <a:spcPct val="120000"/>
                        </a:lnSpc>
                      </a:pPr>
                      <a:r>
                        <a:rPr lang="fr-FR" sz="800" dirty="0">
                          <a:solidFill>
                            <a:schemeClr val="bg1"/>
                          </a:solidFill>
                          <a:effectLst/>
                          <a:latin typeface="Lato, sans-serif"/>
                        </a:rPr>
                        <a:t>01/12/22</a:t>
                      </a:r>
                      <a:endParaRPr lang="fr-FR" sz="800" dirty="0">
                        <a:solidFill>
                          <a:schemeClr val="bg1"/>
                        </a:solidFill>
                        <a:effectLst/>
                        <a:latin typeface="Lato" panose="020F0502020204030203" pitchFamily="34" charset="0"/>
                      </a:endParaRPr>
                    </a:p>
                  </a:txBody>
                  <a:tcPr marL="23020" marR="23020" marT="23020" marB="2302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tx1"/>
                    </a:solidFill>
                  </a:tcPr>
                </a:tc>
                <a:extLst>
                  <a:ext uri="{0D108BD9-81ED-4DB2-BD59-A6C34878D82A}">
                    <a16:rowId xmlns:a16="http://schemas.microsoft.com/office/drawing/2014/main" val="1438392352"/>
                  </a:ext>
                </a:extLst>
              </a:tr>
            </a:tbl>
          </a:graphicData>
        </a:graphic>
      </p:graphicFrame>
      <p:sp>
        <p:nvSpPr>
          <p:cNvPr id="3" name="Espace réservé du numéro de diapositive 2">
            <a:extLst>
              <a:ext uri="{FF2B5EF4-FFF2-40B4-BE49-F238E27FC236}">
                <a16:creationId xmlns:a16="http://schemas.microsoft.com/office/drawing/2014/main" id="{E368F15B-6D36-E58C-C4FD-4508EEDF1933}"/>
              </a:ext>
            </a:extLst>
          </p:cNvPr>
          <p:cNvSpPr>
            <a:spLocks noGrp="1"/>
          </p:cNvSpPr>
          <p:nvPr>
            <p:ph type="sldNum" sz="quarter" idx="12"/>
          </p:nvPr>
        </p:nvSpPr>
        <p:spPr/>
        <p:txBody>
          <a:bodyPr/>
          <a:lstStyle/>
          <a:p>
            <a:fld id="{7DD352F8-E6D5-40A5-90BA-A89BD40754D9}" type="slidenum">
              <a:rPr lang="fr-FR" smtClean="0"/>
              <a:pPr/>
              <a:t>73</a:t>
            </a:fld>
            <a:endParaRPr lang="fr-FR"/>
          </a:p>
        </p:txBody>
      </p:sp>
    </p:spTree>
    <p:extLst>
      <p:ext uri="{BB962C8B-B14F-4D97-AF65-F5344CB8AC3E}">
        <p14:creationId xmlns:p14="http://schemas.microsoft.com/office/powerpoint/2010/main" val="403443070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ce réservé du contenu 9"/>
          <p:cNvSpPr>
            <a:spLocks noGrp="1"/>
          </p:cNvSpPr>
          <p:nvPr>
            <p:ph idx="1"/>
          </p:nvPr>
        </p:nvSpPr>
        <p:spPr>
          <a:xfrm>
            <a:off x="457200" y="665351"/>
            <a:ext cx="8435280" cy="3590176"/>
          </a:xfrm>
        </p:spPr>
        <p:txBody>
          <a:bodyPr vert="horz" lIns="91440" tIns="45720" rIns="91440" bIns="45720" rtlCol="0" anchor="t">
            <a:normAutofit/>
          </a:bodyPr>
          <a:lstStyle/>
          <a:p>
            <a:pPr marL="0" indent="0" algn="just">
              <a:spcBef>
                <a:spcPts val="0"/>
              </a:spcBef>
              <a:spcAft>
                <a:spcPts val="600"/>
              </a:spcAft>
              <a:buNone/>
              <a:tabLst>
                <a:tab pos="457200" algn="l"/>
              </a:tabLst>
            </a:pPr>
            <a:r>
              <a:rPr lang="fr-FR" sz="2000" b="1" dirty="0">
                <a:solidFill>
                  <a:schemeClr val="accent4">
                    <a:lumMod val="75000"/>
                  </a:schemeClr>
                </a:solidFill>
                <a:ea typeface="+mn-lt"/>
                <a:cs typeface="+mn-lt"/>
              </a:rPr>
              <a:t>11. Modification du tableau des emplois permanents</a:t>
            </a:r>
            <a:endParaRPr lang="fr-FR" sz="2000" b="1" dirty="0">
              <a:solidFill>
                <a:schemeClr val="bg1"/>
              </a:solidFill>
              <a:ea typeface="+mn-lt"/>
              <a:cs typeface="+mn-lt"/>
            </a:endParaRPr>
          </a:p>
          <a:p>
            <a:pPr marL="0" indent="0" algn="just">
              <a:buNone/>
              <a:tabLst>
                <a:tab pos="457200" algn="l"/>
              </a:tabLst>
            </a:pPr>
            <a:endParaRPr lang="fr-FR" sz="2000" b="1" dirty="0">
              <a:solidFill>
                <a:schemeClr val="bg1"/>
              </a:solidFill>
              <a:ea typeface="+mn-lt"/>
              <a:cs typeface="+mn-lt"/>
            </a:endParaRPr>
          </a:p>
          <a:p>
            <a:pPr marL="0" indent="0" algn="just">
              <a:buNone/>
              <a:tabLst>
                <a:tab pos="457200" algn="l"/>
              </a:tabLst>
            </a:pPr>
            <a:r>
              <a:rPr lang="fr-FR" sz="2000" b="1" dirty="0">
                <a:solidFill>
                  <a:schemeClr val="bg1"/>
                </a:solidFill>
                <a:ea typeface="+mn-lt"/>
                <a:cs typeface="+mn-lt"/>
              </a:rPr>
              <a:t>Le conseil communautaire est invité à :</a:t>
            </a:r>
          </a:p>
          <a:p>
            <a:pPr algn="just">
              <a:tabLst>
                <a:tab pos="457200" algn="l"/>
              </a:tabLst>
            </a:pPr>
            <a:r>
              <a:rPr lang="fr-FR" sz="2000" b="1" dirty="0">
                <a:solidFill>
                  <a:schemeClr val="bg1"/>
                </a:solidFill>
                <a:ea typeface="+mn-lt"/>
                <a:cs typeface="+mn-lt"/>
              </a:rPr>
              <a:t>APPROUVER la modification de l’effectif des emplois permanents à temps complet et non complet dont les postes sont prévus au budget de l’exercice 2022, conformément au présent tableau.</a:t>
            </a:r>
          </a:p>
        </p:txBody>
      </p:sp>
      <p:cxnSp>
        <p:nvCxnSpPr>
          <p:cNvPr id="4" name="Connecteur droit 3">
            <a:extLst>
              <a:ext uri="{FF2B5EF4-FFF2-40B4-BE49-F238E27FC236}">
                <a16:creationId xmlns:a16="http://schemas.microsoft.com/office/drawing/2014/main" id="{D990F430-F22E-4DFD-AC13-B6FE6F28C6E6}"/>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5" name="Espace réservé de la date 1">
            <a:extLst>
              <a:ext uri="{FF2B5EF4-FFF2-40B4-BE49-F238E27FC236}">
                <a16:creationId xmlns:a16="http://schemas.microsoft.com/office/drawing/2014/main" id="{751B799A-2741-46CE-8EB5-1345CA22DF28}"/>
              </a:ext>
            </a:extLst>
          </p:cNvPr>
          <p:cNvSpPr>
            <a:spLocks noGrp="1"/>
          </p:cNvSpPr>
          <p:nvPr>
            <p:ph type="dt" sz="half" idx="10"/>
          </p:nvPr>
        </p:nvSpPr>
        <p:spPr>
          <a:xfrm>
            <a:off x="457200" y="4767264"/>
            <a:ext cx="3322712"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1" u="none" strike="noStrike" kern="1200" cap="none" spc="0" normalizeH="0" baseline="0" noProof="0">
                <a:ln>
                  <a:noFill/>
                </a:ln>
                <a:solidFill>
                  <a:srgbClr val="C00000"/>
                </a:solidFill>
                <a:effectLst/>
                <a:uLnTx/>
                <a:uFillTx/>
                <a:latin typeface="Lato"/>
                <a:ea typeface="+mn-ea"/>
                <a:cs typeface="+mn-cs"/>
              </a:rPr>
              <a:t>Conseil communautaire – 17 novembre 2022</a:t>
            </a:r>
          </a:p>
        </p:txBody>
      </p:sp>
      <p:sp>
        <p:nvSpPr>
          <p:cNvPr id="11" name="Titre 8">
            <a:extLst>
              <a:ext uri="{FF2B5EF4-FFF2-40B4-BE49-F238E27FC236}">
                <a16:creationId xmlns:a16="http://schemas.microsoft.com/office/drawing/2014/main" id="{0A83268C-EB87-4C8B-A9A4-D9347EFA9591}"/>
              </a:ext>
            </a:extLst>
          </p:cNvPr>
          <p:cNvSpPr txBox="1">
            <a:spLocks/>
          </p:cNvSpPr>
          <p:nvPr/>
        </p:nvSpPr>
        <p:spPr>
          <a:xfrm>
            <a:off x="387977" y="13186"/>
            <a:ext cx="8892480" cy="792594"/>
          </a:xfrm>
          <a:prstGeom prst="rect">
            <a:avLst/>
          </a:prstGeom>
        </p:spPr>
        <p:txBody>
          <a:bodyPr vert="horz" lIns="91440" tIns="45720" rIns="91440" bIns="45720" rtlCol="0" anchor="t">
            <a:normAutofit fontScale="97500"/>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100" b="1" i="0" u="none" strike="noStrike" kern="1200" cap="none" spc="0" normalizeH="0" baseline="0" noProof="0" dirty="0">
                <a:ln>
                  <a:noFill/>
                </a:ln>
                <a:solidFill>
                  <a:srgbClr val="559398">
                    <a:lumMod val="75000"/>
                  </a:srgbClr>
                </a:solidFill>
                <a:effectLst/>
                <a:uLnTx/>
                <a:uFillTx/>
                <a:latin typeface="Caviar Dreams" pitchFamily="34" charset="0"/>
                <a:ea typeface="+mn-ea"/>
                <a:cs typeface="Arial" pitchFamily="34" charset="0"/>
              </a:rPr>
              <a:t>Ressources humaines et communication interne </a:t>
            </a:r>
            <a:r>
              <a:rPr kumimoji="0" lang="fr-FR" sz="3100" b="1" i="1" u="none" strike="noStrike" kern="1200" cap="none" spc="0" normalizeH="0" baseline="0" noProof="0" dirty="0">
                <a:ln>
                  <a:noFill/>
                </a:ln>
                <a:solidFill>
                  <a:srgbClr val="559398">
                    <a:lumMod val="75000"/>
                  </a:srgbClr>
                </a:solidFill>
                <a:effectLst/>
                <a:uLnTx/>
                <a:uFillTx/>
                <a:latin typeface="Lato" pitchFamily="34" charset="0"/>
                <a:ea typeface="Lato" pitchFamily="34" charset="0"/>
                <a:cs typeface="Lato"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1" i="1" u="none" strike="noStrike" kern="1200" cap="none" spc="0" normalizeH="0" baseline="0" noProof="0" dirty="0">
                <a:ln>
                  <a:noFill/>
                </a:ln>
                <a:solidFill>
                  <a:srgbClr val="5E3B27"/>
                </a:solidFill>
                <a:effectLst/>
                <a:uLnTx/>
                <a:uFillTx/>
                <a:latin typeface="Lato" pitchFamily="34" charset="0"/>
                <a:ea typeface="Lato" pitchFamily="34" charset="0"/>
                <a:cs typeface="Lato" pitchFamily="34" charset="0"/>
              </a:rPr>
              <a:t>-  Intervention de Madame Sylvie COUSIN</a:t>
            </a:r>
          </a:p>
        </p:txBody>
      </p:sp>
      <p:sp>
        <p:nvSpPr>
          <p:cNvPr id="2" name="Espace réservé du numéro de diapositive 1">
            <a:extLst>
              <a:ext uri="{FF2B5EF4-FFF2-40B4-BE49-F238E27FC236}">
                <a16:creationId xmlns:a16="http://schemas.microsoft.com/office/drawing/2014/main" id="{308EE822-6469-1477-2C32-9240231A0EE1}"/>
              </a:ext>
            </a:extLst>
          </p:cNvPr>
          <p:cNvSpPr>
            <a:spLocks noGrp="1"/>
          </p:cNvSpPr>
          <p:nvPr>
            <p:ph type="sldNum" sz="quarter" idx="12"/>
          </p:nvPr>
        </p:nvSpPr>
        <p:spPr/>
        <p:txBody>
          <a:bodyPr/>
          <a:lstStyle/>
          <a:p>
            <a:fld id="{7DD352F8-E6D5-40A5-90BA-A89BD40754D9}" type="slidenum">
              <a:rPr lang="fr-FR" smtClean="0"/>
              <a:pPr/>
              <a:t>74</a:t>
            </a:fld>
            <a:endParaRPr lang="fr-FR"/>
          </a:p>
        </p:txBody>
      </p:sp>
    </p:spTree>
    <p:extLst>
      <p:ext uri="{BB962C8B-B14F-4D97-AF65-F5344CB8AC3E}">
        <p14:creationId xmlns:p14="http://schemas.microsoft.com/office/powerpoint/2010/main" val="342450703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ce réservé du contenu 9"/>
          <p:cNvSpPr>
            <a:spLocks noGrp="1"/>
          </p:cNvSpPr>
          <p:nvPr>
            <p:ph idx="1"/>
          </p:nvPr>
        </p:nvSpPr>
        <p:spPr>
          <a:xfrm>
            <a:off x="457200" y="780844"/>
            <a:ext cx="8435280" cy="3986420"/>
          </a:xfrm>
        </p:spPr>
        <p:txBody>
          <a:bodyPr vert="horz" lIns="91440" tIns="45720" rIns="91440" bIns="45720" rtlCol="0" anchor="t">
            <a:normAutofit/>
          </a:bodyPr>
          <a:lstStyle/>
          <a:p>
            <a:pPr marL="0" indent="0" algn="just">
              <a:spcBef>
                <a:spcPts val="0"/>
              </a:spcBef>
              <a:spcAft>
                <a:spcPts val="600"/>
              </a:spcAft>
              <a:buNone/>
              <a:tabLst>
                <a:tab pos="457189" algn="l"/>
              </a:tabLst>
            </a:pPr>
            <a:r>
              <a:rPr lang="fr-FR" sz="2000" b="1" dirty="0">
                <a:solidFill>
                  <a:schemeClr val="accent4">
                    <a:lumMod val="75000"/>
                  </a:schemeClr>
                </a:solidFill>
                <a:ea typeface="+mn-lt"/>
                <a:cs typeface="+mn-lt"/>
              </a:rPr>
              <a:t>11. Modification du tableau des emplois permanents</a:t>
            </a:r>
          </a:p>
          <a:p>
            <a:pPr marL="0" indent="0" algn="just">
              <a:buNone/>
              <a:tabLst>
                <a:tab pos="457189" algn="l"/>
              </a:tabLst>
            </a:pPr>
            <a:endParaRPr lang="fr-FR" sz="2000" b="1" dirty="0">
              <a:solidFill>
                <a:schemeClr val="bg1"/>
              </a:solidFill>
              <a:ea typeface="+mn-lt"/>
              <a:cs typeface="+mn-lt"/>
            </a:endParaRPr>
          </a:p>
          <a:p>
            <a:pPr marL="0" indent="0" algn="just">
              <a:buNone/>
              <a:tabLst>
                <a:tab pos="457189" algn="l"/>
              </a:tabLst>
            </a:pPr>
            <a:endParaRPr lang="fr-FR" sz="2000" b="1" dirty="0">
              <a:solidFill>
                <a:schemeClr val="bg1"/>
              </a:solidFill>
              <a:ea typeface="+mn-lt"/>
              <a:cs typeface="+mn-lt"/>
            </a:endParaRPr>
          </a:p>
        </p:txBody>
      </p:sp>
      <p:cxnSp>
        <p:nvCxnSpPr>
          <p:cNvPr id="4" name="Connecteur droit 3">
            <a:extLst>
              <a:ext uri="{FF2B5EF4-FFF2-40B4-BE49-F238E27FC236}">
                <a16:creationId xmlns:a16="http://schemas.microsoft.com/office/drawing/2014/main" id="{D990F430-F22E-4DFD-AC13-B6FE6F28C6E6}"/>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5" name="Espace réservé de la date 1">
            <a:extLst>
              <a:ext uri="{FF2B5EF4-FFF2-40B4-BE49-F238E27FC236}">
                <a16:creationId xmlns:a16="http://schemas.microsoft.com/office/drawing/2014/main" id="{751B799A-2741-46CE-8EB5-1345CA22DF28}"/>
              </a:ext>
            </a:extLst>
          </p:cNvPr>
          <p:cNvSpPr>
            <a:spLocks noGrp="1"/>
          </p:cNvSpPr>
          <p:nvPr>
            <p:ph type="dt" sz="half" idx="10"/>
          </p:nvPr>
        </p:nvSpPr>
        <p:spPr>
          <a:xfrm>
            <a:off x="457201" y="4767264"/>
            <a:ext cx="3322712" cy="273844"/>
          </a:xfrm>
        </p:spPr>
        <p:txBody>
          <a:bodyPr/>
          <a:lstStyle/>
          <a:p>
            <a:r>
              <a:rPr lang="fr-FR" i="1" dirty="0">
                <a:latin typeface="Lato"/>
              </a:rPr>
              <a:t>Conseil communautaire – 17 novembre 2022</a:t>
            </a:r>
          </a:p>
        </p:txBody>
      </p:sp>
      <p:sp>
        <p:nvSpPr>
          <p:cNvPr id="6" name="Espace réservé du numéro de diapositive 2">
            <a:extLst>
              <a:ext uri="{FF2B5EF4-FFF2-40B4-BE49-F238E27FC236}">
                <a16:creationId xmlns:a16="http://schemas.microsoft.com/office/drawing/2014/main" id="{DF04D8E0-F8A6-4D8B-942D-F858B2872370}"/>
              </a:ext>
            </a:extLst>
          </p:cNvPr>
          <p:cNvSpPr>
            <a:spLocks noGrp="1"/>
          </p:cNvSpPr>
          <p:nvPr>
            <p:ph type="sldNum" sz="quarter" idx="12"/>
          </p:nvPr>
        </p:nvSpPr>
        <p:spPr>
          <a:xfrm>
            <a:off x="7236296" y="4767264"/>
            <a:ext cx="648072" cy="273844"/>
          </a:xfrm>
        </p:spPr>
        <p:txBody>
          <a:bodyPr/>
          <a:lstStyle/>
          <a:p>
            <a:pPr defTabSz="914378"/>
            <a:fld id="{7DD352F8-E6D5-40A5-90BA-A89BD40754D9}" type="slidenum">
              <a:rPr lang="fr-FR">
                <a:latin typeface="Lato"/>
              </a:rPr>
              <a:pPr defTabSz="914378"/>
              <a:t>75</a:t>
            </a:fld>
            <a:endParaRPr lang="fr-FR">
              <a:latin typeface="Lato"/>
            </a:endParaRPr>
          </a:p>
        </p:txBody>
      </p:sp>
      <p:sp>
        <p:nvSpPr>
          <p:cNvPr id="11" name="Titre 8">
            <a:extLst>
              <a:ext uri="{FF2B5EF4-FFF2-40B4-BE49-F238E27FC236}">
                <a16:creationId xmlns:a16="http://schemas.microsoft.com/office/drawing/2014/main" id="{0A83268C-EB87-4C8B-A9A4-D9347EFA9591}"/>
              </a:ext>
            </a:extLst>
          </p:cNvPr>
          <p:cNvSpPr txBox="1">
            <a:spLocks/>
          </p:cNvSpPr>
          <p:nvPr/>
        </p:nvSpPr>
        <p:spPr>
          <a:xfrm>
            <a:off x="393735" y="42346"/>
            <a:ext cx="8963330" cy="738499"/>
          </a:xfrm>
          <a:prstGeom prst="rect">
            <a:avLst/>
          </a:prstGeom>
        </p:spPr>
        <p:txBody>
          <a:bodyPr vert="horz" lIns="68580" tIns="34290" rIns="68580" bIns="34290" rtlCol="0" anchor="t">
            <a:normAutofit fontScale="90000" lnSpcReduction="10000"/>
          </a:bodyPr>
          <a:lstStyle>
            <a:lvl1pPr algn="ctr" defTabSz="1219170" rtl="0" eaLnBrk="1" latinLnBrk="0" hangingPunct="1">
              <a:spcBef>
                <a:spcPct val="0"/>
              </a:spcBef>
              <a:buNone/>
              <a:defRPr sz="5867" kern="1200">
                <a:solidFill>
                  <a:schemeClr val="tx1"/>
                </a:solidFill>
                <a:latin typeface="+mj-lt"/>
                <a:ea typeface="+mj-ea"/>
                <a:cs typeface="+mj-cs"/>
              </a:defRPr>
            </a:lvl1pPr>
          </a:lstStyle>
          <a:p>
            <a:pPr algn="l" defTabSz="914378"/>
            <a:r>
              <a:rPr lang="fr-FR" sz="3300" b="1" dirty="0">
                <a:solidFill>
                  <a:srgbClr val="559398">
                    <a:lumMod val="75000"/>
                  </a:srgbClr>
                </a:solidFill>
                <a:latin typeface="Caviar Dreams" pitchFamily="34" charset="0"/>
                <a:cs typeface="Arial" pitchFamily="34" charset="0"/>
              </a:rPr>
              <a:t>Ressources humaines et communication interne </a:t>
            </a:r>
            <a:r>
              <a:rPr lang="fr-FR" sz="3300" b="1" i="1" dirty="0">
                <a:solidFill>
                  <a:srgbClr val="559398">
                    <a:lumMod val="75000"/>
                  </a:srgbClr>
                </a:solidFill>
                <a:latin typeface="Lato" pitchFamily="34" charset="0"/>
                <a:ea typeface="Lato" pitchFamily="34" charset="0"/>
                <a:cs typeface="Lato" pitchFamily="34" charset="0"/>
              </a:rPr>
              <a:t> </a:t>
            </a:r>
          </a:p>
          <a:p>
            <a:pPr algn="l" defTabSz="914378"/>
            <a:r>
              <a:rPr lang="fr-FR" sz="1500" b="1" i="1" dirty="0">
                <a:solidFill>
                  <a:srgbClr val="5E3B27"/>
                </a:solidFill>
                <a:latin typeface="Lato" pitchFamily="34" charset="0"/>
                <a:ea typeface="Lato" pitchFamily="34" charset="0"/>
                <a:cs typeface="Lato" pitchFamily="34" charset="0"/>
              </a:rPr>
              <a:t>-  Intervention de Madame Sylvie COUSIN</a:t>
            </a:r>
          </a:p>
        </p:txBody>
      </p:sp>
      <p:pic>
        <p:nvPicPr>
          <p:cNvPr id="9" name="Image 8">
            <a:extLst>
              <a:ext uri="{FF2B5EF4-FFF2-40B4-BE49-F238E27FC236}">
                <a16:creationId xmlns:a16="http://schemas.microsoft.com/office/drawing/2014/main" id="{4639826C-4B3C-8C7C-8428-5D8F4F33F2AD}"/>
              </a:ext>
            </a:extLst>
          </p:cNvPr>
          <p:cNvPicPr>
            <a:picLocks noChangeAspect="1"/>
          </p:cNvPicPr>
          <p:nvPr/>
        </p:nvPicPr>
        <p:blipFill>
          <a:blip r:embed="rId3"/>
          <a:stretch>
            <a:fillRect/>
          </a:stretch>
        </p:blipFill>
        <p:spPr>
          <a:xfrm>
            <a:off x="2000059" y="1232208"/>
            <a:ext cx="5349563" cy="3535057"/>
          </a:xfrm>
          <a:prstGeom prst="rect">
            <a:avLst/>
          </a:prstGeom>
        </p:spPr>
      </p:pic>
    </p:spTree>
    <p:extLst>
      <p:ext uri="{BB962C8B-B14F-4D97-AF65-F5344CB8AC3E}">
        <p14:creationId xmlns:p14="http://schemas.microsoft.com/office/powerpoint/2010/main" val="95143690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ce réservé du contenu 9"/>
          <p:cNvSpPr>
            <a:spLocks noGrp="1"/>
          </p:cNvSpPr>
          <p:nvPr>
            <p:ph idx="1"/>
          </p:nvPr>
        </p:nvSpPr>
        <p:spPr>
          <a:xfrm>
            <a:off x="457200" y="780844"/>
            <a:ext cx="8435280" cy="3986420"/>
          </a:xfrm>
        </p:spPr>
        <p:txBody>
          <a:bodyPr vert="horz" lIns="91440" tIns="45720" rIns="91440" bIns="45720" rtlCol="0" anchor="t">
            <a:normAutofit/>
          </a:bodyPr>
          <a:lstStyle/>
          <a:p>
            <a:pPr marL="0" indent="0" algn="just">
              <a:spcBef>
                <a:spcPts val="0"/>
              </a:spcBef>
              <a:spcAft>
                <a:spcPts val="600"/>
              </a:spcAft>
              <a:buNone/>
              <a:tabLst>
                <a:tab pos="457189" algn="l"/>
              </a:tabLst>
            </a:pPr>
            <a:r>
              <a:rPr lang="fr-FR" sz="2000" b="1" dirty="0">
                <a:solidFill>
                  <a:schemeClr val="accent4">
                    <a:lumMod val="75000"/>
                  </a:schemeClr>
                </a:solidFill>
                <a:ea typeface="+mn-lt"/>
                <a:cs typeface="+mn-lt"/>
              </a:rPr>
              <a:t>11. Modification du tableau des emplois permanents</a:t>
            </a:r>
          </a:p>
          <a:p>
            <a:pPr marL="0" indent="0" algn="just">
              <a:buNone/>
              <a:tabLst>
                <a:tab pos="457189" algn="l"/>
              </a:tabLst>
            </a:pPr>
            <a:endParaRPr lang="fr-FR" sz="2000" b="1" dirty="0">
              <a:solidFill>
                <a:schemeClr val="bg1"/>
              </a:solidFill>
              <a:ea typeface="+mn-lt"/>
              <a:cs typeface="+mn-lt"/>
            </a:endParaRPr>
          </a:p>
          <a:p>
            <a:pPr marL="0" indent="0" algn="just">
              <a:buNone/>
              <a:tabLst>
                <a:tab pos="457189" algn="l"/>
              </a:tabLst>
            </a:pPr>
            <a:endParaRPr lang="fr-FR" sz="2000" b="1" dirty="0">
              <a:solidFill>
                <a:schemeClr val="bg1"/>
              </a:solidFill>
              <a:ea typeface="+mn-lt"/>
              <a:cs typeface="+mn-lt"/>
            </a:endParaRPr>
          </a:p>
        </p:txBody>
      </p:sp>
      <p:cxnSp>
        <p:nvCxnSpPr>
          <p:cNvPr id="4" name="Connecteur droit 3">
            <a:extLst>
              <a:ext uri="{FF2B5EF4-FFF2-40B4-BE49-F238E27FC236}">
                <a16:creationId xmlns:a16="http://schemas.microsoft.com/office/drawing/2014/main" id="{D990F430-F22E-4DFD-AC13-B6FE6F28C6E6}"/>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5" name="Espace réservé de la date 1">
            <a:extLst>
              <a:ext uri="{FF2B5EF4-FFF2-40B4-BE49-F238E27FC236}">
                <a16:creationId xmlns:a16="http://schemas.microsoft.com/office/drawing/2014/main" id="{751B799A-2741-46CE-8EB5-1345CA22DF28}"/>
              </a:ext>
            </a:extLst>
          </p:cNvPr>
          <p:cNvSpPr>
            <a:spLocks noGrp="1"/>
          </p:cNvSpPr>
          <p:nvPr>
            <p:ph type="dt" sz="half" idx="10"/>
          </p:nvPr>
        </p:nvSpPr>
        <p:spPr>
          <a:xfrm>
            <a:off x="457201" y="4767264"/>
            <a:ext cx="3322712" cy="273844"/>
          </a:xfrm>
        </p:spPr>
        <p:txBody>
          <a:bodyPr/>
          <a:lstStyle/>
          <a:p>
            <a:r>
              <a:rPr lang="fr-FR" i="1" dirty="0">
                <a:latin typeface="Lato"/>
              </a:rPr>
              <a:t>Conseil communautaire – 17 novembre 2022</a:t>
            </a:r>
          </a:p>
        </p:txBody>
      </p:sp>
      <p:sp>
        <p:nvSpPr>
          <p:cNvPr id="6" name="Espace réservé du numéro de diapositive 2">
            <a:extLst>
              <a:ext uri="{FF2B5EF4-FFF2-40B4-BE49-F238E27FC236}">
                <a16:creationId xmlns:a16="http://schemas.microsoft.com/office/drawing/2014/main" id="{DF04D8E0-F8A6-4D8B-942D-F858B2872370}"/>
              </a:ext>
            </a:extLst>
          </p:cNvPr>
          <p:cNvSpPr>
            <a:spLocks noGrp="1"/>
          </p:cNvSpPr>
          <p:nvPr>
            <p:ph type="sldNum" sz="quarter" idx="12"/>
          </p:nvPr>
        </p:nvSpPr>
        <p:spPr>
          <a:xfrm>
            <a:off x="7236296" y="4767264"/>
            <a:ext cx="648072" cy="273844"/>
          </a:xfrm>
        </p:spPr>
        <p:txBody>
          <a:bodyPr/>
          <a:lstStyle/>
          <a:p>
            <a:pPr defTabSz="914378"/>
            <a:fld id="{7DD352F8-E6D5-40A5-90BA-A89BD40754D9}" type="slidenum">
              <a:rPr lang="fr-FR">
                <a:latin typeface="Lato"/>
              </a:rPr>
              <a:pPr defTabSz="914378"/>
              <a:t>76</a:t>
            </a:fld>
            <a:endParaRPr lang="fr-FR">
              <a:latin typeface="Lato"/>
            </a:endParaRPr>
          </a:p>
        </p:txBody>
      </p:sp>
      <p:sp>
        <p:nvSpPr>
          <p:cNvPr id="11" name="Titre 8">
            <a:extLst>
              <a:ext uri="{FF2B5EF4-FFF2-40B4-BE49-F238E27FC236}">
                <a16:creationId xmlns:a16="http://schemas.microsoft.com/office/drawing/2014/main" id="{0A83268C-EB87-4C8B-A9A4-D9347EFA9591}"/>
              </a:ext>
            </a:extLst>
          </p:cNvPr>
          <p:cNvSpPr txBox="1">
            <a:spLocks/>
          </p:cNvSpPr>
          <p:nvPr/>
        </p:nvSpPr>
        <p:spPr>
          <a:xfrm>
            <a:off x="393735" y="42346"/>
            <a:ext cx="8963330" cy="738499"/>
          </a:xfrm>
          <a:prstGeom prst="rect">
            <a:avLst/>
          </a:prstGeom>
        </p:spPr>
        <p:txBody>
          <a:bodyPr vert="horz" lIns="68580" tIns="34290" rIns="68580" bIns="34290" rtlCol="0" anchor="t">
            <a:normAutofit fontScale="90000" lnSpcReduction="10000"/>
          </a:bodyPr>
          <a:lstStyle>
            <a:lvl1pPr algn="ctr" defTabSz="1219170" rtl="0" eaLnBrk="1" latinLnBrk="0" hangingPunct="1">
              <a:spcBef>
                <a:spcPct val="0"/>
              </a:spcBef>
              <a:buNone/>
              <a:defRPr sz="5867" kern="1200">
                <a:solidFill>
                  <a:schemeClr val="tx1"/>
                </a:solidFill>
                <a:latin typeface="+mj-lt"/>
                <a:ea typeface="+mj-ea"/>
                <a:cs typeface="+mj-cs"/>
              </a:defRPr>
            </a:lvl1pPr>
          </a:lstStyle>
          <a:p>
            <a:pPr algn="l" defTabSz="914378"/>
            <a:r>
              <a:rPr lang="fr-FR" sz="3300" b="1" dirty="0">
                <a:solidFill>
                  <a:srgbClr val="559398">
                    <a:lumMod val="75000"/>
                  </a:srgbClr>
                </a:solidFill>
                <a:latin typeface="Caviar Dreams" pitchFamily="34" charset="0"/>
                <a:cs typeface="Arial" pitchFamily="34" charset="0"/>
              </a:rPr>
              <a:t>Ressources humaines et communication interne </a:t>
            </a:r>
            <a:r>
              <a:rPr lang="fr-FR" sz="3300" b="1" i="1" dirty="0">
                <a:solidFill>
                  <a:srgbClr val="559398">
                    <a:lumMod val="75000"/>
                  </a:srgbClr>
                </a:solidFill>
                <a:latin typeface="Lato" pitchFamily="34" charset="0"/>
                <a:ea typeface="Lato" pitchFamily="34" charset="0"/>
                <a:cs typeface="Lato" pitchFamily="34" charset="0"/>
              </a:rPr>
              <a:t> </a:t>
            </a:r>
          </a:p>
          <a:p>
            <a:pPr algn="l" defTabSz="914378"/>
            <a:r>
              <a:rPr lang="fr-FR" sz="1500" b="1" i="1" dirty="0">
                <a:solidFill>
                  <a:srgbClr val="5E3B27"/>
                </a:solidFill>
                <a:latin typeface="Lato" pitchFamily="34" charset="0"/>
                <a:ea typeface="Lato" pitchFamily="34" charset="0"/>
                <a:cs typeface="Lato" pitchFamily="34" charset="0"/>
              </a:rPr>
              <a:t>-  Intervention de Madame Sylvie COUSIN</a:t>
            </a:r>
          </a:p>
        </p:txBody>
      </p:sp>
      <p:pic>
        <p:nvPicPr>
          <p:cNvPr id="7" name="Image 6">
            <a:extLst>
              <a:ext uri="{FF2B5EF4-FFF2-40B4-BE49-F238E27FC236}">
                <a16:creationId xmlns:a16="http://schemas.microsoft.com/office/drawing/2014/main" id="{41575BC1-A90D-B16D-C7C7-27FE8BF44904}"/>
              </a:ext>
            </a:extLst>
          </p:cNvPr>
          <p:cNvPicPr>
            <a:picLocks noChangeAspect="1"/>
          </p:cNvPicPr>
          <p:nvPr/>
        </p:nvPicPr>
        <p:blipFill>
          <a:blip r:embed="rId3"/>
          <a:stretch>
            <a:fillRect/>
          </a:stretch>
        </p:blipFill>
        <p:spPr>
          <a:xfrm>
            <a:off x="1321140" y="1392256"/>
            <a:ext cx="6501720" cy="3157979"/>
          </a:xfrm>
          <a:prstGeom prst="rect">
            <a:avLst/>
          </a:prstGeom>
        </p:spPr>
      </p:pic>
    </p:spTree>
    <p:extLst>
      <p:ext uri="{BB962C8B-B14F-4D97-AF65-F5344CB8AC3E}">
        <p14:creationId xmlns:p14="http://schemas.microsoft.com/office/powerpoint/2010/main" val="136074596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ce réservé du contenu 9"/>
          <p:cNvSpPr>
            <a:spLocks noGrp="1"/>
          </p:cNvSpPr>
          <p:nvPr>
            <p:ph idx="1"/>
          </p:nvPr>
        </p:nvSpPr>
        <p:spPr>
          <a:xfrm>
            <a:off x="457200" y="780844"/>
            <a:ext cx="8435280" cy="3986420"/>
          </a:xfrm>
        </p:spPr>
        <p:txBody>
          <a:bodyPr vert="horz" lIns="91440" tIns="45720" rIns="91440" bIns="45720" rtlCol="0" anchor="t">
            <a:normAutofit/>
          </a:bodyPr>
          <a:lstStyle/>
          <a:p>
            <a:pPr marL="0" indent="0" algn="just">
              <a:spcBef>
                <a:spcPts val="0"/>
              </a:spcBef>
              <a:spcAft>
                <a:spcPts val="600"/>
              </a:spcAft>
              <a:buNone/>
              <a:tabLst>
                <a:tab pos="457189" algn="l"/>
              </a:tabLst>
            </a:pPr>
            <a:r>
              <a:rPr lang="fr-FR" sz="2000" b="1">
                <a:solidFill>
                  <a:schemeClr val="accent4">
                    <a:lumMod val="75000"/>
                  </a:schemeClr>
                </a:solidFill>
                <a:ea typeface="+mn-lt"/>
                <a:cs typeface="+mn-lt"/>
              </a:rPr>
              <a:t>11. </a:t>
            </a:r>
            <a:r>
              <a:rPr lang="fr-FR" sz="2000" b="1" dirty="0">
                <a:solidFill>
                  <a:schemeClr val="accent4">
                    <a:lumMod val="75000"/>
                  </a:schemeClr>
                </a:solidFill>
                <a:ea typeface="+mn-lt"/>
                <a:cs typeface="+mn-lt"/>
              </a:rPr>
              <a:t>Modification du tableau des emplois permanents</a:t>
            </a:r>
          </a:p>
          <a:p>
            <a:pPr marL="0" indent="0" algn="just">
              <a:buNone/>
              <a:tabLst>
                <a:tab pos="457189" algn="l"/>
              </a:tabLst>
            </a:pPr>
            <a:endParaRPr lang="fr-FR" sz="2000" b="1" dirty="0">
              <a:solidFill>
                <a:schemeClr val="bg1"/>
              </a:solidFill>
              <a:ea typeface="+mn-lt"/>
              <a:cs typeface="+mn-lt"/>
            </a:endParaRPr>
          </a:p>
          <a:p>
            <a:pPr marL="0" indent="0" algn="just">
              <a:buNone/>
              <a:tabLst>
                <a:tab pos="457189" algn="l"/>
              </a:tabLst>
            </a:pPr>
            <a:endParaRPr lang="fr-FR" sz="2000" b="1" dirty="0">
              <a:solidFill>
                <a:schemeClr val="bg1"/>
              </a:solidFill>
              <a:ea typeface="+mn-lt"/>
              <a:cs typeface="+mn-lt"/>
            </a:endParaRPr>
          </a:p>
        </p:txBody>
      </p:sp>
      <p:cxnSp>
        <p:nvCxnSpPr>
          <p:cNvPr id="4" name="Connecteur droit 3">
            <a:extLst>
              <a:ext uri="{FF2B5EF4-FFF2-40B4-BE49-F238E27FC236}">
                <a16:creationId xmlns:a16="http://schemas.microsoft.com/office/drawing/2014/main" id="{D990F430-F22E-4DFD-AC13-B6FE6F28C6E6}"/>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5" name="Espace réservé de la date 1">
            <a:extLst>
              <a:ext uri="{FF2B5EF4-FFF2-40B4-BE49-F238E27FC236}">
                <a16:creationId xmlns:a16="http://schemas.microsoft.com/office/drawing/2014/main" id="{751B799A-2741-46CE-8EB5-1345CA22DF28}"/>
              </a:ext>
            </a:extLst>
          </p:cNvPr>
          <p:cNvSpPr>
            <a:spLocks noGrp="1"/>
          </p:cNvSpPr>
          <p:nvPr>
            <p:ph type="dt" sz="half" idx="10"/>
          </p:nvPr>
        </p:nvSpPr>
        <p:spPr>
          <a:xfrm>
            <a:off x="457201" y="4767264"/>
            <a:ext cx="3322712" cy="273844"/>
          </a:xfrm>
        </p:spPr>
        <p:txBody>
          <a:bodyPr/>
          <a:lstStyle/>
          <a:p>
            <a:r>
              <a:rPr lang="fr-FR" i="1" dirty="0">
                <a:latin typeface="Lato"/>
              </a:rPr>
              <a:t>Conseil communautaire – 17 novembre 2022</a:t>
            </a:r>
          </a:p>
        </p:txBody>
      </p:sp>
      <p:sp>
        <p:nvSpPr>
          <p:cNvPr id="6" name="Espace réservé du numéro de diapositive 2">
            <a:extLst>
              <a:ext uri="{FF2B5EF4-FFF2-40B4-BE49-F238E27FC236}">
                <a16:creationId xmlns:a16="http://schemas.microsoft.com/office/drawing/2014/main" id="{DF04D8E0-F8A6-4D8B-942D-F858B2872370}"/>
              </a:ext>
            </a:extLst>
          </p:cNvPr>
          <p:cNvSpPr>
            <a:spLocks noGrp="1"/>
          </p:cNvSpPr>
          <p:nvPr>
            <p:ph type="sldNum" sz="quarter" idx="12"/>
          </p:nvPr>
        </p:nvSpPr>
        <p:spPr>
          <a:xfrm>
            <a:off x="7236296" y="4767264"/>
            <a:ext cx="648072" cy="273844"/>
          </a:xfrm>
        </p:spPr>
        <p:txBody>
          <a:bodyPr/>
          <a:lstStyle/>
          <a:p>
            <a:pPr defTabSz="914378"/>
            <a:fld id="{7DD352F8-E6D5-40A5-90BA-A89BD40754D9}" type="slidenum">
              <a:rPr lang="fr-FR">
                <a:latin typeface="Lato"/>
              </a:rPr>
              <a:pPr defTabSz="914378"/>
              <a:t>77</a:t>
            </a:fld>
            <a:endParaRPr lang="fr-FR">
              <a:latin typeface="Lato"/>
            </a:endParaRPr>
          </a:p>
        </p:txBody>
      </p:sp>
      <p:sp>
        <p:nvSpPr>
          <p:cNvPr id="11" name="Titre 8">
            <a:extLst>
              <a:ext uri="{FF2B5EF4-FFF2-40B4-BE49-F238E27FC236}">
                <a16:creationId xmlns:a16="http://schemas.microsoft.com/office/drawing/2014/main" id="{0A83268C-EB87-4C8B-A9A4-D9347EFA9591}"/>
              </a:ext>
            </a:extLst>
          </p:cNvPr>
          <p:cNvSpPr txBox="1">
            <a:spLocks/>
          </p:cNvSpPr>
          <p:nvPr/>
        </p:nvSpPr>
        <p:spPr>
          <a:xfrm>
            <a:off x="393735" y="42346"/>
            <a:ext cx="8963330" cy="738499"/>
          </a:xfrm>
          <a:prstGeom prst="rect">
            <a:avLst/>
          </a:prstGeom>
        </p:spPr>
        <p:txBody>
          <a:bodyPr vert="horz" lIns="68580" tIns="34290" rIns="68580" bIns="34290" rtlCol="0" anchor="t">
            <a:normAutofit fontScale="90000" lnSpcReduction="10000"/>
          </a:bodyPr>
          <a:lstStyle>
            <a:lvl1pPr algn="ctr" defTabSz="1219170" rtl="0" eaLnBrk="1" latinLnBrk="0" hangingPunct="1">
              <a:spcBef>
                <a:spcPct val="0"/>
              </a:spcBef>
              <a:buNone/>
              <a:defRPr sz="5867" kern="1200">
                <a:solidFill>
                  <a:schemeClr val="tx1"/>
                </a:solidFill>
                <a:latin typeface="+mj-lt"/>
                <a:ea typeface="+mj-ea"/>
                <a:cs typeface="+mj-cs"/>
              </a:defRPr>
            </a:lvl1pPr>
          </a:lstStyle>
          <a:p>
            <a:pPr algn="l" defTabSz="914378"/>
            <a:r>
              <a:rPr lang="fr-FR" sz="3300" b="1" dirty="0">
                <a:solidFill>
                  <a:srgbClr val="559398">
                    <a:lumMod val="75000"/>
                  </a:srgbClr>
                </a:solidFill>
                <a:latin typeface="Caviar Dreams" pitchFamily="34" charset="0"/>
                <a:cs typeface="Arial" pitchFamily="34" charset="0"/>
              </a:rPr>
              <a:t>Ressources humaines et communication interne </a:t>
            </a:r>
            <a:r>
              <a:rPr lang="fr-FR" sz="3300" b="1" i="1" dirty="0">
                <a:solidFill>
                  <a:srgbClr val="559398">
                    <a:lumMod val="75000"/>
                  </a:srgbClr>
                </a:solidFill>
                <a:latin typeface="Lato" pitchFamily="34" charset="0"/>
                <a:ea typeface="Lato" pitchFamily="34" charset="0"/>
                <a:cs typeface="Lato" pitchFamily="34" charset="0"/>
              </a:rPr>
              <a:t> </a:t>
            </a:r>
          </a:p>
          <a:p>
            <a:pPr algn="l" defTabSz="914378"/>
            <a:r>
              <a:rPr lang="fr-FR" sz="1500" b="1" i="1" dirty="0">
                <a:solidFill>
                  <a:srgbClr val="5E3B27"/>
                </a:solidFill>
                <a:latin typeface="Lato" pitchFamily="34" charset="0"/>
                <a:ea typeface="Lato" pitchFamily="34" charset="0"/>
                <a:cs typeface="Lato" pitchFamily="34" charset="0"/>
              </a:rPr>
              <a:t>-  Intervention de Madame Sylvie COUSIN</a:t>
            </a:r>
          </a:p>
        </p:txBody>
      </p:sp>
      <p:pic>
        <p:nvPicPr>
          <p:cNvPr id="7" name="Image 6">
            <a:extLst>
              <a:ext uri="{FF2B5EF4-FFF2-40B4-BE49-F238E27FC236}">
                <a16:creationId xmlns:a16="http://schemas.microsoft.com/office/drawing/2014/main" id="{83466678-A189-53D3-6B6E-CF949B4D05B2}"/>
              </a:ext>
            </a:extLst>
          </p:cNvPr>
          <p:cNvPicPr>
            <a:picLocks noChangeAspect="1"/>
          </p:cNvPicPr>
          <p:nvPr/>
        </p:nvPicPr>
        <p:blipFill>
          <a:blip r:embed="rId3"/>
          <a:stretch>
            <a:fillRect/>
          </a:stretch>
        </p:blipFill>
        <p:spPr>
          <a:xfrm>
            <a:off x="1310423" y="1422462"/>
            <a:ext cx="6523154" cy="3150833"/>
          </a:xfrm>
          <a:prstGeom prst="rect">
            <a:avLst/>
          </a:prstGeom>
        </p:spPr>
      </p:pic>
    </p:spTree>
    <p:extLst>
      <p:ext uri="{BB962C8B-B14F-4D97-AF65-F5344CB8AC3E}">
        <p14:creationId xmlns:p14="http://schemas.microsoft.com/office/powerpoint/2010/main" val="105780910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457200" y="205978"/>
            <a:ext cx="8229600" cy="1069627"/>
          </a:xfrm>
        </p:spPr>
        <p:txBody>
          <a:bodyPr anchor="t">
            <a:normAutofit fontScale="90000"/>
          </a:bodyPr>
          <a:lstStyle/>
          <a:p>
            <a:pPr algn="l"/>
            <a:r>
              <a:rPr lang="fr-FR" b="1">
                <a:solidFill>
                  <a:schemeClr val="bg2"/>
                </a:solidFill>
                <a:latin typeface="Caviar Dreams" pitchFamily="34" charset="0"/>
                <a:cs typeface="Arial" pitchFamily="34" charset="0"/>
              </a:rPr>
              <a:t>Conseil communautaire</a:t>
            </a:r>
            <a:br>
              <a:rPr lang="fr-FR" b="1">
                <a:solidFill>
                  <a:schemeClr val="bg2"/>
                </a:solidFill>
                <a:latin typeface="Caviar Dreams" pitchFamily="34" charset="0"/>
              </a:rPr>
            </a:br>
            <a:br>
              <a:rPr lang="fr-FR" b="1" i="1">
                <a:solidFill>
                  <a:schemeClr val="bg2"/>
                </a:solidFill>
                <a:latin typeface="Lato" pitchFamily="34" charset="0"/>
                <a:ea typeface="Lato" pitchFamily="34" charset="0"/>
                <a:cs typeface="Lato" pitchFamily="34" charset="0"/>
              </a:rPr>
            </a:br>
            <a:endParaRPr lang="fr-FR" b="1">
              <a:solidFill>
                <a:srgbClr val="432918"/>
              </a:solidFill>
              <a:latin typeface="Caviar Dreams" pitchFamily="34" charset="0"/>
            </a:endParaRPr>
          </a:p>
        </p:txBody>
      </p:sp>
      <p:sp>
        <p:nvSpPr>
          <p:cNvPr id="10" name="Espace réservé du contenu 9"/>
          <p:cNvSpPr>
            <a:spLocks noGrp="1"/>
          </p:cNvSpPr>
          <p:nvPr>
            <p:ph idx="1"/>
          </p:nvPr>
        </p:nvSpPr>
        <p:spPr>
          <a:xfrm>
            <a:off x="457200" y="1200150"/>
            <a:ext cx="8229600" cy="3531835"/>
          </a:xfrm>
        </p:spPr>
        <p:txBody>
          <a:bodyPr>
            <a:normAutofit/>
          </a:bodyPr>
          <a:lstStyle/>
          <a:p>
            <a:pPr marL="0" indent="0" algn="ctr">
              <a:buNone/>
            </a:pPr>
            <a:endParaRPr lang="fr-FR" sz="2400" b="1" dirty="0">
              <a:solidFill>
                <a:schemeClr val="tx2"/>
              </a:solidFill>
              <a:latin typeface="Lato" pitchFamily="34" charset="0"/>
              <a:ea typeface="Lato" pitchFamily="34" charset="0"/>
              <a:cs typeface="Lato" pitchFamily="34" charset="0"/>
            </a:endParaRPr>
          </a:p>
          <a:p>
            <a:pPr marL="0" indent="0" algn="ctr">
              <a:buNone/>
            </a:pPr>
            <a:endParaRPr lang="fr-FR" sz="4400" b="1" dirty="0">
              <a:solidFill>
                <a:schemeClr val="tx2"/>
              </a:solidFill>
              <a:latin typeface="Lato" pitchFamily="34" charset="0"/>
              <a:ea typeface="Lato" pitchFamily="34" charset="0"/>
              <a:cs typeface="Lato" pitchFamily="34" charset="0"/>
            </a:endParaRPr>
          </a:p>
          <a:p>
            <a:pPr marL="0" indent="0" algn="ctr">
              <a:buNone/>
            </a:pPr>
            <a:r>
              <a:rPr lang="fr-FR" sz="4400" b="1" dirty="0">
                <a:solidFill>
                  <a:schemeClr val="tx2"/>
                </a:solidFill>
                <a:latin typeface="Lato" pitchFamily="34" charset="0"/>
                <a:ea typeface="Lato" pitchFamily="34" charset="0"/>
                <a:cs typeface="Lato" pitchFamily="34" charset="0"/>
              </a:rPr>
              <a:t>ATTRACTIVITE ECONOMIQUE ET TOURISTIQUE</a:t>
            </a:r>
            <a:endParaRPr lang="fr-FR" sz="2400" b="1" dirty="0">
              <a:solidFill>
                <a:schemeClr val="tx2"/>
              </a:solidFill>
              <a:latin typeface="Lato" pitchFamily="34" charset="0"/>
              <a:ea typeface="Lato" pitchFamily="34" charset="0"/>
              <a:cs typeface="Lato" pitchFamily="34" charset="0"/>
            </a:endParaRPr>
          </a:p>
        </p:txBody>
      </p:sp>
      <p:sp>
        <p:nvSpPr>
          <p:cNvPr id="3" name="Espace réservé de la date 2">
            <a:extLst>
              <a:ext uri="{FF2B5EF4-FFF2-40B4-BE49-F238E27FC236}">
                <a16:creationId xmlns:a16="http://schemas.microsoft.com/office/drawing/2014/main" id="{737B0BF4-8992-488E-B6DE-45D133FA2725}"/>
              </a:ext>
            </a:extLst>
          </p:cNvPr>
          <p:cNvSpPr>
            <a:spLocks noGrp="1"/>
          </p:cNvSpPr>
          <p:nvPr>
            <p:ph type="dt" sz="half" idx="10"/>
          </p:nvPr>
        </p:nvSpPr>
        <p:spPr/>
        <p:txBody>
          <a:bodyPr/>
          <a:lstStyle/>
          <a:p>
            <a:r>
              <a:rPr lang="fr-FR" i="1"/>
              <a:t>Conseil communautaire – 17 novembre 2022</a:t>
            </a:r>
            <a:endParaRPr lang="fr-FR" i="1" dirty="0"/>
          </a:p>
        </p:txBody>
      </p:sp>
      <p:cxnSp>
        <p:nvCxnSpPr>
          <p:cNvPr id="11" name="Connecteur droit 10">
            <a:extLst>
              <a:ext uri="{FF2B5EF4-FFF2-40B4-BE49-F238E27FC236}">
                <a16:creationId xmlns:a16="http://schemas.microsoft.com/office/drawing/2014/main" id="{A4EFB88B-9569-47EB-9214-9456B2BDCBFC}"/>
              </a:ext>
            </a:extLst>
          </p:cNvPr>
          <p:cNvCxnSpPr>
            <a:cxnSpLocks/>
          </p:cNvCxnSpPr>
          <p:nvPr/>
        </p:nvCxnSpPr>
        <p:spPr>
          <a:xfrm>
            <a:off x="3923928" y="4948014"/>
            <a:ext cx="3456384" cy="0"/>
          </a:xfrm>
          <a:prstGeom prst="line">
            <a:avLst/>
          </a:prstGeom>
        </p:spPr>
        <p:style>
          <a:lnRef idx="1">
            <a:schemeClr val="accent1"/>
          </a:lnRef>
          <a:fillRef idx="0">
            <a:schemeClr val="accent1"/>
          </a:fillRef>
          <a:effectRef idx="0">
            <a:schemeClr val="accent1"/>
          </a:effectRef>
          <a:fontRef idx="minor">
            <a:schemeClr val="tx1"/>
          </a:fontRef>
        </p:style>
      </p:cxnSp>
      <p:sp>
        <p:nvSpPr>
          <p:cNvPr id="4" name="Espace réservé du numéro de diapositive 3">
            <a:extLst>
              <a:ext uri="{FF2B5EF4-FFF2-40B4-BE49-F238E27FC236}">
                <a16:creationId xmlns:a16="http://schemas.microsoft.com/office/drawing/2014/main" id="{77A623D5-19BA-220C-ADEB-40EC61EEF6EF}"/>
              </a:ext>
            </a:extLst>
          </p:cNvPr>
          <p:cNvSpPr>
            <a:spLocks noGrp="1"/>
          </p:cNvSpPr>
          <p:nvPr>
            <p:ph type="sldNum" sz="quarter" idx="12"/>
          </p:nvPr>
        </p:nvSpPr>
        <p:spPr/>
        <p:txBody>
          <a:bodyPr/>
          <a:lstStyle/>
          <a:p>
            <a:fld id="{7DD352F8-E6D5-40A5-90BA-A89BD40754D9}" type="slidenum">
              <a:rPr lang="fr-FR" smtClean="0"/>
              <a:pPr/>
              <a:t>78</a:t>
            </a:fld>
            <a:endParaRPr lang="fr-FR"/>
          </a:p>
        </p:txBody>
      </p:sp>
    </p:spTree>
    <p:extLst>
      <p:ext uri="{BB962C8B-B14F-4D97-AF65-F5344CB8AC3E}">
        <p14:creationId xmlns:p14="http://schemas.microsoft.com/office/powerpoint/2010/main" val="122070936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307648" y="-12622"/>
            <a:ext cx="8728847" cy="777713"/>
          </a:xfrm>
        </p:spPr>
        <p:txBody>
          <a:bodyPr anchor="t">
            <a:normAutofit fontScale="90000"/>
          </a:bodyPr>
          <a:lstStyle/>
          <a:p>
            <a:pPr algn="l"/>
            <a:r>
              <a:rPr lang="fr-FR" sz="4000" b="1" dirty="0">
                <a:solidFill>
                  <a:schemeClr val="tx2"/>
                </a:solidFill>
                <a:latin typeface="Caviar Dreams" pitchFamily="34" charset="0"/>
                <a:cs typeface="Arial" pitchFamily="34" charset="0"/>
              </a:rPr>
              <a:t>Attractivité économique et touristique</a:t>
            </a:r>
            <a:br>
              <a:rPr lang="fr-FR" sz="4000" b="1" dirty="0">
                <a:solidFill>
                  <a:srgbClr val="E44506"/>
                </a:solidFill>
                <a:latin typeface="Caviar Dreams" pitchFamily="34" charset="0"/>
                <a:cs typeface="Arial" pitchFamily="34" charset="0"/>
              </a:rPr>
            </a:br>
            <a:r>
              <a:rPr lang="fr-FR" sz="1600" b="1" dirty="0">
                <a:solidFill>
                  <a:schemeClr val="bg2"/>
                </a:solidFill>
                <a:latin typeface="Caviar Dreams" pitchFamily="34" charset="0"/>
                <a:cs typeface="Arial" pitchFamily="34" charset="0"/>
              </a:rPr>
              <a:t>- </a:t>
            </a:r>
            <a:r>
              <a:rPr lang="fr-FR" sz="1600" b="1" i="1" dirty="0">
                <a:solidFill>
                  <a:schemeClr val="bg2"/>
                </a:solidFill>
                <a:latin typeface="Lato" pitchFamily="34" charset="0"/>
                <a:ea typeface="Lato" pitchFamily="34" charset="0"/>
                <a:cs typeface="Lato" pitchFamily="34" charset="0"/>
              </a:rPr>
              <a:t>Intervention de Monsieur </a:t>
            </a:r>
            <a:r>
              <a:rPr lang="fr-FR" sz="1600" b="1" i="1" dirty="0">
                <a:solidFill>
                  <a:schemeClr val="tx2">
                    <a:lumMod val="50000"/>
                  </a:schemeClr>
                </a:solidFill>
                <a:latin typeface="Lato" pitchFamily="34" charset="0"/>
                <a:ea typeface="Lato" pitchFamily="34" charset="0"/>
                <a:cs typeface="Lato" pitchFamily="34" charset="0"/>
              </a:rPr>
              <a:t>Nicolas RAGOT</a:t>
            </a:r>
            <a:endParaRPr lang="fr-FR" sz="1400" b="1" dirty="0">
              <a:solidFill>
                <a:srgbClr val="432918"/>
              </a:solidFill>
              <a:latin typeface="Caviar Dreams" pitchFamily="34" charset="0"/>
            </a:endParaRPr>
          </a:p>
        </p:txBody>
      </p:sp>
      <p:sp>
        <p:nvSpPr>
          <p:cNvPr id="10" name="Espace réservé du contenu 9"/>
          <p:cNvSpPr>
            <a:spLocks noGrp="1"/>
          </p:cNvSpPr>
          <p:nvPr>
            <p:ph idx="1"/>
          </p:nvPr>
        </p:nvSpPr>
        <p:spPr>
          <a:xfrm>
            <a:off x="457200" y="720085"/>
            <a:ext cx="8229600" cy="3851695"/>
          </a:xfrm>
        </p:spPr>
        <p:txBody>
          <a:bodyPr vert="horz" lIns="91440" tIns="45720" rIns="91440" bIns="45720" rtlCol="0" anchor="t">
            <a:normAutofit/>
          </a:bodyPr>
          <a:lstStyle/>
          <a:p>
            <a:pPr marL="0" indent="0" algn="just">
              <a:spcBef>
                <a:spcPts val="0"/>
              </a:spcBef>
              <a:spcAft>
                <a:spcPts val="600"/>
              </a:spcAft>
              <a:buNone/>
              <a:tabLst>
                <a:tab pos="457189" algn="l"/>
              </a:tabLst>
            </a:pPr>
            <a:r>
              <a:rPr lang="fr-FR" sz="1800" b="1" dirty="0">
                <a:solidFill>
                  <a:schemeClr val="tx2"/>
                </a:solidFill>
                <a:ea typeface="+mj-ea"/>
                <a:cs typeface="Arial" pitchFamily="34" charset="0"/>
              </a:rPr>
              <a:t>12. Plan d'actions de la stratégie d'attractivité économique et touristique</a:t>
            </a:r>
          </a:p>
          <a:p>
            <a:pPr marL="0" indent="0" algn="just">
              <a:spcBef>
                <a:spcPts val="0"/>
              </a:spcBef>
              <a:spcAft>
                <a:spcPts val="600"/>
              </a:spcAft>
              <a:buNone/>
              <a:tabLst>
                <a:tab pos="457189" algn="l"/>
              </a:tabLst>
            </a:pPr>
            <a:endParaRPr lang="fr-FR" sz="2000" b="1" dirty="0">
              <a:solidFill>
                <a:schemeClr val="tx2"/>
              </a:solidFill>
              <a:ea typeface="+mj-ea"/>
              <a:cs typeface="Arial" pitchFamily="34" charset="0"/>
            </a:endParaRPr>
          </a:p>
        </p:txBody>
      </p:sp>
      <p:sp>
        <p:nvSpPr>
          <p:cNvPr id="3" name="Espace réservé de la date 2">
            <a:extLst>
              <a:ext uri="{FF2B5EF4-FFF2-40B4-BE49-F238E27FC236}">
                <a16:creationId xmlns:a16="http://schemas.microsoft.com/office/drawing/2014/main" id="{25D083A3-41B7-494D-831B-8F535BC98FDE}"/>
              </a:ext>
            </a:extLst>
          </p:cNvPr>
          <p:cNvSpPr>
            <a:spLocks noGrp="1"/>
          </p:cNvSpPr>
          <p:nvPr>
            <p:ph type="dt" sz="half" idx="10"/>
          </p:nvPr>
        </p:nvSpPr>
        <p:spPr/>
        <p:txBody>
          <a:bodyPr/>
          <a:lstStyle/>
          <a:p>
            <a:r>
              <a:rPr lang="fr-FR" i="1">
                <a:latin typeface="Lato"/>
              </a:rPr>
              <a:t>Conseil communautaire – 17 novembre 2022</a:t>
            </a:r>
            <a:endParaRPr lang="fr-FR" i="1" dirty="0">
              <a:latin typeface="Lato"/>
            </a:endParaRPr>
          </a:p>
        </p:txBody>
      </p:sp>
      <p:cxnSp>
        <p:nvCxnSpPr>
          <p:cNvPr id="11" name="Connecteur droit 10">
            <a:extLst>
              <a:ext uri="{FF2B5EF4-FFF2-40B4-BE49-F238E27FC236}">
                <a16:creationId xmlns:a16="http://schemas.microsoft.com/office/drawing/2014/main" id="{6EDD3141-DAE1-4EA6-81F0-2BB84AC71E42}"/>
              </a:ext>
            </a:extLst>
          </p:cNvPr>
          <p:cNvCxnSpPr>
            <a:cxnSpLocks/>
          </p:cNvCxnSpPr>
          <p:nvPr/>
        </p:nvCxnSpPr>
        <p:spPr>
          <a:xfrm>
            <a:off x="3923928" y="4948014"/>
            <a:ext cx="3456384" cy="0"/>
          </a:xfrm>
          <a:prstGeom prst="line">
            <a:avLst/>
          </a:prstGeom>
        </p:spPr>
        <p:style>
          <a:lnRef idx="1">
            <a:schemeClr val="accent1"/>
          </a:lnRef>
          <a:fillRef idx="0">
            <a:schemeClr val="accent1"/>
          </a:fillRef>
          <a:effectRef idx="0">
            <a:schemeClr val="accent1"/>
          </a:effectRef>
          <a:fontRef idx="minor">
            <a:schemeClr val="tx1"/>
          </a:fontRef>
        </p:style>
      </p:cxnSp>
      <p:pic>
        <p:nvPicPr>
          <p:cNvPr id="4" name="Image 3">
            <a:extLst>
              <a:ext uri="{FF2B5EF4-FFF2-40B4-BE49-F238E27FC236}">
                <a16:creationId xmlns:a16="http://schemas.microsoft.com/office/drawing/2014/main" id="{E9928AEA-61C4-6D8D-D7A4-23771AE91E12}"/>
              </a:ext>
            </a:extLst>
          </p:cNvPr>
          <p:cNvPicPr>
            <a:picLocks noChangeAspect="1"/>
          </p:cNvPicPr>
          <p:nvPr/>
        </p:nvPicPr>
        <p:blipFill rotWithShape="1">
          <a:blip r:embed="rId3"/>
          <a:srcRect l="14924" t="25501" r="18342" b="4626"/>
          <a:stretch/>
        </p:blipFill>
        <p:spPr>
          <a:xfrm>
            <a:off x="1081178" y="1034365"/>
            <a:ext cx="6479154" cy="3815907"/>
          </a:xfrm>
          <a:prstGeom prst="rect">
            <a:avLst/>
          </a:prstGeom>
        </p:spPr>
      </p:pic>
      <p:sp>
        <p:nvSpPr>
          <p:cNvPr id="5" name="Espace réservé du numéro de diapositive 4">
            <a:extLst>
              <a:ext uri="{FF2B5EF4-FFF2-40B4-BE49-F238E27FC236}">
                <a16:creationId xmlns:a16="http://schemas.microsoft.com/office/drawing/2014/main" id="{8A64B771-FD95-FF47-3E43-A69D0BC190D6}"/>
              </a:ext>
            </a:extLst>
          </p:cNvPr>
          <p:cNvSpPr>
            <a:spLocks noGrp="1"/>
          </p:cNvSpPr>
          <p:nvPr>
            <p:ph type="sldNum" sz="quarter" idx="12"/>
          </p:nvPr>
        </p:nvSpPr>
        <p:spPr/>
        <p:txBody>
          <a:bodyPr/>
          <a:lstStyle/>
          <a:p>
            <a:fld id="{7DD352F8-E6D5-40A5-90BA-A89BD40754D9}" type="slidenum">
              <a:rPr lang="fr-FR" smtClean="0"/>
              <a:pPr/>
              <a:t>79</a:t>
            </a:fld>
            <a:endParaRPr lang="fr-FR"/>
          </a:p>
        </p:txBody>
      </p:sp>
    </p:spTree>
    <p:extLst>
      <p:ext uri="{BB962C8B-B14F-4D97-AF65-F5344CB8AC3E}">
        <p14:creationId xmlns:p14="http://schemas.microsoft.com/office/powerpoint/2010/main" val="12365952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457200" y="65845"/>
            <a:ext cx="8229600" cy="777713"/>
          </a:xfrm>
        </p:spPr>
        <p:txBody>
          <a:bodyPr anchor="t">
            <a:normAutofit/>
          </a:bodyPr>
          <a:lstStyle/>
          <a:p>
            <a:pPr algn="l"/>
            <a:r>
              <a:rPr lang="fr-FR" sz="4000" b="1" dirty="0">
                <a:solidFill>
                  <a:schemeClr val="accent4">
                    <a:lumMod val="75000"/>
                  </a:schemeClr>
                </a:solidFill>
                <a:latin typeface="Lato" pitchFamily="34" charset="0"/>
                <a:ea typeface="Lato" pitchFamily="34" charset="0"/>
                <a:cs typeface="Lato" pitchFamily="34" charset="0"/>
              </a:rPr>
              <a:t>Finances</a:t>
            </a:r>
            <a:r>
              <a:rPr lang="fr-FR" sz="1300" b="1" i="1" dirty="0">
                <a:solidFill>
                  <a:srgbClr val="5E3B27"/>
                </a:solidFill>
                <a:latin typeface="Lato" pitchFamily="34" charset="0"/>
                <a:ea typeface="Lato" pitchFamily="34" charset="0"/>
                <a:cs typeface="Lato" pitchFamily="34" charset="0"/>
              </a:rPr>
              <a:t> </a:t>
            </a:r>
            <a:r>
              <a:rPr lang="fr-FR" sz="1400" b="1" i="1" dirty="0">
                <a:solidFill>
                  <a:srgbClr val="5E3B27"/>
                </a:solidFill>
                <a:latin typeface="Lato" pitchFamily="34" charset="0"/>
                <a:ea typeface="Lato" pitchFamily="34" charset="0"/>
                <a:cs typeface="Lato" pitchFamily="34" charset="0"/>
              </a:rPr>
              <a:t>- Intervention de Monsieur Jérôme PELTIER</a:t>
            </a:r>
            <a:endParaRPr lang="fr-FR" sz="1300" b="1" i="1" dirty="0">
              <a:solidFill>
                <a:srgbClr val="5E3B27"/>
              </a:solidFill>
              <a:latin typeface="Lato" pitchFamily="34" charset="0"/>
              <a:ea typeface="Lato" pitchFamily="34" charset="0"/>
              <a:cs typeface="Lato" pitchFamily="34" charset="0"/>
            </a:endParaRPr>
          </a:p>
        </p:txBody>
      </p:sp>
      <p:sp>
        <p:nvSpPr>
          <p:cNvPr id="10" name="Espace réservé du contenu 9"/>
          <p:cNvSpPr>
            <a:spLocks noGrp="1"/>
          </p:cNvSpPr>
          <p:nvPr>
            <p:ph idx="1"/>
          </p:nvPr>
        </p:nvSpPr>
        <p:spPr>
          <a:xfrm>
            <a:off x="484663" y="915565"/>
            <a:ext cx="8388881" cy="3851697"/>
          </a:xfrm>
        </p:spPr>
        <p:txBody>
          <a:bodyPr vert="horz" lIns="91440" tIns="45720" rIns="91440" bIns="45720" rtlCol="0" anchor="t">
            <a:normAutofit/>
          </a:bodyPr>
          <a:lstStyle/>
          <a:p>
            <a:pPr marL="0" lvl="0" indent="0" algn="just">
              <a:spcBef>
                <a:spcPts val="0"/>
              </a:spcBef>
              <a:spcAft>
                <a:spcPts val="600"/>
              </a:spcAft>
              <a:buNone/>
              <a:tabLst>
                <a:tab pos="457200" algn="l"/>
              </a:tabLst>
            </a:pPr>
            <a:r>
              <a:rPr lang="fr-FR" sz="2000" b="1" dirty="0">
                <a:solidFill>
                  <a:schemeClr val="accent4">
                    <a:lumMod val="75000"/>
                  </a:schemeClr>
                </a:solidFill>
                <a:latin typeface="Lato" panose="020F0502020204030203" pitchFamily="34" charset="0"/>
                <a:cs typeface="Arial" panose="020B0604020202020204" pitchFamily="34" charset="0"/>
              </a:rPr>
              <a:t>3. Débat d’orientations budgétaires 2023</a:t>
            </a:r>
          </a:p>
          <a:p>
            <a:pPr marL="0" lvl="0" indent="0" algn="just">
              <a:spcBef>
                <a:spcPts val="0"/>
              </a:spcBef>
              <a:spcAft>
                <a:spcPts val="600"/>
              </a:spcAft>
              <a:buNone/>
              <a:tabLst>
                <a:tab pos="457200" algn="l"/>
              </a:tabLst>
            </a:pPr>
            <a:endParaRPr lang="fr-FR" sz="2000" b="1" dirty="0">
              <a:solidFill>
                <a:schemeClr val="accent4">
                  <a:lumMod val="75000"/>
                </a:schemeClr>
              </a:solidFill>
              <a:latin typeface="Lato" panose="020F0502020204030203" pitchFamily="34" charset="0"/>
              <a:ea typeface="Calibri" panose="020F0502020204030204" pitchFamily="34" charset="0"/>
              <a:cs typeface="Arial" panose="020B0604020202020204" pitchFamily="34" charset="0"/>
            </a:endParaRPr>
          </a:p>
        </p:txBody>
      </p:sp>
      <p:cxnSp>
        <p:nvCxnSpPr>
          <p:cNvPr id="6" name="Connecteur droit 5">
            <a:extLst>
              <a:ext uri="{FF2B5EF4-FFF2-40B4-BE49-F238E27FC236}">
                <a16:creationId xmlns:a16="http://schemas.microsoft.com/office/drawing/2014/main" id="{D02FCFA7-D3AC-4A77-82E3-D7EF5D2B3393}"/>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Espace réservé du contenu 9">
            <a:extLst>
              <a:ext uri="{FF2B5EF4-FFF2-40B4-BE49-F238E27FC236}">
                <a16:creationId xmlns:a16="http://schemas.microsoft.com/office/drawing/2014/main" id="{4A8B5660-93C1-4D25-98D9-3CB198B2285F}"/>
              </a:ext>
            </a:extLst>
          </p:cNvPr>
          <p:cNvSpPr txBox="1">
            <a:spLocks/>
          </p:cNvSpPr>
          <p:nvPr/>
        </p:nvSpPr>
        <p:spPr>
          <a:xfrm>
            <a:off x="484663" y="1372790"/>
            <a:ext cx="8229600" cy="339447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2400" b="1" i="0" u="none" strike="noStrike" kern="1200" cap="none" spc="0" normalizeH="0" baseline="0" noProof="0" dirty="0">
                <a:ln>
                  <a:noFill/>
                </a:ln>
                <a:solidFill>
                  <a:srgbClr val="CD1719"/>
                </a:solidFill>
                <a:effectLst/>
                <a:uLnTx/>
                <a:uFillTx/>
                <a:latin typeface="Lato" pitchFamily="34" charset="0"/>
                <a:ea typeface="Lato" pitchFamily="34" charset="0"/>
                <a:cs typeface="Lato" pitchFamily="34" charset="0"/>
              </a:rPr>
              <a:t>Définition</a:t>
            </a:r>
          </a:p>
          <a:p>
            <a:pPr marL="342900" marR="0" lvl="0" indent="-342900" algn="just"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fr-FR" sz="2000" b="0" i="0" u="none" strike="noStrike" kern="1200" cap="none" spc="0" normalizeH="0" baseline="0" noProof="0" dirty="0">
                <a:ln>
                  <a:noFill/>
                </a:ln>
                <a:solidFill>
                  <a:srgbClr val="000000"/>
                </a:solidFill>
                <a:effectLst/>
                <a:uLnTx/>
                <a:uFillTx/>
                <a:latin typeface="Lato" pitchFamily="34" charset="0"/>
                <a:ea typeface="Lato" pitchFamily="34" charset="0"/>
                <a:cs typeface="Lato" pitchFamily="34" charset="0"/>
              </a:rPr>
              <a:t>Obligation règlementaire dans les deux mois qui précèdent le vote du budget</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2000" b="0" i="0" u="none" strike="noStrike" kern="1200" cap="none" spc="0" normalizeH="0" baseline="0" noProof="0" dirty="0">
              <a:ln>
                <a:noFill/>
              </a:ln>
              <a:solidFill>
                <a:srgbClr val="000000"/>
              </a:solidFill>
              <a:effectLst/>
              <a:uLnTx/>
              <a:uFillTx/>
              <a:latin typeface="Lato" pitchFamily="34" charset="0"/>
              <a:ea typeface="Lato" pitchFamily="34" charset="0"/>
              <a:cs typeface="Lato" pitchFamily="34" charset="0"/>
            </a:endParaRPr>
          </a:p>
          <a:p>
            <a:pPr marL="342900" marR="0" lvl="0" indent="-342900" algn="just"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fr-FR" sz="2000" b="0" i="0" u="none" strike="noStrike" kern="1200" cap="none" spc="0" normalizeH="0" baseline="0" noProof="0" dirty="0">
                <a:ln>
                  <a:noFill/>
                </a:ln>
                <a:solidFill>
                  <a:srgbClr val="000000"/>
                </a:solidFill>
                <a:effectLst/>
                <a:uLnTx/>
                <a:uFillTx/>
                <a:latin typeface="Lato" pitchFamily="34" charset="0"/>
                <a:ea typeface="Lato" pitchFamily="34" charset="0"/>
                <a:cs typeface="Lato" pitchFamily="34" charset="0"/>
              </a:rPr>
              <a:t>Retracé dans une délibération différente de celle du vote du budget</a:t>
            </a:r>
          </a:p>
          <a:p>
            <a:pPr marL="0" marR="0" lvl="0" indent="0" algn="just"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2000" b="0" i="0" u="none" strike="noStrike" kern="1200" cap="none" spc="0" normalizeH="0" baseline="0" noProof="0" dirty="0">
              <a:ln>
                <a:noFill/>
              </a:ln>
              <a:solidFill>
                <a:srgbClr val="000000"/>
              </a:solidFill>
              <a:effectLst/>
              <a:uLnTx/>
              <a:uFillTx/>
              <a:latin typeface="Lato" pitchFamily="34" charset="0"/>
              <a:ea typeface="Lato" pitchFamily="34" charset="0"/>
              <a:cs typeface="Lato" pitchFamily="34" charset="0"/>
            </a:endParaRPr>
          </a:p>
          <a:p>
            <a:pPr marL="342900" marR="0" lvl="0" indent="-342900" algn="just"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fr-FR" sz="2000" b="0" i="0" u="none" strike="noStrike" kern="1200" cap="none" spc="0" normalizeH="0" baseline="0" noProof="0" dirty="0">
                <a:ln>
                  <a:noFill/>
                </a:ln>
                <a:solidFill>
                  <a:srgbClr val="000000"/>
                </a:solidFill>
                <a:effectLst/>
                <a:uLnTx/>
                <a:uFillTx/>
                <a:latin typeface="Lato" pitchFamily="34" charset="0"/>
                <a:ea typeface="Lato" pitchFamily="34" charset="0"/>
                <a:cs typeface="Lato" pitchFamily="34" charset="0"/>
              </a:rPr>
              <a:t>Vise à mettre en lien les projets de la collectivité, les politiques publiques développées et leur traduction budgétaire</a:t>
            </a:r>
          </a:p>
        </p:txBody>
      </p:sp>
      <p:sp>
        <p:nvSpPr>
          <p:cNvPr id="2" name="Espace réservé de la date 1">
            <a:extLst>
              <a:ext uri="{FF2B5EF4-FFF2-40B4-BE49-F238E27FC236}">
                <a16:creationId xmlns:a16="http://schemas.microsoft.com/office/drawing/2014/main" id="{01AFCFD7-0DBD-7D90-9446-741640ACF097}"/>
              </a:ext>
            </a:extLst>
          </p:cNvPr>
          <p:cNvSpPr>
            <a:spLocks noGrp="1"/>
          </p:cNvSpPr>
          <p:nvPr>
            <p:ph type="dt" sz="half" idx="10"/>
          </p:nvPr>
        </p:nvSpPr>
        <p:spPr/>
        <p:txBody>
          <a:bodyPr/>
          <a:lstStyle/>
          <a:p>
            <a:r>
              <a:rPr lang="fr-FR" i="1"/>
              <a:t>Conseil communautaire – 17 novembre 2022</a:t>
            </a:r>
            <a:endParaRPr lang="fr-FR" i="1" dirty="0"/>
          </a:p>
        </p:txBody>
      </p:sp>
      <p:sp>
        <p:nvSpPr>
          <p:cNvPr id="4" name="Espace réservé du numéro de diapositive 3">
            <a:extLst>
              <a:ext uri="{FF2B5EF4-FFF2-40B4-BE49-F238E27FC236}">
                <a16:creationId xmlns:a16="http://schemas.microsoft.com/office/drawing/2014/main" id="{79E9EBCF-BC42-13D8-0F1C-6B7C61CCDAC6}"/>
              </a:ext>
            </a:extLst>
          </p:cNvPr>
          <p:cNvSpPr>
            <a:spLocks noGrp="1"/>
          </p:cNvSpPr>
          <p:nvPr>
            <p:ph type="sldNum" sz="quarter" idx="12"/>
          </p:nvPr>
        </p:nvSpPr>
        <p:spPr/>
        <p:txBody>
          <a:bodyPr/>
          <a:lstStyle/>
          <a:p>
            <a:fld id="{7DD352F8-E6D5-40A5-90BA-A89BD40754D9}" type="slidenum">
              <a:rPr lang="fr-FR" smtClean="0"/>
              <a:pPr/>
              <a:t>8</a:t>
            </a:fld>
            <a:endParaRPr lang="fr-FR"/>
          </a:p>
        </p:txBody>
      </p:sp>
    </p:spTree>
    <p:extLst>
      <p:ext uri="{BB962C8B-B14F-4D97-AF65-F5344CB8AC3E}">
        <p14:creationId xmlns:p14="http://schemas.microsoft.com/office/powerpoint/2010/main" val="428927321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307648" y="-83670"/>
            <a:ext cx="8728847" cy="777713"/>
          </a:xfrm>
        </p:spPr>
        <p:txBody>
          <a:bodyPr anchor="t">
            <a:normAutofit fontScale="90000"/>
          </a:bodyPr>
          <a:lstStyle/>
          <a:p>
            <a:pPr algn="l"/>
            <a:r>
              <a:rPr lang="fr-FR" sz="4000" b="1" dirty="0">
                <a:solidFill>
                  <a:schemeClr val="tx2"/>
                </a:solidFill>
                <a:latin typeface="Caviar Dreams" pitchFamily="34" charset="0"/>
                <a:cs typeface="Arial" pitchFamily="34" charset="0"/>
              </a:rPr>
              <a:t>Attractivité économique et touristique</a:t>
            </a:r>
            <a:br>
              <a:rPr lang="fr-FR" sz="4000" b="1" dirty="0">
                <a:solidFill>
                  <a:srgbClr val="E44506"/>
                </a:solidFill>
                <a:latin typeface="Caviar Dreams" pitchFamily="34" charset="0"/>
                <a:cs typeface="Arial" pitchFamily="34" charset="0"/>
              </a:rPr>
            </a:br>
            <a:r>
              <a:rPr lang="fr-FR" sz="1600" b="1" dirty="0">
                <a:solidFill>
                  <a:schemeClr val="bg2"/>
                </a:solidFill>
                <a:latin typeface="Caviar Dreams" pitchFamily="34" charset="0"/>
                <a:cs typeface="Arial" pitchFamily="34" charset="0"/>
              </a:rPr>
              <a:t>- </a:t>
            </a:r>
            <a:r>
              <a:rPr lang="fr-FR" sz="1600" b="1" i="1" dirty="0">
                <a:solidFill>
                  <a:schemeClr val="bg2"/>
                </a:solidFill>
                <a:latin typeface="Lato" pitchFamily="34" charset="0"/>
                <a:ea typeface="Lato" pitchFamily="34" charset="0"/>
                <a:cs typeface="Lato" pitchFamily="34" charset="0"/>
              </a:rPr>
              <a:t>Intervention de Monsieur </a:t>
            </a:r>
            <a:r>
              <a:rPr lang="fr-FR" sz="1600" b="1" i="1" dirty="0">
                <a:solidFill>
                  <a:schemeClr val="tx2">
                    <a:lumMod val="50000"/>
                  </a:schemeClr>
                </a:solidFill>
                <a:latin typeface="Lato" pitchFamily="34" charset="0"/>
                <a:ea typeface="Lato" pitchFamily="34" charset="0"/>
                <a:cs typeface="Lato" pitchFamily="34" charset="0"/>
              </a:rPr>
              <a:t>Nicolas RAGOT</a:t>
            </a:r>
            <a:endParaRPr lang="fr-FR" sz="1400" b="1" dirty="0">
              <a:solidFill>
                <a:srgbClr val="432918"/>
              </a:solidFill>
              <a:latin typeface="Caviar Dreams" pitchFamily="34" charset="0"/>
            </a:endParaRPr>
          </a:p>
        </p:txBody>
      </p:sp>
      <p:sp>
        <p:nvSpPr>
          <p:cNvPr id="10" name="Espace réservé du contenu 9"/>
          <p:cNvSpPr>
            <a:spLocks noGrp="1"/>
          </p:cNvSpPr>
          <p:nvPr>
            <p:ph idx="1"/>
          </p:nvPr>
        </p:nvSpPr>
        <p:spPr>
          <a:xfrm>
            <a:off x="457200" y="645902"/>
            <a:ext cx="8229600" cy="3851695"/>
          </a:xfrm>
        </p:spPr>
        <p:txBody>
          <a:bodyPr vert="horz" lIns="91440" tIns="45720" rIns="91440" bIns="45720" rtlCol="0" anchor="t">
            <a:normAutofit/>
          </a:bodyPr>
          <a:lstStyle/>
          <a:p>
            <a:pPr marL="0" indent="0" algn="just">
              <a:spcBef>
                <a:spcPts val="0"/>
              </a:spcBef>
              <a:spcAft>
                <a:spcPts val="600"/>
              </a:spcAft>
              <a:buNone/>
              <a:tabLst>
                <a:tab pos="457189" algn="l"/>
              </a:tabLst>
            </a:pPr>
            <a:r>
              <a:rPr lang="fr-FR" sz="1800" b="1" dirty="0">
                <a:solidFill>
                  <a:schemeClr val="tx2"/>
                </a:solidFill>
                <a:ea typeface="+mj-ea"/>
                <a:cs typeface="Arial" pitchFamily="34" charset="0"/>
              </a:rPr>
              <a:t>12. Plan d'actions de la stratégie d'attractivité économique et touristique</a:t>
            </a:r>
          </a:p>
          <a:p>
            <a:pPr marL="0" indent="0" algn="just">
              <a:spcBef>
                <a:spcPts val="0"/>
              </a:spcBef>
              <a:spcAft>
                <a:spcPts val="600"/>
              </a:spcAft>
              <a:buNone/>
              <a:tabLst>
                <a:tab pos="457189" algn="l"/>
              </a:tabLst>
            </a:pPr>
            <a:endParaRPr lang="fr-FR" sz="2000" b="1" dirty="0">
              <a:solidFill>
                <a:schemeClr val="tx2"/>
              </a:solidFill>
              <a:ea typeface="+mj-ea"/>
              <a:cs typeface="Arial" pitchFamily="34" charset="0"/>
            </a:endParaRPr>
          </a:p>
        </p:txBody>
      </p:sp>
      <p:sp>
        <p:nvSpPr>
          <p:cNvPr id="3" name="Espace réservé de la date 2">
            <a:extLst>
              <a:ext uri="{FF2B5EF4-FFF2-40B4-BE49-F238E27FC236}">
                <a16:creationId xmlns:a16="http://schemas.microsoft.com/office/drawing/2014/main" id="{25D083A3-41B7-494D-831B-8F535BC98FDE}"/>
              </a:ext>
            </a:extLst>
          </p:cNvPr>
          <p:cNvSpPr>
            <a:spLocks noGrp="1"/>
          </p:cNvSpPr>
          <p:nvPr>
            <p:ph type="dt" sz="half" idx="10"/>
          </p:nvPr>
        </p:nvSpPr>
        <p:spPr/>
        <p:txBody>
          <a:bodyPr/>
          <a:lstStyle/>
          <a:p>
            <a:r>
              <a:rPr lang="fr-FR" i="1">
                <a:latin typeface="Lato"/>
              </a:rPr>
              <a:t>Conseil communautaire – 17 novembre 2022</a:t>
            </a:r>
            <a:endParaRPr lang="fr-FR" i="1" dirty="0">
              <a:latin typeface="Lato"/>
            </a:endParaRPr>
          </a:p>
        </p:txBody>
      </p:sp>
      <p:cxnSp>
        <p:nvCxnSpPr>
          <p:cNvPr id="11" name="Connecteur droit 10">
            <a:extLst>
              <a:ext uri="{FF2B5EF4-FFF2-40B4-BE49-F238E27FC236}">
                <a16:creationId xmlns:a16="http://schemas.microsoft.com/office/drawing/2014/main" id="{6EDD3141-DAE1-4EA6-81F0-2BB84AC71E42}"/>
              </a:ext>
            </a:extLst>
          </p:cNvPr>
          <p:cNvCxnSpPr>
            <a:cxnSpLocks/>
          </p:cNvCxnSpPr>
          <p:nvPr/>
        </p:nvCxnSpPr>
        <p:spPr>
          <a:xfrm>
            <a:off x="3923928" y="4948014"/>
            <a:ext cx="3456384" cy="0"/>
          </a:xfrm>
          <a:prstGeom prst="line">
            <a:avLst/>
          </a:prstGeom>
        </p:spPr>
        <p:style>
          <a:lnRef idx="1">
            <a:schemeClr val="accent1"/>
          </a:lnRef>
          <a:fillRef idx="0">
            <a:schemeClr val="accent1"/>
          </a:fillRef>
          <a:effectRef idx="0">
            <a:schemeClr val="accent1"/>
          </a:effectRef>
          <a:fontRef idx="minor">
            <a:schemeClr val="tx1"/>
          </a:fontRef>
        </p:style>
      </p:cxnSp>
      <p:sp>
        <p:nvSpPr>
          <p:cNvPr id="5" name="Titre 8">
            <a:extLst>
              <a:ext uri="{FF2B5EF4-FFF2-40B4-BE49-F238E27FC236}">
                <a16:creationId xmlns:a16="http://schemas.microsoft.com/office/drawing/2014/main" id="{CC9D8AD7-9C11-E7F5-D8E7-ACCEFD634EC4}"/>
              </a:ext>
            </a:extLst>
          </p:cNvPr>
          <p:cNvSpPr txBox="1">
            <a:spLocks/>
          </p:cNvSpPr>
          <p:nvPr/>
        </p:nvSpPr>
        <p:spPr>
          <a:xfrm>
            <a:off x="307648" y="995171"/>
            <a:ext cx="7620370" cy="332174"/>
          </a:xfrm>
          <a:prstGeom prst="rect">
            <a:avLst/>
          </a:prstGeom>
        </p:spPr>
        <p:txBody>
          <a:bodyPr anchor="t">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685800"/>
            <a:r>
              <a:rPr lang="fr-FR" sz="2100" b="1" u="sng" dirty="0">
                <a:solidFill>
                  <a:schemeClr val="accent3"/>
                </a:solidFill>
                <a:latin typeface="Lato" panose="020F0502020204030203" pitchFamily="34" charset="0"/>
                <a:ea typeface="Lato" panose="020F0502020204030203" pitchFamily="34" charset="0"/>
                <a:cs typeface="Lato" panose="020F0502020204030203" pitchFamily="34" charset="0"/>
              </a:rPr>
              <a:t>La stratégie d’accueil des entreprises </a:t>
            </a:r>
          </a:p>
          <a:p>
            <a:pPr defTabSz="685800"/>
            <a:endParaRPr lang="fr-FR" sz="2400" b="1" dirty="0">
              <a:solidFill>
                <a:srgbClr val="C00000"/>
              </a:solidFill>
              <a:latin typeface="Lato"/>
            </a:endParaRPr>
          </a:p>
        </p:txBody>
      </p:sp>
      <p:sp>
        <p:nvSpPr>
          <p:cNvPr id="6" name="Titre 8">
            <a:extLst>
              <a:ext uri="{FF2B5EF4-FFF2-40B4-BE49-F238E27FC236}">
                <a16:creationId xmlns:a16="http://schemas.microsoft.com/office/drawing/2014/main" id="{6AE16745-CA7F-301F-CBEF-866354AEBCBC}"/>
              </a:ext>
            </a:extLst>
          </p:cNvPr>
          <p:cNvSpPr txBox="1">
            <a:spLocks/>
          </p:cNvSpPr>
          <p:nvPr/>
        </p:nvSpPr>
        <p:spPr>
          <a:xfrm>
            <a:off x="307648" y="1261180"/>
            <a:ext cx="8701549" cy="1249369"/>
          </a:xfrm>
          <a:prstGeom prst="rect">
            <a:avLst/>
          </a:prstGeom>
        </p:spPr>
        <p:txBody>
          <a:bodyPr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685800">
              <a:spcBef>
                <a:spcPts val="75"/>
              </a:spcBef>
            </a:pPr>
            <a:r>
              <a:rPr lang="fr-FR" sz="1050" b="1" dirty="0">
                <a:solidFill>
                  <a:schemeClr val="accent3"/>
                </a:solidFill>
                <a:latin typeface="Lato"/>
              </a:rPr>
              <a:t>Mettre en place un schéma d’accueil des entreprises : </a:t>
            </a:r>
          </a:p>
          <a:p>
            <a:pPr marL="557213" lvl="1" indent="-214313" defTabSz="685800">
              <a:spcBef>
                <a:spcPts val="75"/>
              </a:spcBef>
              <a:buFontTx/>
              <a:buChar char="-"/>
            </a:pPr>
            <a:r>
              <a:rPr lang="fr-FR" sz="1050" b="1" u="sng" dirty="0">
                <a:solidFill>
                  <a:prstClr val="black"/>
                </a:solidFill>
                <a:latin typeface="Lato" panose="020F0502020204030203" pitchFamily="34" charset="0"/>
                <a:ea typeface="Lato" panose="020F0502020204030203" pitchFamily="34" charset="0"/>
                <a:cs typeface="Lato" panose="020F0502020204030203" pitchFamily="34" charset="0"/>
              </a:rPr>
              <a:t>ZAE : Recensement, définition des zones communautaires et qualification</a:t>
            </a:r>
          </a:p>
          <a:p>
            <a:pPr marL="557213" lvl="1" indent="-214313" defTabSz="685800">
              <a:spcBef>
                <a:spcPts val="75"/>
              </a:spcBef>
              <a:buFontTx/>
              <a:buChar char="-"/>
            </a:pPr>
            <a:r>
              <a:rPr lang="fr-FR" sz="1050" dirty="0">
                <a:solidFill>
                  <a:prstClr val="black"/>
                </a:solidFill>
                <a:latin typeface="Lato" panose="020F0502020204030203" pitchFamily="34" charset="0"/>
                <a:ea typeface="Lato" panose="020F0502020204030203" pitchFamily="34" charset="0"/>
                <a:cs typeface="Lato" panose="020F0502020204030203" pitchFamily="34" charset="0"/>
              </a:rPr>
              <a:t>Définir les critères d’implantation des entreprises</a:t>
            </a:r>
          </a:p>
          <a:p>
            <a:pPr marL="557213" lvl="1" indent="-214313" defTabSz="685800">
              <a:spcBef>
                <a:spcPts val="75"/>
              </a:spcBef>
              <a:buFontTx/>
              <a:buChar char="-"/>
            </a:pPr>
            <a:r>
              <a:rPr lang="fr-FR" sz="1050" dirty="0">
                <a:solidFill>
                  <a:prstClr val="black"/>
                </a:solidFill>
                <a:latin typeface="Lato" panose="020F0502020204030203" pitchFamily="34" charset="0"/>
                <a:ea typeface="Lato" panose="020F0502020204030203" pitchFamily="34" charset="0"/>
                <a:cs typeface="Lato" panose="020F0502020204030203" pitchFamily="34" charset="0"/>
              </a:rPr>
              <a:t>Déterminer les besoins fonciers par année et contribution au PLUi-H</a:t>
            </a:r>
          </a:p>
          <a:p>
            <a:pPr marL="557213" lvl="1" indent="-214313" defTabSz="685800">
              <a:spcBef>
                <a:spcPts val="75"/>
              </a:spcBef>
              <a:buFontTx/>
              <a:buChar char="-"/>
            </a:pPr>
            <a:r>
              <a:rPr lang="fr-FR" sz="1050" dirty="0">
                <a:solidFill>
                  <a:prstClr val="black"/>
                </a:solidFill>
                <a:latin typeface="Lato" panose="020F0502020204030203" pitchFamily="34" charset="0"/>
                <a:ea typeface="Lato" panose="020F0502020204030203" pitchFamily="34" charset="0"/>
                <a:cs typeface="Lato" panose="020F0502020204030203" pitchFamily="34" charset="0"/>
              </a:rPr>
              <a:t>Politique de commercialisation des biens immobiliers entreprises et externalisation de la gestion locative</a:t>
            </a:r>
            <a:endParaRPr lang="fr-FR" sz="1200" dirty="0">
              <a:solidFill>
                <a:prstClr val="black"/>
              </a:solidFill>
              <a:latin typeface="Lato" panose="020F0502020204030203" pitchFamily="34" charset="0"/>
              <a:ea typeface="Lato" panose="020F0502020204030203" pitchFamily="34" charset="0"/>
              <a:cs typeface="Lato" panose="020F0502020204030203" pitchFamily="34" charset="0"/>
            </a:endParaRPr>
          </a:p>
        </p:txBody>
      </p:sp>
      <p:sp>
        <p:nvSpPr>
          <p:cNvPr id="7" name="Titre 8">
            <a:extLst>
              <a:ext uri="{FF2B5EF4-FFF2-40B4-BE49-F238E27FC236}">
                <a16:creationId xmlns:a16="http://schemas.microsoft.com/office/drawing/2014/main" id="{840E8519-F9D2-1B70-9B1B-D1C546AC5E36}"/>
              </a:ext>
            </a:extLst>
          </p:cNvPr>
          <p:cNvSpPr txBox="1">
            <a:spLocks/>
          </p:cNvSpPr>
          <p:nvPr/>
        </p:nvSpPr>
        <p:spPr>
          <a:xfrm>
            <a:off x="307648" y="2124056"/>
            <a:ext cx="8823331" cy="1223404"/>
          </a:xfrm>
          <a:prstGeom prst="rect">
            <a:avLst/>
          </a:prstGeom>
        </p:spPr>
        <p:txBody>
          <a:bodyPr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685800">
              <a:spcBef>
                <a:spcPts val="75"/>
              </a:spcBef>
            </a:pPr>
            <a:r>
              <a:rPr lang="fr-FR" sz="1050" b="1" dirty="0">
                <a:solidFill>
                  <a:schemeClr val="accent3"/>
                </a:solidFill>
                <a:latin typeface="Lato"/>
              </a:rPr>
              <a:t>Mettre en place un plan de gestion durable des ZAE : </a:t>
            </a:r>
          </a:p>
          <a:p>
            <a:pPr marL="557213" lvl="1" indent="-214313" defTabSz="685800">
              <a:spcBef>
                <a:spcPts val="75"/>
              </a:spcBef>
              <a:buFontTx/>
              <a:buChar char="-"/>
            </a:pPr>
            <a:r>
              <a:rPr lang="fr-FR" sz="1050" dirty="0">
                <a:solidFill>
                  <a:prstClr val="black"/>
                </a:solidFill>
                <a:latin typeface="Lato" panose="020F0502020204030203" pitchFamily="34" charset="0"/>
                <a:ea typeface="Lato" panose="020F0502020204030203" pitchFamily="34" charset="0"/>
                <a:cs typeface="Lato" panose="020F0502020204030203" pitchFamily="34" charset="0"/>
              </a:rPr>
              <a:t>Identifier les niveaux de gestion souhaités selon les usages et adaptés aux sites</a:t>
            </a:r>
          </a:p>
          <a:p>
            <a:pPr marL="557213" lvl="1" indent="-214313" defTabSz="685800">
              <a:spcBef>
                <a:spcPts val="75"/>
              </a:spcBef>
              <a:buFontTx/>
              <a:buChar char="-"/>
            </a:pPr>
            <a:r>
              <a:rPr lang="fr-FR" sz="1050" dirty="0">
                <a:solidFill>
                  <a:prstClr val="black"/>
                </a:solidFill>
                <a:latin typeface="Lato" panose="020F0502020204030203" pitchFamily="34" charset="0"/>
                <a:ea typeface="Lato" panose="020F0502020204030203" pitchFamily="34" charset="0"/>
                <a:cs typeface="Lato" panose="020F0502020204030203" pitchFamily="34" charset="0"/>
              </a:rPr>
              <a:t>Mettre en place des actions alternatives</a:t>
            </a:r>
          </a:p>
          <a:p>
            <a:pPr marL="557213" lvl="1" indent="-214313" defTabSz="685800">
              <a:spcBef>
                <a:spcPts val="75"/>
              </a:spcBef>
              <a:buFontTx/>
              <a:buChar char="-"/>
            </a:pPr>
            <a:r>
              <a:rPr lang="fr-FR" sz="1050" dirty="0">
                <a:solidFill>
                  <a:prstClr val="black"/>
                </a:solidFill>
                <a:latin typeface="Lato" panose="020F0502020204030203" pitchFamily="34" charset="0"/>
                <a:ea typeface="Lato" panose="020F0502020204030203" pitchFamily="34" charset="0"/>
                <a:cs typeface="Lato" panose="020F0502020204030203" pitchFamily="34" charset="0"/>
              </a:rPr>
              <a:t>Actions d’information et de sensibilisation pour expliquer la démarche de gestion différenciée</a:t>
            </a:r>
          </a:p>
          <a:p>
            <a:pPr marL="557213" lvl="1" indent="-214313" defTabSz="685800">
              <a:spcBef>
                <a:spcPts val="75"/>
              </a:spcBef>
              <a:buFontTx/>
              <a:buChar char="-"/>
            </a:pPr>
            <a:r>
              <a:rPr lang="fr-FR" sz="1050" dirty="0">
                <a:solidFill>
                  <a:prstClr val="black"/>
                </a:solidFill>
                <a:latin typeface="Lato" panose="020F0502020204030203" pitchFamily="34" charset="0"/>
                <a:ea typeface="Lato" panose="020F0502020204030203" pitchFamily="34" charset="0"/>
                <a:cs typeface="Lato" panose="020F0502020204030203" pitchFamily="34" charset="0"/>
              </a:rPr>
              <a:t>Intégrer le plan de gestion au SIG et au logiciel métier DST</a:t>
            </a:r>
          </a:p>
        </p:txBody>
      </p:sp>
      <p:sp>
        <p:nvSpPr>
          <p:cNvPr id="8" name="Titre 8">
            <a:extLst>
              <a:ext uri="{FF2B5EF4-FFF2-40B4-BE49-F238E27FC236}">
                <a16:creationId xmlns:a16="http://schemas.microsoft.com/office/drawing/2014/main" id="{071FDC83-402C-0205-0430-390D670E78EA}"/>
              </a:ext>
            </a:extLst>
          </p:cNvPr>
          <p:cNvSpPr txBox="1">
            <a:spLocks/>
          </p:cNvSpPr>
          <p:nvPr/>
        </p:nvSpPr>
        <p:spPr>
          <a:xfrm>
            <a:off x="295862" y="2938560"/>
            <a:ext cx="8552275" cy="1243663"/>
          </a:xfrm>
          <a:prstGeom prst="rect">
            <a:avLst/>
          </a:prstGeom>
        </p:spPr>
        <p:txBody>
          <a:bodyPr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685800">
              <a:lnSpc>
                <a:spcPct val="100000"/>
              </a:lnSpc>
              <a:spcBef>
                <a:spcPts val="75"/>
              </a:spcBef>
            </a:pPr>
            <a:r>
              <a:rPr lang="fr-FR" sz="1050" b="1" dirty="0">
                <a:solidFill>
                  <a:schemeClr val="accent3"/>
                </a:solidFill>
                <a:latin typeface="Lato"/>
              </a:rPr>
              <a:t>Mettre en place un plan d’animation des parcs d’activités : </a:t>
            </a:r>
          </a:p>
          <a:p>
            <a:pPr marL="557213" lvl="1" indent="-214313" defTabSz="685800">
              <a:spcBef>
                <a:spcPts val="75"/>
              </a:spcBef>
              <a:buFontTx/>
              <a:buChar char="-"/>
            </a:pPr>
            <a:r>
              <a:rPr lang="fr-FR" sz="1050" dirty="0">
                <a:solidFill>
                  <a:prstClr val="black"/>
                </a:solidFill>
                <a:latin typeface="Lato" panose="020F0502020204030203" pitchFamily="34" charset="0"/>
                <a:ea typeface="Lato" panose="020F0502020204030203" pitchFamily="34" charset="0"/>
                <a:cs typeface="Lato" panose="020F0502020204030203" pitchFamily="34" charset="0"/>
              </a:rPr>
              <a:t>Visite régulière d’entreprise</a:t>
            </a:r>
          </a:p>
          <a:p>
            <a:pPr marL="557213" lvl="1" indent="-214313" defTabSz="685800">
              <a:spcBef>
                <a:spcPts val="75"/>
              </a:spcBef>
              <a:buFontTx/>
              <a:buChar char="-"/>
            </a:pPr>
            <a:r>
              <a:rPr lang="fr-FR" sz="1050" dirty="0">
                <a:solidFill>
                  <a:prstClr val="black"/>
                </a:solidFill>
                <a:latin typeface="Lato" panose="020F0502020204030203" pitchFamily="34" charset="0"/>
                <a:ea typeface="Lato" panose="020F0502020204030203" pitchFamily="34" charset="0"/>
                <a:cs typeface="Lato" panose="020F0502020204030203" pitchFamily="34" charset="0"/>
              </a:rPr>
              <a:t>Organiser l’accueil des entreprises</a:t>
            </a:r>
          </a:p>
          <a:p>
            <a:pPr marL="557213" lvl="1" indent="-214313" defTabSz="685800">
              <a:spcBef>
                <a:spcPts val="75"/>
              </a:spcBef>
              <a:buFontTx/>
              <a:buChar char="-"/>
            </a:pPr>
            <a:r>
              <a:rPr lang="fr-FR" sz="1050" dirty="0">
                <a:solidFill>
                  <a:prstClr val="black"/>
                </a:solidFill>
                <a:latin typeface="Lato" panose="020F0502020204030203" pitchFamily="34" charset="0"/>
                <a:ea typeface="Lato" panose="020F0502020204030203" pitchFamily="34" charset="0"/>
                <a:cs typeface="Lato" panose="020F0502020204030203" pitchFamily="34" charset="0"/>
              </a:rPr>
              <a:t>Organiser l’animation des parcs d’activités : temps forts</a:t>
            </a:r>
          </a:p>
          <a:p>
            <a:pPr marL="557213" lvl="1" indent="-214313" defTabSz="685800">
              <a:spcBef>
                <a:spcPts val="75"/>
              </a:spcBef>
              <a:buFontTx/>
              <a:buChar char="-"/>
            </a:pPr>
            <a:r>
              <a:rPr lang="fr-FR" sz="1050" dirty="0">
                <a:solidFill>
                  <a:prstClr val="black"/>
                </a:solidFill>
                <a:latin typeface="Lato" panose="020F0502020204030203" pitchFamily="34" charset="0"/>
                <a:ea typeface="Lato" panose="020F0502020204030203" pitchFamily="34" charset="0"/>
                <a:cs typeface="Lato" panose="020F0502020204030203" pitchFamily="34" charset="0"/>
              </a:rPr>
              <a:t>Promotion des aides et dispositifs</a:t>
            </a:r>
          </a:p>
          <a:p>
            <a:pPr marL="557213" lvl="1" indent="-214313" defTabSz="685800">
              <a:spcBef>
                <a:spcPts val="75"/>
              </a:spcBef>
              <a:buFontTx/>
              <a:buChar char="-"/>
            </a:pPr>
            <a:r>
              <a:rPr lang="fr-FR" sz="1050" dirty="0">
                <a:solidFill>
                  <a:prstClr val="black"/>
                </a:solidFill>
                <a:latin typeface="Lato" panose="020F0502020204030203" pitchFamily="34" charset="0"/>
                <a:ea typeface="Lato" panose="020F0502020204030203" pitchFamily="34" charset="0"/>
                <a:cs typeface="Lato" panose="020F0502020204030203" pitchFamily="34" charset="0"/>
              </a:rPr>
              <a:t>Organiser la mutualisation de services </a:t>
            </a:r>
            <a:endParaRPr lang="fr-FR" sz="1275" dirty="0">
              <a:solidFill>
                <a:prstClr val="black"/>
              </a:solidFill>
              <a:latin typeface="Lato" panose="020F0502020204030203" pitchFamily="34" charset="0"/>
              <a:ea typeface="Lato" panose="020F0502020204030203" pitchFamily="34" charset="0"/>
              <a:cs typeface="Lato" panose="020F0502020204030203" pitchFamily="34" charset="0"/>
            </a:endParaRPr>
          </a:p>
        </p:txBody>
      </p:sp>
      <p:sp>
        <p:nvSpPr>
          <p:cNvPr id="12" name="Titre 8">
            <a:extLst>
              <a:ext uri="{FF2B5EF4-FFF2-40B4-BE49-F238E27FC236}">
                <a16:creationId xmlns:a16="http://schemas.microsoft.com/office/drawing/2014/main" id="{FD821E7C-D585-E7FD-E2CF-F1C90BC244C7}"/>
              </a:ext>
            </a:extLst>
          </p:cNvPr>
          <p:cNvSpPr txBox="1">
            <a:spLocks/>
          </p:cNvSpPr>
          <p:nvPr/>
        </p:nvSpPr>
        <p:spPr>
          <a:xfrm>
            <a:off x="382284" y="3987381"/>
            <a:ext cx="8552275" cy="1414778"/>
          </a:xfrm>
          <a:prstGeom prst="rect">
            <a:avLst/>
          </a:prstGeom>
        </p:spPr>
        <p:txBody>
          <a:bodyPr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685800">
              <a:lnSpc>
                <a:spcPct val="100000"/>
              </a:lnSpc>
              <a:spcBef>
                <a:spcPts val="75"/>
              </a:spcBef>
            </a:pPr>
            <a:r>
              <a:rPr lang="fr-FR" sz="1050" b="1" dirty="0">
                <a:solidFill>
                  <a:schemeClr val="accent3"/>
                </a:solidFill>
                <a:latin typeface="Lato"/>
              </a:rPr>
              <a:t>Mettre en place une stratégie de commercialisation : </a:t>
            </a:r>
          </a:p>
          <a:p>
            <a:pPr marL="557213" lvl="1" indent="-214313" defTabSz="685800">
              <a:spcBef>
                <a:spcPts val="75"/>
              </a:spcBef>
              <a:buFontTx/>
              <a:buChar char="-"/>
            </a:pPr>
            <a:r>
              <a:rPr lang="fr-FR" sz="1050" dirty="0">
                <a:solidFill>
                  <a:prstClr val="black"/>
                </a:solidFill>
                <a:latin typeface="Lato" panose="020F0502020204030203" pitchFamily="34" charset="0"/>
                <a:ea typeface="Lato" panose="020F0502020204030203" pitchFamily="34" charset="0"/>
                <a:cs typeface="Lato" panose="020F0502020204030203" pitchFamily="34" charset="0"/>
              </a:rPr>
              <a:t>Instaurer une procédure de cession sécurisée</a:t>
            </a:r>
          </a:p>
          <a:p>
            <a:pPr marL="557213" lvl="1" indent="-214313" defTabSz="685800">
              <a:spcBef>
                <a:spcPts val="75"/>
              </a:spcBef>
              <a:buFontTx/>
              <a:buChar char="-"/>
            </a:pPr>
            <a:r>
              <a:rPr lang="fr-FR" sz="1050" dirty="0">
                <a:solidFill>
                  <a:prstClr val="black"/>
                </a:solidFill>
                <a:latin typeface="Lato" panose="020F0502020204030203" pitchFamily="34" charset="0"/>
                <a:ea typeface="Lato" panose="020F0502020204030203" pitchFamily="34" charset="0"/>
                <a:cs typeface="Lato" panose="020F0502020204030203" pitchFamily="34" charset="0"/>
              </a:rPr>
              <a:t>Définir une politique tarifaire cohérente et mener une coordination avec la direction des Domaines</a:t>
            </a:r>
          </a:p>
          <a:p>
            <a:pPr marL="557213" lvl="1" indent="-214313" defTabSz="685800">
              <a:spcBef>
                <a:spcPts val="75"/>
              </a:spcBef>
              <a:buFontTx/>
              <a:buChar char="-"/>
            </a:pPr>
            <a:r>
              <a:rPr lang="fr-FR" sz="1050" spc="-30" dirty="0">
                <a:solidFill>
                  <a:prstClr val="black"/>
                </a:solidFill>
                <a:latin typeface="Lato" panose="020F0502020204030203" pitchFamily="34" charset="0"/>
                <a:ea typeface="Lato" panose="020F0502020204030203" pitchFamily="34" charset="0"/>
                <a:cs typeface="Lato" panose="020F0502020204030203" pitchFamily="34" charset="0"/>
              </a:rPr>
              <a:t>Recollement des informations, complétudes des données et travail SIG pour cartographier les fonciers disponibles</a:t>
            </a:r>
          </a:p>
          <a:p>
            <a:pPr marL="557213" lvl="1" indent="-214313" defTabSz="685800">
              <a:spcBef>
                <a:spcPts val="75"/>
              </a:spcBef>
              <a:buFontTx/>
              <a:buChar char="-"/>
            </a:pPr>
            <a:r>
              <a:rPr lang="fr-FR" sz="1050" dirty="0">
                <a:solidFill>
                  <a:prstClr val="black"/>
                </a:solidFill>
                <a:latin typeface="Lato" panose="020F0502020204030203" pitchFamily="34" charset="0"/>
                <a:ea typeface="Lato" panose="020F0502020204030203" pitchFamily="34" charset="0"/>
                <a:cs typeface="Lato" panose="020F0502020204030203" pitchFamily="34" charset="0"/>
              </a:rPr>
              <a:t>Mettre en œuvre des actions spécifiques de commercialisation</a:t>
            </a:r>
          </a:p>
          <a:p>
            <a:pPr marL="214313" indent="-214313" defTabSz="685800">
              <a:lnSpc>
                <a:spcPct val="100000"/>
              </a:lnSpc>
              <a:spcBef>
                <a:spcPts val="75"/>
              </a:spcBef>
              <a:buFontTx/>
              <a:buChar char="-"/>
            </a:pPr>
            <a:endParaRPr lang="fr-FR" sz="1275" dirty="0">
              <a:solidFill>
                <a:prstClr val="black"/>
              </a:solidFill>
              <a:latin typeface="Lato" panose="020F0502020204030203" pitchFamily="34" charset="0"/>
              <a:ea typeface="Lato" panose="020F0502020204030203" pitchFamily="34" charset="0"/>
              <a:cs typeface="Lato" panose="020F0502020204030203" pitchFamily="34" charset="0"/>
            </a:endParaRPr>
          </a:p>
        </p:txBody>
      </p:sp>
      <p:sp>
        <p:nvSpPr>
          <p:cNvPr id="4" name="Espace réservé du numéro de diapositive 3">
            <a:extLst>
              <a:ext uri="{FF2B5EF4-FFF2-40B4-BE49-F238E27FC236}">
                <a16:creationId xmlns:a16="http://schemas.microsoft.com/office/drawing/2014/main" id="{42201DB0-FA02-E041-5D2F-CBF601A96338}"/>
              </a:ext>
            </a:extLst>
          </p:cNvPr>
          <p:cNvSpPr>
            <a:spLocks noGrp="1"/>
          </p:cNvSpPr>
          <p:nvPr>
            <p:ph type="sldNum" sz="quarter" idx="12"/>
          </p:nvPr>
        </p:nvSpPr>
        <p:spPr/>
        <p:txBody>
          <a:bodyPr/>
          <a:lstStyle/>
          <a:p>
            <a:fld id="{7DD352F8-E6D5-40A5-90BA-A89BD40754D9}" type="slidenum">
              <a:rPr lang="fr-FR" smtClean="0"/>
              <a:pPr/>
              <a:t>80</a:t>
            </a:fld>
            <a:endParaRPr lang="fr-FR"/>
          </a:p>
        </p:txBody>
      </p:sp>
    </p:spTree>
    <p:extLst>
      <p:ext uri="{BB962C8B-B14F-4D97-AF65-F5344CB8AC3E}">
        <p14:creationId xmlns:p14="http://schemas.microsoft.com/office/powerpoint/2010/main" val="371798711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Connecteur droit 3">
            <a:extLst>
              <a:ext uri="{FF2B5EF4-FFF2-40B4-BE49-F238E27FC236}">
                <a16:creationId xmlns:a16="http://schemas.microsoft.com/office/drawing/2014/main" id="{D990F430-F22E-4DFD-AC13-B6FE6F28C6E6}"/>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5" name="Espace réservé de la date 1">
            <a:extLst>
              <a:ext uri="{FF2B5EF4-FFF2-40B4-BE49-F238E27FC236}">
                <a16:creationId xmlns:a16="http://schemas.microsoft.com/office/drawing/2014/main" id="{751B799A-2741-46CE-8EB5-1345CA22DF28}"/>
              </a:ext>
            </a:extLst>
          </p:cNvPr>
          <p:cNvSpPr>
            <a:spLocks noGrp="1"/>
          </p:cNvSpPr>
          <p:nvPr>
            <p:ph type="dt" sz="half" idx="10"/>
          </p:nvPr>
        </p:nvSpPr>
        <p:spPr>
          <a:xfrm>
            <a:off x="457200" y="4767264"/>
            <a:ext cx="3322712"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1" u="none" strike="noStrike" kern="1200" cap="none" spc="0" normalizeH="0" baseline="0" noProof="0">
                <a:ln>
                  <a:noFill/>
                </a:ln>
                <a:solidFill>
                  <a:srgbClr val="C00000"/>
                </a:solidFill>
                <a:effectLst/>
                <a:uLnTx/>
                <a:uFillTx/>
                <a:latin typeface="Lato"/>
                <a:ea typeface="+mn-ea"/>
                <a:cs typeface="+mn-cs"/>
              </a:rPr>
              <a:t>Conseil communautaire – 17 novembre 2022</a:t>
            </a:r>
          </a:p>
        </p:txBody>
      </p:sp>
      <p:sp>
        <p:nvSpPr>
          <p:cNvPr id="7" name="Espace réservé du contenu 9">
            <a:extLst>
              <a:ext uri="{FF2B5EF4-FFF2-40B4-BE49-F238E27FC236}">
                <a16:creationId xmlns:a16="http://schemas.microsoft.com/office/drawing/2014/main" id="{0E07A056-AD56-A123-B927-1BEDB41A6248}"/>
              </a:ext>
            </a:extLst>
          </p:cNvPr>
          <p:cNvSpPr txBox="1">
            <a:spLocks/>
          </p:cNvSpPr>
          <p:nvPr/>
        </p:nvSpPr>
        <p:spPr>
          <a:xfrm>
            <a:off x="457200" y="645902"/>
            <a:ext cx="8229600" cy="3851695"/>
          </a:xfrm>
          <a:prstGeom prst="rect">
            <a:avLst/>
          </a:prstGeom>
        </p:spPr>
        <p:txBody>
          <a:bodyPr vert="horz" lIns="91440" tIns="45720" rIns="91440" bIns="45720" rtlCol="0" anchor="t">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spcAft>
                <a:spcPts val="600"/>
              </a:spcAft>
              <a:buFont typeface="Arial" pitchFamily="34" charset="0"/>
              <a:buNone/>
              <a:tabLst>
                <a:tab pos="457189" algn="l"/>
              </a:tabLst>
            </a:pPr>
            <a:r>
              <a:rPr lang="fr-FR" sz="1800" b="1" dirty="0">
                <a:solidFill>
                  <a:schemeClr val="tx2"/>
                </a:solidFill>
                <a:ea typeface="+mj-ea"/>
                <a:cs typeface="Arial" pitchFamily="34" charset="0"/>
              </a:rPr>
              <a:t>12. Plan d'actions de la stratégie d'attractivité économique et touristique</a:t>
            </a:r>
          </a:p>
          <a:p>
            <a:pPr marL="0" indent="0" algn="just">
              <a:spcBef>
                <a:spcPts val="0"/>
              </a:spcBef>
              <a:spcAft>
                <a:spcPts val="600"/>
              </a:spcAft>
              <a:buFont typeface="Arial" pitchFamily="34" charset="0"/>
              <a:buNone/>
              <a:tabLst>
                <a:tab pos="457189" algn="l"/>
              </a:tabLst>
            </a:pPr>
            <a:endParaRPr lang="fr-FR" sz="2000" b="1" dirty="0">
              <a:solidFill>
                <a:schemeClr val="tx2"/>
              </a:solidFill>
              <a:ea typeface="+mj-ea"/>
              <a:cs typeface="Arial" pitchFamily="34" charset="0"/>
            </a:endParaRPr>
          </a:p>
        </p:txBody>
      </p:sp>
      <p:sp>
        <p:nvSpPr>
          <p:cNvPr id="8" name="Titre 8">
            <a:extLst>
              <a:ext uri="{FF2B5EF4-FFF2-40B4-BE49-F238E27FC236}">
                <a16:creationId xmlns:a16="http://schemas.microsoft.com/office/drawing/2014/main" id="{C6695260-BBE1-66CD-D8A0-AB548005B0A9}"/>
              </a:ext>
            </a:extLst>
          </p:cNvPr>
          <p:cNvSpPr>
            <a:spLocks noGrp="1"/>
          </p:cNvSpPr>
          <p:nvPr>
            <p:ph type="title"/>
          </p:nvPr>
        </p:nvSpPr>
        <p:spPr>
          <a:xfrm>
            <a:off x="307648" y="-83670"/>
            <a:ext cx="8728847" cy="777713"/>
          </a:xfrm>
        </p:spPr>
        <p:txBody>
          <a:bodyPr anchor="t">
            <a:normAutofit fontScale="90000"/>
          </a:bodyPr>
          <a:lstStyle/>
          <a:p>
            <a:pPr algn="l"/>
            <a:r>
              <a:rPr lang="fr-FR" sz="4000" b="1" dirty="0">
                <a:solidFill>
                  <a:schemeClr val="tx2"/>
                </a:solidFill>
                <a:latin typeface="Caviar Dreams" pitchFamily="34" charset="0"/>
                <a:cs typeface="Arial" pitchFamily="34" charset="0"/>
              </a:rPr>
              <a:t>Attractivité économique et touristique</a:t>
            </a:r>
            <a:br>
              <a:rPr lang="fr-FR" sz="4000" b="1" dirty="0">
                <a:solidFill>
                  <a:srgbClr val="E44506"/>
                </a:solidFill>
                <a:latin typeface="Caviar Dreams" pitchFamily="34" charset="0"/>
                <a:cs typeface="Arial" pitchFamily="34" charset="0"/>
              </a:rPr>
            </a:br>
            <a:r>
              <a:rPr lang="fr-FR" sz="1600" b="1" dirty="0">
                <a:solidFill>
                  <a:schemeClr val="bg2"/>
                </a:solidFill>
                <a:latin typeface="Caviar Dreams" pitchFamily="34" charset="0"/>
                <a:cs typeface="Arial" pitchFamily="34" charset="0"/>
              </a:rPr>
              <a:t>- </a:t>
            </a:r>
            <a:r>
              <a:rPr lang="fr-FR" sz="1600" b="1" i="1" dirty="0">
                <a:solidFill>
                  <a:schemeClr val="bg2"/>
                </a:solidFill>
                <a:latin typeface="Lato" pitchFamily="34" charset="0"/>
                <a:ea typeface="Lato" pitchFamily="34" charset="0"/>
                <a:cs typeface="Lato" pitchFamily="34" charset="0"/>
              </a:rPr>
              <a:t>Intervention de Monsieur </a:t>
            </a:r>
            <a:r>
              <a:rPr lang="fr-FR" sz="1600" b="1" i="1" dirty="0">
                <a:solidFill>
                  <a:schemeClr val="tx2">
                    <a:lumMod val="50000"/>
                  </a:schemeClr>
                </a:solidFill>
                <a:latin typeface="Lato" pitchFamily="34" charset="0"/>
                <a:ea typeface="Lato" pitchFamily="34" charset="0"/>
                <a:cs typeface="Lato" pitchFamily="34" charset="0"/>
              </a:rPr>
              <a:t>Nicolas RAGOT</a:t>
            </a:r>
            <a:endParaRPr lang="fr-FR" sz="1400" b="1" dirty="0">
              <a:solidFill>
                <a:srgbClr val="432918"/>
              </a:solidFill>
              <a:latin typeface="Caviar Dreams" pitchFamily="34" charset="0"/>
            </a:endParaRPr>
          </a:p>
        </p:txBody>
      </p:sp>
      <p:sp>
        <p:nvSpPr>
          <p:cNvPr id="9" name="Titre 8">
            <a:extLst>
              <a:ext uri="{FF2B5EF4-FFF2-40B4-BE49-F238E27FC236}">
                <a16:creationId xmlns:a16="http://schemas.microsoft.com/office/drawing/2014/main" id="{B75DF495-6B87-F583-596E-3D3FA312D030}"/>
              </a:ext>
            </a:extLst>
          </p:cNvPr>
          <p:cNvSpPr txBox="1">
            <a:spLocks/>
          </p:cNvSpPr>
          <p:nvPr/>
        </p:nvSpPr>
        <p:spPr>
          <a:xfrm>
            <a:off x="307648" y="917865"/>
            <a:ext cx="7620370" cy="453189"/>
          </a:xfrm>
          <a:prstGeom prst="rect">
            <a:avLst/>
          </a:prstGeom>
        </p:spPr>
        <p:txBody>
          <a:bodyPr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685800"/>
            <a:r>
              <a:rPr lang="fr-FR" sz="1900" b="1" u="sng" dirty="0">
                <a:solidFill>
                  <a:schemeClr val="accent6"/>
                </a:solidFill>
                <a:latin typeface="Lato"/>
              </a:rPr>
              <a:t>La stratégie agricole et alimentaire</a:t>
            </a:r>
            <a:endParaRPr lang="fr-FR" sz="1900" b="1" u="sng" dirty="0">
              <a:solidFill>
                <a:schemeClr val="accent6"/>
              </a:solidFill>
              <a:latin typeface="Calibri Light" panose="020F0302020204030204"/>
              <a:ea typeface="+mj-lt"/>
              <a:cs typeface="Calibri Light" panose="020F0302020204030204"/>
            </a:endParaRPr>
          </a:p>
          <a:p>
            <a:pPr defTabSz="685800"/>
            <a:endParaRPr lang="fr-FR" sz="3300" b="1" dirty="0">
              <a:solidFill>
                <a:srgbClr val="432918"/>
              </a:solidFill>
              <a:latin typeface="Caviar Dreams" pitchFamily="34" charset="0"/>
            </a:endParaRPr>
          </a:p>
        </p:txBody>
      </p:sp>
      <p:sp>
        <p:nvSpPr>
          <p:cNvPr id="12" name="Titre 8">
            <a:extLst>
              <a:ext uri="{FF2B5EF4-FFF2-40B4-BE49-F238E27FC236}">
                <a16:creationId xmlns:a16="http://schemas.microsoft.com/office/drawing/2014/main" id="{BDF25A03-93D4-60FC-F19D-BF530C760D16}"/>
              </a:ext>
            </a:extLst>
          </p:cNvPr>
          <p:cNvSpPr txBox="1">
            <a:spLocks/>
          </p:cNvSpPr>
          <p:nvPr/>
        </p:nvSpPr>
        <p:spPr>
          <a:xfrm>
            <a:off x="307648" y="1235938"/>
            <a:ext cx="8293963" cy="1084635"/>
          </a:xfrm>
          <a:prstGeom prst="rect">
            <a:avLst/>
          </a:prstGeom>
        </p:spPr>
        <p:txBody>
          <a:bodyPr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685800">
              <a:lnSpc>
                <a:spcPct val="100000"/>
              </a:lnSpc>
              <a:spcBef>
                <a:spcPts val="150"/>
              </a:spcBef>
            </a:pPr>
            <a:r>
              <a:rPr lang="fr-FR" sz="1050" b="1" dirty="0">
                <a:solidFill>
                  <a:schemeClr val="accent6"/>
                </a:solidFill>
                <a:latin typeface="Lato"/>
              </a:rPr>
              <a:t>Soutenir les projets agricoles : installation et transmission-reprise </a:t>
            </a:r>
          </a:p>
          <a:p>
            <a:pPr marL="600075" lvl="1" indent="-257175" algn="just" defTabSz="685800">
              <a:spcBef>
                <a:spcPts val="150"/>
              </a:spcBef>
              <a:buFont typeface="Calibri" panose="020F0502020204030204" pitchFamily="34" charset="0"/>
              <a:buChar char="-"/>
            </a:pPr>
            <a:r>
              <a:rPr lang="fr-FR" sz="1050" dirty="0">
                <a:solidFill>
                  <a:prstClr val="black"/>
                </a:solidFill>
                <a:latin typeface="Lato" panose="020F0502020204030203" pitchFamily="34" charset="0"/>
                <a:ea typeface="Lato" panose="020F0502020204030203" pitchFamily="34" charset="0"/>
                <a:cs typeface="Lato" panose="020F0502020204030203" pitchFamily="34" charset="0"/>
              </a:rPr>
              <a:t>Organiser un accompagnement coordonné</a:t>
            </a:r>
          </a:p>
          <a:p>
            <a:pPr marL="600075" lvl="1" indent="-257175" algn="just" defTabSz="685800">
              <a:spcBef>
                <a:spcPts val="150"/>
              </a:spcBef>
              <a:buFont typeface="Calibri" panose="020F0502020204030204" pitchFamily="34" charset="0"/>
              <a:buChar char="-"/>
            </a:pPr>
            <a:r>
              <a:rPr lang="fr-FR" sz="1050" dirty="0">
                <a:solidFill>
                  <a:prstClr val="black"/>
                </a:solidFill>
                <a:latin typeface="Lato" panose="020F0502020204030203" pitchFamily="34" charset="0"/>
                <a:ea typeface="Lato" panose="020F0502020204030203" pitchFamily="34" charset="0"/>
                <a:cs typeface="Lato" panose="020F0502020204030203" pitchFamily="34" charset="0"/>
              </a:rPr>
              <a:t>Définition de stratégies foncière à vocation agricole et de gestion optimisée des ressources  en eau</a:t>
            </a:r>
          </a:p>
          <a:p>
            <a:pPr marL="600075" lvl="1" indent="-257175" algn="just" defTabSz="685800">
              <a:spcBef>
                <a:spcPts val="150"/>
              </a:spcBef>
              <a:buFont typeface="Calibri" panose="020F0502020204030204" pitchFamily="34" charset="0"/>
              <a:buChar char="-"/>
            </a:pPr>
            <a:r>
              <a:rPr lang="fr-FR" sz="1050" b="1" u="sng" dirty="0">
                <a:solidFill>
                  <a:prstClr val="black"/>
                </a:solidFill>
                <a:latin typeface="Lato" panose="020F0502020204030203" pitchFamily="34" charset="0"/>
                <a:ea typeface="Lato" panose="020F0502020204030203" pitchFamily="34" charset="0"/>
                <a:cs typeface="Lato" panose="020F0502020204030203" pitchFamily="34" charset="0"/>
              </a:rPr>
              <a:t>Elaboration de dispositif financier </a:t>
            </a:r>
          </a:p>
        </p:txBody>
      </p:sp>
      <p:sp>
        <p:nvSpPr>
          <p:cNvPr id="13" name="Titre 8">
            <a:extLst>
              <a:ext uri="{FF2B5EF4-FFF2-40B4-BE49-F238E27FC236}">
                <a16:creationId xmlns:a16="http://schemas.microsoft.com/office/drawing/2014/main" id="{23383E26-A45B-4381-0A65-4EC793F1A1E6}"/>
              </a:ext>
            </a:extLst>
          </p:cNvPr>
          <p:cNvSpPr txBox="1">
            <a:spLocks/>
          </p:cNvSpPr>
          <p:nvPr/>
        </p:nvSpPr>
        <p:spPr>
          <a:xfrm>
            <a:off x="307648" y="2004469"/>
            <a:ext cx="8753383" cy="1689113"/>
          </a:xfrm>
          <a:prstGeom prst="rect">
            <a:avLst/>
          </a:prstGeom>
        </p:spPr>
        <p:txBody>
          <a:bodyPr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685800">
              <a:lnSpc>
                <a:spcPct val="100000"/>
              </a:lnSpc>
              <a:spcBef>
                <a:spcPts val="150"/>
              </a:spcBef>
            </a:pPr>
            <a:r>
              <a:rPr lang="fr-FR" sz="1050" b="1" dirty="0">
                <a:solidFill>
                  <a:schemeClr val="accent6"/>
                </a:solidFill>
                <a:latin typeface="Lato"/>
              </a:rPr>
              <a:t>Accompagnement des filières en tension et structuration des filières émergentes</a:t>
            </a:r>
          </a:p>
          <a:p>
            <a:pPr marL="600075" lvl="1" indent="-257175" algn="just" defTabSz="685800">
              <a:spcBef>
                <a:spcPts val="150"/>
              </a:spcBef>
              <a:buFont typeface="Calibri" panose="020F0502020204030204" pitchFamily="34" charset="0"/>
              <a:buChar char="-"/>
            </a:pPr>
            <a:r>
              <a:rPr lang="fr-FR" sz="1050" dirty="0">
                <a:solidFill>
                  <a:prstClr val="black"/>
                </a:solidFill>
                <a:latin typeface="Lato" panose="020F0502020204030203" pitchFamily="34" charset="0"/>
                <a:ea typeface="Lato" panose="020F0502020204030203" pitchFamily="34" charset="0"/>
                <a:cs typeface="Lato" panose="020F0502020204030203" pitchFamily="34" charset="0"/>
              </a:rPr>
              <a:t>Identifier les filières et définir les objectifs </a:t>
            </a:r>
          </a:p>
          <a:p>
            <a:pPr marL="600075" lvl="1" indent="-257175" algn="just" defTabSz="685800">
              <a:spcBef>
                <a:spcPts val="150"/>
              </a:spcBef>
              <a:buFont typeface="Calibri" panose="020F0502020204030204" pitchFamily="34" charset="0"/>
              <a:buChar char="-"/>
            </a:pPr>
            <a:r>
              <a:rPr lang="fr-FR" sz="1050" dirty="0">
                <a:solidFill>
                  <a:prstClr val="black"/>
                </a:solidFill>
                <a:latin typeface="Lato" panose="020F0502020204030203" pitchFamily="34" charset="0"/>
                <a:ea typeface="Lato" panose="020F0502020204030203" pitchFamily="34" charset="0"/>
                <a:cs typeface="Lato" panose="020F0502020204030203" pitchFamily="34" charset="0"/>
              </a:rPr>
              <a:t>Travail par filière : 	  - Filière chanvre</a:t>
            </a:r>
          </a:p>
          <a:p>
            <a:pPr marL="342900" lvl="1" algn="just" defTabSz="685800">
              <a:spcBef>
                <a:spcPts val="150"/>
              </a:spcBef>
            </a:pPr>
            <a:r>
              <a:rPr lang="fr-FR" sz="1050" dirty="0">
                <a:solidFill>
                  <a:prstClr val="black"/>
                </a:solidFill>
                <a:latin typeface="Lato" panose="020F0502020204030203" pitchFamily="34" charset="0"/>
                <a:ea typeface="Lato" panose="020F0502020204030203" pitchFamily="34" charset="0"/>
                <a:cs typeface="Lato" panose="020F0502020204030203" pitchFamily="34" charset="0"/>
              </a:rPr>
              <a:t>           		  - Filière légumes </a:t>
            </a:r>
          </a:p>
          <a:p>
            <a:pPr marL="342900" lvl="1" algn="just" defTabSz="685800">
              <a:spcBef>
                <a:spcPts val="150"/>
              </a:spcBef>
            </a:pPr>
            <a:r>
              <a:rPr lang="fr-FR" sz="1050" dirty="0">
                <a:solidFill>
                  <a:prstClr val="black"/>
                </a:solidFill>
                <a:latin typeface="Lato" panose="020F0502020204030203" pitchFamily="34" charset="0"/>
                <a:ea typeface="Lato" panose="020F0502020204030203" pitchFamily="34" charset="0"/>
                <a:cs typeface="Lato" panose="020F0502020204030203" pitchFamily="34" charset="0"/>
              </a:rPr>
              <a:t>           		  - Filière animale </a:t>
            </a:r>
          </a:p>
          <a:p>
            <a:pPr marL="342900" lvl="1" algn="just" defTabSz="685800">
              <a:spcBef>
                <a:spcPts val="150"/>
              </a:spcBef>
            </a:pPr>
            <a:r>
              <a:rPr lang="fr-FR" sz="1050" dirty="0">
                <a:solidFill>
                  <a:prstClr val="black"/>
                </a:solidFill>
                <a:latin typeface="Lato" panose="020F0502020204030203" pitchFamily="34" charset="0"/>
                <a:ea typeface="Lato" panose="020F0502020204030203" pitchFamily="34" charset="0"/>
                <a:cs typeface="Lato" panose="020F0502020204030203" pitchFamily="34" charset="0"/>
              </a:rPr>
              <a:t>           		  - Filière protéines végétales</a:t>
            </a:r>
          </a:p>
          <a:p>
            <a:pPr marL="342900" lvl="1" algn="just" defTabSz="685800">
              <a:spcBef>
                <a:spcPts val="150"/>
              </a:spcBef>
            </a:pPr>
            <a:r>
              <a:rPr lang="fr-FR" sz="1050" dirty="0">
                <a:solidFill>
                  <a:prstClr val="black"/>
                </a:solidFill>
                <a:latin typeface="Lato" panose="020F0502020204030203" pitchFamily="34" charset="0"/>
                <a:ea typeface="Lato" panose="020F0502020204030203" pitchFamily="34" charset="0"/>
                <a:cs typeface="Lato" panose="020F0502020204030203" pitchFamily="34" charset="0"/>
              </a:rPr>
              <a:t>          		  - Filière bois …</a:t>
            </a:r>
          </a:p>
        </p:txBody>
      </p:sp>
      <p:sp>
        <p:nvSpPr>
          <p:cNvPr id="14" name="Titre 8">
            <a:extLst>
              <a:ext uri="{FF2B5EF4-FFF2-40B4-BE49-F238E27FC236}">
                <a16:creationId xmlns:a16="http://schemas.microsoft.com/office/drawing/2014/main" id="{F4863A60-D412-D993-1FCA-3225C32159CC}"/>
              </a:ext>
            </a:extLst>
          </p:cNvPr>
          <p:cNvSpPr txBox="1">
            <a:spLocks/>
          </p:cNvSpPr>
          <p:nvPr/>
        </p:nvSpPr>
        <p:spPr>
          <a:xfrm>
            <a:off x="307648" y="3272651"/>
            <a:ext cx="8367205" cy="1084636"/>
          </a:xfrm>
          <a:prstGeom prst="rect">
            <a:avLst/>
          </a:prstGeom>
        </p:spPr>
        <p:txBody>
          <a:bodyPr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685800">
              <a:lnSpc>
                <a:spcPct val="100000"/>
              </a:lnSpc>
              <a:spcBef>
                <a:spcPts val="150"/>
              </a:spcBef>
            </a:pPr>
            <a:r>
              <a:rPr lang="fr-FR" sz="1050" b="1" dirty="0">
                <a:solidFill>
                  <a:schemeClr val="accent6"/>
                </a:solidFill>
                <a:latin typeface="Lato"/>
              </a:rPr>
              <a:t>Faciliter  l’accès et la consommation de produits locaux</a:t>
            </a:r>
          </a:p>
          <a:p>
            <a:pPr marL="600075" lvl="1" indent="-257175" algn="just" defTabSz="685800">
              <a:spcBef>
                <a:spcPts val="150"/>
              </a:spcBef>
              <a:buFont typeface="Calibri" panose="020F0502020204030204" pitchFamily="34" charset="0"/>
              <a:buChar char="-"/>
            </a:pPr>
            <a:r>
              <a:rPr lang="fr-FR" sz="1050" dirty="0">
                <a:solidFill>
                  <a:prstClr val="black"/>
                </a:solidFill>
                <a:latin typeface="Lato" panose="020F0502020204030203" pitchFamily="34" charset="0"/>
                <a:ea typeface="Lato" panose="020F0502020204030203" pitchFamily="34" charset="0"/>
                <a:cs typeface="Lato" panose="020F0502020204030203" pitchFamily="34" charset="0"/>
              </a:rPr>
              <a:t>Agir sur l’offre</a:t>
            </a:r>
          </a:p>
          <a:p>
            <a:pPr marL="600075" lvl="1" indent="-257175" algn="just" defTabSz="685800">
              <a:spcBef>
                <a:spcPts val="150"/>
              </a:spcBef>
              <a:buFont typeface="Calibri" panose="020F0502020204030204" pitchFamily="34" charset="0"/>
              <a:buChar char="-"/>
            </a:pPr>
            <a:r>
              <a:rPr lang="fr-FR" sz="1050" dirty="0">
                <a:solidFill>
                  <a:prstClr val="black"/>
                </a:solidFill>
                <a:latin typeface="Lato" panose="020F0502020204030203" pitchFamily="34" charset="0"/>
                <a:ea typeface="Lato" panose="020F0502020204030203" pitchFamily="34" charset="0"/>
                <a:cs typeface="Lato" panose="020F0502020204030203" pitchFamily="34" charset="0"/>
              </a:rPr>
              <a:t>Agir sur la demande</a:t>
            </a:r>
          </a:p>
          <a:p>
            <a:pPr marL="600075" lvl="1" indent="-257175" algn="just" defTabSz="685800">
              <a:spcBef>
                <a:spcPts val="150"/>
              </a:spcBef>
              <a:buFont typeface="Calibri" panose="020F0502020204030204" pitchFamily="34" charset="0"/>
              <a:buChar char="-"/>
            </a:pPr>
            <a:r>
              <a:rPr lang="fr-FR" sz="1050" dirty="0">
                <a:solidFill>
                  <a:prstClr val="black"/>
                </a:solidFill>
                <a:latin typeface="Lato" panose="020F0502020204030203" pitchFamily="34" charset="0"/>
                <a:ea typeface="Lato" panose="020F0502020204030203" pitchFamily="34" charset="0"/>
                <a:cs typeface="Lato" panose="020F0502020204030203" pitchFamily="34" charset="0"/>
              </a:rPr>
              <a:t>Agir sur l’information, la sensibilisation, l’éducation … </a:t>
            </a:r>
          </a:p>
        </p:txBody>
      </p:sp>
      <p:sp>
        <p:nvSpPr>
          <p:cNvPr id="15" name="Titre 8">
            <a:extLst>
              <a:ext uri="{FF2B5EF4-FFF2-40B4-BE49-F238E27FC236}">
                <a16:creationId xmlns:a16="http://schemas.microsoft.com/office/drawing/2014/main" id="{BB7DB2E5-BF2F-B9BA-0F74-60809CC55872}"/>
              </a:ext>
            </a:extLst>
          </p:cNvPr>
          <p:cNvSpPr txBox="1">
            <a:spLocks/>
          </p:cNvSpPr>
          <p:nvPr/>
        </p:nvSpPr>
        <p:spPr>
          <a:xfrm>
            <a:off x="307648" y="4019958"/>
            <a:ext cx="8367205" cy="1084636"/>
          </a:xfrm>
          <a:prstGeom prst="rect">
            <a:avLst/>
          </a:prstGeom>
        </p:spPr>
        <p:txBody>
          <a:bodyPr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685800">
              <a:lnSpc>
                <a:spcPct val="100000"/>
              </a:lnSpc>
              <a:spcBef>
                <a:spcPts val="150"/>
              </a:spcBef>
            </a:pPr>
            <a:r>
              <a:rPr lang="fr-FR" sz="1050" b="1" dirty="0">
                <a:solidFill>
                  <a:schemeClr val="accent6"/>
                </a:solidFill>
                <a:latin typeface="Lato"/>
              </a:rPr>
              <a:t>Favoriser la connaissance et le dialogue entre consommateurs citoyens et agriculteurs</a:t>
            </a:r>
          </a:p>
          <a:p>
            <a:pPr marL="600075" lvl="1" indent="-257175" algn="just" defTabSz="685800">
              <a:spcBef>
                <a:spcPts val="150"/>
              </a:spcBef>
              <a:buFont typeface="Calibri" panose="020F0502020204030204" pitchFamily="34" charset="0"/>
              <a:buChar char="-"/>
            </a:pPr>
            <a:r>
              <a:rPr lang="fr-FR" sz="1050" dirty="0">
                <a:solidFill>
                  <a:prstClr val="black"/>
                </a:solidFill>
                <a:latin typeface="Lato" panose="020F0502020204030203" pitchFamily="34" charset="0"/>
                <a:ea typeface="Lato" panose="020F0502020204030203" pitchFamily="34" charset="0"/>
                <a:cs typeface="Lato" panose="020F0502020204030203" pitchFamily="34" charset="0"/>
              </a:rPr>
              <a:t>Etablir un état des lieux des actions existantes pour définir un plan d’actions </a:t>
            </a:r>
          </a:p>
          <a:p>
            <a:pPr marL="600075" lvl="1" indent="-257175" algn="just" defTabSz="685800">
              <a:spcBef>
                <a:spcPts val="150"/>
              </a:spcBef>
              <a:buFont typeface="Calibri" panose="020F0502020204030204" pitchFamily="34" charset="0"/>
              <a:buChar char="-"/>
            </a:pPr>
            <a:r>
              <a:rPr lang="fr-FR" sz="1050" dirty="0">
                <a:solidFill>
                  <a:prstClr val="black"/>
                </a:solidFill>
                <a:latin typeface="Lato" panose="020F0502020204030203" pitchFamily="34" charset="0"/>
                <a:ea typeface="Lato" panose="020F0502020204030203" pitchFamily="34" charset="0"/>
                <a:cs typeface="Lato" panose="020F0502020204030203" pitchFamily="34" charset="0"/>
              </a:rPr>
              <a:t>Accompagnement et formation des agriculteurs</a:t>
            </a:r>
          </a:p>
          <a:p>
            <a:pPr marL="600075" lvl="1" indent="-257175" algn="just" defTabSz="685800">
              <a:spcBef>
                <a:spcPts val="150"/>
              </a:spcBef>
              <a:buFont typeface="Calibri" panose="020F0502020204030204" pitchFamily="34" charset="0"/>
              <a:buChar char="-"/>
            </a:pPr>
            <a:r>
              <a:rPr lang="fr-FR" sz="1050" dirty="0">
                <a:solidFill>
                  <a:prstClr val="black"/>
                </a:solidFill>
                <a:latin typeface="Lato" panose="020F0502020204030203" pitchFamily="34" charset="0"/>
                <a:ea typeface="Lato" panose="020F0502020204030203" pitchFamily="34" charset="0"/>
                <a:cs typeface="Lato" panose="020F0502020204030203" pitchFamily="34" charset="0"/>
              </a:rPr>
              <a:t>Communication métier : faire connaitre les métiers liés aux filières agricoles </a:t>
            </a:r>
          </a:p>
        </p:txBody>
      </p:sp>
      <p:sp>
        <p:nvSpPr>
          <p:cNvPr id="2" name="Espace réservé du numéro de diapositive 1">
            <a:extLst>
              <a:ext uri="{FF2B5EF4-FFF2-40B4-BE49-F238E27FC236}">
                <a16:creationId xmlns:a16="http://schemas.microsoft.com/office/drawing/2014/main" id="{E340AF32-14A5-8AE6-C974-EE09F6156395}"/>
              </a:ext>
            </a:extLst>
          </p:cNvPr>
          <p:cNvSpPr>
            <a:spLocks noGrp="1"/>
          </p:cNvSpPr>
          <p:nvPr>
            <p:ph type="sldNum" sz="quarter" idx="12"/>
          </p:nvPr>
        </p:nvSpPr>
        <p:spPr/>
        <p:txBody>
          <a:bodyPr/>
          <a:lstStyle/>
          <a:p>
            <a:fld id="{7DD352F8-E6D5-40A5-90BA-A89BD40754D9}" type="slidenum">
              <a:rPr lang="fr-FR" smtClean="0"/>
              <a:pPr/>
              <a:t>81</a:t>
            </a:fld>
            <a:endParaRPr lang="fr-FR"/>
          </a:p>
        </p:txBody>
      </p:sp>
    </p:spTree>
    <p:extLst>
      <p:ext uri="{BB962C8B-B14F-4D97-AF65-F5344CB8AC3E}">
        <p14:creationId xmlns:p14="http://schemas.microsoft.com/office/powerpoint/2010/main" val="97999238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Connecteur droit 3">
            <a:extLst>
              <a:ext uri="{FF2B5EF4-FFF2-40B4-BE49-F238E27FC236}">
                <a16:creationId xmlns:a16="http://schemas.microsoft.com/office/drawing/2014/main" id="{D990F430-F22E-4DFD-AC13-B6FE6F28C6E6}"/>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5" name="Espace réservé de la date 1">
            <a:extLst>
              <a:ext uri="{FF2B5EF4-FFF2-40B4-BE49-F238E27FC236}">
                <a16:creationId xmlns:a16="http://schemas.microsoft.com/office/drawing/2014/main" id="{751B799A-2741-46CE-8EB5-1345CA22DF28}"/>
              </a:ext>
            </a:extLst>
          </p:cNvPr>
          <p:cNvSpPr>
            <a:spLocks noGrp="1"/>
          </p:cNvSpPr>
          <p:nvPr>
            <p:ph type="dt" sz="half" idx="10"/>
          </p:nvPr>
        </p:nvSpPr>
        <p:spPr>
          <a:xfrm>
            <a:off x="457200" y="4767264"/>
            <a:ext cx="3322712"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1" u="none" strike="noStrike" kern="1200" cap="none" spc="0" normalizeH="0" baseline="0" noProof="0">
                <a:ln>
                  <a:noFill/>
                </a:ln>
                <a:solidFill>
                  <a:srgbClr val="C00000"/>
                </a:solidFill>
                <a:effectLst/>
                <a:uLnTx/>
                <a:uFillTx/>
                <a:latin typeface="Lato"/>
                <a:ea typeface="+mn-ea"/>
                <a:cs typeface="+mn-cs"/>
              </a:rPr>
              <a:t>Conseil communautaire – 17 novembre 2022</a:t>
            </a:r>
          </a:p>
        </p:txBody>
      </p:sp>
      <p:sp>
        <p:nvSpPr>
          <p:cNvPr id="7" name="Espace réservé du contenu 9">
            <a:extLst>
              <a:ext uri="{FF2B5EF4-FFF2-40B4-BE49-F238E27FC236}">
                <a16:creationId xmlns:a16="http://schemas.microsoft.com/office/drawing/2014/main" id="{0E07A056-AD56-A123-B927-1BEDB41A6248}"/>
              </a:ext>
            </a:extLst>
          </p:cNvPr>
          <p:cNvSpPr txBox="1">
            <a:spLocks/>
          </p:cNvSpPr>
          <p:nvPr/>
        </p:nvSpPr>
        <p:spPr>
          <a:xfrm>
            <a:off x="457200" y="645902"/>
            <a:ext cx="8229600" cy="3851695"/>
          </a:xfrm>
          <a:prstGeom prst="rect">
            <a:avLst/>
          </a:prstGeom>
        </p:spPr>
        <p:txBody>
          <a:bodyPr vert="horz" lIns="91440" tIns="45720" rIns="91440" bIns="45720" rtlCol="0" anchor="t">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spcAft>
                <a:spcPts val="600"/>
              </a:spcAft>
              <a:buFont typeface="Arial" pitchFamily="34" charset="0"/>
              <a:buNone/>
              <a:tabLst>
                <a:tab pos="457189" algn="l"/>
              </a:tabLst>
            </a:pPr>
            <a:r>
              <a:rPr lang="fr-FR" sz="1800" b="1" dirty="0">
                <a:solidFill>
                  <a:schemeClr val="tx2"/>
                </a:solidFill>
                <a:ea typeface="+mj-ea"/>
                <a:cs typeface="Arial" pitchFamily="34" charset="0"/>
              </a:rPr>
              <a:t>12. Plan d'actions de la stratégie d'attractivité économique et touristique</a:t>
            </a:r>
          </a:p>
          <a:p>
            <a:pPr marL="0" indent="0" algn="just">
              <a:spcBef>
                <a:spcPts val="0"/>
              </a:spcBef>
              <a:spcAft>
                <a:spcPts val="600"/>
              </a:spcAft>
              <a:buFont typeface="Arial" pitchFamily="34" charset="0"/>
              <a:buNone/>
              <a:tabLst>
                <a:tab pos="457189" algn="l"/>
              </a:tabLst>
            </a:pPr>
            <a:endParaRPr lang="fr-FR" sz="2000" b="1" dirty="0">
              <a:solidFill>
                <a:schemeClr val="tx2"/>
              </a:solidFill>
              <a:ea typeface="+mj-ea"/>
              <a:cs typeface="Arial" pitchFamily="34" charset="0"/>
            </a:endParaRPr>
          </a:p>
        </p:txBody>
      </p:sp>
      <p:sp>
        <p:nvSpPr>
          <p:cNvPr id="8" name="Titre 8">
            <a:extLst>
              <a:ext uri="{FF2B5EF4-FFF2-40B4-BE49-F238E27FC236}">
                <a16:creationId xmlns:a16="http://schemas.microsoft.com/office/drawing/2014/main" id="{C6695260-BBE1-66CD-D8A0-AB548005B0A9}"/>
              </a:ext>
            </a:extLst>
          </p:cNvPr>
          <p:cNvSpPr>
            <a:spLocks noGrp="1"/>
          </p:cNvSpPr>
          <p:nvPr>
            <p:ph type="title"/>
          </p:nvPr>
        </p:nvSpPr>
        <p:spPr>
          <a:xfrm>
            <a:off x="307648" y="-83670"/>
            <a:ext cx="8728847" cy="777713"/>
          </a:xfrm>
        </p:spPr>
        <p:txBody>
          <a:bodyPr anchor="t">
            <a:normAutofit fontScale="90000"/>
          </a:bodyPr>
          <a:lstStyle/>
          <a:p>
            <a:pPr algn="l"/>
            <a:r>
              <a:rPr lang="fr-FR" sz="4000" b="1" dirty="0">
                <a:solidFill>
                  <a:schemeClr val="tx2"/>
                </a:solidFill>
                <a:latin typeface="Caviar Dreams" pitchFamily="34" charset="0"/>
                <a:cs typeface="Arial" pitchFamily="34" charset="0"/>
              </a:rPr>
              <a:t>Attractivité économique et touristique</a:t>
            </a:r>
            <a:br>
              <a:rPr lang="fr-FR" sz="4000" b="1" dirty="0">
                <a:solidFill>
                  <a:srgbClr val="E44506"/>
                </a:solidFill>
                <a:latin typeface="Caviar Dreams" pitchFamily="34" charset="0"/>
                <a:cs typeface="Arial" pitchFamily="34" charset="0"/>
              </a:rPr>
            </a:br>
            <a:r>
              <a:rPr lang="fr-FR" sz="1600" b="1" dirty="0">
                <a:solidFill>
                  <a:schemeClr val="bg2"/>
                </a:solidFill>
                <a:latin typeface="Caviar Dreams" pitchFamily="34" charset="0"/>
                <a:cs typeface="Arial" pitchFamily="34" charset="0"/>
              </a:rPr>
              <a:t>- </a:t>
            </a:r>
            <a:r>
              <a:rPr lang="fr-FR" sz="1600" b="1" i="1" dirty="0">
                <a:solidFill>
                  <a:schemeClr val="bg2"/>
                </a:solidFill>
                <a:latin typeface="Lato" pitchFamily="34" charset="0"/>
                <a:ea typeface="Lato" pitchFamily="34" charset="0"/>
                <a:cs typeface="Lato" pitchFamily="34" charset="0"/>
              </a:rPr>
              <a:t>Intervention de Monsieur </a:t>
            </a:r>
            <a:r>
              <a:rPr lang="fr-FR" sz="1600" b="1" i="1" dirty="0">
                <a:solidFill>
                  <a:schemeClr val="tx2">
                    <a:lumMod val="50000"/>
                  </a:schemeClr>
                </a:solidFill>
                <a:latin typeface="Lato" pitchFamily="34" charset="0"/>
                <a:ea typeface="Lato" pitchFamily="34" charset="0"/>
                <a:cs typeface="Lato" pitchFamily="34" charset="0"/>
              </a:rPr>
              <a:t>Nicolas RAGOT</a:t>
            </a:r>
            <a:endParaRPr lang="fr-FR" sz="1400" b="1" dirty="0">
              <a:solidFill>
                <a:srgbClr val="432918"/>
              </a:solidFill>
              <a:latin typeface="Caviar Dreams" pitchFamily="34" charset="0"/>
            </a:endParaRPr>
          </a:p>
        </p:txBody>
      </p:sp>
      <p:sp>
        <p:nvSpPr>
          <p:cNvPr id="3" name="Titre 8">
            <a:extLst>
              <a:ext uri="{FF2B5EF4-FFF2-40B4-BE49-F238E27FC236}">
                <a16:creationId xmlns:a16="http://schemas.microsoft.com/office/drawing/2014/main" id="{9896045E-D1BB-0D95-6B2C-09922924F7FD}"/>
              </a:ext>
            </a:extLst>
          </p:cNvPr>
          <p:cNvSpPr txBox="1">
            <a:spLocks/>
          </p:cNvSpPr>
          <p:nvPr/>
        </p:nvSpPr>
        <p:spPr>
          <a:xfrm>
            <a:off x="307648" y="970426"/>
            <a:ext cx="7620370" cy="453189"/>
          </a:xfrm>
          <a:prstGeom prst="rect">
            <a:avLst/>
          </a:prstGeom>
        </p:spPr>
        <p:txBody>
          <a:bodyPr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685800"/>
            <a:r>
              <a:rPr lang="fr-FR" sz="1900" b="1" u="sng" dirty="0">
                <a:solidFill>
                  <a:schemeClr val="accent4"/>
                </a:solidFill>
                <a:latin typeface="Lato"/>
              </a:rPr>
              <a:t>La stratégie touristique </a:t>
            </a:r>
            <a:endParaRPr lang="fr-FR" sz="1900" b="1" u="sng" dirty="0">
              <a:solidFill>
                <a:schemeClr val="accent4"/>
              </a:solidFill>
              <a:latin typeface="Calibri Light" panose="020F0302020204030204"/>
              <a:ea typeface="+mj-lt"/>
              <a:cs typeface="Calibri Light" panose="020F0302020204030204"/>
            </a:endParaRPr>
          </a:p>
          <a:p>
            <a:pPr defTabSz="685800"/>
            <a:endParaRPr lang="fr-FR" sz="3300" b="1" dirty="0">
              <a:solidFill>
                <a:srgbClr val="432918"/>
              </a:solidFill>
              <a:latin typeface="Caviar Dreams" pitchFamily="34" charset="0"/>
            </a:endParaRPr>
          </a:p>
        </p:txBody>
      </p:sp>
      <p:sp>
        <p:nvSpPr>
          <p:cNvPr id="9" name="Titre 8">
            <a:extLst>
              <a:ext uri="{FF2B5EF4-FFF2-40B4-BE49-F238E27FC236}">
                <a16:creationId xmlns:a16="http://schemas.microsoft.com/office/drawing/2014/main" id="{CE24A24E-B886-64B6-791C-2E322CE88470}"/>
              </a:ext>
            </a:extLst>
          </p:cNvPr>
          <p:cNvSpPr txBox="1">
            <a:spLocks/>
          </p:cNvSpPr>
          <p:nvPr/>
        </p:nvSpPr>
        <p:spPr>
          <a:xfrm>
            <a:off x="285696" y="1285990"/>
            <a:ext cx="8293963" cy="1427498"/>
          </a:xfrm>
          <a:prstGeom prst="rect">
            <a:avLst/>
          </a:prstGeom>
        </p:spPr>
        <p:txBody>
          <a:bodyPr lIns="68580" tIns="34290" rIns="68580" bIns="3429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685800">
              <a:lnSpc>
                <a:spcPct val="100000"/>
              </a:lnSpc>
              <a:spcBef>
                <a:spcPts val="0"/>
              </a:spcBef>
            </a:pPr>
            <a:r>
              <a:rPr lang="en-US" sz="1050" b="1" dirty="0" err="1">
                <a:solidFill>
                  <a:schemeClr val="accent4"/>
                </a:solidFill>
                <a:latin typeface="Lato"/>
              </a:rPr>
              <a:t>Renforcer</a:t>
            </a:r>
            <a:r>
              <a:rPr lang="en-US" sz="1050" b="1" dirty="0">
                <a:solidFill>
                  <a:schemeClr val="accent4"/>
                </a:solidFill>
                <a:latin typeface="Lato"/>
              </a:rPr>
              <a:t> le </a:t>
            </a:r>
            <a:r>
              <a:rPr lang="en-US" sz="1050" b="1" dirty="0" err="1">
                <a:solidFill>
                  <a:schemeClr val="accent4"/>
                </a:solidFill>
                <a:latin typeface="Lato"/>
              </a:rPr>
              <a:t>schéma</a:t>
            </a:r>
            <a:r>
              <a:rPr lang="en-US" sz="1050" b="1" dirty="0">
                <a:solidFill>
                  <a:schemeClr val="accent4"/>
                </a:solidFill>
                <a:latin typeface="Lato"/>
              </a:rPr>
              <a:t> </a:t>
            </a:r>
            <a:r>
              <a:rPr lang="en-US" sz="1050" b="1" dirty="0" err="1">
                <a:solidFill>
                  <a:schemeClr val="accent4"/>
                </a:solidFill>
                <a:latin typeface="Lato"/>
              </a:rPr>
              <a:t>d’accueil</a:t>
            </a:r>
            <a:r>
              <a:rPr lang="en-US" sz="1050" b="1" dirty="0">
                <a:solidFill>
                  <a:schemeClr val="accent4"/>
                </a:solidFill>
                <a:latin typeface="Lato"/>
              </a:rPr>
              <a:t> </a:t>
            </a:r>
            <a:r>
              <a:rPr lang="en-US" sz="1050" b="1" dirty="0" err="1">
                <a:solidFill>
                  <a:schemeClr val="accent4"/>
                </a:solidFill>
                <a:latin typeface="Lato"/>
              </a:rPr>
              <a:t>touristique</a:t>
            </a:r>
            <a:r>
              <a:rPr lang="en-US" sz="1050" b="1" dirty="0">
                <a:solidFill>
                  <a:schemeClr val="accent4"/>
                </a:solidFill>
                <a:latin typeface="Lato"/>
              </a:rPr>
              <a:t>  :</a:t>
            </a:r>
            <a:endParaRPr lang="en-US" sz="1050" b="1" dirty="0">
              <a:solidFill>
                <a:schemeClr val="accent4"/>
              </a:solidFill>
              <a:latin typeface="Lato"/>
              <a:ea typeface="Lato"/>
              <a:cs typeface="Lato"/>
            </a:endParaRPr>
          </a:p>
          <a:p>
            <a:pPr marL="557213" lvl="1" indent="-214313" defTabSz="685800">
              <a:spcBef>
                <a:spcPts val="225"/>
              </a:spcBef>
              <a:buFontTx/>
              <a:buChar char="-"/>
            </a:pPr>
            <a:r>
              <a:rPr lang="en-US" sz="1050" dirty="0" err="1">
                <a:solidFill>
                  <a:prstClr val="black"/>
                </a:solidFill>
                <a:latin typeface="Lato"/>
                <a:ea typeface="Lato"/>
                <a:cs typeface="Lato"/>
              </a:rPr>
              <a:t>Poursuivre</a:t>
            </a:r>
            <a:r>
              <a:rPr lang="en-US" sz="1050" dirty="0">
                <a:solidFill>
                  <a:prstClr val="black"/>
                </a:solidFill>
                <a:latin typeface="Lato"/>
                <a:ea typeface="Lato"/>
                <a:cs typeface="Lato"/>
              </a:rPr>
              <a:t> le travail </a:t>
            </a:r>
            <a:r>
              <a:rPr lang="en-US" sz="1050" dirty="0" err="1">
                <a:solidFill>
                  <a:prstClr val="black"/>
                </a:solidFill>
                <a:latin typeface="Lato"/>
                <a:ea typeface="Lato"/>
                <a:cs typeface="Lato"/>
              </a:rPr>
              <a:t>engagé</a:t>
            </a:r>
            <a:r>
              <a:rPr lang="en-US" sz="1050" dirty="0">
                <a:solidFill>
                  <a:prstClr val="black"/>
                </a:solidFill>
                <a:latin typeface="Lato"/>
                <a:ea typeface="Lato"/>
                <a:cs typeface="Lato"/>
              </a:rPr>
              <a:t> dans le cadre du SADI (</a:t>
            </a:r>
            <a:r>
              <a:rPr lang="en-US" sz="1050" dirty="0" err="1">
                <a:solidFill>
                  <a:prstClr val="black"/>
                </a:solidFill>
                <a:latin typeface="Lato"/>
                <a:ea typeface="Lato"/>
                <a:cs typeface="Lato"/>
              </a:rPr>
              <a:t>schéma</a:t>
            </a:r>
            <a:r>
              <a:rPr lang="en-US" sz="1050" dirty="0">
                <a:solidFill>
                  <a:prstClr val="black"/>
                </a:solidFill>
                <a:latin typeface="Lato"/>
                <a:ea typeface="Lato"/>
                <a:cs typeface="Lato"/>
              </a:rPr>
              <a:t> </a:t>
            </a:r>
            <a:r>
              <a:rPr lang="en-US" sz="1050" dirty="0" err="1">
                <a:solidFill>
                  <a:prstClr val="black"/>
                </a:solidFill>
                <a:latin typeface="Lato"/>
                <a:ea typeface="Lato"/>
                <a:cs typeface="Lato"/>
              </a:rPr>
              <a:t>d’accueil</a:t>
            </a:r>
            <a:r>
              <a:rPr lang="en-US" sz="1050" dirty="0">
                <a:solidFill>
                  <a:prstClr val="black"/>
                </a:solidFill>
                <a:latin typeface="Lato"/>
                <a:ea typeface="Lato"/>
                <a:cs typeface="Lato"/>
              </a:rPr>
              <a:t> et de diffusion de </a:t>
            </a:r>
            <a:r>
              <a:rPr lang="en-US" sz="1050" dirty="0" err="1">
                <a:solidFill>
                  <a:prstClr val="black"/>
                </a:solidFill>
                <a:latin typeface="Lato"/>
                <a:ea typeface="Lato"/>
                <a:cs typeface="Lato"/>
              </a:rPr>
              <a:t>l’information</a:t>
            </a:r>
            <a:r>
              <a:rPr lang="en-US" sz="1050" dirty="0">
                <a:solidFill>
                  <a:prstClr val="black"/>
                </a:solidFill>
                <a:latin typeface="Lato"/>
                <a:ea typeface="Lato"/>
                <a:cs typeface="Lato"/>
              </a:rPr>
              <a:t>)</a:t>
            </a:r>
            <a:endParaRPr lang="en-US" sz="1050" dirty="0" err="1">
              <a:solidFill>
                <a:prstClr val="black"/>
              </a:solidFill>
              <a:latin typeface="Lato"/>
              <a:ea typeface="Lato"/>
              <a:cs typeface="Lato"/>
            </a:endParaRPr>
          </a:p>
          <a:p>
            <a:pPr marL="557213" lvl="1" indent="-214313" defTabSz="685800">
              <a:spcBef>
                <a:spcPts val="225"/>
              </a:spcBef>
              <a:buFontTx/>
              <a:buChar char="-"/>
            </a:pPr>
            <a:r>
              <a:rPr lang="en-US" sz="1050" dirty="0">
                <a:solidFill>
                  <a:prstClr val="black"/>
                </a:solidFill>
                <a:latin typeface="Lato"/>
                <a:ea typeface="Lato"/>
                <a:cs typeface="Lato"/>
              </a:rPr>
              <a:t>Identifier les </a:t>
            </a:r>
            <a:r>
              <a:rPr lang="en-US" sz="1050" dirty="0" err="1">
                <a:solidFill>
                  <a:prstClr val="black"/>
                </a:solidFill>
                <a:latin typeface="Lato"/>
                <a:ea typeface="Lato"/>
                <a:cs typeface="Lato"/>
              </a:rPr>
              <a:t>marges</a:t>
            </a:r>
            <a:r>
              <a:rPr lang="en-US" sz="1050" dirty="0">
                <a:solidFill>
                  <a:prstClr val="black"/>
                </a:solidFill>
                <a:latin typeface="Lato"/>
                <a:ea typeface="Lato"/>
                <a:cs typeface="Lato"/>
              </a:rPr>
              <a:t> de </a:t>
            </a:r>
            <a:r>
              <a:rPr lang="en-US" sz="1050" dirty="0" err="1">
                <a:solidFill>
                  <a:prstClr val="black"/>
                </a:solidFill>
                <a:latin typeface="Lato"/>
                <a:ea typeface="Lato"/>
                <a:cs typeface="Lato"/>
              </a:rPr>
              <a:t>progrès</a:t>
            </a:r>
            <a:r>
              <a:rPr lang="en-US" sz="1050" dirty="0">
                <a:solidFill>
                  <a:prstClr val="black"/>
                </a:solidFill>
                <a:latin typeface="Lato"/>
                <a:ea typeface="Lato"/>
                <a:cs typeface="Lato"/>
              </a:rPr>
              <a:t> et </a:t>
            </a:r>
            <a:r>
              <a:rPr lang="en-US" sz="1050" dirty="0" err="1">
                <a:solidFill>
                  <a:prstClr val="black"/>
                </a:solidFill>
                <a:latin typeface="Lato"/>
                <a:ea typeface="Lato"/>
                <a:cs typeface="Lato"/>
              </a:rPr>
              <a:t>poursuivre</a:t>
            </a:r>
            <a:r>
              <a:rPr lang="en-US" sz="1050" dirty="0">
                <a:solidFill>
                  <a:prstClr val="black"/>
                </a:solidFill>
                <a:latin typeface="Lato"/>
                <a:ea typeface="Lato"/>
                <a:cs typeface="Lato"/>
              </a:rPr>
              <a:t> les </a:t>
            </a:r>
            <a:r>
              <a:rPr lang="en-US" sz="1050" dirty="0" err="1">
                <a:solidFill>
                  <a:prstClr val="black"/>
                </a:solidFill>
                <a:latin typeface="Lato"/>
                <a:ea typeface="Lato"/>
                <a:cs typeface="Lato"/>
              </a:rPr>
              <a:t>expérimentations</a:t>
            </a:r>
            <a:r>
              <a:rPr lang="en-US" sz="1050" dirty="0">
                <a:solidFill>
                  <a:prstClr val="black"/>
                </a:solidFill>
                <a:latin typeface="Lato"/>
                <a:ea typeface="Lato"/>
                <a:cs typeface="Lato"/>
              </a:rPr>
              <a:t> en </a:t>
            </a:r>
            <a:r>
              <a:rPr lang="en-US" sz="1050" dirty="0" err="1">
                <a:solidFill>
                  <a:prstClr val="black"/>
                </a:solidFill>
                <a:latin typeface="Lato"/>
                <a:ea typeface="Lato"/>
                <a:cs typeface="Lato"/>
              </a:rPr>
              <a:t>cours</a:t>
            </a:r>
            <a:r>
              <a:rPr lang="en-US" sz="1050" dirty="0">
                <a:solidFill>
                  <a:prstClr val="black"/>
                </a:solidFill>
                <a:latin typeface="Lato"/>
                <a:ea typeface="Lato"/>
                <a:cs typeface="Lato"/>
              </a:rPr>
              <a:t> pour </a:t>
            </a:r>
            <a:r>
              <a:rPr lang="en-US" sz="1050" dirty="0" err="1">
                <a:solidFill>
                  <a:prstClr val="black"/>
                </a:solidFill>
                <a:latin typeface="Lato"/>
                <a:ea typeface="Lato"/>
                <a:cs typeface="Lato"/>
              </a:rPr>
              <a:t>une</a:t>
            </a:r>
            <a:r>
              <a:rPr lang="en-US" sz="1050" dirty="0">
                <a:solidFill>
                  <a:prstClr val="black"/>
                </a:solidFill>
                <a:latin typeface="Lato"/>
                <a:ea typeface="Lato"/>
                <a:cs typeface="Lato"/>
              </a:rPr>
              <a:t> </a:t>
            </a:r>
            <a:r>
              <a:rPr lang="en-US" sz="1050" dirty="0" err="1">
                <a:solidFill>
                  <a:prstClr val="black"/>
                </a:solidFill>
                <a:latin typeface="Lato"/>
                <a:ea typeface="Lato"/>
                <a:cs typeface="Lato"/>
              </a:rPr>
              <a:t>expérience</a:t>
            </a:r>
            <a:r>
              <a:rPr lang="en-US" sz="1050" dirty="0">
                <a:solidFill>
                  <a:prstClr val="black"/>
                </a:solidFill>
                <a:latin typeface="Lato"/>
                <a:ea typeface="Lato"/>
                <a:cs typeface="Lato"/>
              </a:rPr>
              <a:t> </a:t>
            </a:r>
            <a:r>
              <a:rPr lang="en-US" sz="1050" dirty="0" err="1">
                <a:solidFill>
                  <a:prstClr val="black"/>
                </a:solidFill>
                <a:latin typeface="Lato"/>
                <a:ea typeface="Lato"/>
                <a:cs typeface="Lato"/>
              </a:rPr>
              <a:t>réussie</a:t>
            </a:r>
            <a:endParaRPr lang="en-US" sz="1050" dirty="0">
              <a:solidFill>
                <a:prstClr val="black"/>
              </a:solidFill>
              <a:latin typeface="Lato"/>
              <a:ea typeface="Lato"/>
              <a:cs typeface="Lato"/>
            </a:endParaRPr>
          </a:p>
          <a:p>
            <a:pPr marL="557213" lvl="1" indent="-214313" defTabSz="685800">
              <a:spcBef>
                <a:spcPts val="225"/>
              </a:spcBef>
              <a:buFontTx/>
              <a:buChar char="-"/>
            </a:pPr>
            <a:r>
              <a:rPr lang="en-US" sz="1050" b="1" u="sng" dirty="0" err="1">
                <a:solidFill>
                  <a:prstClr val="black"/>
                </a:solidFill>
                <a:latin typeface="Lato"/>
                <a:ea typeface="Lato"/>
                <a:cs typeface="Lato"/>
              </a:rPr>
              <a:t>Ecrire</a:t>
            </a:r>
            <a:r>
              <a:rPr lang="en-US" sz="1050" b="1" u="sng" dirty="0">
                <a:solidFill>
                  <a:prstClr val="black"/>
                </a:solidFill>
                <a:latin typeface="Lato"/>
                <a:ea typeface="Lato"/>
                <a:cs typeface="Lato"/>
              </a:rPr>
              <a:t> le </a:t>
            </a:r>
            <a:r>
              <a:rPr lang="en-US" sz="1050" b="1" u="sng" dirty="0" err="1">
                <a:solidFill>
                  <a:prstClr val="black"/>
                </a:solidFill>
                <a:latin typeface="Lato"/>
                <a:ea typeface="Lato"/>
                <a:cs typeface="Lato"/>
              </a:rPr>
              <a:t>projet</a:t>
            </a:r>
            <a:r>
              <a:rPr lang="en-US" sz="1050" b="1" u="sng" dirty="0">
                <a:solidFill>
                  <a:prstClr val="black"/>
                </a:solidFill>
                <a:latin typeface="Lato"/>
                <a:ea typeface="Lato"/>
                <a:cs typeface="Lato"/>
              </a:rPr>
              <a:t>  du </a:t>
            </a:r>
            <a:r>
              <a:rPr lang="en-US" sz="1050" b="1" u="sng" dirty="0" err="1">
                <a:solidFill>
                  <a:prstClr val="black"/>
                </a:solidFill>
                <a:latin typeface="Lato"/>
                <a:ea typeface="Lato"/>
                <a:cs typeface="Lato"/>
              </a:rPr>
              <a:t>futur</a:t>
            </a:r>
            <a:r>
              <a:rPr lang="en-US" sz="1050" b="1" u="sng" dirty="0">
                <a:solidFill>
                  <a:prstClr val="black"/>
                </a:solidFill>
                <a:latin typeface="Lato"/>
                <a:ea typeface="Lato"/>
                <a:cs typeface="Lato"/>
              </a:rPr>
              <a:t> OT : </a:t>
            </a:r>
            <a:r>
              <a:rPr lang="en-US" sz="1050" b="1" u="sng" dirty="0" err="1">
                <a:solidFill>
                  <a:prstClr val="black"/>
                </a:solidFill>
                <a:latin typeface="Lato"/>
                <a:ea typeface="Lato"/>
                <a:cs typeface="Lato"/>
              </a:rPr>
              <a:t>positionnement</a:t>
            </a:r>
            <a:r>
              <a:rPr lang="en-US" sz="1050" b="1" u="sng" dirty="0">
                <a:solidFill>
                  <a:prstClr val="black"/>
                </a:solidFill>
                <a:latin typeface="Lato"/>
                <a:ea typeface="Lato"/>
                <a:cs typeface="Lato"/>
              </a:rPr>
              <a:t> sur le </a:t>
            </a:r>
            <a:r>
              <a:rPr lang="en-US" sz="1050" b="1" u="sng" dirty="0" err="1">
                <a:solidFill>
                  <a:prstClr val="black"/>
                </a:solidFill>
                <a:latin typeface="Lato"/>
                <a:ea typeface="Lato"/>
                <a:cs typeface="Lato"/>
              </a:rPr>
              <a:t>territoire</a:t>
            </a:r>
            <a:r>
              <a:rPr lang="en-US" sz="1050" b="1" u="sng" dirty="0">
                <a:solidFill>
                  <a:prstClr val="black"/>
                </a:solidFill>
                <a:latin typeface="Lato"/>
                <a:ea typeface="Lato"/>
                <a:cs typeface="Lato"/>
              </a:rPr>
              <a:t>, </a:t>
            </a:r>
            <a:r>
              <a:rPr lang="en-US" sz="1050" b="1" u="sng" dirty="0" err="1">
                <a:solidFill>
                  <a:prstClr val="black"/>
                </a:solidFill>
                <a:latin typeface="Lato"/>
                <a:ea typeface="Lato"/>
                <a:cs typeface="Lato"/>
              </a:rPr>
              <a:t>rôle</a:t>
            </a:r>
            <a:r>
              <a:rPr lang="en-US" sz="1050" b="1" u="sng" dirty="0">
                <a:solidFill>
                  <a:prstClr val="black"/>
                </a:solidFill>
                <a:latin typeface="Lato"/>
                <a:ea typeface="Lato"/>
                <a:cs typeface="Lato"/>
              </a:rPr>
              <a:t>…</a:t>
            </a:r>
          </a:p>
          <a:p>
            <a:pPr marL="557213" lvl="1" indent="-214313" defTabSz="685800">
              <a:spcBef>
                <a:spcPts val="225"/>
              </a:spcBef>
              <a:buFontTx/>
              <a:buChar char="-"/>
            </a:pPr>
            <a:r>
              <a:rPr lang="en-US" sz="1050" dirty="0" err="1">
                <a:solidFill>
                  <a:prstClr val="black"/>
                </a:solidFill>
                <a:latin typeface="Lato"/>
                <a:ea typeface="Lato"/>
                <a:cs typeface="Lato"/>
              </a:rPr>
              <a:t>Construire</a:t>
            </a:r>
            <a:r>
              <a:rPr lang="en-US" sz="1050" dirty="0">
                <a:solidFill>
                  <a:prstClr val="black"/>
                </a:solidFill>
                <a:latin typeface="Lato"/>
                <a:ea typeface="Lato"/>
                <a:cs typeface="Lato"/>
              </a:rPr>
              <a:t> un </a:t>
            </a:r>
            <a:r>
              <a:rPr lang="en-US" sz="1050" dirty="0" err="1">
                <a:solidFill>
                  <a:prstClr val="black"/>
                </a:solidFill>
                <a:latin typeface="Lato"/>
                <a:ea typeface="Lato"/>
                <a:cs typeface="Lato"/>
              </a:rPr>
              <a:t>Schéma</a:t>
            </a:r>
            <a:r>
              <a:rPr lang="en-US" sz="1050" dirty="0">
                <a:solidFill>
                  <a:prstClr val="black"/>
                </a:solidFill>
                <a:latin typeface="Lato"/>
                <a:ea typeface="Lato"/>
                <a:cs typeface="Lato"/>
              </a:rPr>
              <a:t> de </a:t>
            </a:r>
            <a:r>
              <a:rPr lang="en-US" sz="1050" dirty="0" err="1">
                <a:solidFill>
                  <a:prstClr val="black"/>
                </a:solidFill>
                <a:latin typeface="Lato"/>
                <a:ea typeface="Lato"/>
                <a:cs typeface="Lato"/>
              </a:rPr>
              <a:t>signalétique</a:t>
            </a:r>
            <a:r>
              <a:rPr lang="en-US" sz="1050" dirty="0">
                <a:solidFill>
                  <a:prstClr val="black"/>
                </a:solidFill>
                <a:latin typeface="Lato"/>
                <a:ea typeface="Lato"/>
                <a:cs typeface="Lato"/>
              </a:rPr>
              <a:t> </a:t>
            </a:r>
            <a:r>
              <a:rPr lang="en-US" sz="1050" dirty="0" err="1">
                <a:solidFill>
                  <a:prstClr val="black"/>
                </a:solidFill>
                <a:latin typeface="Lato"/>
                <a:ea typeface="Lato"/>
                <a:cs typeface="Lato"/>
              </a:rPr>
              <a:t>touristique</a:t>
            </a:r>
            <a:r>
              <a:rPr lang="en-US" sz="1050" dirty="0">
                <a:solidFill>
                  <a:prstClr val="black"/>
                </a:solidFill>
                <a:latin typeface="Lato"/>
                <a:ea typeface="Lato"/>
                <a:cs typeface="Lato"/>
              </a:rPr>
              <a:t> à </a:t>
            </a:r>
            <a:r>
              <a:rPr lang="en-US" sz="1050" dirty="0" err="1">
                <a:solidFill>
                  <a:prstClr val="black"/>
                </a:solidFill>
                <a:latin typeface="Lato"/>
                <a:ea typeface="Lato"/>
                <a:cs typeface="Lato"/>
              </a:rPr>
              <a:t>l’échelle</a:t>
            </a:r>
            <a:r>
              <a:rPr lang="en-US" sz="1050" dirty="0">
                <a:solidFill>
                  <a:prstClr val="black"/>
                </a:solidFill>
                <a:latin typeface="Lato"/>
                <a:ea typeface="Lato"/>
                <a:cs typeface="Lato"/>
              </a:rPr>
              <a:t> de </a:t>
            </a:r>
            <a:r>
              <a:rPr lang="en-US" sz="1050" dirty="0" err="1">
                <a:solidFill>
                  <a:prstClr val="black"/>
                </a:solidFill>
                <a:latin typeface="Lato"/>
                <a:ea typeface="Lato"/>
                <a:cs typeface="Lato"/>
              </a:rPr>
              <a:t>Mellois</a:t>
            </a:r>
            <a:r>
              <a:rPr lang="en-US" sz="1050" dirty="0">
                <a:solidFill>
                  <a:prstClr val="black"/>
                </a:solidFill>
                <a:latin typeface="Lato"/>
                <a:ea typeface="Lato"/>
                <a:cs typeface="Lato"/>
              </a:rPr>
              <a:t> </a:t>
            </a:r>
            <a:r>
              <a:rPr lang="en-US" sz="1050" dirty="0" err="1">
                <a:solidFill>
                  <a:prstClr val="black"/>
                </a:solidFill>
                <a:latin typeface="Lato"/>
                <a:ea typeface="Lato"/>
                <a:cs typeface="Lato"/>
              </a:rPr>
              <a:t>en</a:t>
            </a:r>
            <a:r>
              <a:rPr lang="en-US" sz="1050" dirty="0">
                <a:solidFill>
                  <a:prstClr val="black"/>
                </a:solidFill>
                <a:latin typeface="Lato"/>
                <a:ea typeface="Lato"/>
                <a:cs typeface="Lato"/>
              </a:rPr>
              <a:t> Poitou</a:t>
            </a:r>
          </a:p>
          <a:p>
            <a:pPr marL="214313" indent="-214313" defTabSz="685800">
              <a:buFontTx/>
              <a:buChar char="-"/>
            </a:pPr>
            <a:endParaRPr lang="en-US" sz="1050" dirty="0">
              <a:solidFill>
                <a:prstClr val="black"/>
              </a:solidFill>
              <a:latin typeface="Lato"/>
              <a:ea typeface="Lato"/>
              <a:cs typeface="Lato"/>
            </a:endParaRPr>
          </a:p>
          <a:p>
            <a:pPr marL="214313" indent="-214313" defTabSz="685800">
              <a:buFontTx/>
              <a:buChar char="-"/>
            </a:pPr>
            <a:endParaRPr lang="en-US" sz="1050" dirty="0">
              <a:solidFill>
                <a:prstClr val="black"/>
              </a:solidFill>
              <a:latin typeface="Lato"/>
              <a:ea typeface="Lato"/>
              <a:cs typeface="Lato"/>
            </a:endParaRPr>
          </a:p>
        </p:txBody>
      </p:sp>
      <p:sp>
        <p:nvSpPr>
          <p:cNvPr id="10" name="Titre 8">
            <a:extLst>
              <a:ext uri="{FF2B5EF4-FFF2-40B4-BE49-F238E27FC236}">
                <a16:creationId xmlns:a16="http://schemas.microsoft.com/office/drawing/2014/main" id="{D2D8D52C-5AAC-468F-9F12-DCD8207671B8}"/>
              </a:ext>
            </a:extLst>
          </p:cNvPr>
          <p:cNvSpPr txBox="1">
            <a:spLocks/>
          </p:cNvSpPr>
          <p:nvPr/>
        </p:nvSpPr>
        <p:spPr>
          <a:xfrm>
            <a:off x="255821" y="2249567"/>
            <a:ext cx="8293963" cy="1427498"/>
          </a:xfrm>
          <a:prstGeom prst="rect">
            <a:avLst/>
          </a:prstGeom>
        </p:spPr>
        <p:txBody>
          <a:bodyPr lIns="68580" tIns="34290" rIns="68580" bIns="3429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685800">
              <a:lnSpc>
                <a:spcPct val="100000"/>
              </a:lnSpc>
              <a:spcBef>
                <a:spcPts val="0"/>
              </a:spcBef>
            </a:pPr>
            <a:r>
              <a:rPr lang="en-US" sz="1050" b="1" dirty="0" err="1">
                <a:solidFill>
                  <a:schemeClr val="accent4"/>
                </a:solidFill>
                <a:latin typeface="Lato"/>
              </a:rPr>
              <a:t>Soutenir</a:t>
            </a:r>
            <a:r>
              <a:rPr lang="en-US" sz="1050" b="1" dirty="0">
                <a:solidFill>
                  <a:schemeClr val="accent4"/>
                </a:solidFill>
                <a:latin typeface="Lato"/>
              </a:rPr>
              <a:t> la performance des </a:t>
            </a:r>
            <a:r>
              <a:rPr lang="en-US" sz="1050" b="1" dirty="0" err="1">
                <a:solidFill>
                  <a:schemeClr val="accent4"/>
                </a:solidFill>
                <a:latin typeface="Lato"/>
              </a:rPr>
              <a:t>entreprises</a:t>
            </a:r>
            <a:r>
              <a:rPr lang="en-US" sz="1050" b="1" dirty="0">
                <a:solidFill>
                  <a:schemeClr val="accent4"/>
                </a:solidFill>
                <a:latin typeface="Lato"/>
              </a:rPr>
              <a:t> de </a:t>
            </a:r>
            <a:r>
              <a:rPr lang="en-US" sz="1050" b="1" dirty="0" err="1">
                <a:solidFill>
                  <a:schemeClr val="accent4"/>
                </a:solidFill>
                <a:latin typeface="Lato"/>
              </a:rPr>
              <a:t>l'hébergement</a:t>
            </a:r>
            <a:r>
              <a:rPr lang="en-US" sz="1050" b="1" dirty="0">
                <a:solidFill>
                  <a:schemeClr val="accent4"/>
                </a:solidFill>
                <a:latin typeface="Lato"/>
              </a:rPr>
              <a:t> </a:t>
            </a:r>
            <a:r>
              <a:rPr lang="en-US" sz="1050" b="1" dirty="0" err="1">
                <a:solidFill>
                  <a:schemeClr val="accent4"/>
                </a:solidFill>
                <a:latin typeface="Lato"/>
              </a:rPr>
              <a:t>touristique</a:t>
            </a:r>
            <a:r>
              <a:rPr lang="en-US" sz="1050" b="1" dirty="0">
                <a:solidFill>
                  <a:schemeClr val="accent4"/>
                </a:solidFill>
                <a:latin typeface="Lato"/>
              </a:rPr>
              <a:t> :</a:t>
            </a:r>
            <a:endParaRPr lang="en-US" sz="1050" dirty="0">
              <a:solidFill>
                <a:schemeClr val="accent4"/>
              </a:solidFill>
              <a:latin typeface="Calibri Light" panose="020F0302020204030204"/>
              <a:cs typeface="Calibri Light"/>
            </a:endParaRPr>
          </a:p>
          <a:p>
            <a:pPr marL="557213" lvl="1" indent="-214313" defTabSz="685800">
              <a:lnSpc>
                <a:spcPct val="110000"/>
              </a:lnSpc>
              <a:spcBef>
                <a:spcPts val="225"/>
              </a:spcBef>
              <a:buFontTx/>
              <a:buChar char="-"/>
            </a:pPr>
            <a:r>
              <a:rPr lang="en-US" sz="1050" b="1" u="sng" dirty="0">
                <a:solidFill>
                  <a:prstClr val="black"/>
                </a:solidFill>
                <a:latin typeface="Lato"/>
                <a:ea typeface="Lato"/>
                <a:cs typeface="Lato"/>
              </a:rPr>
              <a:t>Proposer un </a:t>
            </a:r>
            <a:r>
              <a:rPr lang="en-US" sz="1050" b="1" u="sng" dirty="0" err="1">
                <a:solidFill>
                  <a:prstClr val="black"/>
                </a:solidFill>
                <a:latin typeface="Lato"/>
                <a:ea typeface="Lato"/>
                <a:cs typeface="Lato"/>
              </a:rPr>
              <a:t>dispositif</a:t>
            </a:r>
            <a:r>
              <a:rPr lang="en-US" sz="1050" b="1" u="sng" dirty="0">
                <a:solidFill>
                  <a:prstClr val="black"/>
                </a:solidFill>
                <a:latin typeface="Lato"/>
                <a:ea typeface="Lato"/>
                <a:cs typeface="Lato"/>
              </a:rPr>
              <a:t> </a:t>
            </a:r>
            <a:r>
              <a:rPr lang="en-US" sz="1050" b="1" u="sng" dirty="0" err="1">
                <a:solidFill>
                  <a:prstClr val="black"/>
                </a:solidFill>
                <a:latin typeface="Lato"/>
                <a:ea typeface="Lato"/>
                <a:cs typeface="Lato"/>
              </a:rPr>
              <a:t>afin</a:t>
            </a:r>
            <a:r>
              <a:rPr lang="en-US" sz="1050" b="1" u="sng" dirty="0">
                <a:solidFill>
                  <a:prstClr val="black"/>
                </a:solidFill>
                <a:latin typeface="Lato"/>
                <a:ea typeface="Lato"/>
                <a:cs typeface="Lato"/>
              </a:rPr>
              <a:t> </a:t>
            </a:r>
            <a:r>
              <a:rPr lang="en-US" sz="1050" b="1" u="sng" dirty="0" err="1">
                <a:solidFill>
                  <a:prstClr val="black"/>
                </a:solidFill>
                <a:latin typeface="Lato"/>
                <a:ea typeface="Lato"/>
                <a:cs typeface="Lato"/>
              </a:rPr>
              <a:t>d’accompagner</a:t>
            </a:r>
            <a:r>
              <a:rPr lang="en-US" sz="1050" b="1" u="sng" dirty="0">
                <a:solidFill>
                  <a:prstClr val="black"/>
                </a:solidFill>
                <a:latin typeface="Lato"/>
                <a:ea typeface="Lato"/>
                <a:cs typeface="Lato"/>
              </a:rPr>
              <a:t> la reprise / transmission des structures </a:t>
            </a:r>
          </a:p>
          <a:p>
            <a:pPr marL="557213" lvl="1" indent="-214313" defTabSz="685800">
              <a:lnSpc>
                <a:spcPct val="110000"/>
              </a:lnSpc>
              <a:spcBef>
                <a:spcPts val="225"/>
              </a:spcBef>
              <a:buFontTx/>
              <a:buChar char="-"/>
            </a:pPr>
            <a:r>
              <a:rPr lang="en-US" sz="1050" dirty="0" err="1">
                <a:solidFill>
                  <a:prstClr val="black"/>
                </a:solidFill>
                <a:latin typeface="Lato"/>
                <a:ea typeface="Lato"/>
                <a:cs typeface="Lato"/>
              </a:rPr>
              <a:t>Favoriser</a:t>
            </a:r>
            <a:r>
              <a:rPr lang="en-US" sz="1050" dirty="0">
                <a:solidFill>
                  <a:prstClr val="black"/>
                </a:solidFill>
                <a:latin typeface="Lato"/>
                <a:ea typeface="Lato"/>
                <a:cs typeface="Lato"/>
              </a:rPr>
              <a:t> la </a:t>
            </a:r>
            <a:r>
              <a:rPr lang="en-US" sz="1050" dirty="0" err="1">
                <a:solidFill>
                  <a:prstClr val="black"/>
                </a:solidFill>
                <a:latin typeface="Lato"/>
                <a:ea typeface="Lato"/>
                <a:cs typeface="Lato"/>
              </a:rPr>
              <a:t>création</a:t>
            </a:r>
            <a:r>
              <a:rPr lang="en-US" sz="1050" dirty="0">
                <a:solidFill>
                  <a:prstClr val="black"/>
                </a:solidFill>
                <a:latin typeface="Lato"/>
                <a:ea typeface="Lato"/>
                <a:cs typeface="Lato"/>
              </a:rPr>
              <a:t> </a:t>
            </a:r>
            <a:r>
              <a:rPr lang="en-US" sz="1050" dirty="0" err="1">
                <a:solidFill>
                  <a:prstClr val="black"/>
                </a:solidFill>
                <a:latin typeface="Lato"/>
                <a:ea typeface="Lato"/>
                <a:cs typeface="Lato"/>
              </a:rPr>
              <a:t>d’hébergements</a:t>
            </a:r>
            <a:r>
              <a:rPr lang="en-US" sz="1050" dirty="0">
                <a:solidFill>
                  <a:prstClr val="black"/>
                </a:solidFill>
                <a:latin typeface="Lato"/>
                <a:ea typeface="Lato"/>
                <a:cs typeface="Lato"/>
              </a:rPr>
              <a:t> </a:t>
            </a:r>
            <a:r>
              <a:rPr lang="en-US" sz="1050" dirty="0" err="1">
                <a:solidFill>
                  <a:prstClr val="black"/>
                </a:solidFill>
                <a:latin typeface="Lato"/>
                <a:ea typeface="Lato"/>
                <a:cs typeface="Lato"/>
              </a:rPr>
              <a:t>privilégiant</a:t>
            </a:r>
            <a:r>
              <a:rPr lang="en-US" sz="1050" dirty="0">
                <a:solidFill>
                  <a:prstClr val="black"/>
                </a:solidFill>
                <a:latin typeface="Lato"/>
                <a:ea typeface="Lato"/>
                <a:cs typeface="Lato"/>
              </a:rPr>
              <a:t> les </a:t>
            </a:r>
            <a:r>
              <a:rPr lang="en-US" sz="1050" dirty="0" err="1">
                <a:solidFill>
                  <a:prstClr val="black"/>
                </a:solidFill>
                <a:latin typeface="Lato"/>
                <a:ea typeface="Lato"/>
                <a:cs typeface="Lato"/>
              </a:rPr>
              <a:t>principes</a:t>
            </a:r>
            <a:r>
              <a:rPr lang="en-US" sz="1050" dirty="0">
                <a:solidFill>
                  <a:prstClr val="black"/>
                </a:solidFill>
                <a:latin typeface="Lato"/>
                <a:ea typeface="Lato"/>
                <a:cs typeface="Lato"/>
              </a:rPr>
              <a:t> de </a:t>
            </a:r>
            <a:r>
              <a:rPr lang="en-US" sz="1050" dirty="0" err="1">
                <a:solidFill>
                  <a:prstClr val="black"/>
                </a:solidFill>
                <a:latin typeface="Lato"/>
                <a:ea typeface="Lato"/>
                <a:cs typeface="Lato"/>
              </a:rPr>
              <a:t>l’éco</a:t>
            </a:r>
            <a:r>
              <a:rPr lang="en-US" sz="1050" dirty="0">
                <a:solidFill>
                  <a:prstClr val="black"/>
                </a:solidFill>
                <a:latin typeface="Lato"/>
                <a:ea typeface="Lato"/>
                <a:cs typeface="Lato"/>
              </a:rPr>
              <a:t> construction</a:t>
            </a:r>
          </a:p>
          <a:p>
            <a:pPr marL="557213" lvl="1" indent="-214313" defTabSz="685800">
              <a:lnSpc>
                <a:spcPct val="110000"/>
              </a:lnSpc>
              <a:spcBef>
                <a:spcPts val="225"/>
              </a:spcBef>
              <a:buFontTx/>
              <a:buChar char="-"/>
            </a:pPr>
            <a:r>
              <a:rPr lang="en-US" sz="1050" dirty="0">
                <a:solidFill>
                  <a:prstClr val="black"/>
                </a:solidFill>
                <a:latin typeface="Lato"/>
                <a:ea typeface="Lato"/>
                <a:cs typeface="Lato"/>
              </a:rPr>
              <a:t>Proposer un </a:t>
            </a:r>
            <a:r>
              <a:rPr lang="en-US" sz="1050" dirty="0" err="1">
                <a:solidFill>
                  <a:prstClr val="black"/>
                </a:solidFill>
                <a:latin typeface="Lato"/>
                <a:ea typeface="Lato"/>
                <a:cs typeface="Lato"/>
              </a:rPr>
              <a:t>dispositif</a:t>
            </a:r>
            <a:r>
              <a:rPr lang="en-US" sz="1050" dirty="0">
                <a:solidFill>
                  <a:prstClr val="black"/>
                </a:solidFill>
                <a:latin typeface="Lato"/>
                <a:ea typeface="Lato"/>
                <a:cs typeface="Lato"/>
              </a:rPr>
              <a:t> pour aider les </a:t>
            </a:r>
            <a:r>
              <a:rPr lang="en-US" sz="1050" dirty="0" err="1">
                <a:solidFill>
                  <a:prstClr val="black"/>
                </a:solidFill>
                <a:latin typeface="Lato"/>
                <a:ea typeface="Lato"/>
                <a:cs typeface="Lato"/>
              </a:rPr>
              <a:t>hôtels</a:t>
            </a:r>
            <a:r>
              <a:rPr lang="en-US" sz="1050" dirty="0">
                <a:solidFill>
                  <a:prstClr val="black"/>
                </a:solidFill>
                <a:latin typeface="Lato"/>
                <a:ea typeface="Lato"/>
                <a:cs typeface="Lato"/>
              </a:rPr>
              <a:t> et restaurants à </a:t>
            </a:r>
            <a:r>
              <a:rPr lang="en-US" sz="1050" dirty="0" err="1">
                <a:solidFill>
                  <a:prstClr val="black"/>
                </a:solidFill>
                <a:latin typeface="Lato"/>
                <a:ea typeface="Lato"/>
                <a:cs typeface="Lato"/>
              </a:rPr>
              <a:t>travailler</a:t>
            </a:r>
            <a:r>
              <a:rPr lang="en-US" sz="1050" dirty="0">
                <a:solidFill>
                  <a:prstClr val="black"/>
                </a:solidFill>
                <a:latin typeface="Lato"/>
                <a:ea typeface="Lato"/>
                <a:cs typeface="Lato"/>
              </a:rPr>
              <a:t> les ambiances </a:t>
            </a:r>
          </a:p>
          <a:p>
            <a:pPr marL="557213" lvl="1" indent="-214313" defTabSz="685800">
              <a:lnSpc>
                <a:spcPct val="110000"/>
              </a:lnSpc>
              <a:spcBef>
                <a:spcPts val="225"/>
              </a:spcBef>
              <a:buFontTx/>
              <a:buChar char="-"/>
            </a:pPr>
            <a:r>
              <a:rPr lang="en-US" sz="1050" dirty="0" err="1">
                <a:solidFill>
                  <a:prstClr val="black"/>
                </a:solidFill>
                <a:latin typeface="Lato"/>
                <a:ea typeface="Lato"/>
                <a:cs typeface="Lato"/>
              </a:rPr>
              <a:t>Accompagner</a:t>
            </a:r>
            <a:r>
              <a:rPr lang="en-US" sz="1050" dirty="0">
                <a:solidFill>
                  <a:prstClr val="black"/>
                </a:solidFill>
                <a:latin typeface="Lato"/>
                <a:ea typeface="Lato"/>
                <a:cs typeface="Lato"/>
              </a:rPr>
              <a:t> les </a:t>
            </a:r>
            <a:r>
              <a:rPr lang="en-US" sz="1050" dirty="0" err="1">
                <a:solidFill>
                  <a:prstClr val="black"/>
                </a:solidFill>
                <a:latin typeface="Lato"/>
                <a:ea typeface="Lato"/>
                <a:cs typeface="Lato"/>
              </a:rPr>
              <a:t>collectivités</a:t>
            </a:r>
            <a:r>
              <a:rPr lang="en-US" sz="1050" dirty="0">
                <a:solidFill>
                  <a:prstClr val="black"/>
                </a:solidFill>
                <a:latin typeface="Lato"/>
                <a:ea typeface="Lato"/>
                <a:cs typeface="Lato"/>
              </a:rPr>
              <a:t> propriétaires / </a:t>
            </a:r>
            <a:r>
              <a:rPr lang="en-US" sz="1050" dirty="0" err="1">
                <a:solidFill>
                  <a:prstClr val="black"/>
                </a:solidFill>
                <a:latin typeface="Lato"/>
                <a:ea typeface="Lato"/>
                <a:cs typeface="Lato"/>
              </a:rPr>
              <a:t>gestionnaires</a:t>
            </a:r>
            <a:r>
              <a:rPr lang="en-US" sz="1050" dirty="0">
                <a:solidFill>
                  <a:prstClr val="black"/>
                </a:solidFill>
                <a:latin typeface="Lato"/>
                <a:ea typeface="Lato"/>
                <a:cs typeface="Lato"/>
              </a:rPr>
              <a:t> </a:t>
            </a:r>
            <a:r>
              <a:rPr lang="en-US" sz="1050" dirty="0" err="1">
                <a:solidFill>
                  <a:prstClr val="black"/>
                </a:solidFill>
                <a:latin typeface="Lato"/>
                <a:ea typeface="Lato"/>
                <a:cs typeface="Lato"/>
              </a:rPr>
              <a:t>d'équipements</a:t>
            </a:r>
            <a:endParaRPr lang="en-US" sz="1050" dirty="0">
              <a:solidFill>
                <a:prstClr val="black"/>
              </a:solidFill>
              <a:latin typeface="Lato"/>
              <a:ea typeface="Lato"/>
              <a:cs typeface="Lato"/>
            </a:endParaRPr>
          </a:p>
          <a:p>
            <a:pPr marL="557213" lvl="1" indent="-214313" defTabSz="685800">
              <a:lnSpc>
                <a:spcPct val="110000"/>
              </a:lnSpc>
              <a:spcBef>
                <a:spcPts val="225"/>
              </a:spcBef>
              <a:buFontTx/>
              <a:buChar char="-"/>
            </a:pPr>
            <a:r>
              <a:rPr lang="en-US" sz="1050" dirty="0" err="1">
                <a:solidFill>
                  <a:prstClr val="black"/>
                </a:solidFill>
                <a:latin typeface="Lato"/>
                <a:ea typeface="Lato"/>
                <a:cs typeface="Lato"/>
              </a:rPr>
              <a:t>Etudier</a:t>
            </a:r>
            <a:r>
              <a:rPr lang="en-US" sz="1050" dirty="0">
                <a:solidFill>
                  <a:prstClr val="black"/>
                </a:solidFill>
                <a:latin typeface="Lato"/>
                <a:ea typeface="Lato"/>
                <a:cs typeface="Lato"/>
              </a:rPr>
              <a:t> les </a:t>
            </a:r>
            <a:r>
              <a:rPr lang="en-US" sz="1050" dirty="0" err="1">
                <a:solidFill>
                  <a:prstClr val="black"/>
                </a:solidFill>
                <a:latin typeface="Lato"/>
                <a:ea typeface="Lato"/>
                <a:cs typeface="Lato"/>
              </a:rPr>
              <a:t>opportunités</a:t>
            </a:r>
            <a:r>
              <a:rPr lang="en-US" sz="1050" dirty="0">
                <a:solidFill>
                  <a:prstClr val="black"/>
                </a:solidFill>
                <a:latin typeface="Lato"/>
                <a:ea typeface="Lato"/>
                <a:cs typeface="Lato"/>
              </a:rPr>
              <a:t> pour </a:t>
            </a:r>
            <a:r>
              <a:rPr lang="en-US" sz="1050" dirty="0" err="1">
                <a:solidFill>
                  <a:prstClr val="black"/>
                </a:solidFill>
                <a:latin typeface="Lato"/>
                <a:ea typeface="Lato"/>
                <a:cs typeface="Lato"/>
              </a:rPr>
              <a:t>développer</a:t>
            </a:r>
            <a:r>
              <a:rPr lang="en-US" sz="1050" dirty="0">
                <a:solidFill>
                  <a:prstClr val="black"/>
                </a:solidFill>
                <a:latin typeface="Lato"/>
                <a:ea typeface="Lato"/>
                <a:cs typeface="Lato"/>
              </a:rPr>
              <a:t> </a:t>
            </a:r>
            <a:r>
              <a:rPr lang="en-US" sz="1050" dirty="0" err="1">
                <a:solidFill>
                  <a:prstClr val="black"/>
                </a:solidFill>
                <a:latin typeface="Lato"/>
                <a:ea typeface="Lato"/>
                <a:cs typeface="Lato"/>
              </a:rPr>
              <a:t>l’hébergement</a:t>
            </a:r>
            <a:r>
              <a:rPr lang="en-US" sz="1050" dirty="0">
                <a:solidFill>
                  <a:prstClr val="black"/>
                </a:solidFill>
                <a:latin typeface="Lato"/>
                <a:ea typeface="Lato"/>
                <a:cs typeface="Lato"/>
              </a:rPr>
              <a:t> </a:t>
            </a:r>
            <a:r>
              <a:rPr lang="en-US" sz="1050" dirty="0" err="1">
                <a:solidFill>
                  <a:prstClr val="black"/>
                </a:solidFill>
                <a:latin typeface="Lato"/>
                <a:ea typeface="Lato"/>
                <a:cs typeface="Lato"/>
              </a:rPr>
              <a:t>insolite</a:t>
            </a:r>
            <a:r>
              <a:rPr lang="en-US" sz="1050" dirty="0">
                <a:solidFill>
                  <a:prstClr val="black"/>
                </a:solidFill>
                <a:latin typeface="Lato"/>
                <a:ea typeface="Lato"/>
                <a:cs typeface="Lato"/>
              </a:rPr>
              <a:t> </a:t>
            </a:r>
          </a:p>
          <a:p>
            <a:pPr marL="214313" indent="-214313" defTabSz="685800">
              <a:buFontTx/>
              <a:buChar char="-"/>
            </a:pPr>
            <a:endParaRPr lang="en-US" sz="1050" dirty="0">
              <a:solidFill>
                <a:prstClr val="black"/>
              </a:solidFill>
              <a:latin typeface="Lato"/>
              <a:ea typeface="Lato"/>
              <a:cs typeface="Lato"/>
            </a:endParaRPr>
          </a:p>
          <a:p>
            <a:pPr marL="214313" indent="-214313" defTabSz="685800">
              <a:buFontTx/>
              <a:buChar char="-"/>
            </a:pPr>
            <a:endParaRPr lang="en-US" sz="1050" dirty="0">
              <a:solidFill>
                <a:prstClr val="black"/>
              </a:solidFill>
              <a:latin typeface="Lato"/>
              <a:ea typeface="Lato"/>
              <a:cs typeface="Lato"/>
            </a:endParaRPr>
          </a:p>
        </p:txBody>
      </p:sp>
      <p:sp>
        <p:nvSpPr>
          <p:cNvPr id="11" name="Titre 8">
            <a:extLst>
              <a:ext uri="{FF2B5EF4-FFF2-40B4-BE49-F238E27FC236}">
                <a16:creationId xmlns:a16="http://schemas.microsoft.com/office/drawing/2014/main" id="{3EC26B14-2E1E-44A7-B157-2374A31EF963}"/>
              </a:ext>
            </a:extLst>
          </p:cNvPr>
          <p:cNvSpPr txBox="1">
            <a:spLocks/>
          </p:cNvSpPr>
          <p:nvPr/>
        </p:nvSpPr>
        <p:spPr>
          <a:xfrm>
            <a:off x="285696" y="3535424"/>
            <a:ext cx="8572608" cy="1427498"/>
          </a:xfrm>
          <a:prstGeom prst="rect">
            <a:avLst/>
          </a:prstGeom>
        </p:spPr>
        <p:txBody>
          <a:bodyPr lIns="68580" tIns="34290" rIns="68580" bIns="3429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685800">
              <a:lnSpc>
                <a:spcPct val="100000"/>
              </a:lnSpc>
              <a:spcBef>
                <a:spcPts val="0"/>
              </a:spcBef>
            </a:pPr>
            <a:r>
              <a:rPr lang="en-US" sz="1050" b="1" dirty="0" err="1">
                <a:solidFill>
                  <a:schemeClr val="accent4"/>
                </a:solidFill>
                <a:latin typeface="Lato"/>
              </a:rPr>
              <a:t>Conforter</a:t>
            </a:r>
            <a:r>
              <a:rPr lang="en-US" sz="1050" b="1" dirty="0">
                <a:solidFill>
                  <a:schemeClr val="accent4"/>
                </a:solidFill>
                <a:latin typeface="Lato"/>
              </a:rPr>
              <a:t> </a:t>
            </a:r>
            <a:r>
              <a:rPr lang="en-US" sz="1050" b="1" dirty="0" err="1">
                <a:solidFill>
                  <a:schemeClr val="accent4"/>
                </a:solidFill>
                <a:latin typeface="Lato"/>
              </a:rPr>
              <a:t>l'offre</a:t>
            </a:r>
            <a:r>
              <a:rPr lang="en-US" sz="1050" b="1" dirty="0">
                <a:solidFill>
                  <a:schemeClr val="accent4"/>
                </a:solidFill>
                <a:latin typeface="Lato"/>
              </a:rPr>
              <a:t> </a:t>
            </a:r>
            <a:r>
              <a:rPr lang="en-US" sz="1050" b="1" dirty="0" err="1">
                <a:solidFill>
                  <a:schemeClr val="accent4"/>
                </a:solidFill>
                <a:latin typeface="Lato"/>
              </a:rPr>
              <a:t>itinérance</a:t>
            </a:r>
            <a:r>
              <a:rPr lang="en-US" sz="1050" b="1" dirty="0">
                <a:solidFill>
                  <a:schemeClr val="accent4"/>
                </a:solidFill>
                <a:latin typeface="Lato"/>
              </a:rPr>
              <a:t> </a:t>
            </a:r>
            <a:r>
              <a:rPr lang="en-US" sz="1050" b="1" dirty="0" err="1">
                <a:solidFill>
                  <a:schemeClr val="accent4"/>
                </a:solidFill>
                <a:latin typeface="Lato"/>
              </a:rPr>
              <a:t>douce</a:t>
            </a:r>
            <a:r>
              <a:rPr lang="en-US" sz="1050" b="1" dirty="0">
                <a:solidFill>
                  <a:schemeClr val="accent4"/>
                </a:solidFill>
                <a:latin typeface="Lato"/>
              </a:rPr>
              <a:t> :</a:t>
            </a:r>
            <a:endParaRPr lang="en-US" sz="1050" dirty="0">
              <a:solidFill>
                <a:schemeClr val="accent4"/>
              </a:solidFill>
              <a:latin typeface="Calibri Light" panose="020F0302020204030204"/>
              <a:cs typeface="Calibri Light"/>
            </a:endParaRPr>
          </a:p>
          <a:p>
            <a:pPr marL="557213" lvl="1" indent="-214313" defTabSz="685800">
              <a:spcAft>
                <a:spcPts val="225"/>
              </a:spcAft>
              <a:buFontTx/>
              <a:buChar char="-"/>
            </a:pPr>
            <a:r>
              <a:rPr lang="en-US" sz="1050" dirty="0" err="1">
                <a:solidFill>
                  <a:prstClr val="black"/>
                </a:solidFill>
                <a:latin typeface="Lato"/>
                <a:ea typeface="Lato"/>
                <a:cs typeface="Lato"/>
              </a:rPr>
              <a:t>Définir</a:t>
            </a:r>
            <a:r>
              <a:rPr lang="en-US" sz="1050" dirty="0">
                <a:solidFill>
                  <a:prstClr val="black"/>
                </a:solidFill>
                <a:latin typeface="Lato"/>
                <a:ea typeface="Lato"/>
                <a:cs typeface="Lato"/>
              </a:rPr>
              <a:t> </a:t>
            </a:r>
            <a:r>
              <a:rPr lang="en-US" sz="1050" dirty="0" err="1">
                <a:solidFill>
                  <a:prstClr val="black"/>
                </a:solidFill>
                <a:latin typeface="Lato"/>
                <a:ea typeface="Lato"/>
                <a:cs typeface="Lato"/>
              </a:rPr>
              <a:t>une</a:t>
            </a:r>
            <a:r>
              <a:rPr lang="en-US" sz="1050" dirty="0">
                <a:solidFill>
                  <a:prstClr val="black"/>
                </a:solidFill>
                <a:latin typeface="Lato"/>
                <a:ea typeface="Lato"/>
                <a:cs typeface="Lato"/>
              </a:rPr>
              <a:t> </a:t>
            </a:r>
            <a:r>
              <a:rPr lang="en-US" sz="1050" dirty="0" err="1">
                <a:solidFill>
                  <a:prstClr val="black"/>
                </a:solidFill>
                <a:latin typeface="Lato"/>
                <a:ea typeface="Lato"/>
                <a:cs typeface="Lato"/>
              </a:rPr>
              <a:t>stratégie</a:t>
            </a:r>
            <a:r>
              <a:rPr lang="en-US" sz="1050" dirty="0">
                <a:solidFill>
                  <a:prstClr val="black"/>
                </a:solidFill>
                <a:latin typeface="Lato"/>
                <a:ea typeface="Lato"/>
                <a:cs typeface="Lato"/>
              </a:rPr>
              <a:t> à </a:t>
            </a:r>
            <a:r>
              <a:rPr lang="en-US" sz="1050" dirty="0" err="1">
                <a:solidFill>
                  <a:prstClr val="black"/>
                </a:solidFill>
                <a:latin typeface="Lato"/>
                <a:ea typeface="Lato"/>
                <a:cs typeface="Lato"/>
              </a:rPr>
              <a:t>l’échelle</a:t>
            </a:r>
            <a:r>
              <a:rPr lang="en-US" sz="1050" dirty="0">
                <a:solidFill>
                  <a:prstClr val="black"/>
                </a:solidFill>
                <a:latin typeface="Lato"/>
                <a:ea typeface="Lato"/>
                <a:cs typeface="Lato"/>
              </a:rPr>
              <a:t> du </a:t>
            </a:r>
            <a:r>
              <a:rPr lang="en-US" sz="1050" dirty="0" err="1">
                <a:solidFill>
                  <a:prstClr val="black"/>
                </a:solidFill>
                <a:latin typeface="Lato"/>
                <a:ea typeface="Lato"/>
                <a:cs typeface="Lato"/>
              </a:rPr>
              <a:t>territoire</a:t>
            </a:r>
            <a:r>
              <a:rPr lang="en-US" sz="1050" dirty="0">
                <a:solidFill>
                  <a:prstClr val="black"/>
                </a:solidFill>
                <a:latin typeface="Lato"/>
                <a:ea typeface="Lato"/>
                <a:cs typeface="Lato"/>
              </a:rPr>
              <a:t> et </a:t>
            </a:r>
            <a:r>
              <a:rPr lang="en-US" sz="1050" dirty="0" err="1">
                <a:solidFill>
                  <a:prstClr val="black"/>
                </a:solidFill>
                <a:latin typeface="Lato"/>
                <a:ea typeface="Lato"/>
                <a:cs typeface="Lato"/>
              </a:rPr>
              <a:t>renforcer</a:t>
            </a:r>
            <a:r>
              <a:rPr lang="en-US" sz="1050" dirty="0">
                <a:solidFill>
                  <a:prstClr val="black"/>
                </a:solidFill>
                <a:latin typeface="Lato"/>
                <a:ea typeface="Lato"/>
                <a:cs typeface="Lato"/>
              </a:rPr>
              <a:t> la communication sur </a:t>
            </a:r>
            <a:r>
              <a:rPr lang="en-US" sz="1050" dirty="0" err="1">
                <a:solidFill>
                  <a:prstClr val="black"/>
                </a:solidFill>
                <a:latin typeface="Lato"/>
                <a:ea typeface="Lato"/>
                <a:cs typeface="Lato"/>
              </a:rPr>
              <a:t>l’offre</a:t>
            </a:r>
            <a:endParaRPr lang="en-US" sz="1050" dirty="0">
              <a:solidFill>
                <a:prstClr val="black"/>
              </a:solidFill>
              <a:latin typeface="Lato"/>
              <a:ea typeface="Lato"/>
              <a:cs typeface="Lato"/>
            </a:endParaRPr>
          </a:p>
          <a:p>
            <a:pPr marL="557213" lvl="1" indent="-214313" defTabSz="685800">
              <a:spcAft>
                <a:spcPts val="225"/>
              </a:spcAft>
              <a:buFontTx/>
              <a:buChar char="-"/>
            </a:pPr>
            <a:r>
              <a:rPr lang="fr-FR" sz="1050" dirty="0">
                <a:solidFill>
                  <a:prstClr val="black"/>
                </a:solidFill>
                <a:latin typeface="Lato"/>
                <a:ea typeface="Lato"/>
                <a:cs typeface="Lato"/>
              </a:rPr>
              <a:t>Travailler sur une offre alternative d’hébergements à destination des touristes itinérants </a:t>
            </a:r>
            <a:endParaRPr lang="en-US" sz="1050" dirty="0">
              <a:solidFill>
                <a:prstClr val="black"/>
              </a:solidFill>
              <a:latin typeface="Lato"/>
              <a:ea typeface="Lato"/>
              <a:cs typeface="Lato"/>
            </a:endParaRPr>
          </a:p>
          <a:p>
            <a:pPr marL="557213" lvl="1" indent="-214313" defTabSz="685800">
              <a:spcAft>
                <a:spcPts val="225"/>
              </a:spcAft>
              <a:buFontTx/>
              <a:buChar char="-"/>
            </a:pPr>
            <a:r>
              <a:rPr lang="fr-FR" sz="1050" dirty="0">
                <a:solidFill>
                  <a:prstClr val="black"/>
                </a:solidFill>
                <a:latin typeface="Lato"/>
                <a:ea typeface="Lato"/>
                <a:cs typeface="Lato"/>
              </a:rPr>
              <a:t>Proposer les services le long des parcours</a:t>
            </a:r>
            <a:endParaRPr lang="en-US" sz="1050" dirty="0" err="1">
              <a:solidFill>
                <a:prstClr val="black"/>
              </a:solidFill>
              <a:latin typeface="Lato"/>
              <a:ea typeface="Lato"/>
              <a:cs typeface="Lato"/>
            </a:endParaRPr>
          </a:p>
          <a:p>
            <a:pPr marL="557213" lvl="1" indent="-214313" defTabSz="685800">
              <a:spcAft>
                <a:spcPts val="225"/>
              </a:spcAft>
              <a:buFontTx/>
              <a:buChar char="-"/>
            </a:pPr>
            <a:r>
              <a:rPr lang="en-US" sz="1050" dirty="0" err="1">
                <a:solidFill>
                  <a:prstClr val="black"/>
                </a:solidFill>
                <a:latin typeface="Lato"/>
                <a:ea typeface="Lato"/>
                <a:cs typeface="Lato"/>
              </a:rPr>
              <a:t>Jouer</a:t>
            </a:r>
            <a:r>
              <a:rPr lang="en-US" sz="1050" dirty="0">
                <a:solidFill>
                  <a:prstClr val="black"/>
                </a:solidFill>
                <a:latin typeface="Lato"/>
                <a:ea typeface="Lato"/>
                <a:cs typeface="Lato"/>
              </a:rPr>
              <a:t> </a:t>
            </a:r>
            <a:r>
              <a:rPr lang="en-US" sz="1050" dirty="0" err="1">
                <a:solidFill>
                  <a:prstClr val="black"/>
                </a:solidFill>
                <a:latin typeface="Lato"/>
                <a:ea typeface="Lato"/>
                <a:cs typeface="Lato"/>
              </a:rPr>
              <a:t>pleinement</a:t>
            </a:r>
            <a:r>
              <a:rPr lang="en-US" sz="1050" dirty="0">
                <a:solidFill>
                  <a:prstClr val="black"/>
                </a:solidFill>
                <a:latin typeface="Lato"/>
                <a:ea typeface="Lato"/>
                <a:cs typeface="Lato"/>
              </a:rPr>
              <a:t> son </a:t>
            </a:r>
            <a:r>
              <a:rPr lang="en-US" sz="1050" dirty="0" err="1">
                <a:solidFill>
                  <a:prstClr val="black"/>
                </a:solidFill>
                <a:latin typeface="Lato"/>
                <a:ea typeface="Lato"/>
                <a:cs typeface="Lato"/>
              </a:rPr>
              <a:t>rôle</a:t>
            </a:r>
            <a:r>
              <a:rPr lang="en-US" sz="1050" dirty="0">
                <a:solidFill>
                  <a:prstClr val="black"/>
                </a:solidFill>
                <a:latin typeface="Lato"/>
                <a:ea typeface="Lato"/>
                <a:cs typeface="Lato"/>
              </a:rPr>
              <a:t> au sein des </a:t>
            </a:r>
            <a:r>
              <a:rPr lang="en-US" sz="1050" dirty="0" err="1">
                <a:solidFill>
                  <a:prstClr val="black"/>
                </a:solidFill>
                <a:latin typeface="Lato"/>
                <a:ea typeface="Lato"/>
                <a:cs typeface="Lato"/>
              </a:rPr>
              <a:t>futurs</a:t>
            </a:r>
            <a:r>
              <a:rPr lang="en-US" sz="1050" dirty="0">
                <a:solidFill>
                  <a:prstClr val="black"/>
                </a:solidFill>
                <a:latin typeface="Lato"/>
                <a:ea typeface="Lato"/>
                <a:cs typeface="Lato"/>
              </a:rPr>
              <a:t> </a:t>
            </a:r>
            <a:r>
              <a:rPr lang="en-US" sz="1050" dirty="0" err="1">
                <a:solidFill>
                  <a:prstClr val="black"/>
                </a:solidFill>
                <a:latin typeface="Lato"/>
                <a:ea typeface="Lato"/>
                <a:cs typeface="Lato"/>
              </a:rPr>
              <a:t>comité</a:t>
            </a:r>
            <a:r>
              <a:rPr lang="en-US" sz="1050" dirty="0">
                <a:solidFill>
                  <a:prstClr val="black"/>
                </a:solidFill>
                <a:latin typeface="Lato"/>
                <a:ea typeface="Lato"/>
                <a:cs typeface="Lato"/>
              </a:rPr>
              <a:t> </a:t>
            </a:r>
            <a:r>
              <a:rPr lang="en-US" sz="1050" dirty="0" err="1">
                <a:solidFill>
                  <a:prstClr val="black"/>
                </a:solidFill>
                <a:latin typeface="Lato"/>
                <a:ea typeface="Lato"/>
                <a:cs typeface="Lato"/>
              </a:rPr>
              <a:t>d’itinéraires</a:t>
            </a:r>
            <a:r>
              <a:rPr lang="en-US" sz="1050" dirty="0">
                <a:solidFill>
                  <a:prstClr val="black"/>
                </a:solidFill>
                <a:latin typeface="Lato"/>
                <a:ea typeface="Lato"/>
                <a:cs typeface="Lato"/>
              </a:rPr>
              <a:t> (V93/V94) et </a:t>
            </a:r>
            <a:r>
              <a:rPr lang="en-US" sz="1050" dirty="0" err="1">
                <a:solidFill>
                  <a:prstClr val="black"/>
                </a:solidFill>
                <a:latin typeface="Lato"/>
                <a:ea typeface="Lato"/>
                <a:cs typeface="Lato"/>
              </a:rPr>
              <a:t>déployer</a:t>
            </a:r>
            <a:r>
              <a:rPr lang="en-US" sz="1050" dirty="0">
                <a:solidFill>
                  <a:prstClr val="black"/>
                </a:solidFill>
                <a:latin typeface="Lato"/>
                <a:ea typeface="Lato"/>
                <a:cs typeface="Lato"/>
              </a:rPr>
              <a:t> la marque </a:t>
            </a:r>
            <a:r>
              <a:rPr lang="en-US" sz="1050" dirty="0" err="1">
                <a:solidFill>
                  <a:prstClr val="black"/>
                </a:solidFill>
                <a:latin typeface="Lato"/>
                <a:ea typeface="Lato"/>
                <a:cs typeface="Lato"/>
              </a:rPr>
              <a:t>accueil</a:t>
            </a:r>
            <a:r>
              <a:rPr lang="en-US" sz="1050" dirty="0">
                <a:solidFill>
                  <a:prstClr val="black"/>
                </a:solidFill>
                <a:latin typeface="Lato"/>
                <a:ea typeface="Lato"/>
                <a:cs typeface="Lato"/>
              </a:rPr>
              <a:t> </a:t>
            </a:r>
            <a:r>
              <a:rPr lang="en-US" sz="1050" dirty="0" err="1">
                <a:solidFill>
                  <a:prstClr val="black"/>
                </a:solidFill>
                <a:latin typeface="Lato"/>
                <a:ea typeface="Lato"/>
                <a:cs typeface="Lato"/>
              </a:rPr>
              <a:t>vélo</a:t>
            </a:r>
            <a:endParaRPr lang="en-US" sz="1050" dirty="0">
              <a:solidFill>
                <a:prstClr val="black"/>
              </a:solidFill>
              <a:latin typeface="Lato"/>
              <a:ea typeface="Lato"/>
              <a:cs typeface="Lato"/>
            </a:endParaRPr>
          </a:p>
          <a:p>
            <a:pPr marL="557213" lvl="1" indent="-214313" defTabSz="685800">
              <a:spcAft>
                <a:spcPts val="225"/>
              </a:spcAft>
              <a:buFontTx/>
              <a:buChar char="-"/>
            </a:pPr>
            <a:r>
              <a:rPr lang="fr-FR" sz="1050" dirty="0">
                <a:solidFill>
                  <a:prstClr val="black"/>
                </a:solidFill>
                <a:latin typeface="Lato"/>
                <a:ea typeface="Lato"/>
                <a:cs typeface="Lato"/>
              </a:rPr>
              <a:t>Finaliser les parcours (ex : route de d’Artagnan)</a:t>
            </a:r>
            <a:endParaRPr lang="en-US" sz="1050" dirty="0">
              <a:solidFill>
                <a:prstClr val="black"/>
              </a:solidFill>
              <a:latin typeface="Lato"/>
              <a:ea typeface="Lato"/>
              <a:cs typeface="Lato"/>
            </a:endParaRPr>
          </a:p>
          <a:p>
            <a:pPr marL="214313" indent="-214313" defTabSz="685800">
              <a:buFontTx/>
              <a:buChar char="-"/>
            </a:pPr>
            <a:endParaRPr lang="en-US" sz="1050" dirty="0">
              <a:solidFill>
                <a:prstClr val="black"/>
              </a:solidFill>
              <a:latin typeface="Lato"/>
              <a:ea typeface="Lato"/>
              <a:cs typeface="Lato"/>
            </a:endParaRPr>
          </a:p>
          <a:p>
            <a:pPr marL="214313" indent="-214313" defTabSz="685800">
              <a:buFontTx/>
              <a:buChar char="-"/>
            </a:pPr>
            <a:endParaRPr lang="en-US" sz="1050" dirty="0">
              <a:solidFill>
                <a:prstClr val="black"/>
              </a:solidFill>
              <a:latin typeface="Lato"/>
              <a:ea typeface="Lato"/>
              <a:cs typeface="Lato"/>
            </a:endParaRPr>
          </a:p>
        </p:txBody>
      </p:sp>
      <p:sp>
        <p:nvSpPr>
          <p:cNvPr id="2" name="Espace réservé du numéro de diapositive 1">
            <a:extLst>
              <a:ext uri="{FF2B5EF4-FFF2-40B4-BE49-F238E27FC236}">
                <a16:creationId xmlns:a16="http://schemas.microsoft.com/office/drawing/2014/main" id="{FECAEDA2-1A80-225C-3DD6-89F9AE543968}"/>
              </a:ext>
            </a:extLst>
          </p:cNvPr>
          <p:cNvSpPr>
            <a:spLocks noGrp="1"/>
          </p:cNvSpPr>
          <p:nvPr>
            <p:ph type="sldNum" sz="quarter" idx="12"/>
          </p:nvPr>
        </p:nvSpPr>
        <p:spPr/>
        <p:txBody>
          <a:bodyPr/>
          <a:lstStyle/>
          <a:p>
            <a:fld id="{7DD352F8-E6D5-40A5-90BA-A89BD40754D9}" type="slidenum">
              <a:rPr lang="fr-FR" smtClean="0"/>
              <a:pPr/>
              <a:t>82</a:t>
            </a:fld>
            <a:endParaRPr lang="fr-FR"/>
          </a:p>
        </p:txBody>
      </p:sp>
    </p:spTree>
    <p:extLst>
      <p:ext uri="{BB962C8B-B14F-4D97-AF65-F5344CB8AC3E}">
        <p14:creationId xmlns:p14="http://schemas.microsoft.com/office/powerpoint/2010/main" val="76210805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Connecteur droit 3">
            <a:extLst>
              <a:ext uri="{FF2B5EF4-FFF2-40B4-BE49-F238E27FC236}">
                <a16:creationId xmlns:a16="http://schemas.microsoft.com/office/drawing/2014/main" id="{D990F430-F22E-4DFD-AC13-B6FE6F28C6E6}"/>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5" name="Espace réservé de la date 1">
            <a:extLst>
              <a:ext uri="{FF2B5EF4-FFF2-40B4-BE49-F238E27FC236}">
                <a16:creationId xmlns:a16="http://schemas.microsoft.com/office/drawing/2014/main" id="{751B799A-2741-46CE-8EB5-1345CA22DF28}"/>
              </a:ext>
            </a:extLst>
          </p:cNvPr>
          <p:cNvSpPr>
            <a:spLocks noGrp="1"/>
          </p:cNvSpPr>
          <p:nvPr>
            <p:ph type="dt" sz="half" idx="10"/>
          </p:nvPr>
        </p:nvSpPr>
        <p:spPr>
          <a:xfrm>
            <a:off x="457200" y="4767264"/>
            <a:ext cx="3322712"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1" u="none" strike="noStrike" kern="1200" cap="none" spc="0" normalizeH="0" baseline="0" noProof="0">
                <a:ln>
                  <a:noFill/>
                </a:ln>
                <a:solidFill>
                  <a:srgbClr val="C00000"/>
                </a:solidFill>
                <a:effectLst/>
                <a:uLnTx/>
                <a:uFillTx/>
                <a:latin typeface="Lato"/>
                <a:ea typeface="+mn-ea"/>
                <a:cs typeface="+mn-cs"/>
              </a:rPr>
              <a:t>Conseil communautaire – 17 novembre 2022</a:t>
            </a:r>
          </a:p>
        </p:txBody>
      </p:sp>
      <p:sp>
        <p:nvSpPr>
          <p:cNvPr id="7" name="Espace réservé du contenu 9">
            <a:extLst>
              <a:ext uri="{FF2B5EF4-FFF2-40B4-BE49-F238E27FC236}">
                <a16:creationId xmlns:a16="http://schemas.microsoft.com/office/drawing/2014/main" id="{0E07A056-AD56-A123-B927-1BEDB41A6248}"/>
              </a:ext>
            </a:extLst>
          </p:cNvPr>
          <p:cNvSpPr txBox="1">
            <a:spLocks/>
          </p:cNvSpPr>
          <p:nvPr/>
        </p:nvSpPr>
        <p:spPr>
          <a:xfrm>
            <a:off x="457200" y="645902"/>
            <a:ext cx="8229600" cy="3851695"/>
          </a:xfrm>
          <a:prstGeom prst="rect">
            <a:avLst/>
          </a:prstGeom>
        </p:spPr>
        <p:txBody>
          <a:bodyPr vert="horz" lIns="91440" tIns="45720" rIns="91440" bIns="45720" rtlCol="0" anchor="t">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spcAft>
                <a:spcPts val="600"/>
              </a:spcAft>
              <a:buFont typeface="Arial" pitchFamily="34" charset="0"/>
              <a:buNone/>
              <a:tabLst>
                <a:tab pos="457189" algn="l"/>
              </a:tabLst>
            </a:pPr>
            <a:r>
              <a:rPr lang="fr-FR" sz="1800" b="1" dirty="0">
                <a:solidFill>
                  <a:schemeClr val="tx2"/>
                </a:solidFill>
                <a:ea typeface="+mj-ea"/>
                <a:cs typeface="Arial" pitchFamily="34" charset="0"/>
              </a:rPr>
              <a:t>12. Plan d'actions de la stratégie d'attractivité économique et touristique</a:t>
            </a:r>
          </a:p>
          <a:p>
            <a:pPr marL="0" indent="0" algn="just">
              <a:spcBef>
                <a:spcPts val="0"/>
              </a:spcBef>
              <a:spcAft>
                <a:spcPts val="600"/>
              </a:spcAft>
              <a:buFont typeface="Arial" pitchFamily="34" charset="0"/>
              <a:buNone/>
              <a:tabLst>
                <a:tab pos="457189" algn="l"/>
              </a:tabLst>
            </a:pPr>
            <a:endParaRPr lang="fr-FR" sz="2000" b="1" dirty="0">
              <a:solidFill>
                <a:schemeClr val="tx2"/>
              </a:solidFill>
              <a:ea typeface="+mj-ea"/>
              <a:cs typeface="Arial" pitchFamily="34" charset="0"/>
            </a:endParaRPr>
          </a:p>
        </p:txBody>
      </p:sp>
      <p:sp>
        <p:nvSpPr>
          <p:cNvPr id="8" name="Titre 8">
            <a:extLst>
              <a:ext uri="{FF2B5EF4-FFF2-40B4-BE49-F238E27FC236}">
                <a16:creationId xmlns:a16="http://schemas.microsoft.com/office/drawing/2014/main" id="{C6695260-BBE1-66CD-D8A0-AB548005B0A9}"/>
              </a:ext>
            </a:extLst>
          </p:cNvPr>
          <p:cNvSpPr>
            <a:spLocks noGrp="1"/>
          </p:cNvSpPr>
          <p:nvPr>
            <p:ph type="title"/>
          </p:nvPr>
        </p:nvSpPr>
        <p:spPr>
          <a:xfrm>
            <a:off x="307648" y="-83670"/>
            <a:ext cx="8728847" cy="777713"/>
          </a:xfrm>
        </p:spPr>
        <p:txBody>
          <a:bodyPr anchor="t">
            <a:normAutofit fontScale="90000"/>
          </a:bodyPr>
          <a:lstStyle/>
          <a:p>
            <a:pPr algn="l"/>
            <a:r>
              <a:rPr lang="fr-FR" sz="4000" b="1" dirty="0">
                <a:solidFill>
                  <a:schemeClr val="tx2"/>
                </a:solidFill>
                <a:latin typeface="Caviar Dreams" pitchFamily="34" charset="0"/>
                <a:cs typeface="Arial" pitchFamily="34" charset="0"/>
              </a:rPr>
              <a:t>Attractivité économique et touristique</a:t>
            </a:r>
            <a:br>
              <a:rPr lang="fr-FR" sz="4000" b="1" dirty="0">
                <a:solidFill>
                  <a:srgbClr val="E44506"/>
                </a:solidFill>
                <a:latin typeface="Caviar Dreams" pitchFamily="34" charset="0"/>
                <a:cs typeface="Arial" pitchFamily="34" charset="0"/>
              </a:rPr>
            </a:br>
            <a:r>
              <a:rPr lang="fr-FR" sz="1600" b="1" dirty="0">
                <a:solidFill>
                  <a:schemeClr val="bg2"/>
                </a:solidFill>
                <a:latin typeface="Caviar Dreams" pitchFamily="34" charset="0"/>
                <a:cs typeface="Arial" pitchFamily="34" charset="0"/>
              </a:rPr>
              <a:t>- </a:t>
            </a:r>
            <a:r>
              <a:rPr lang="fr-FR" sz="1600" b="1" i="1" dirty="0">
                <a:solidFill>
                  <a:schemeClr val="bg2"/>
                </a:solidFill>
                <a:latin typeface="Lato" pitchFamily="34" charset="0"/>
                <a:ea typeface="Lato" pitchFamily="34" charset="0"/>
                <a:cs typeface="Lato" pitchFamily="34" charset="0"/>
              </a:rPr>
              <a:t>Intervention de Monsieur </a:t>
            </a:r>
            <a:r>
              <a:rPr lang="fr-FR" sz="1600" b="1" i="1" dirty="0">
                <a:solidFill>
                  <a:schemeClr val="tx2">
                    <a:lumMod val="50000"/>
                  </a:schemeClr>
                </a:solidFill>
                <a:latin typeface="Lato" pitchFamily="34" charset="0"/>
                <a:ea typeface="Lato" pitchFamily="34" charset="0"/>
                <a:cs typeface="Lato" pitchFamily="34" charset="0"/>
              </a:rPr>
              <a:t>Nicolas RAGOT</a:t>
            </a:r>
            <a:endParaRPr lang="fr-FR" sz="1400" b="1" dirty="0">
              <a:solidFill>
                <a:srgbClr val="432918"/>
              </a:solidFill>
              <a:latin typeface="Caviar Dreams" pitchFamily="34" charset="0"/>
            </a:endParaRPr>
          </a:p>
        </p:txBody>
      </p:sp>
      <p:sp>
        <p:nvSpPr>
          <p:cNvPr id="2" name="Titre 8">
            <a:extLst>
              <a:ext uri="{FF2B5EF4-FFF2-40B4-BE49-F238E27FC236}">
                <a16:creationId xmlns:a16="http://schemas.microsoft.com/office/drawing/2014/main" id="{1C33430C-F158-951F-80C8-FF291CE99372}"/>
              </a:ext>
            </a:extLst>
          </p:cNvPr>
          <p:cNvSpPr txBox="1">
            <a:spLocks/>
          </p:cNvSpPr>
          <p:nvPr/>
        </p:nvSpPr>
        <p:spPr>
          <a:xfrm>
            <a:off x="409235" y="970426"/>
            <a:ext cx="7620370" cy="453189"/>
          </a:xfrm>
          <a:prstGeom prst="rect">
            <a:avLst/>
          </a:prstGeom>
        </p:spPr>
        <p:txBody>
          <a:bodyPr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685800"/>
            <a:r>
              <a:rPr lang="fr-FR" sz="1900" b="1" u="sng" dirty="0">
                <a:solidFill>
                  <a:schemeClr val="accent4"/>
                </a:solidFill>
                <a:latin typeface="Lato"/>
              </a:rPr>
              <a:t>La stratégie touristique </a:t>
            </a:r>
            <a:endParaRPr lang="fr-FR" sz="1900" b="1" u="sng" dirty="0">
              <a:solidFill>
                <a:schemeClr val="accent4"/>
              </a:solidFill>
              <a:latin typeface="Calibri Light" panose="020F0302020204030204"/>
              <a:ea typeface="+mj-lt"/>
              <a:cs typeface="Calibri Light" panose="020F0302020204030204"/>
            </a:endParaRPr>
          </a:p>
          <a:p>
            <a:pPr defTabSz="685800"/>
            <a:endParaRPr lang="fr-FR" sz="3300" b="1" dirty="0">
              <a:solidFill>
                <a:srgbClr val="432918"/>
              </a:solidFill>
              <a:latin typeface="Caviar Dreams" pitchFamily="34" charset="0"/>
            </a:endParaRPr>
          </a:p>
        </p:txBody>
      </p:sp>
      <p:sp>
        <p:nvSpPr>
          <p:cNvPr id="3" name="Titre 8">
            <a:extLst>
              <a:ext uri="{FF2B5EF4-FFF2-40B4-BE49-F238E27FC236}">
                <a16:creationId xmlns:a16="http://schemas.microsoft.com/office/drawing/2014/main" id="{287E4BDC-E39B-765B-2F19-0ED8FED0E5D5}"/>
              </a:ext>
            </a:extLst>
          </p:cNvPr>
          <p:cNvSpPr txBox="1">
            <a:spLocks/>
          </p:cNvSpPr>
          <p:nvPr/>
        </p:nvSpPr>
        <p:spPr>
          <a:xfrm>
            <a:off x="392837" y="1346661"/>
            <a:ext cx="8293963" cy="1613051"/>
          </a:xfrm>
          <a:prstGeom prst="rect">
            <a:avLst/>
          </a:prstGeom>
        </p:spPr>
        <p:txBody>
          <a:bodyPr lIns="68580" tIns="34290" rIns="68580" bIns="3429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685800">
              <a:lnSpc>
                <a:spcPct val="100000"/>
              </a:lnSpc>
              <a:spcBef>
                <a:spcPts val="225"/>
              </a:spcBef>
            </a:pPr>
            <a:r>
              <a:rPr lang="en-US" sz="1050" b="1" dirty="0">
                <a:solidFill>
                  <a:schemeClr val="accent4"/>
                </a:solidFill>
                <a:latin typeface="Lato"/>
              </a:rPr>
              <a:t>Imaginer </a:t>
            </a:r>
            <a:r>
              <a:rPr lang="en-US" sz="1050" b="1" dirty="0" err="1">
                <a:solidFill>
                  <a:schemeClr val="accent4"/>
                </a:solidFill>
                <a:latin typeface="Lato"/>
              </a:rPr>
              <a:t>une</a:t>
            </a:r>
            <a:r>
              <a:rPr lang="en-US" sz="1050" b="1" dirty="0">
                <a:solidFill>
                  <a:schemeClr val="accent4"/>
                </a:solidFill>
                <a:latin typeface="Lato"/>
              </a:rPr>
              <a:t> </a:t>
            </a:r>
            <a:r>
              <a:rPr lang="en-US" sz="1050" b="1" dirty="0" err="1">
                <a:solidFill>
                  <a:schemeClr val="accent4"/>
                </a:solidFill>
                <a:latin typeface="Lato"/>
              </a:rPr>
              <a:t>stratégie</a:t>
            </a:r>
            <a:r>
              <a:rPr lang="en-US" sz="1050" b="1" dirty="0">
                <a:solidFill>
                  <a:schemeClr val="accent4"/>
                </a:solidFill>
                <a:latin typeface="Lato"/>
              </a:rPr>
              <a:t> de </a:t>
            </a:r>
            <a:r>
              <a:rPr lang="en-US" sz="1050" b="1" dirty="0" err="1">
                <a:solidFill>
                  <a:schemeClr val="accent4"/>
                </a:solidFill>
                <a:latin typeface="Lato"/>
              </a:rPr>
              <a:t>découverte</a:t>
            </a:r>
            <a:r>
              <a:rPr lang="en-US" sz="1050" b="1" dirty="0">
                <a:solidFill>
                  <a:schemeClr val="accent4"/>
                </a:solidFill>
                <a:latin typeface="Lato"/>
              </a:rPr>
              <a:t> :</a:t>
            </a:r>
            <a:endParaRPr lang="en-US" sz="1050" dirty="0">
              <a:solidFill>
                <a:schemeClr val="accent4"/>
              </a:solidFill>
              <a:latin typeface="Calibri Light" panose="020F0302020204030204"/>
              <a:cs typeface="Calibri Light"/>
            </a:endParaRPr>
          </a:p>
          <a:p>
            <a:pPr marL="557213" lvl="1" indent="-214313" defTabSz="685800">
              <a:spcBef>
                <a:spcPts val="225"/>
              </a:spcBef>
              <a:buFontTx/>
              <a:buChar char="-"/>
            </a:pPr>
            <a:r>
              <a:rPr lang="en-US" sz="1050" dirty="0" err="1">
                <a:solidFill>
                  <a:prstClr val="black"/>
                </a:solidFill>
                <a:latin typeface="Lato"/>
                <a:ea typeface="Lato"/>
                <a:cs typeface="Lato"/>
              </a:rPr>
              <a:t>Réaliser</a:t>
            </a:r>
            <a:r>
              <a:rPr lang="en-US" sz="1050" dirty="0">
                <a:solidFill>
                  <a:prstClr val="black"/>
                </a:solidFill>
                <a:latin typeface="Lato"/>
                <a:ea typeface="Lato"/>
                <a:cs typeface="Lato"/>
              </a:rPr>
              <a:t> un diagnostic de </a:t>
            </a:r>
            <a:r>
              <a:rPr lang="en-US" sz="1050" dirty="0" err="1">
                <a:solidFill>
                  <a:prstClr val="black"/>
                </a:solidFill>
                <a:latin typeface="Lato"/>
                <a:ea typeface="Lato"/>
                <a:cs typeface="Lato"/>
              </a:rPr>
              <a:t>l’offre</a:t>
            </a:r>
            <a:r>
              <a:rPr lang="en-US" sz="1050" dirty="0">
                <a:solidFill>
                  <a:prstClr val="black"/>
                </a:solidFill>
                <a:latin typeface="Lato"/>
                <a:ea typeface="Lato"/>
                <a:cs typeface="Lato"/>
              </a:rPr>
              <a:t> sites de </a:t>
            </a:r>
            <a:r>
              <a:rPr lang="en-US" sz="1050" dirty="0" err="1">
                <a:solidFill>
                  <a:prstClr val="black"/>
                </a:solidFill>
                <a:latin typeface="Lato"/>
                <a:ea typeface="Lato"/>
                <a:cs typeface="Lato"/>
              </a:rPr>
              <a:t>visite</a:t>
            </a:r>
            <a:r>
              <a:rPr lang="en-US" sz="1050" dirty="0">
                <a:solidFill>
                  <a:prstClr val="black"/>
                </a:solidFill>
                <a:latin typeface="Lato"/>
                <a:ea typeface="Lato"/>
                <a:cs typeface="Lato"/>
              </a:rPr>
              <a:t> et de </a:t>
            </a:r>
            <a:r>
              <a:rPr lang="en-US" sz="1050" dirty="0" err="1">
                <a:solidFill>
                  <a:prstClr val="black"/>
                </a:solidFill>
                <a:latin typeface="Lato"/>
                <a:ea typeface="Lato"/>
                <a:cs typeface="Lato"/>
              </a:rPr>
              <a:t>loisirs</a:t>
            </a:r>
            <a:endParaRPr lang="en-US" sz="1050" dirty="0">
              <a:solidFill>
                <a:prstClr val="black"/>
              </a:solidFill>
              <a:latin typeface="Lato"/>
              <a:ea typeface="Lato"/>
              <a:cs typeface="Lato"/>
            </a:endParaRPr>
          </a:p>
          <a:p>
            <a:pPr marL="557213" lvl="1" indent="-214313" defTabSz="685800">
              <a:spcBef>
                <a:spcPts val="225"/>
              </a:spcBef>
              <a:buFontTx/>
              <a:buChar char="-"/>
            </a:pPr>
            <a:r>
              <a:rPr lang="en-US" sz="1050" dirty="0" err="1">
                <a:solidFill>
                  <a:prstClr val="black"/>
                </a:solidFill>
                <a:latin typeface="Lato"/>
                <a:ea typeface="Lato"/>
                <a:cs typeface="Lato"/>
              </a:rPr>
              <a:t>Définir</a:t>
            </a:r>
            <a:r>
              <a:rPr lang="en-US" sz="1050" dirty="0">
                <a:solidFill>
                  <a:prstClr val="black"/>
                </a:solidFill>
                <a:latin typeface="Lato"/>
                <a:ea typeface="Lato"/>
                <a:cs typeface="Lato"/>
              </a:rPr>
              <a:t> les </a:t>
            </a:r>
            <a:r>
              <a:rPr lang="en-US" sz="1050" dirty="0" err="1">
                <a:solidFill>
                  <a:prstClr val="black"/>
                </a:solidFill>
                <a:latin typeface="Lato"/>
                <a:ea typeface="Lato"/>
                <a:cs typeface="Lato"/>
              </a:rPr>
              <a:t>thématiques</a:t>
            </a:r>
            <a:r>
              <a:rPr lang="en-US" sz="1050" dirty="0">
                <a:solidFill>
                  <a:prstClr val="black"/>
                </a:solidFill>
                <a:latin typeface="Lato"/>
                <a:ea typeface="Lato"/>
                <a:cs typeface="Lato"/>
              </a:rPr>
              <a:t> que nous </a:t>
            </a:r>
            <a:r>
              <a:rPr lang="en-US" sz="1050" dirty="0" err="1">
                <a:solidFill>
                  <a:prstClr val="black"/>
                </a:solidFill>
                <a:latin typeface="Lato"/>
                <a:ea typeface="Lato"/>
                <a:cs typeface="Lato"/>
              </a:rPr>
              <a:t>souhaitons</a:t>
            </a:r>
            <a:r>
              <a:rPr lang="en-US" sz="1050" dirty="0">
                <a:solidFill>
                  <a:prstClr val="black"/>
                </a:solidFill>
                <a:latin typeface="Lato"/>
                <a:ea typeface="Lato"/>
                <a:cs typeface="Lato"/>
              </a:rPr>
              <a:t> </a:t>
            </a:r>
            <a:r>
              <a:rPr lang="en-US" sz="1050" dirty="0" err="1">
                <a:solidFill>
                  <a:prstClr val="black"/>
                </a:solidFill>
                <a:latin typeface="Lato"/>
                <a:ea typeface="Lato"/>
                <a:cs typeface="Lato"/>
              </a:rPr>
              <a:t>promouvoir</a:t>
            </a:r>
            <a:r>
              <a:rPr lang="en-US" sz="1050" dirty="0">
                <a:solidFill>
                  <a:prstClr val="black"/>
                </a:solidFill>
                <a:latin typeface="Lato"/>
                <a:ea typeface="Lato"/>
                <a:cs typeface="Lato"/>
              </a:rPr>
              <a:t> </a:t>
            </a:r>
          </a:p>
          <a:p>
            <a:pPr marL="557213" lvl="1" indent="-214313" defTabSz="685800">
              <a:spcBef>
                <a:spcPts val="225"/>
              </a:spcBef>
              <a:buFontTx/>
              <a:buChar char="-"/>
            </a:pPr>
            <a:r>
              <a:rPr lang="en-US" sz="1050" dirty="0" err="1">
                <a:solidFill>
                  <a:prstClr val="black"/>
                </a:solidFill>
                <a:latin typeface="Lato"/>
                <a:ea typeface="Lato"/>
                <a:cs typeface="Lato"/>
              </a:rPr>
              <a:t>Mettre</a:t>
            </a:r>
            <a:r>
              <a:rPr lang="en-US" sz="1050" dirty="0">
                <a:solidFill>
                  <a:prstClr val="black"/>
                </a:solidFill>
                <a:latin typeface="Lato"/>
                <a:ea typeface="Lato"/>
                <a:cs typeface="Lato"/>
              </a:rPr>
              <a:t> en place un </a:t>
            </a:r>
            <a:r>
              <a:rPr lang="en-US" sz="1050" dirty="0" err="1">
                <a:solidFill>
                  <a:prstClr val="black"/>
                </a:solidFill>
                <a:latin typeface="Lato"/>
                <a:ea typeface="Lato"/>
                <a:cs typeface="Lato"/>
              </a:rPr>
              <a:t>programme</a:t>
            </a:r>
            <a:r>
              <a:rPr lang="en-US" sz="1050" dirty="0">
                <a:solidFill>
                  <a:prstClr val="black"/>
                </a:solidFill>
                <a:latin typeface="Lato"/>
                <a:ea typeface="Lato"/>
                <a:cs typeface="Lato"/>
              </a:rPr>
              <a:t> de « </a:t>
            </a:r>
            <a:r>
              <a:rPr lang="en-US" sz="1050" dirty="0" err="1">
                <a:solidFill>
                  <a:prstClr val="black"/>
                </a:solidFill>
                <a:latin typeface="Lato"/>
                <a:ea typeface="Lato"/>
                <a:cs typeface="Lato"/>
              </a:rPr>
              <a:t>visites</a:t>
            </a:r>
            <a:r>
              <a:rPr lang="en-US" sz="1050" dirty="0">
                <a:solidFill>
                  <a:prstClr val="black"/>
                </a:solidFill>
                <a:latin typeface="Lato"/>
                <a:ea typeface="Lato"/>
                <a:cs typeface="Lato"/>
              </a:rPr>
              <a:t> </a:t>
            </a:r>
            <a:r>
              <a:rPr lang="en-US" sz="1050" dirty="0" err="1">
                <a:solidFill>
                  <a:prstClr val="black"/>
                </a:solidFill>
                <a:latin typeface="Lato"/>
                <a:ea typeface="Lato"/>
                <a:cs typeface="Lato"/>
              </a:rPr>
              <a:t>exploratoires</a:t>
            </a:r>
            <a:r>
              <a:rPr lang="en-US" sz="1050" dirty="0">
                <a:solidFill>
                  <a:prstClr val="black"/>
                </a:solidFill>
                <a:latin typeface="Lato"/>
                <a:ea typeface="Lato"/>
                <a:cs typeface="Lato"/>
              </a:rPr>
              <a:t> » hors Mellois pour les sites et </a:t>
            </a:r>
            <a:r>
              <a:rPr lang="en-US" sz="1050" dirty="0" err="1">
                <a:solidFill>
                  <a:prstClr val="black"/>
                </a:solidFill>
                <a:latin typeface="Lato"/>
                <a:ea typeface="Lato"/>
                <a:cs typeface="Lato"/>
              </a:rPr>
              <a:t>collectivités</a:t>
            </a:r>
            <a:endParaRPr lang="en-US" sz="1050" dirty="0">
              <a:solidFill>
                <a:prstClr val="black"/>
              </a:solidFill>
              <a:latin typeface="Lato"/>
              <a:ea typeface="Lato"/>
              <a:cs typeface="Lato"/>
            </a:endParaRPr>
          </a:p>
          <a:p>
            <a:pPr marL="557213" lvl="1" indent="-214313" defTabSz="685800">
              <a:spcBef>
                <a:spcPts val="225"/>
              </a:spcBef>
              <a:buFontTx/>
              <a:buChar char="-"/>
            </a:pPr>
            <a:r>
              <a:rPr lang="en-US" sz="1050" dirty="0" err="1">
                <a:solidFill>
                  <a:prstClr val="black"/>
                </a:solidFill>
                <a:latin typeface="Lato"/>
                <a:ea typeface="Lato"/>
                <a:cs typeface="Lato"/>
              </a:rPr>
              <a:t>Poursuivre</a:t>
            </a:r>
            <a:r>
              <a:rPr lang="en-US" sz="1050" dirty="0">
                <a:solidFill>
                  <a:prstClr val="black"/>
                </a:solidFill>
                <a:latin typeface="Lato"/>
                <a:ea typeface="Lato"/>
                <a:cs typeface="Lato"/>
              </a:rPr>
              <a:t> les </a:t>
            </a:r>
            <a:r>
              <a:rPr lang="en-US" sz="1050" dirty="0" err="1">
                <a:solidFill>
                  <a:prstClr val="black"/>
                </a:solidFill>
                <a:latin typeface="Lato"/>
                <a:ea typeface="Lato"/>
                <a:cs typeface="Lato"/>
              </a:rPr>
              <a:t>réflexions</a:t>
            </a:r>
            <a:r>
              <a:rPr lang="en-US" sz="1050" dirty="0">
                <a:solidFill>
                  <a:prstClr val="black"/>
                </a:solidFill>
                <a:latin typeface="Lato"/>
                <a:ea typeface="Lato"/>
                <a:cs typeface="Lato"/>
              </a:rPr>
              <a:t> </a:t>
            </a:r>
            <a:r>
              <a:rPr lang="en-US" sz="1050" dirty="0" err="1">
                <a:solidFill>
                  <a:prstClr val="black"/>
                </a:solidFill>
                <a:latin typeface="Lato"/>
                <a:ea typeface="Lato"/>
                <a:cs typeface="Lato"/>
              </a:rPr>
              <a:t>engagées</a:t>
            </a:r>
            <a:r>
              <a:rPr lang="en-US" sz="1050" dirty="0">
                <a:solidFill>
                  <a:prstClr val="black"/>
                </a:solidFill>
                <a:latin typeface="Lato"/>
                <a:ea typeface="Lato"/>
                <a:cs typeface="Lato"/>
              </a:rPr>
              <a:t> sur le </a:t>
            </a:r>
            <a:r>
              <a:rPr lang="en-US" sz="1050" dirty="0" err="1">
                <a:solidFill>
                  <a:prstClr val="black"/>
                </a:solidFill>
                <a:latin typeface="Lato"/>
                <a:ea typeface="Lato"/>
                <a:cs typeface="Lato"/>
              </a:rPr>
              <a:t>devenir</a:t>
            </a:r>
            <a:r>
              <a:rPr lang="en-US" sz="1050" dirty="0">
                <a:solidFill>
                  <a:prstClr val="black"/>
                </a:solidFill>
                <a:latin typeface="Lato"/>
                <a:ea typeface="Lato"/>
                <a:cs typeface="Lato"/>
              </a:rPr>
              <a:t> </a:t>
            </a:r>
            <a:r>
              <a:rPr lang="en-US" sz="1050" dirty="0" err="1">
                <a:solidFill>
                  <a:prstClr val="black"/>
                </a:solidFill>
                <a:latin typeface="Lato"/>
                <a:ea typeface="Lato"/>
                <a:cs typeface="Lato"/>
              </a:rPr>
              <a:t>touristique</a:t>
            </a:r>
            <a:r>
              <a:rPr lang="en-US" sz="1050" dirty="0">
                <a:solidFill>
                  <a:prstClr val="black"/>
                </a:solidFill>
                <a:latin typeface="Lato"/>
                <a:ea typeface="Lato"/>
                <a:cs typeface="Lato"/>
              </a:rPr>
              <a:t> du </a:t>
            </a:r>
            <a:r>
              <a:rPr lang="en-US" sz="1050" dirty="0" err="1">
                <a:solidFill>
                  <a:prstClr val="black"/>
                </a:solidFill>
                <a:latin typeface="Lato"/>
                <a:ea typeface="Lato"/>
                <a:cs typeface="Lato"/>
              </a:rPr>
              <a:t>Lambon</a:t>
            </a:r>
            <a:endParaRPr lang="en-US" sz="1050" dirty="0">
              <a:solidFill>
                <a:prstClr val="black"/>
              </a:solidFill>
              <a:latin typeface="Lato"/>
              <a:ea typeface="Lato"/>
              <a:cs typeface="Lato"/>
            </a:endParaRPr>
          </a:p>
          <a:p>
            <a:pPr marL="557213" lvl="1" indent="-214313" defTabSz="685800">
              <a:spcBef>
                <a:spcPts val="225"/>
              </a:spcBef>
              <a:buFontTx/>
              <a:buChar char="-"/>
            </a:pPr>
            <a:r>
              <a:rPr lang="en-US" sz="1050" dirty="0" err="1">
                <a:solidFill>
                  <a:prstClr val="black"/>
                </a:solidFill>
                <a:latin typeface="Lato"/>
                <a:ea typeface="Lato"/>
                <a:cs typeface="Lato"/>
              </a:rPr>
              <a:t>Intégrer</a:t>
            </a:r>
            <a:r>
              <a:rPr lang="en-US" sz="1050" dirty="0">
                <a:solidFill>
                  <a:prstClr val="black"/>
                </a:solidFill>
                <a:latin typeface="Lato"/>
                <a:ea typeface="Lato"/>
                <a:cs typeface="Lato"/>
              </a:rPr>
              <a:t> les </a:t>
            </a:r>
            <a:r>
              <a:rPr lang="en-US" sz="1050" dirty="0" err="1">
                <a:solidFill>
                  <a:prstClr val="black"/>
                </a:solidFill>
                <a:latin typeface="Lato"/>
                <a:ea typeface="Lato"/>
                <a:cs typeface="Lato"/>
              </a:rPr>
              <a:t>réseaux</a:t>
            </a:r>
            <a:r>
              <a:rPr lang="en-US" sz="1050" dirty="0">
                <a:solidFill>
                  <a:prstClr val="black"/>
                </a:solidFill>
                <a:latin typeface="Lato"/>
                <a:ea typeface="Lato"/>
                <a:cs typeface="Lato"/>
              </a:rPr>
              <a:t> </a:t>
            </a:r>
            <a:r>
              <a:rPr lang="en-US" sz="1050" dirty="0" err="1">
                <a:solidFill>
                  <a:prstClr val="black"/>
                </a:solidFill>
                <a:latin typeface="Lato"/>
                <a:ea typeface="Lato"/>
                <a:cs typeface="Lato"/>
              </a:rPr>
              <a:t>régionaux</a:t>
            </a:r>
            <a:r>
              <a:rPr lang="en-US" sz="1050" dirty="0">
                <a:solidFill>
                  <a:prstClr val="black"/>
                </a:solidFill>
                <a:latin typeface="Lato"/>
                <a:ea typeface="Lato"/>
                <a:cs typeface="Lato"/>
              </a:rPr>
              <a:t> et </a:t>
            </a:r>
            <a:r>
              <a:rPr lang="en-US" sz="1050" dirty="0" err="1">
                <a:solidFill>
                  <a:prstClr val="black"/>
                </a:solidFill>
                <a:latin typeface="Lato"/>
                <a:ea typeface="Lato"/>
                <a:cs typeface="Lato"/>
              </a:rPr>
              <a:t>nationaux</a:t>
            </a:r>
            <a:r>
              <a:rPr lang="en-US" sz="1050" dirty="0">
                <a:solidFill>
                  <a:prstClr val="black"/>
                </a:solidFill>
                <a:latin typeface="Lato"/>
                <a:ea typeface="Lato"/>
                <a:cs typeface="Lato"/>
              </a:rPr>
              <a:t> </a:t>
            </a:r>
            <a:r>
              <a:rPr lang="en-US" sz="1050" dirty="0" err="1">
                <a:solidFill>
                  <a:prstClr val="black"/>
                </a:solidFill>
                <a:latin typeface="Lato"/>
                <a:ea typeface="Lato"/>
                <a:cs typeface="Lato"/>
              </a:rPr>
              <a:t>d’opérateurs</a:t>
            </a:r>
            <a:r>
              <a:rPr lang="en-US" sz="1050" dirty="0">
                <a:solidFill>
                  <a:prstClr val="black"/>
                </a:solidFill>
                <a:latin typeface="Lato"/>
                <a:ea typeface="Lato"/>
                <a:cs typeface="Lato"/>
              </a:rPr>
              <a:t> </a:t>
            </a:r>
            <a:r>
              <a:rPr lang="en-US" sz="1050" dirty="0" err="1">
                <a:solidFill>
                  <a:prstClr val="black"/>
                </a:solidFill>
                <a:latin typeface="Lato"/>
                <a:ea typeface="Lato"/>
                <a:cs typeface="Lato"/>
              </a:rPr>
              <a:t>privés</a:t>
            </a:r>
            <a:r>
              <a:rPr lang="en-US" sz="1050" dirty="0">
                <a:solidFill>
                  <a:prstClr val="black"/>
                </a:solidFill>
                <a:latin typeface="Lato"/>
                <a:ea typeface="Lato"/>
                <a:cs typeface="Lato"/>
              </a:rPr>
              <a:t> </a:t>
            </a:r>
          </a:p>
          <a:p>
            <a:pPr marL="214313" indent="-214313" defTabSz="685800">
              <a:lnSpc>
                <a:spcPct val="100000"/>
              </a:lnSpc>
              <a:spcBef>
                <a:spcPts val="225"/>
              </a:spcBef>
              <a:buFontTx/>
              <a:buChar char="-"/>
            </a:pPr>
            <a:endParaRPr lang="en-US" sz="1050" dirty="0">
              <a:solidFill>
                <a:prstClr val="black"/>
              </a:solidFill>
              <a:latin typeface="Lato"/>
              <a:ea typeface="Lato"/>
              <a:cs typeface="Lato"/>
            </a:endParaRPr>
          </a:p>
          <a:p>
            <a:pPr marL="214313" indent="-214313" defTabSz="685800">
              <a:lnSpc>
                <a:spcPct val="100000"/>
              </a:lnSpc>
              <a:spcBef>
                <a:spcPts val="225"/>
              </a:spcBef>
              <a:buFontTx/>
              <a:buChar char="-"/>
            </a:pPr>
            <a:endParaRPr lang="en-US" sz="1050" dirty="0">
              <a:solidFill>
                <a:prstClr val="black"/>
              </a:solidFill>
              <a:latin typeface="Lato"/>
              <a:ea typeface="Lato"/>
              <a:cs typeface="Lato"/>
            </a:endParaRPr>
          </a:p>
        </p:txBody>
      </p:sp>
      <p:sp>
        <p:nvSpPr>
          <p:cNvPr id="9" name="Espace réservé du contenu 9">
            <a:extLst>
              <a:ext uri="{FF2B5EF4-FFF2-40B4-BE49-F238E27FC236}">
                <a16:creationId xmlns:a16="http://schemas.microsoft.com/office/drawing/2014/main" id="{14E80534-F6FD-A084-8AD8-C2563A190163}"/>
              </a:ext>
            </a:extLst>
          </p:cNvPr>
          <p:cNvSpPr txBox="1">
            <a:spLocks/>
          </p:cNvSpPr>
          <p:nvPr/>
        </p:nvSpPr>
        <p:spPr>
          <a:xfrm rot="10800000" flipV="1">
            <a:off x="397669" y="740284"/>
            <a:ext cx="8551022" cy="1257453"/>
          </a:xfrm>
          <a:prstGeom prst="rect">
            <a:avLst/>
          </a:prstGeom>
        </p:spPr>
        <p:txBody>
          <a:bodyPr vert="horz" lIns="68580" tIns="34290" rIns="68580" bIns="3429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685800">
              <a:spcBef>
                <a:spcPts val="750"/>
              </a:spcBef>
              <a:buNone/>
            </a:pPr>
            <a:endParaRPr lang="fr-FR" sz="1050" b="1">
              <a:solidFill>
                <a:prstClr val="black"/>
              </a:solidFill>
              <a:latin typeface="Lato"/>
              <a:ea typeface="Lato" panose="020F0502020204030203" pitchFamily="34" charset="0"/>
              <a:cs typeface="Lato" panose="020F0502020204030203" pitchFamily="34" charset="0"/>
            </a:endParaRPr>
          </a:p>
        </p:txBody>
      </p:sp>
      <p:sp>
        <p:nvSpPr>
          <p:cNvPr id="10" name="Titre 8">
            <a:extLst>
              <a:ext uri="{FF2B5EF4-FFF2-40B4-BE49-F238E27FC236}">
                <a16:creationId xmlns:a16="http://schemas.microsoft.com/office/drawing/2014/main" id="{85F768D6-F5F9-B2EE-8C0E-94DCAB0DC9B6}"/>
              </a:ext>
            </a:extLst>
          </p:cNvPr>
          <p:cNvSpPr txBox="1">
            <a:spLocks/>
          </p:cNvSpPr>
          <p:nvPr/>
        </p:nvSpPr>
        <p:spPr>
          <a:xfrm>
            <a:off x="392836" y="3613981"/>
            <a:ext cx="8293963" cy="1219681"/>
          </a:xfrm>
          <a:prstGeom prst="rect">
            <a:avLst/>
          </a:prstGeom>
        </p:spPr>
        <p:txBody>
          <a:bodyPr lIns="68580" tIns="34290" rIns="68580" bIns="3429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685800">
              <a:lnSpc>
                <a:spcPct val="100000"/>
              </a:lnSpc>
              <a:spcBef>
                <a:spcPts val="225"/>
              </a:spcBef>
            </a:pPr>
            <a:r>
              <a:rPr lang="en-US" sz="1050" b="1" dirty="0">
                <a:solidFill>
                  <a:schemeClr val="accent4"/>
                </a:solidFill>
                <a:latin typeface="Lato"/>
              </a:rPr>
              <a:t>Affirmer </a:t>
            </a:r>
            <a:r>
              <a:rPr lang="en-US" sz="1050" b="1" dirty="0" err="1">
                <a:solidFill>
                  <a:schemeClr val="accent4"/>
                </a:solidFill>
                <a:latin typeface="Lato"/>
              </a:rPr>
              <a:t>l'identité</a:t>
            </a:r>
            <a:r>
              <a:rPr lang="en-US" sz="1050" b="1" dirty="0">
                <a:solidFill>
                  <a:schemeClr val="accent4"/>
                </a:solidFill>
                <a:latin typeface="Lato"/>
              </a:rPr>
              <a:t> </a:t>
            </a:r>
            <a:r>
              <a:rPr lang="en-US" sz="1050" b="1" dirty="0" err="1">
                <a:solidFill>
                  <a:schemeClr val="accent4"/>
                </a:solidFill>
                <a:latin typeface="Lato"/>
              </a:rPr>
              <a:t>touristique</a:t>
            </a:r>
            <a:r>
              <a:rPr lang="en-US" sz="1050" b="1" dirty="0">
                <a:solidFill>
                  <a:schemeClr val="accent4"/>
                </a:solidFill>
                <a:latin typeface="Lato"/>
              </a:rPr>
              <a:t> de </a:t>
            </a:r>
            <a:r>
              <a:rPr lang="en-US" sz="1050" b="1" dirty="0" err="1">
                <a:solidFill>
                  <a:schemeClr val="accent4"/>
                </a:solidFill>
                <a:latin typeface="Lato"/>
              </a:rPr>
              <a:t>Mellois</a:t>
            </a:r>
            <a:r>
              <a:rPr lang="en-US" sz="1050" b="1" dirty="0">
                <a:solidFill>
                  <a:schemeClr val="accent4"/>
                </a:solidFill>
                <a:latin typeface="Lato"/>
              </a:rPr>
              <a:t> </a:t>
            </a:r>
            <a:r>
              <a:rPr lang="en-US" sz="1050" b="1" dirty="0" err="1">
                <a:solidFill>
                  <a:schemeClr val="accent4"/>
                </a:solidFill>
                <a:latin typeface="Lato"/>
              </a:rPr>
              <a:t>en</a:t>
            </a:r>
            <a:r>
              <a:rPr lang="en-US" sz="1050" b="1" dirty="0">
                <a:solidFill>
                  <a:schemeClr val="accent4"/>
                </a:solidFill>
                <a:latin typeface="Lato"/>
              </a:rPr>
              <a:t> Poitou :</a:t>
            </a:r>
            <a:endParaRPr lang="en-US" sz="1050" dirty="0">
              <a:solidFill>
                <a:schemeClr val="accent4"/>
              </a:solidFill>
              <a:latin typeface="Calibri Light" panose="020F0302020204030204"/>
              <a:cs typeface="Calibri Light"/>
            </a:endParaRPr>
          </a:p>
          <a:p>
            <a:pPr marL="557213" lvl="1" indent="-214313" defTabSz="685800">
              <a:spcBef>
                <a:spcPts val="225"/>
              </a:spcBef>
              <a:buFontTx/>
              <a:buChar char="-"/>
            </a:pPr>
            <a:r>
              <a:rPr lang="en-US" sz="1050" dirty="0" err="1">
                <a:solidFill>
                  <a:prstClr val="black"/>
                </a:solidFill>
                <a:latin typeface="Lato"/>
                <a:ea typeface="Lato"/>
                <a:cs typeface="Lato"/>
              </a:rPr>
              <a:t>Accompagnement</a:t>
            </a:r>
            <a:r>
              <a:rPr lang="en-US" sz="1050" dirty="0">
                <a:solidFill>
                  <a:prstClr val="black"/>
                </a:solidFill>
                <a:latin typeface="Lato"/>
                <a:ea typeface="Lato"/>
                <a:cs typeface="Lato"/>
              </a:rPr>
              <a:t> sur la recherche d’un </a:t>
            </a:r>
            <a:r>
              <a:rPr lang="en-US" sz="1050" dirty="0" err="1">
                <a:solidFill>
                  <a:prstClr val="black"/>
                </a:solidFill>
                <a:latin typeface="Lato"/>
                <a:ea typeface="Lato"/>
                <a:cs typeface="Lato"/>
              </a:rPr>
              <a:t>positionnement</a:t>
            </a:r>
            <a:r>
              <a:rPr lang="en-US" sz="1050" dirty="0">
                <a:solidFill>
                  <a:prstClr val="black"/>
                </a:solidFill>
                <a:latin typeface="Lato"/>
                <a:ea typeface="Lato"/>
                <a:cs typeface="Lato"/>
              </a:rPr>
              <a:t> </a:t>
            </a:r>
            <a:r>
              <a:rPr lang="en-US" sz="1050" dirty="0" err="1">
                <a:solidFill>
                  <a:prstClr val="black"/>
                </a:solidFill>
                <a:latin typeface="Lato"/>
                <a:ea typeface="Lato"/>
                <a:cs typeface="Lato"/>
              </a:rPr>
              <a:t>touristique</a:t>
            </a:r>
            <a:r>
              <a:rPr lang="en-US" sz="1050" dirty="0">
                <a:solidFill>
                  <a:prstClr val="black"/>
                </a:solidFill>
                <a:latin typeface="Lato"/>
                <a:ea typeface="Lato"/>
                <a:cs typeface="Lato"/>
              </a:rPr>
              <a:t>, </a:t>
            </a:r>
            <a:r>
              <a:rPr lang="en-US" sz="1050" dirty="0" err="1">
                <a:solidFill>
                  <a:prstClr val="black"/>
                </a:solidFill>
                <a:latin typeface="Lato"/>
                <a:ea typeface="Lato"/>
                <a:cs typeface="Lato"/>
              </a:rPr>
              <a:t>en</a:t>
            </a:r>
            <a:r>
              <a:rPr lang="en-US" sz="1050" dirty="0">
                <a:solidFill>
                  <a:prstClr val="black"/>
                </a:solidFill>
                <a:latin typeface="Lato"/>
                <a:ea typeface="Lato"/>
                <a:cs typeface="Lato"/>
              </a:rPr>
              <a:t> lien avec la </a:t>
            </a:r>
            <a:r>
              <a:rPr lang="en-US" sz="1050" dirty="0" err="1">
                <a:solidFill>
                  <a:prstClr val="black"/>
                </a:solidFill>
                <a:latin typeface="Lato"/>
                <a:ea typeface="Lato"/>
                <a:cs typeface="Lato"/>
              </a:rPr>
              <a:t>stratégie</a:t>
            </a:r>
            <a:r>
              <a:rPr lang="en-US" sz="1050" dirty="0">
                <a:solidFill>
                  <a:prstClr val="black"/>
                </a:solidFill>
                <a:latin typeface="Lato"/>
                <a:ea typeface="Lato"/>
                <a:cs typeface="Lato"/>
              </a:rPr>
              <a:t> de marketing territorial de </a:t>
            </a:r>
            <a:r>
              <a:rPr lang="en-US" sz="1050" dirty="0" err="1">
                <a:solidFill>
                  <a:prstClr val="black"/>
                </a:solidFill>
                <a:latin typeface="Lato"/>
                <a:ea typeface="Lato"/>
                <a:cs typeface="Lato"/>
              </a:rPr>
              <a:t>Mellois</a:t>
            </a:r>
            <a:r>
              <a:rPr lang="en-US" sz="1050" dirty="0">
                <a:solidFill>
                  <a:prstClr val="black"/>
                </a:solidFill>
                <a:latin typeface="Lato"/>
                <a:ea typeface="Lato"/>
                <a:cs typeface="Lato"/>
              </a:rPr>
              <a:t> </a:t>
            </a:r>
            <a:r>
              <a:rPr lang="en-US" sz="1050" dirty="0" err="1">
                <a:solidFill>
                  <a:prstClr val="black"/>
                </a:solidFill>
                <a:latin typeface="Lato"/>
                <a:ea typeface="Lato"/>
                <a:cs typeface="Lato"/>
              </a:rPr>
              <a:t>en</a:t>
            </a:r>
            <a:r>
              <a:rPr lang="en-US" sz="1050" dirty="0">
                <a:solidFill>
                  <a:prstClr val="black"/>
                </a:solidFill>
                <a:latin typeface="Lato"/>
                <a:ea typeface="Lato"/>
                <a:cs typeface="Lato"/>
              </a:rPr>
              <a:t> Poitou,</a:t>
            </a:r>
          </a:p>
          <a:p>
            <a:pPr marL="557213" lvl="1" indent="-214313" defTabSz="685800">
              <a:spcBef>
                <a:spcPts val="225"/>
              </a:spcBef>
              <a:buFontTx/>
              <a:buChar char="-"/>
            </a:pPr>
            <a:r>
              <a:rPr lang="en-US" sz="1050" dirty="0" err="1">
                <a:solidFill>
                  <a:prstClr val="black"/>
                </a:solidFill>
                <a:latin typeface="Lato"/>
                <a:ea typeface="Lato"/>
                <a:cs typeface="Lato"/>
              </a:rPr>
              <a:t>Redéploiement</a:t>
            </a:r>
            <a:r>
              <a:rPr lang="en-US" sz="1050" dirty="0">
                <a:solidFill>
                  <a:prstClr val="black"/>
                </a:solidFill>
                <a:latin typeface="Lato"/>
                <a:ea typeface="Lato"/>
                <a:cs typeface="Lato"/>
              </a:rPr>
              <a:t> de la </a:t>
            </a:r>
            <a:r>
              <a:rPr lang="en-US" sz="1050" dirty="0" err="1">
                <a:solidFill>
                  <a:prstClr val="black"/>
                </a:solidFill>
                <a:latin typeface="Lato"/>
                <a:ea typeface="Lato"/>
                <a:cs typeface="Lato"/>
              </a:rPr>
              <a:t>stratégie</a:t>
            </a:r>
            <a:r>
              <a:rPr lang="en-US" sz="1050" dirty="0">
                <a:solidFill>
                  <a:prstClr val="black"/>
                </a:solidFill>
                <a:latin typeface="Lato"/>
                <a:ea typeface="Lato"/>
                <a:cs typeface="Lato"/>
              </a:rPr>
              <a:t> de communication</a:t>
            </a:r>
          </a:p>
          <a:p>
            <a:pPr marL="557213" lvl="1" indent="-214313" defTabSz="685800">
              <a:spcBef>
                <a:spcPts val="225"/>
              </a:spcBef>
              <a:buFontTx/>
              <a:buChar char="-"/>
            </a:pPr>
            <a:r>
              <a:rPr lang="en-US" sz="1050" dirty="0" err="1">
                <a:solidFill>
                  <a:prstClr val="black"/>
                </a:solidFill>
                <a:latin typeface="Lato"/>
                <a:ea typeface="Lato"/>
                <a:cs typeface="Lato"/>
              </a:rPr>
              <a:t>Mobilisation</a:t>
            </a:r>
            <a:r>
              <a:rPr lang="en-US" sz="1050" dirty="0">
                <a:solidFill>
                  <a:prstClr val="black"/>
                </a:solidFill>
                <a:latin typeface="Lato"/>
                <a:ea typeface="Lato"/>
                <a:cs typeface="Lato"/>
              </a:rPr>
              <a:t> des </a:t>
            </a:r>
            <a:r>
              <a:rPr lang="en-US" sz="1050" dirty="0" err="1">
                <a:solidFill>
                  <a:prstClr val="black"/>
                </a:solidFill>
                <a:latin typeface="Lato"/>
                <a:ea typeface="Lato"/>
                <a:cs typeface="Lato"/>
              </a:rPr>
              <a:t>acteurs</a:t>
            </a:r>
            <a:r>
              <a:rPr lang="en-US" sz="1050" dirty="0">
                <a:solidFill>
                  <a:prstClr val="black"/>
                </a:solidFill>
                <a:latin typeface="Lato"/>
                <a:ea typeface="Lato"/>
                <a:cs typeface="Lato"/>
              </a:rPr>
              <a:t> du </a:t>
            </a:r>
            <a:r>
              <a:rPr lang="en-US" sz="1050" dirty="0" err="1">
                <a:solidFill>
                  <a:prstClr val="black"/>
                </a:solidFill>
                <a:latin typeface="Lato"/>
                <a:ea typeface="Lato"/>
                <a:cs typeface="Lato"/>
              </a:rPr>
              <a:t>territoire</a:t>
            </a:r>
            <a:r>
              <a:rPr lang="en-US" sz="1050" dirty="0">
                <a:solidFill>
                  <a:prstClr val="black"/>
                </a:solidFill>
                <a:latin typeface="Lato"/>
                <a:ea typeface="Lato"/>
                <a:cs typeface="Lato"/>
              </a:rPr>
              <a:t> </a:t>
            </a:r>
            <a:r>
              <a:rPr lang="en-US" sz="1050" dirty="0" err="1">
                <a:solidFill>
                  <a:prstClr val="black"/>
                </a:solidFill>
                <a:latin typeface="Lato"/>
                <a:ea typeface="Lato"/>
                <a:cs typeface="Lato"/>
              </a:rPr>
              <a:t>autour</a:t>
            </a:r>
            <a:r>
              <a:rPr lang="en-US" sz="1050" dirty="0">
                <a:solidFill>
                  <a:prstClr val="black"/>
                </a:solidFill>
                <a:latin typeface="Lato"/>
                <a:ea typeface="Lato"/>
                <a:cs typeface="Lato"/>
              </a:rPr>
              <a:t> de la </a:t>
            </a:r>
            <a:r>
              <a:rPr lang="en-US" sz="1050" dirty="0" err="1">
                <a:solidFill>
                  <a:prstClr val="black"/>
                </a:solidFill>
                <a:latin typeface="Lato"/>
                <a:ea typeface="Lato"/>
                <a:cs typeface="Lato"/>
              </a:rPr>
              <a:t>stratégie</a:t>
            </a:r>
            <a:endParaRPr lang="en-US" sz="1050" dirty="0">
              <a:solidFill>
                <a:prstClr val="black"/>
              </a:solidFill>
              <a:latin typeface="Lato"/>
              <a:ea typeface="Lato"/>
              <a:cs typeface="Lato"/>
            </a:endParaRPr>
          </a:p>
          <a:p>
            <a:pPr marL="214313" indent="-214313" defTabSz="685800">
              <a:lnSpc>
                <a:spcPct val="100000"/>
              </a:lnSpc>
              <a:spcBef>
                <a:spcPts val="225"/>
              </a:spcBef>
              <a:buFontTx/>
              <a:buChar char="-"/>
            </a:pPr>
            <a:endParaRPr lang="en-US" sz="1050" dirty="0">
              <a:solidFill>
                <a:prstClr val="black"/>
              </a:solidFill>
              <a:latin typeface="Lato"/>
              <a:ea typeface="Lato"/>
              <a:cs typeface="Lato"/>
            </a:endParaRPr>
          </a:p>
        </p:txBody>
      </p:sp>
      <p:sp>
        <p:nvSpPr>
          <p:cNvPr id="11" name="Titre 8">
            <a:extLst>
              <a:ext uri="{FF2B5EF4-FFF2-40B4-BE49-F238E27FC236}">
                <a16:creationId xmlns:a16="http://schemas.microsoft.com/office/drawing/2014/main" id="{D91C6C6B-933C-BE99-079F-3BC443E41FC9}"/>
              </a:ext>
            </a:extLst>
          </p:cNvPr>
          <p:cNvSpPr txBox="1">
            <a:spLocks/>
          </p:cNvSpPr>
          <p:nvPr/>
        </p:nvSpPr>
        <p:spPr>
          <a:xfrm>
            <a:off x="409235" y="2554533"/>
            <a:ext cx="8293963" cy="1212260"/>
          </a:xfrm>
          <a:prstGeom prst="rect">
            <a:avLst/>
          </a:prstGeom>
        </p:spPr>
        <p:txBody>
          <a:bodyPr lIns="68580" tIns="34290" rIns="68580" bIns="3429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685800">
              <a:lnSpc>
                <a:spcPct val="100000"/>
              </a:lnSpc>
              <a:spcBef>
                <a:spcPts val="225"/>
              </a:spcBef>
            </a:pPr>
            <a:r>
              <a:rPr lang="en-US" sz="1050" b="1" dirty="0" err="1">
                <a:solidFill>
                  <a:schemeClr val="accent4"/>
                </a:solidFill>
                <a:latin typeface="Lato"/>
              </a:rPr>
              <a:t>Renforcer</a:t>
            </a:r>
            <a:r>
              <a:rPr lang="en-US" sz="1050" b="1" dirty="0">
                <a:solidFill>
                  <a:schemeClr val="accent4"/>
                </a:solidFill>
                <a:latin typeface="Lato"/>
              </a:rPr>
              <a:t> la mise </a:t>
            </a:r>
            <a:r>
              <a:rPr lang="en-US" sz="1050" b="1" dirty="0" err="1">
                <a:solidFill>
                  <a:schemeClr val="accent4"/>
                </a:solidFill>
                <a:latin typeface="Lato"/>
              </a:rPr>
              <a:t>en</a:t>
            </a:r>
            <a:r>
              <a:rPr lang="en-US" sz="1050" b="1" dirty="0">
                <a:solidFill>
                  <a:schemeClr val="accent4"/>
                </a:solidFill>
                <a:latin typeface="Lato"/>
              </a:rPr>
              <a:t> </a:t>
            </a:r>
            <a:r>
              <a:rPr lang="en-US" sz="1050" b="1" dirty="0" err="1">
                <a:solidFill>
                  <a:schemeClr val="accent4"/>
                </a:solidFill>
                <a:latin typeface="Lato"/>
              </a:rPr>
              <a:t>réseau</a:t>
            </a:r>
            <a:r>
              <a:rPr lang="en-US" sz="1050" b="1" dirty="0">
                <a:solidFill>
                  <a:schemeClr val="accent4"/>
                </a:solidFill>
                <a:latin typeface="Lato"/>
              </a:rPr>
              <a:t> des </a:t>
            </a:r>
            <a:r>
              <a:rPr lang="en-US" sz="1050" b="1" dirty="0" err="1">
                <a:solidFill>
                  <a:schemeClr val="accent4"/>
                </a:solidFill>
                <a:latin typeface="Lato"/>
              </a:rPr>
              <a:t>acteurs</a:t>
            </a:r>
            <a:r>
              <a:rPr lang="en-US" sz="1050" b="1" dirty="0">
                <a:solidFill>
                  <a:schemeClr val="accent4"/>
                </a:solidFill>
                <a:latin typeface="Lato"/>
              </a:rPr>
              <a:t> :</a:t>
            </a:r>
            <a:endParaRPr lang="en-US" sz="1050" dirty="0">
              <a:solidFill>
                <a:schemeClr val="accent4"/>
              </a:solidFill>
              <a:latin typeface="Calibri Light" panose="020F0302020204030204"/>
              <a:cs typeface="Calibri Light"/>
            </a:endParaRPr>
          </a:p>
          <a:p>
            <a:pPr marL="557213" lvl="1" indent="-214313" defTabSz="685800">
              <a:spcBef>
                <a:spcPts val="225"/>
              </a:spcBef>
              <a:buFontTx/>
              <a:buChar char="-"/>
            </a:pPr>
            <a:r>
              <a:rPr lang="en-US" sz="1050" dirty="0" err="1">
                <a:solidFill>
                  <a:prstClr val="black"/>
                </a:solidFill>
                <a:latin typeface="Lato"/>
                <a:ea typeface="Lato"/>
                <a:cs typeface="Lato"/>
              </a:rPr>
              <a:t>Poursuivre</a:t>
            </a:r>
            <a:r>
              <a:rPr lang="en-US" sz="1050" dirty="0">
                <a:solidFill>
                  <a:prstClr val="black"/>
                </a:solidFill>
                <a:latin typeface="Lato"/>
                <a:ea typeface="Lato"/>
                <a:cs typeface="Lato"/>
              </a:rPr>
              <a:t> le travail </a:t>
            </a:r>
            <a:r>
              <a:rPr lang="en-US" sz="1050" dirty="0" err="1">
                <a:solidFill>
                  <a:prstClr val="black"/>
                </a:solidFill>
                <a:latin typeface="Lato"/>
                <a:ea typeface="Lato"/>
                <a:cs typeface="Lato"/>
              </a:rPr>
              <a:t>engagé</a:t>
            </a:r>
            <a:r>
              <a:rPr lang="en-US" sz="1050" dirty="0">
                <a:solidFill>
                  <a:prstClr val="black"/>
                </a:solidFill>
                <a:latin typeface="Lato"/>
                <a:ea typeface="Lato"/>
                <a:cs typeface="Lato"/>
              </a:rPr>
              <a:t> dans le cadre du </a:t>
            </a:r>
            <a:r>
              <a:rPr lang="en-US" sz="1050" dirty="0" err="1">
                <a:solidFill>
                  <a:prstClr val="black"/>
                </a:solidFill>
                <a:latin typeface="Lato"/>
                <a:ea typeface="Lato"/>
                <a:cs typeface="Lato"/>
              </a:rPr>
              <a:t>Programme</a:t>
            </a:r>
            <a:r>
              <a:rPr lang="en-US" sz="1050" dirty="0">
                <a:solidFill>
                  <a:prstClr val="black"/>
                </a:solidFill>
                <a:latin typeface="Lato"/>
                <a:ea typeface="Lato"/>
                <a:cs typeface="Lato"/>
              </a:rPr>
              <a:t> Local de </a:t>
            </a:r>
            <a:r>
              <a:rPr lang="en-US" sz="1050" dirty="0" err="1">
                <a:solidFill>
                  <a:prstClr val="black"/>
                </a:solidFill>
                <a:latin typeface="Lato"/>
                <a:ea typeface="Lato"/>
                <a:cs typeface="Lato"/>
              </a:rPr>
              <a:t>Professionnalisation</a:t>
            </a:r>
            <a:r>
              <a:rPr lang="en-US" sz="1050" dirty="0">
                <a:solidFill>
                  <a:prstClr val="black"/>
                </a:solidFill>
                <a:latin typeface="Lato"/>
                <a:ea typeface="Lato"/>
                <a:cs typeface="Lato"/>
              </a:rPr>
              <a:t> (PLP) </a:t>
            </a:r>
          </a:p>
          <a:p>
            <a:pPr marL="557213" lvl="1" indent="-214313" defTabSz="685800">
              <a:spcBef>
                <a:spcPts val="225"/>
              </a:spcBef>
              <a:buFontTx/>
              <a:buChar char="-"/>
            </a:pPr>
            <a:r>
              <a:rPr lang="en-US" sz="1050" dirty="0" err="1">
                <a:solidFill>
                  <a:prstClr val="black"/>
                </a:solidFill>
                <a:latin typeface="Lato"/>
                <a:ea typeface="Lato"/>
                <a:cs typeface="Lato"/>
              </a:rPr>
              <a:t>Organiser</a:t>
            </a:r>
            <a:r>
              <a:rPr lang="en-US" sz="1050" dirty="0">
                <a:solidFill>
                  <a:prstClr val="black"/>
                </a:solidFill>
                <a:latin typeface="Lato"/>
                <a:ea typeface="Lato"/>
                <a:cs typeface="Lato"/>
              </a:rPr>
              <a:t> des temps de partage </a:t>
            </a:r>
            <a:r>
              <a:rPr lang="en-US" sz="1050" dirty="0" err="1">
                <a:solidFill>
                  <a:prstClr val="black"/>
                </a:solidFill>
                <a:latin typeface="Lato"/>
                <a:ea typeface="Lato"/>
                <a:cs typeface="Lato"/>
              </a:rPr>
              <a:t>thématisés</a:t>
            </a:r>
            <a:r>
              <a:rPr lang="en-US" sz="1050" dirty="0">
                <a:solidFill>
                  <a:prstClr val="black"/>
                </a:solidFill>
                <a:latin typeface="Lato"/>
                <a:ea typeface="Lato"/>
                <a:cs typeface="Lato"/>
              </a:rPr>
              <a:t> à destination des </a:t>
            </a:r>
            <a:r>
              <a:rPr lang="en-US" sz="1050" dirty="0" err="1">
                <a:solidFill>
                  <a:prstClr val="black"/>
                </a:solidFill>
                <a:latin typeface="Lato"/>
                <a:ea typeface="Lato"/>
                <a:cs typeface="Lato"/>
              </a:rPr>
              <a:t>professionnels</a:t>
            </a:r>
            <a:r>
              <a:rPr lang="en-US" sz="1050" dirty="0">
                <a:solidFill>
                  <a:prstClr val="black"/>
                </a:solidFill>
                <a:latin typeface="Lato"/>
                <a:ea typeface="Lato"/>
                <a:cs typeface="Lato"/>
              </a:rPr>
              <a:t> et des habitants du </a:t>
            </a:r>
            <a:r>
              <a:rPr lang="en-US" sz="1050" dirty="0" err="1">
                <a:solidFill>
                  <a:prstClr val="black"/>
                </a:solidFill>
                <a:latin typeface="Lato"/>
                <a:ea typeface="Lato"/>
                <a:cs typeface="Lato"/>
              </a:rPr>
              <a:t>territoire</a:t>
            </a:r>
            <a:endParaRPr lang="en-US" sz="1050" dirty="0">
              <a:solidFill>
                <a:prstClr val="black"/>
              </a:solidFill>
              <a:latin typeface="Lato"/>
              <a:ea typeface="Lato"/>
              <a:cs typeface="Lato"/>
            </a:endParaRPr>
          </a:p>
          <a:p>
            <a:pPr marL="557213" lvl="1" indent="-214313" defTabSz="685800">
              <a:spcBef>
                <a:spcPts val="225"/>
              </a:spcBef>
              <a:buFontTx/>
              <a:buChar char="-"/>
            </a:pPr>
            <a:r>
              <a:rPr lang="en-US" sz="1050" dirty="0" err="1">
                <a:solidFill>
                  <a:prstClr val="black"/>
                </a:solidFill>
                <a:latin typeface="Lato"/>
                <a:ea typeface="Lato"/>
                <a:cs typeface="Lato"/>
              </a:rPr>
              <a:t>Expliciter</a:t>
            </a:r>
            <a:r>
              <a:rPr lang="en-US" sz="1050" dirty="0">
                <a:solidFill>
                  <a:prstClr val="black"/>
                </a:solidFill>
                <a:latin typeface="Lato"/>
                <a:ea typeface="Lato"/>
                <a:cs typeface="Lato"/>
              </a:rPr>
              <a:t> le </a:t>
            </a:r>
            <a:r>
              <a:rPr lang="en-US" sz="1050" dirty="0" err="1">
                <a:solidFill>
                  <a:prstClr val="black"/>
                </a:solidFill>
                <a:latin typeface="Lato"/>
                <a:ea typeface="Lato"/>
                <a:cs typeface="Lato"/>
              </a:rPr>
              <a:t>rôle</a:t>
            </a:r>
            <a:r>
              <a:rPr lang="en-US" sz="1050" dirty="0">
                <a:solidFill>
                  <a:prstClr val="black"/>
                </a:solidFill>
                <a:latin typeface="Lato"/>
                <a:ea typeface="Lato"/>
                <a:cs typeface="Lato"/>
              </a:rPr>
              <a:t> de </a:t>
            </a:r>
            <a:r>
              <a:rPr lang="en-US" sz="1050" dirty="0" err="1">
                <a:solidFill>
                  <a:prstClr val="black"/>
                </a:solidFill>
                <a:latin typeface="Lato"/>
                <a:ea typeface="Lato"/>
                <a:cs typeface="Lato"/>
              </a:rPr>
              <a:t>l’office</a:t>
            </a:r>
            <a:r>
              <a:rPr lang="en-US" sz="1050" dirty="0">
                <a:solidFill>
                  <a:prstClr val="black"/>
                </a:solidFill>
                <a:latin typeface="Lato"/>
                <a:ea typeface="Lato"/>
                <a:cs typeface="Lato"/>
              </a:rPr>
              <a:t> de </a:t>
            </a:r>
            <a:r>
              <a:rPr lang="en-US" sz="1050" dirty="0" err="1">
                <a:solidFill>
                  <a:prstClr val="black"/>
                </a:solidFill>
                <a:latin typeface="Lato"/>
                <a:ea typeface="Lato"/>
                <a:cs typeface="Lato"/>
              </a:rPr>
              <a:t>tourisme</a:t>
            </a:r>
            <a:r>
              <a:rPr lang="en-US" sz="1050" dirty="0">
                <a:solidFill>
                  <a:prstClr val="black"/>
                </a:solidFill>
                <a:latin typeface="Lato"/>
                <a:ea typeface="Lato"/>
                <a:cs typeface="Lato"/>
              </a:rPr>
              <a:t> </a:t>
            </a:r>
          </a:p>
          <a:p>
            <a:pPr marL="557213" lvl="1" indent="-214313" defTabSz="685800">
              <a:spcBef>
                <a:spcPts val="225"/>
              </a:spcBef>
              <a:buFontTx/>
              <a:buChar char="-"/>
            </a:pPr>
            <a:r>
              <a:rPr lang="en-US" sz="1050" dirty="0" err="1">
                <a:solidFill>
                  <a:prstClr val="black"/>
                </a:solidFill>
                <a:latin typeface="Lato"/>
                <a:ea typeface="Lato"/>
                <a:cs typeface="Lato"/>
              </a:rPr>
              <a:t>Renforcer</a:t>
            </a:r>
            <a:r>
              <a:rPr lang="en-US" sz="1050" dirty="0">
                <a:solidFill>
                  <a:prstClr val="black"/>
                </a:solidFill>
                <a:latin typeface="Lato"/>
                <a:ea typeface="Lato"/>
                <a:cs typeface="Lato"/>
              </a:rPr>
              <a:t> le lien avec les communes</a:t>
            </a:r>
          </a:p>
          <a:p>
            <a:pPr marL="214313" indent="-214313" defTabSz="685800">
              <a:lnSpc>
                <a:spcPct val="100000"/>
              </a:lnSpc>
              <a:spcBef>
                <a:spcPts val="225"/>
              </a:spcBef>
              <a:buFontTx/>
              <a:buChar char="-"/>
            </a:pPr>
            <a:endParaRPr lang="en-US" sz="1050" dirty="0">
              <a:solidFill>
                <a:prstClr val="black"/>
              </a:solidFill>
              <a:latin typeface="Lato"/>
              <a:ea typeface="Lato"/>
              <a:cs typeface="Lato"/>
            </a:endParaRPr>
          </a:p>
        </p:txBody>
      </p:sp>
      <p:sp>
        <p:nvSpPr>
          <p:cNvPr id="12" name="Espace réservé du numéro de diapositive 11">
            <a:extLst>
              <a:ext uri="{FF2B5EF4-FFF2-40B4-BE49-F238E27FC236}">
                <a16:creationId xmlns:a16="http://schemas.microsoft.com/office/drawing/2014/main" id="{49A400E7-65ED-1002-CEB6-61FEF015B21C}"/>
              </a:ext>
            </a:extLst>
          </p:cNvPr>
          <p:cNvSpPr>
            <a:spLocks noGrp="1"/>
          </p:cNvSpPr>
          <p:nvPr>
            <p:ph type="sldNum" sz="quarter" idx="12"/>
          </p:nvPr>
        </p:nvSpPr>
        <p:spPr/>
        <p:txBody>
          <a:bodyPr/>
          <a:lstStyle/>
          <a:p>
            <a:fld id="{7DD352F8-E6D5-40A5-90BA-A89BD40754D9}" type="slidenum">
              <a:rPr lang="fr-FR" smtClean="0"/>
              <a:pPr/>
              <a:t>83</a:t>
            </a:fld>
            <a:endParaRPr lang="fr-FR"/>
          </a:p>
        </p:txBody>
      </p:sp>
    </p:spTree>
    <p:extLst>
      <p:ext uri="{BB962C8B-B14F-4D97-AF65-F5344CB8AC3E}">
        <p14:creationId xmlns:p14="http://schemas.microsoft.com/office/powerpoint/2010/main" val="1266399781"/>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Connecteur droit 3">
            <a:extLst>
              <a:ext uri="{FF2B5EF4-FFF2-40B4-BE49-F238E27FC236}">
                <a16:creationId xmlns:a16="http://schemas.microsoft.com/office/drawing/2014/main" id="{D990F430-F22E-4DFD-AC13-B6FE6F28C6E6}"/>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5" name="Espace réservé de la date 1">
            <a:extLst>
              <a:ext uri="{FF2B5EF4-FFF2-40B4-BE49-F238E27FC236}">
                <a16:creationId xmlns:a16="http://schemas.microsoft.com/office/drawing/2014/main" id="{751B799A-2741-46CE-8EB5-1345CA22DF28}"/>
              </a:ext>
            </a:extLst>
          </p:cNvPr>
          <p:cNvSpPr>
            <a:spLocks noGrp="1"/>
          </p:cNvSpPr>
          <p:nvPr>
            <p:ph type="dt" sz="half" idx="10"/>
          </p:nvPr>
        </p:nvSpPr>
        <p:spPr>
          <a:xfrm>
            <a:off x="457200" y="4767264"/>
            <a:ext cx="3322712"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1" u="none" strike="noStrike" kern="1200" cap="none" spc="0" normalizeH="0" baseline="0" noProof="0">
                <a:ln>
                  <a:noFill/>
                </a:ln>
                <a:solidFill>
                  <a:srgbClr val="C00000"/>
                </a:solidFill>
                <a:effectLst/>
                <a:uLnTx/>
                <a:uFillTx/>
                <a:latin typeface="Lato"/>
                <a:ea typeface="+mn-ea"/>
                <a:cs typeface="+mn-cs"/>
              </a:rPr>
              <a:t>Conseil communautaire – 17 novembre 2022</a:t>
            </a:r>
          </a:p>
        </p:txBody>
      </p:sp>
      <p:sp>
        <p:nvSpPr>
          <p:cNvPr id="7" name="Espace réservé du contenu 9">
            <a:extLst>
              <a:ext uri="{FF2B5EF4-FFF2-40B4-BE49-F238E27FC236}">
                <a16:creationId xmlns:a16="http://schemas.microsoft.com/office/drawing/2014/main" id="{0E07A056-AD56-A123-B927-1BEDB41A6248}"/>
              </a:ext>
            </a:extLst>
          </p:cNvPr>
          <p:cNvSpPr txBox="1">
            <a:spLocks/>
          </p:cNvSpPr>
          <p:nvPr/>
        </p:nvSpPr>
        <p:spPr>
          <a:xfrm>
            <a:off x="457200" y="645902"/>
            <a:ext cx="8229600" cy="3851695"/>
          </a:xfrm>
          <a:prstGeom prst="rect">
            <a:avLst/>
          </a:prstGeom>
        </p:spPr>
        <p:txBody>
          <a:bodyPr vert="horz" lIns="91440" tIns="45720" rIns="91440" bIns="45720" rtlCol="0" anchor="t">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spcAft>
                <a:spcPts val="600"/>
              </a:spcAft>
              <a:buFont typeface="Arial" pitchFamily="34" charset="0"/>
              <a:buNone/>
              <a:tabLst>
                <a:tab pos="457189" algn="l"/>
              </a:tabLst>
            </a:pPr>
            <a:r>
              <a:rPr lang="fr-FR" sz="1800" b="1" dirty="0">
                <a:solidFill>
                  <a:schemeClr val="tx2"/>
                </a:solidFill>
                <a:ea typeface="+mj-ea"/>
                <a:cs typeface="Arial" pitchFamily="34" charset="0"/>
              </a:rPr>
              <a:t>12. Plan d'actions de la stratégie d'attractivité économique et touristique</a:t>
            </a:r>
          </a:p>
          <a:p>
            <a:pPr marL="0" indent="0" algn="just">
              <a:spcBef>
                <a:spcPts val="0"/>
              </a:spcBef>
              <a:spcAft>
                <a:spcPts val="600"/>
              </a:spcAft>
              <a:buFont typeface="Arial" pitchFamily="34" charset="0"/>
              <a:buNone/>
              <a:tabLst>
                <a:tab pos="457189" algn="l"/>
              </a:tabLst>
            </a:pPr>
            <a:endParaRPr lang="fr-FR" sz="2000" b="1" dirty="0">
              <a:solidFill>
                <a:schemeClr val="tx2"/>
              </a:solidFill>
              <a:ea typeface="+mj-ea"/>
              <a:cs typeface="Arial" pitchFamily="34" charset="0"/>
            </a:endParaRPr>
          </a:p>
        </p:txBody>
      </p:sp>
      <p:sp>
        <p:nvSpPr>
          <p:cNvPr id="8" name="Titre 8">
            <a:extLst>
              <a:ext uri="{FF2B5EF4-FFF2-40B4-BE49-F238E27FC236}">
                <a16:creationId xmlns:a16="http://schemas.microsoft.com/office/drawing/2014/main" id="{C6695260-BBE1-66CD-D8A0-AB548005B0A9}"/>
              </a:ext>
            </a:extLst>
          </p:cNvPr>
          <p:cNvSpPr>
            <a:spLocks noGrp="1"/>
          </p:cNvSpPr>
          <p:nvPr>
            <p:ph type="title"/>
          </p:nvPr>
        </p:nvSpPr>
        <p:spPr>
          <a:xfrm>
            <a:off x="307648" y="-83670"/>
            <a:ext cx="8728847" cy="777713"/>
          </a:xfrm>
        </p:spPr>
        <p:txBody>
          <a:bodyPr anchor="t">
            <a:normAutofit fontScale="90000"/>
          </a:bodyPr>
          <a:lstStyle/>
          <a:p>
            <a:pPr algn="l"/>
            <a:r>
              <a:rPr lang="fr-FR" sz="4000" b="1" dirty="0">
                <a:solidFill>
                  <a:schemeClr val="tx2"/>
                </a:solidFill>
                <a:latin typeface="Caviar Dreams" pitchFamily="34" charset="0"/>
                <a:cs typeface="Arial" pitchFamily="34" charset="0"/>
              </a:rPr>
              <a:t>Attractivité économique et touristique</a:t>
            </a:r>
            <a:br>
              <a:rPr lang="fr-FR" sz="4000" b="1" dirty="0">
                <a:solidFill>
                  <a:srgbClr val="E44506"/>
                </a:solidFill>
                <a:latin typeface="Caviar Dreams" pitchFamily="34" charset="0"/>
                <a:cs typeface="Arial" pitchFamily="34" charset="0"/>
              </a:rPr>
            </a:br>
            <a:r>
              <a:rPr lang="fr-FR" sz="1600" b="1" dirty="0">
                <a:solidFill>
                  <a:schemeClr val="bg2"/>
                </a:solidFill>
                <a:latin typeface="Caviar Dreams" pitchFamily="34" charset="0"/>
                <a:cs typeface="Arial" pitchFamily="34" charset="0"/>
              </a:rPr>
              <a:t>- </a:t>
            </a:r>
            <a:r>
              <a:rPr lang="fr-FR" sz="1600" b="1" i="1" dirty="0">
                <a:solidFill>
                  <a:schemeClr val="bg2"/>
                </a:solidFill>
                <a:latin typeface="Lato" pitchFamily="34" charset="0"/>
                <a:ea typeface="Lato" pitchFamily="34" charset="0"/>
                <a:cs typeface="Lato" pitchFamily="34" charset="0"/>
              </a:rPr>
              <a:t>Intervention de Monsieur </a:t>
            </a:r>
            <a:r>
              <a:rPr lang="fr-FR" sz="1600" b="1" i="1" dirty="0">
                <a:solidFill>
                  <a:schemeClr val="tx2">
                    <a:lumMod val="50000"/>
                  </a:schemeClr>
                </a:solidFill>
                <a:latin typeface="Lato" pitchFamily="34" charset="0"/>
                <a:ea typeface="Lato" pitchFamily="34" charset="0"/>
                <a:cs typeface="Lato" pitchFamily="34" charset="0"/>
              </a:rPr>
              <a:t>Nicolas RAGOT</a:t>
            </a:r>
            <a:endParaRPr lang="fr-FR" sz="1400" b="1" dirty="0">
              <a:solidFill>
                <a:srgbClr val="432918"/>
              </a:solidFill>
              <a:latin typeface="Caviar Dreams" pitchFamily="34" charset="0"/>
            </a:endParaRPr>
          </a:p>
        </p:txBody>
      </p:sp>
      <p:sp>
        <p:nvSpPr>
          <p:cNvPr id="2" name="Titre 8">
            <a:extLst>
              <a:ext uri="{FF2B5EF4-FFF2-40B4-BE49-F238E27FC236}">
                <a16:creationId xmlns:a16="http://schemas.microsoft.com/office/drawing/2014/main" id="{D888AA49-E1A1-3CC5-506B-264BC989F784}"/>
              </a:ext>
            </a:extLst>
          </p:cNvPr>
          <p:cNvSpPr txBox="1">
            <a:spLocks/>
          </p:cNvSpPr>
          <p:nvPr/>
        </p:nvSpPr>
        <p:spPr>
          <a:xfrm>
            <a:off x="307648" y="945818"/>
            <a:ext cx="7620370" cy="453189"/>
          </a:xfrm>
          <a:prstGeom prst="rect">
            <a:avLst/>
          </a:prstGeom>
        </p:spPr>
        <p:txBody>
          <a:bodyPr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685800"/>
            <a:r>
              <a:rPr lang="fr-FR" sz="1900" b="1" u="sng" dirty="0">
                <a:solidFill>
                  <a:srgbClr val="C00000"/>
                </a:solidFill>
                <a:latin typeface="Lato"/>
              </a:rPr>
              <a:t>Les thématiques transversales</a:t>
            </a:r>
            <a:endParaRPr lang="fr-FR" sz="1900" b="1" u="sng" dirty="0">
              <a:solidFill>
                <a:srgbClr val="C00000"/>
              </a:solidFill>
              <a:latin typeface="Calibri Light" panose="020F0302020204030204"/>
              <a:ea typeface="+mj-lt"/>
              <a:cs typeface="Calibri Light" panose="020F0302020204030204"/>
            </a:endParaRPr>
          </a:p>
          <a:p>
            <a:pPr defTabSz="685800"/>
            <a:endParaRPr lang="fr-FR" sz="1900" b="1" dirty="0">
              <a:solidFill>
                <a:srgbClr val="432918"/>
              </a:solidFill>
              <a:latin typeface="Caviar Dreams" pitchFamily="34" charset="0"/>
            </a:endParaRPr>
          </a:p>
        </p:txBody>
      </p:sp>
      <p:sp>
        <p:nvSpPr>
          <p:cNvPr id="3" name="Titre 8">
            <a:extLst>
              <a:ext uri="{FF2B5EF4-FFF2-40B4-BE49-F238E27FC236}">
                <a16:creationId xmlns:a16="http://schemas.microsoft.com/office/drawing/2014/main" id="{06A13C29-8417-177E-7414-AD308765BE25}"/>
              </a:ext>
            </a:extLst>
          </p:cNvPr>
          <p:cNvSpPr txBox="1">
            <a:spLocks/>
          </p:cNvSpPr>
          <p:nvPr/>
        </p:nvSpPr>
        <p:spPr>
          <a:xfrm>
            <a:off x="280535" y="1240831"/>
            <a:ext cx="8783072" cy="2376320"/>
          </a:xfrm>
          <a:prstGeom prst="rect">
            <a:avLst/>
          </a:prstGeom>
        </p:spPr>
        <p:txBody>
          <a:bodyPr lIns="68580" tIns="34290" rIns="68580" bIns="3429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685800">
              <a:lnSpc>
                <a:spcPct val="100000"/>
              </a:lnSpc>
              <a:spcBef>
                <a:spcPts val="450"/>
              </a:spcBef>
            </a:pPr>
            <a:r>
              <a:rPr lang="en-US" sz="1200" b="1" dirty="0" err="1">
                <a:solidFill>
                  <a:srgbClr val="C00000"/>
                </a:solidFill>
                <a:latin typeface="Lato"/>
              </a:rPr>
              <a:t>Economie</a:t>
            </a:r>
            <a:r>
              <a:rPr lang="en-US" sz="1200" b="1" dirty="0">
                <a:solidFill>
                  <a:srgbClr val="C00000"/>
                </a:solidFill>
                <a:latin typeface="Lato"/>
              </a:rPr>
              <a:t> durable et </a:t>
            </a:r>
            <a:r>
              <a:rPr lang="en-US" sz="1200" b="1" dirty="0" err="1">
                <a:solidFill>
                  <a:srgbClr val="C00000"/>
                </a:solidFill>
                <a:latin typeface="Lato"/>
              </a:rPr>
              <a:t>responsable</a:t>
            </a:r>
            <a:r>
              <a:rPr lang="en-US" sz="1200" b="1" dirty="0">
                <a:solidFill>
                  <a:srgbClr val="C00000"/>
                </a:solidFill>
                <a:latin typeface="Lato"/>
              </a:rPr>
              <a:t>:</a:t>
            </a:r>
            <a:endParaRPr lang="en-US" sz="1200" dirty="0">
              <a:solidFill>
                <a:prstClr val="black"/>
              </a:solidFill>
              <a:latin typeface="Calibri Light" panose="020F0302020204030204"/>
              <a:cs typeface="Calibri Light"/>
            </a:endParaRPr>
          </a:p>
          <a:p>
            <a:pPr marL="557213" lvl="1" indent="-214313" defTabSz="685800">
              <a:spcBef>
                <a:spcPts val="225"/>
              </a:spcBef>
              <a:buFontTx/>
              <a:buChar char="-"/>
            </a:pPr>
            <a:r>
              <a:rPr lang="en-US" sz="1200" dirty="0" err="1">
                <a:solidFill>
                  <a:prstClr val="black"/>
                </a:solidFill>
                <a:latin typeface="Lato"/>
                <a:ea typeface="Lato"/>
                <a:cs typeface="Lato"/>
              </a:rPr>
              <a:t>Développer</a:t>
            </a:r>
            <a:r>
              <a:rPr lang="en-US" sz="1200" dirty="0">
                <a:solidFill>
                  <a:prstClr val="black"/>
                </a:solidFill>
                <a:latin typeface="Lato"/>
                <a:ea typeface="Lato"/>
                <a:cs typeface="Lato"/>
              </a:rPr>
              <a:t> des pratiques de gestion durable au sein des </a:t>
            </a:r>
            <a:r>
              <a:rPr lang="en-US" sz="1200" dirty="0" err="1">
                <a:solidFill>
                  <a:prstClr val="black"/>
                </a:solidFill>
                <a:latin typeface="Lato"/>
                <a:ea typeface="Lato"/>
                <a:cs typeface="Lato"/>
              </a:rPr>
              <a:t>équipements</a:t>
            </a:r>
            <a:r>
              <a:rPr lang="en-US" sz="1200" dirty="0">
                <a:solidFill>
                  <a:prstClr val="black"/>
                </a:solidFill>
                <a:latin typeface="Lato"/>
                <a:ea typeface="Lato"/>
                <a:cs typeface="Lato"/>
              </a:rPr>
              <a:t> </a:t>
            </a:r>
            <a:r>
              <a:rPr lang="en-US" sz="1200" dirty="0" err="1">
                <a:solidFill>
                  <a:prstClr val="black"/>
                </a:solidFill>
                <a:latin typeface="Lato"/>
                <a:ea typeface="Lato"/>
                <a:cs typeface="Lato"/>
              </a:rPr>
              <a:t>communautaires</a:t>
            </a:r>
            <a:r>
              <a:rPr lang="en-US" sz="1200" dirty="0">
                <a:solidFill>
                  <a:prstClr val="black"/>
                </a:solidFill>
                <a:latin typeface="Lato"/>
                <a:ea typeface="Lato"/>
                <a:cs typeface="Lato"/>
              </a:rPr>
              <a:t> et des </a:t>
            </a:r>
            <a:r>
              <a:rPr lang="en-US" sz="1200" dirty="0" err="1">
                <a:solidFill>
                  <a:prstClr val="black"/>
                </a:solidFill>
                <a:latin typeface="Lato"/>
                <a:ea typeface="Lato"/>
                <a:cs typeface="Lato"/>
              </a:rPr>
              <a:t>entreprises</a:t>
            </a:r>
            <a:endParaRPr lang="en-US" sz="1200" dirty="0">
              <a:solidFill>
                <a:prstClr val="black"/>
              </a:solidFill>
              <a:latin typeface="Lato"/>
              <a:ea typeface="Lato"/>
              <a:cs typeface="Lato"/>
            </a:endParaRPr>
          </a:p>
          <a:p>
            <a:pPr marL="557213" lvl="1" indent="-214313" defTabSz="685800">
              <a:spcBef>
                <a:spcPts val="225"/>
              </a:spcBef>
              <a:buFontTx/>
              <a:buChar char="-"/>
            </a:pPr>
            <a:r>
              <a:rPr lang="en-US" sz="1200" dirty="0" err="1">
                <a:solidFill>
                  <a:prstClr val="black"/>
                </a:solidFill>
                <a:latin typeface="Lato"/>
                <a:ea typeface="Lato"/>
                <a:cs typeface="Lato"/>
              </a:rPr>
              <a:t>Soutenir</a:t>
            </a:r>
            <a:r>
              <a:rPr lang="en-US" sz="1200" dirty="0">
                <a:solidFill>
                  <a:prstClr val="black"/>
                </a:solidFill>
                <a:latin typeface="Lato"/>
                <a:ea typeface="Lato"/>
                <a:cs typeface="Lato"/>
              </a:rPr>
              <a:t> les </a:t>
            </a:r>
            <a:r>
              <a:rPr lang="en-US" sz="1200" dirty="0" err="1">
                <a:solidFill>
                  <a:prstClr val="black"/>
                </a:solidFill>
                <a:latin typeface="Lato"/>
                <a:ea typeface="Lato"/>
                <a:cs typeface="Lato"/>
              </a:rPr>
              <a:t>porteurs</a:t>
            </a:r>
            <a:r>
              <a:rPr lang="en-US" sz="1200" dirty="0">
                <a:solidFill>
                  <a:prstClr val="black"/>
                </a:solidFill>
                <a:latin typeface="Lato"/>
                <a:ea typeface="Lato"/>
                <a:cs typeface="Lato"/>
              </a:rPr>
              <a:t> de </a:t>
            </a:r>
            <a:r>
              <a:rPr lang="en-US" sz="1200" dirty="0" err="1">
                <a:solidFill>
                  <a:prstClr val="black"/>
                </a:solidFill>
                <a:latin typeface="Lato"/>
                <a:ea typeface="Lato"/>
                <a:cs typeface="Lato"/>
              </a:rPr>
              <a:t>projets</a:t>
            </a:r>
            <a:r>
              <a:rPr lang="en-US" sz="1200" dirty="0">
                <a:solidFill>
                  <a:prstClr val="black"/>
                </a:solidFill>
                <a:latin typeface="Lato"/>
                <a:ea typeface="Lato"/>
                <a:cs typeface="Lato"/>
              </a:rPr>
              <a:t> en </a:t>
            </a:r>
            <a:r>
              <a:rPr lang="en-US" sz="1200" dirty="0" err="1">
                <a:solidFill>
                  <a:prstClr val="black"/>
                </a:solidFill>
                <a:latin typeface="Lato"/>
                <a:ea typeface="Lato"/>
                <a:cs typeface="Lato"/>
              </a:rPr>
              <a:t>vérifiant</a:t>
            </a:r>
            <a:r>
              <a:rPr lang="en-US" sz="1200" dirty="0">
                <a:solidFill>
                  <a:prstClr val="black"/>
                </a:solidFill>
                <a:latin typeface="Lato"/>
                <a:ea typeface="Lato"/>
                <a:cs typeface="Lato"/>
              </a:rPr>
              <a:t> la </a:t>
            </a:r>
            <a:r>
              <a:rPr lang="en-US" sz="1200" dirty="0" err="1">
                <a:solidFill>
                  <a:prstClr val="black"/>
                </a:solidFill>
                <a:latin typeface="Lato"/>
                <a:ea typeface="Lato"/>
                <a:cs typeface="Lato"/>
              </a:rPr>
              <a:t>faisabilité</a:t>
            </a:r>
            <a:r>
              <a:rPr lang="en-US" sz="1200" dirty="0">
                <a:solidFill>
                  <a:prstClr val="black"/>
                </a:solidFill>
                <a:latin typeface="Lato"/>
                <a:ea typeface="Lato"/>
                <a:cs typeface="Lato"/>
              </a:rPr>
              <a:t> économique de </a:t>
            </a:r>
            <a:r>
              <a:rPr lang="en-US" sz="1200" dirty="0" err="1">
                <a:solidFill>
                  <a:prstClr val="black"/>
                </a:solidFill>
                <a:latin typeface="Lato"/>
                <a:ea typeface="Lato"/>
                <a:cs typeface="Lato"/>
              </a:rPr>
              <a:t>leur</a:t>
            </a:r>
            <a:r>
              <a:rPr lang="en-US" sz="1200" dirty="0">
                <a:solidFill>
                  <a:prstClr val="black"/>
                </a:solidFill>
                <a:latin typeface="Lato"/>
                <a:ea typeface="Lato"/>
                <a:cs typeface="Lato"/>
              </a:rPr>
              <a:t> </a:t>
            </a:r>
            <a:r>
              <a:rPr lang="en-US" sz="1200" dirty="0" err="1">
                <a:solidFill>
                  <a:prstClr val="black"/>
                </a:solidFill>
                <a:latin typeface="Lato"/>
                <a:ea typeface="Lato"/>
                <a:cs typeface="Lato"/>
              </a:rPr>
              <a:t>activité</a:t>
            </a:r>
            <a:r>
              <a:rPr lang="en-US" sz="1200" dirty="0">
                <a:solidFill>
                  <a:prstClr val="black"/>
                </a:solidFill>
                <a:latin typeface="Lato"/>
                <a:ea typeface="Lato"/>
                <a:cs typeface="Lato"/>
              </a:rPr>
              <a:t>, tout en </a:t>
            </a:r>
            <a:r>
              <a:rPr lang="en-US" sz="1200" dirty="0" err="1">
                <a:solidFill>
                  <a:prstClr val="black"/>
                </a:solidFill>
                <a:latin typeface="Lato"/>
                <a:ea typeface="Lato"/>
                <a:cs typeface="Lato"/>
              </a:rPr>
              <a:t>évaluant</a:t>
            </a:r>
            <a:r>
              <a:rPr lang="en-US" sz="1200" dirty="0">
                <a:solidFill>
                  <a:prstClr val="black"/>
                </a:solidFill>
                <a:latin typeface="Lato"/>
                <a:ea typeface="Lato"/>
                <a:cs typeface="Lato"/>
              </a:rPr>
              <a:t> le </a:t>
            </a:r>
            <a:r>
              <a:rPr lang="en-US" sz="1200" dirty="0" err="1">
                <a:solidFill>
                  <a:prstClr val="black"/>
                </a:solidFill>
                <a:latin typeface="Lato"/>
                <a:ea typeface="Lato"/>
                <a:cs typeface="Lato"/>
              </a:rPr>
              <a:t>niveau</a:t>
            </a:r>
            <a:r>
              <a:rPr lang="en-US" sz="1200" dirty="0">
                <a:solidFill>
                  <a:prstClr val="black"/>
                </a:solidFill>
                <a:latin typeface="Lato"/>
                <a:ea typeface="Lato"/>
                <a:cs typeface="Lato"/>
              </a:rPr>
              <a:t> de </a:t>
            </a:r>
            <a:r>
              <a:rPr lang="en-US" sz="1200" dirty="0" err="1">
                <a:solidFill>
                  <a:prstClr val="black"/>
                </a:solidFill>
                <a:latin typeface="Lato"/>
                <a:ea typeface="Lato"/>
                <a:cs typeface="Lato"/>
              </a:rPr>
              <a:t>vulnérabilité</a:t>
            </a:r>
            <a:r>
              <a:rPr lang="en-US" sz="1200" dirty="0">
                <a:solidFill>
                  <a:prstClr val="black"/>
                </a:solidFill>
                <a:latin typeface="Lato"/>
                <a:ea typeface="Lato"/>
                <a:cs typeface="Lato"/>
              </a:rPr>
              <a:t> aux transitions </a:t>
            </a:r>
            <a:r>
              <a:rPr lang="en-US" sz="1200" dirty="0" err="1">
                <a:solidFill>
                  <a:prstClr val="black"/>
                </a:solidFill>
                <a:latin typeface="Lato"/>
                <a:ea typeface="Lato"/>
                <a:cs typeface="Lato"/>
              </a:rPr>
              <a:t>énergétiques</a:t>
            </a:r>
            <a:r>
              <a:rPr lang="en-US" sz="1200" dirty="0">
                <a:solidFill>
                  <a:prstClr val="black"/>
                </a:solidFill>
                <a:latin typeface="Lato"/>
                <a:ea typeface="Lato"/>
                <a:cs typeface="Lato"/>
              </a:rPr>
              <a:t>, </a:t>
            </a:r>
            <a:r>
              <a:rPr lang="en-US" sz="1200" dirty="0" err="1">
                <a:solidFill>
                  <a:prstClr val="black"/>
                </a:solidFill>
                <a:latin typeface="Lato"/>
                <a:ea typeface="Lato"/>
                <a:cs typeface="Lato"/>
              </a:rPr>
              <a:t>climatiques</a:t>
            </a:r>
            <a:r>
              <a:rPr lang="en-US" sz="1200" dirty="0">
                <a:solidFill>
                  <a:prstClr val="black"/>
                </a:solidFill>
                <a:latin typeface="Lato"/>
                <a:ea typeface="Lato"/>
                <a:cs typeface="Lato"/>
              </a:rPr>
              <a:t> et </a:t>
            </a:r>
            <a:r>
              <a:rPr lang="en-US" sz="1200" dirty="0" err="1">
                <a:solidFill>
                  <a:prstClr val="black"/>
                </a:solidFill>
                <a:latin typeface="Lato"/>
                <a:ea typeface="Lato"/>
                <a:cs typeface="Lato"/>
              </a:rPr>
              <a:t>sociales</a:t>
            </a:r>
            <a:endParaRPr lang="en-US" sz="1200" dirty="0">
              <a:solidFill>
                <a:prstClr val="black"/>
              </a:solidFill>
              <a:latin typeface="Lato"/>
              <a:ea typeface="Lato"/>
              <a:cs typeface="Lato"/>
            </a:endParaRPr>
          </a:p>
          <a:p>
            <a:pPr marL="557213" lvl="1" indent="-214313" defTabSz="685800">
              <a:spcBef>
                <a:spcPts val="225"/>
              </a:spcBef>
              <a:buFontTx/>
              <a:buChar char="-"/>
            </a:pPr>
            <a:r>
              <a:rPr lang="en-US" sz="1200" dirty="0">
                <a:solidFill>
                  <a:prstClr val="black"/>
                </a:solidFill>
                <a:latin typeface="Lato"/>
                <a:ea typeface="Lato"/>
                <a:cs typeface="Lato"/>
              </a:rPr>
              <a:t>Inciter à la </a:t>
            </a:r>
            <a:r>
              <a:rPr lang="en-US" sz="1200" dirty="0" err="1">
                <a:solidFill>
                  <a:prstClr val="black"/>
                </a:solidFill>
                <a:latin typeface="Lato"/>
                <a:ea typeface="Lato"/>
                <a:cs typeface="Lato"/>
              </a:rPr>
              <a:t>création</a:t>
            </a:r>
            <a:r>
              <a:rPr lang="en-US" sz="1200" dirty="0">
                <a:solidFill>
                  <a:prstClr val="black"/>
                </a:solidFill>
                <a:latin typeface="Lato"/>
                <a:ea typeface="Lato"/>
                <a:cs typeface="Lato"/>
              </a:rPr>
              <a:t> </a:t>
            </a:r>
            <a:r>
              <a:rPr lang="en-US" sz="1200" dirty="0" err="1">
                <a:solidFill>
                  <a:prstClr val="black"/>
                </a:solidFill>
                <a:latin typeface="Lato"/>
                <a:ea typeface="Lato"/>
                <a:cs typeface="Lato"/>
              </a:rPr>
              <a:t>d’innovations</a:t>
            </a:r>
            <a:r>
              <a:rPr lang="en-US" sz="1200" dirty="0">
                <a:solidFill>
                  <a:prstClr val="black"/>
                </a:solidFill>
                <a:latin typeface="Lato"/>
                <a:ea typeface="Lato"/>
                <a:cs typeface="Lato"/>
              </a:rPr>
              <a:t> pour la transition </a:t>
            </a:r>
            <a:r>
              <a:rPr lang="en-US" sz="1200" dirty="0" err="1">
                <a:solidFill>
                  <a:prstClr val="black"/>
                </a:solidFill>
                <a:latin typeface="Lato"/>
                <a:ea typeface="Lato"/>
                <a:cs typeface="Lato"/>
              </a:rPr>
              <a:t>énergétique</a:t>
            </a:r>
            <a:endParaRPr lang="en-US" sz="1200" dirty="0">
              <a:solidFill>
                <a:prstClr val="black"/>
              </a:solidFill>
              <a:latin typeface="Lato"/>
              <a:ea typeface="Lato"/>
              <a:cs typeface="Lato"/>
            </a:endParaRPr>
          </a:p>
          <a:p>
            <a:pPr marL="557213" lvl="1" indent="-214313" defTabSz="685800">
              <a:spcBef>
                <a:spcPts val="225"/>
              </a:spcBef>
              <a:buFontTx/>
              <a:buChar char="-"/>
            </a:pPr>
            <a:r>
              <a:rPr lang="en-US" sz="1200" dirty="0" err="1">
                <a:solidFill>
                  <a:prstClr val="black"/>
                </a:solidFill>
                <a:latin typeface="Lato"/>
                <a:ea typeface="Lato"/>
                <a:cs typeface="Lato"/>
              </a:rPr>
              <a:t>Valoriser</a:t>
            </a:r>
            <a:r>
              <a:rPr lang="en-US" sz="1200" dirty="0">
                <a:solidFill>
                  <a:prstClr val="black"/>
                </a:solidFill>
                <a:latin typeface="Lato"/>
                <a:ea typeface="Lato"/>
                <a:cs typeface="Lato"/>
              </a:rPr>
              <a:t> les </a:t>
            </a:r>
            <a:r>
              <a:rPr lang="en-US" sz="1200" dirty="0" err="1">
                <a:solidFill>
                  <a:prstClr val="black"/>
                </a:solidFill>
                <a:latin typeface="Lato"/>
                <a:ea typeface="Lato"/>
                <a:cs typeface="Lato"/>
              </a:rPr>
              <a:t>paysages</a:t>
            </a:r>
            <a:r>
              <a:rPr lang="en-US" sz="1200" dirty="0">
                <a:solidFill>
                  <a:prstClr val="black"/>
                </a:solidFill>
                <a:latin typeface="Lato"/>
                <a:ea typeface="Lato"/>
                <a:cs typeface="Lato"/>
              </a:rPr>
              <a:t> et la </a:t>
            </a:r>
            <a:r>
              <a:rPr lang="en-US" sz="1200" dirty="0" err="1">
                <a:solidFill>
                  <a:prstClr val="black"/>
                </a:solidFill>
                <a:latin typeface="Lato"/>
                <a:ea typeface="Lato"/>
                <a:cs typeface="Lato"/>
              </a:rPr>
              <a:t>biodiversité</a:t>
            </a:r>
            <a:endParaRPr lang="en-US" sz="1200" dirty="0">
              <a:solidFill>
                <a:prstClr val="black"/>
              </a:solidFill>
              <a:latin typeface="Lato"/>
              <a:ea typeface="Lato"/>
              <a:cs typeface="Lato"/>
            </a:endParaRPr>
          </a:p>
          <a:p>
            <a:pPr marL="557213" lvl="1" indent="-214313" defTabSz="685800">
              <a:spcBef>
                <a:spcPts val="225"/>
              </a:spcBef>
              <a:buFontTx/>
              <a:buChar char="-"/>
            </a:pPr>
            <a:r>
              <a:rPr lang="en-US" sz="1200" dirty="0" err="1">
                <a:solidFill>
                  <a:prstClr val="black"/>
                </a:solidFill>
                <a:latin typeface="Lato"/>
                <a:ea typeface="Lato"/>
                <a:cs typeface="Lato"/>
              </a:rPr>
              <a:t>Prise</a:t>
            </a:r>
            <a:r>
              <a:rPr lang="en-US" sz="1200" dirty="0">
                <a:solidFill>
                  <a:prstClr val="black"/>
                </a:solidFill>
                <a:latin typeface="Lato"/>
                <a:ea typeface="Lato"/>
                <a:cs typeface="Lato"/>
              </a:rPr>
              <a:t> en </a:t>
            </a:r>
            <a:r>
              <a:rPr lang="en-US" sz="1200" dirty="0" err="1">
                <a:solidFill>
                  <a:prstClr val="black"/>
                </a:solidFill>
                <a:latin typeface="Lato"/>
                <a:ea typeface="Lato"/>
                <a:cs typeface="Lato"/>
              </a:rPr>
              <a:t>compte</a:t>
            </a:r>
            <a:r>
              <a:rPr lang="en-US" sz="1200" dirty="0">
                <a:solidFill>
                  <a:prstClr val="black"/>
                </a:solidFill>
                <a:latin typeface="Lato"/>
                <a:ea typeface="Lato"/>
                <a:cs typeface="Lato"/>
              </a:rPr>
              <a:t> des pratiques </a:t>
            </a:r>
            <a:r>
              <a:rPr lang="en-US" sz="1200" dirty="0" err="1">
                <a:solidFill>
                  <a:prstClr val="black"/>
                </a:solidFill>
                <a:latin typeface="Lato"/>
                <a:ea typeface="Lato"/>
                <a:cs typeface="Lato"/>
              </a:rPr>
              <a:t>respectueuses</a:t>
            </a:r>
            <a:r>
              <a:rPr lang="en-US" sz="1200" dirty="0">
                <a:solidFill>
                  <a:prstClr val="black"/>
                </a:solidFill>
                <a:latin typeface="Lato"/>
                <a:ea typeface="Lato"/>
                <a:cs typeface="Lato"/>
              </a:rPr>
              <a:t> de </a:t>
            </a:r>
            <a:r>
              <a:rPr lang="en-US" sz="1200" dirty="0" err="1">
                <a:solidFill>
                  <a:prstClr val="black"/>
                </a:solidFill>
                <a:latin typeface="Lato"/>
                <a:ea typeface="Lato"/>
                <a:cs typeface="Lato"/>
              </a:rPr>
              <a:t>l’environnement</a:t>
            </a:r>
            <a:r>
              <a:rPr lang="en-US" sz="1200" dirty="0">
                <a:solidFill>
                  <a:prstClr val="black"/>
                </a:solidFill>
                <a:latin typeface="Lato"/>
                <a:ea typeface="Lato"/>
                <a:cs typeface="Lato"/>
              </a:rPr>
              <a:t> </a:t>
            </a:r>
            <a:r>
              <a:rPr lang="en-US" sz="1200" dirty="0" err="1">
                <a:solidFill>
                  <a:prstClr val="black"/>
                </a:solidFill>
                <a:latin typeface="Lato"/>
                <a:ea typeface="Lato"/>
                <a:cs typeface="Lato"/>
              </a:rPr>
              <a:t>ou</a:t>
            </a:r>
            <a:r>
              <a:rPr lang="en-US" sz="1200" dirty="0">
                <a:solidFill>
                  <a:prstClr val="black"/>
                </a:solidFill>
                <a:latin typeface="Lato"/>
                <a:ea typeface="Lato"/>
                <a:cs typeface="Lato"/>
              </a:rPr>
              <a:t> </a:t>
            </a:r>
            <a:r>
              <a:rPr lang="en-US" sz="1200" dirty="0" err="1">
                <a:solidFill>
                  <a:prstClr val="black"/>
                </a:solidFill>
                <a:latin typeface="Lato"/>
                <a:ea typeface="Lato"/>
                <a:cs typeface="Lato"/>
              </a:rPr>
              <a:t>inclusives</a:t>
            </a:r>
            <a:r>
              <a:rPr lang="en-US" sz="1200" dirty="0">
                <a:solidFill>
                  <a:prstClr val="black"/>
                </a:solidFill>
                <a:latin typeface="Lato"/>
                <a:ea typeface="Lato"/>
                <a:cs typeface="Lato"/>
              </a:rPr>
              <a:t> en matière </a:t>
            </a:r>
            <a:r>
              <a:rPr lang="en-US" sz="1200" dirty="0" err="1">
                <a:solidFill>
                  <a:prstClr val="black"/>
                </a:solidFill>
                <a:latin typeface="Lato"/>
                <a:ea typeface="Lato"/>
                <a:cs typeface="Lato"/>
              </a:rPr>
              <a:t>d’emploi</a:t>
            </a:r>
            <a:r>
              <a:rPr lang="en-US" sz="1200" dirty="0">
                <a:solidFill>
                  <a:prstClr val="black"/>
                </a:solidFill>
                <a:latin typeface="Lato"/>
                <a:ea typeface="Lato"/>
                <a:cs typeface="Lato"/>
              </a:rPr>
              <a:t>, dans le cadre des </a:t>
            </a:r>
            <a:r>
              <a:rPr lang="en-US" sz="1200" dirty="0" err="1">
                <a:solidFill>
                  <a:prstClr val="black"/>
                </a:solidFill>
                <a:latin typeface="Lato"/>
                <a:ea typeface="Lato"/>
                <a:cs typeface="Lato"/>
              </a:rPr>
              <a:t>soutiens</a:t>
            </a:r>
            <a:r>
              <a:rPr lang="en-US" sz="1200" dirty="0">
                <a:solidFill>
                  <a:prstClr val="black"/>
                </a:solidFill>
                <a:latin typeface="Lato"/>
                <a:ea typeface="Lato"/>
                <a:cs typeface="Lato"/>
              </a:rPr>
              <a:t> financiers de Mellois en Poitou</a:t>
            </a:r>
          </a:p>
          <a:p>
            <a:pPr marL="557213" lvl="1" indent="-214313" defTabSz="685800">
              <a:spcBef>
                <a:spcPts val="225"/>
              </a:spcBef>
              <a:buFontTx/>
              <a:buChar char="-"/>
            </a:pPr>
            <a:r>
              <a:rPr lang="en-US" sz="1200" dirty="0" err="1">
                <a:solidFill>
                  <a:prstClr val="black"/>
                </a:solidFill>
                <a:latin typeface="Lato"/>
                <a:ea typeface="Lato"/>
                <a:cs typeface="Lato"/>
              </a:rPr>
              <a:t>Mutualiser</a:t>
            </a:r>
            <a:r>
              <a:rPr lang="en-US" sz="1200" dirty="0">
                <a:solidFill>
                  <a:prstClr val="black"/>
                </a:solidFill>
                <a:latin typeface="Lato"/>
                <a:ea typeface="Lato"/>
                <a:cs typeface="Lato"/>
              </a:rPr>
              <a:t> des services inter-</a:t>
            </a:r>
            <a:r>
              <a:rPr lang="en-US" sz="1200" dirty="0" err="1">
                <a:solidFill>
                  <a:prstClr val="black"/>
                </a:solidFill>
                <a:latin typeface="Lato"/>
                <a:ea typeface="Lato"/>
                <a:cs typeface="Lato"/>
              </a:rPr>
              <a:t>entreprises</a:t>
            </a:r>
            <a:r>
              <a:rPr lang="en-US" sz="1200" dirty="0">
                <a:solidFill>
                  <a:prstClr val="black"/>
                </a:solidFill>
                <a:latin typeface="Lato"/>
                <a:ea typeface="Lato"/>
                <a:cs typeface="Lato"/>
              </a:rPr>
              <a:t> pour </a:t>
            </a:r>
            <a:r>
              <a:rPr lang="en-US" sz="1200" dirty="0" err="1">
                <a:solidFill>
                  <a:prstClr val="black"/>
                </a:solidFill>
                <a:latin typeface="Lato"/>
                <a:ea typeface="Lato"/>
                <a:cs typeface="Lato"/>
              </a:rPr>
              <a:t>déveloper</a:t>
            </a:r>
            <a:r>
              <a:rPr lang="en-US" sz="1200" dirty="0">
                <a:solidFill>
                  <a:prstClr val="black"/>
                </a:solidFill>
                <a:latin typeface="Lato"/>
                <a:ea typeface="Lato"/>
                <a:cs typeface="Lato"/>
              </a:rPr>
              <a:t> </a:t>
            </a:r>
            <a:r>
              <a:rPr lang="en-US" sz="1200" dirty="0" err="1">
                <a:solidFill>
                  <a:prstClr val="black"/>
                </a:solidFill>
                <a:latin typeface="Lato"/>
                <a:ea typeface="Lato"/>
                <a:cs typeface="Lato"/>
              </a:rPr>
              <a:t>une</a:t>
            </a:r>
            <a:r>
              <a:rPr lang="en-US" sz="1200" dirty="0">
                <a:solidFill>
                  <a:prstClr val="black"/>
                </a:solidFill>
                <a:latin typeface="Lato"/>
                <a:ea typeface="Lato"/>
                <a:cs typeface="Lato"/>
              </a:rPr>
              <a:t> nouvelle </a:t>
            </a:r>
            <a:r>
              <a:rPr lang="en-US" sz="1200" dirty="0" err="1">
                <a:solidFill>
                  <a:prstClr val="black"/>
                </a:solidFill>
                <a:latin typeface="Lato"/>
                <a:ea typeface="Lato"/>
                <a:cs typeface="Lato"/>
              </a:rPr>
              <a:t>offre</a:t>
            </a:r>
            <a:r>
              <a:rPr lang="en-US" sz="1200" dirty="0">
                <a:solidFill>
                  <a:prstClr val="black"/>
                </a:solidFill>
                <a:latin typeface="Lato"/>
                <a:ea typeface="Lato"/>
                <a:cs typeface="Lato"/>
              </a:rPr>
              <a:t> aux </a:t>
            </a:r>
            <a:r>
              <a:rPr lang="en-US" sz="1200" dirty="0" err="1">
                <a:solidFill>
                  <a:prstClr val="black"/>
                </a:solidFill>
                <a:latin typeface="Lato"/>
                <a:ea typeface="Lato"/>
                <a:cs typeface="Lato"/>
              </a:rPr>
              <a:t>usagers</a:t>
            </a:r>
            <a:endParaRPr lang="en-US" sz="1200" dirty="0">
              <a:solidFill>
                <a:prstClr val="black"/>
              </a:solidFill>
              <a:latin typeface="Lato"/>
              <a:ea typeface="Lato"/>
              <a:cs typeface="Lato"/>
            </a:endParaRPr>
          </a:p>
          <a:p>
            <a:pPr marL="214313" indent="-214313" defTabSz="685800">
              <a:lnSpc>
                <a:spcPct val="100000"/>
              </a:lnSpc>
              <a:spcBef>
                <a:spcPts val="450"/>
              </a:spcBef>
              <a:buFontTx/>
              <a:buChar char="-"/>
            </a:pPr>
            <a:endParaRPr lang="en-US" sz="1200" dirty="0">
              <a:solidFill>
                <a:prstClr val="black"/>
              </a:solidFill>
              <a:latin typeface="Lato"/>
              <a:ea typeface="Lato"/>
              <a:cs typeface="Lato"/>
            </a:endParaRPr>
          </a:p>
        </p:txBody>
      </p:sp>
      <p:sp>
        <p:nvSpPr>
          <p:cNvPr id="9" name="Titre 8">
            <a:extLst>
              <a:ext uri="{FF2B5EF4-FFF2-40B4-BE49-F238E27FC236}">
                <a16:creationId xmlns:a16="http://schemas.microsoft.com/office/drawing/2014/main" id="{7EF2D181-FCA2-A6BC-ECC4-A9D31002C0BE}"/>
              </a:ext>
            </a:extLst>
          </p:cNvPr>
          <p:cNvSpPr txBox="1">
            <a:spLocks/>
          </p:cNvSpPr>
          <p:nvPr/>
        </p:nvSpPr>
        <p:spPr>
          <a:xfrm>
            <a:off x="307648" y="3133955"/>
            <a:ext cx="8978381" cy="1710984"/>
          </a:xfrm>
          <a:prstGeom prst="rect">
            <a:avLst/>
          </a:prstGeom>
        </p:spPr>
        <p:txBody>
          <a:bodyPr lIns="68580" tIns="34290" rIns="68580" bIns="3429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685800">
              <a:lnSpc>
                <a:spcPct val="100000"/>
              </a:lnSpc>
              <a:spcBef>
                <a:spcPts val="450"/>
              </a:spcBef>
            </a:pPr>
            <a:r>
              <a:rPr lang="en-US" sz="1200" b="1" dirty="0" err="1">
                <a:solidFill>
                  <a:srgbClr val="C00000"/>
                </a:solidFill>
                <a:latin typeface="Lato"/>
              </a:rPr>
              <a:t>Emploi</a:t>
            </a:r>
            <a:r>
              <a:rPr lang="en-US" sz="1200" b="1" dirty="0">
                <a:solidFill>
                  <a:srgbClr val="C00000"/>
                </a:solidFill>
                <a:latin typeface="Lato"/>
              </a:rPr>
              <a:t> et formation :</a:t>
            </a:r>
            <a:endParaRPr lang="en-US" sz="1200" dirty="0">
              <a:solidFill>
                <a:prstClr val="black"/>
              </a:solidFill>
              <a:latin typeface="Calibri Light" panose="020F0302020204030204"/>
              <a:cs typeface="Calibri Light"/>
            </a:endParaRPr>
          </a:p>
          <a:p>
            <a:pPr marL="557213" lvl="1" indent="-214313" defTabSz="685800">
              <a:spcBef>
                <a:spcPts val="225"/>
              </a:spcBef>
              <a:buFontTx/>
              <a:buChar char="-"/>
            </a:pPr>
            <a:r>
              <a:rPr lang="en-US" sz="1200" dirty="0" err="1">
                <a:solidFill>
                  <a:prstClr val="black"/>
                </a:solidFill>
                <a:latin typeface="Lato"/>
                <a:ea typeface="Lato"/>
                <a:cs typeface="Lato"/>
              </a:rPr>
              <a:t>Créer</a:t>
            </a:r>
            <a:r>
              <a:rPr lang="en-US" sz="1200" dirty="0">
                <a:solidFill>
                  <a:prstClr val="black"/>
                </a:solidFill>
                <a:latin typeface="Lato"/>
                <a:ea typeface="Lato"/>
                <a:cs typeface="Lato"/>
              </a:rPr>
              <a:t> </a:t>
            </a:r>
            <a:r>
              <a:rPr lang="en-US" sz="1200" dirty="0" err="1">
                <a:solidFill>
                  <a:prstClr val="black"/>
                </a:solidFill>
                <a:latin typeface="Lato"/>
                <a:ea typeface="Lato"/>
                <a:cs typeface="Lato"/>
              </a:rPr>
              <a:t>une</a:t>
            </a:r>
            <a:r>
              <a:rPr lang="en-US" sz="1200" dirty="0">
                <a:solidFill>
                  <a:prstClr val="black"/>
                </a:solidFill>
                <a:latin typeface="Lato"/>
                <a:ea typeface="Lato"/>
                <a:cs typeface="Lato"/>
              </a:rPr>
              <a:t> marque </a:t>
            </a:r>
            <a:r>
              <a:rPr lang="en-US" sz="1200" dirty="0" err="1">
                <a:solidFill>
                  <a:prstClr val="black"/>
                </a:solidFill>
                <a:latin typeface="Lato"/>
                <a:ea typeface="Lato"/>
                <a:cs typeface="Lato"/>
              </a:rPr>
              <a:t>employeur</a:t>
            </a:r>
            <a:r>
              <a:rPr lang="en-US" sz="1200" dirty="0">
                <a:solidFill>
                  <a:prstClr val="black"/>
                </a:solidFill>
                <a:latin typeface="Lato"/>
                <a:ea typeface="Lato"/>
                <a:cs typeface="Lato"/>
              </a:rPr>
              <a:t> du </a:t>
            </a:r>
            <a:r>
              <a:rPr lang="en-US" sz="1200" dirty="0" err="1">
                <a:solidFill>
                  <a:prstClr val="black"/>
                </a:solidFill>
                <a:latin typeface="Lato"/>
                <a:ea typeface="Lato"/>
                <a:cs typeface="Lato"/>
              </a:rPr>
              <a:t>territoire</a:t>
            </a:r>
            <a:r>
              <a:rPr lang="en-US" sz="1200" dirty="0">
                <a:solidFill>
                  <a:prstClr val="black"/>
                </a:solidFill>
                <a:latin typeface="Lato"/>
                <a:ea typeface="Lato"/>
                <a:cs typeface="Lato"/>
              </a:rPr>
              <a:t> </a:t>
            </a:r>
          </a:p>
          <a:p>
            <a:pPr marL="557213" lvl="1" indent="-214313" defTabSz="685800">
              <a:spcBef>
                <a:spcPts val="225"/>
              </a:spcBef>
              <a:buFontTx/>
              <a:buChar char="-"/>
            </a:pPr>
            <a:r>
              <a:rPr lang="en-US" sz="1200" dirty="0" err="1">
                <a:solidFill>
                  <a:prstClr val="black"/>
                </a:solidFill>
                <a:latin typeface="Lato"/>
                <a:ea typeface="Lato"/>
                <a:cs typeface="Lato"/>
              </a:rPr>
              <a:t>Accompagner</a:t>
            </a:r>
            <a:r>
              <a:rPr lang="en-US" sz="1200" dirty="0">
                <a:solidFill>
                  <a:prstClr val="black"/>
                </a:solidFill>
                <a:latin typeface="Lato"/>
                <a:ea typeface="Lato"/>
                <a:cs typeface="Lato"/>
              </a:rPr>
              <a:t> la montée en </a:t>
            </a:r>
            <a:r>
              <a:rPr lang="en-US" sz="1200" dirty="0" err="1">
                <a:solidFill>
                  <a:prstClr val="black"/>
                </a:solidFill>
                <a:latin typeface="Lato"/>
                <a:ea typeface="Lato"/>
                <a:cs typeface="Lato"/>
              </a:rPr>
              <a:t>compétence</a:t>
            </a:r>
            <a:r>
              <a:rPr lang="en-US" sz="1200" dirty="0">
                <a:solidFill>
                  <a:prstClr val="black"/>
                </a:solidFill>
                <a:latin typeface="Lato"/>
                <a:ea typeface="Lato"/>
                <a:cs typeface="Lato"/>
              </a:rPr>
              <a:t> des </a:t>
            </a:r>
            <a:r>
              <a:rPr lang="en-US" sz="1200" dirty="0" err="1">
                <a:solidFill>
                  <a:prstClr val="black"/>
                </a:solidFill>
                <a:latin typeface="Lato"/>
                <a:ea typeface="Lato"/>
                <a:cs typeface="Lato"/>
              </a:rPr>
              <a:t>actifs</a:t>
            </a:r>
            <a:r>
              <a:rPr lang="en-US" sz="1200" dirty="0">
                <a:solidFill>
                  <a:prstClr val="black"/>
                </a:solidFill>
                <a:latin typeface="Lato"/>
                <a:ea typeface="Lato"/>
                <a:cs typeface="Lato"/>
              </a:rPr>
              <a:t> par la formation et les </a:t>
            </a:r>
            <a:r>
              <a:rPr lang="en-US" sz="1200" dirty="0" err="1">
                <a:solidFill>
                  <a:prstClr val="black"/>
                </a:solidFill>
                <a:latin typeface="Lato"/>
                <a:ea typeface="Lato"/>
                <a:cs typeface="Lato"/>
              </a:rPr>
              <a:t>échanges</a:t>
            </a:r>
            <a:r>
              <a:rPr lang="en-US" sz="1200" dirty="0">
                <a:solidFill>
                  <a:prstClr val="black"/>
                </a:solidFill>
                <a:latin typeface="Lato"/>
                <a:ea typeface="Lato"/>
                <a:cs typeface="Lato"/>
              </a:rPr>
              <a:t> </a:t>
            </a:r>
            <a:r>
              <a:rPr lang="en-US" sz="1200" dirty="0" err="1">
                <a:solidFill>
                  <a:prstClr val="black"/>
                </a:solidFill>
                <a:latin typeface="Lato"/>
                <a:ea typeface="Lato"/>
                <a:cs typeface="Lato"/>
              </a:rPr>
              <a:t>d’expériences</a:t>
            </a:r>
            <a:endParaRPr lang="en-US" sz="1200" dirty="0">
              <a:solidFill>
                <a:prstClr val="black"/>
              </a:solidFill>
              <a:latin typeface="Lato"/>
              <a:ea typeface="Lato"/>
              <a:cs typeface="Lato"/>
            </a:endParaRPr>
          </a:p>
          <a:p>
            <a:pPr marL="557213" lvl="1" indent="-214313" defTabSz="685800">
              <a:spcBef>
                <a:spcPts val="225"/>
              </a:spcBef>
              <a:buFontTx/>
              <a:buChar char="-"/>
            </a:pPr>
            <a:r>
              <a:rPr lang="en-US" sz="1200" dirty="0">
                <a:solidFill>
                  <a:prstClr val="black"/>
                </a:solidFill>
                <a:latin typeface="Lato"/>
                <a:ea typeface="Lato"/>
                <a:cs typeface="Lato"/>
              </a:rPr>
              <a:t>Structurer le </a:t>
            </a:r>
            <a:r>
              <a:rPr lang="en-US" sz="1200" dirty="0" err="1">
                <a:solidFill>
                  <a:prstClr val="black"/>
                </a:solidFill>
                <a:latin typeface="Lato"/>
                <a:ea typeface="Lato"/>
                <a:cs typeface="Lato"/>
              </a:rPr>
              <a:t>maillage</a:t>
            </a:r>
            <a:r>
              <a:rPr lang="en-US" sz="1200" dirty="0">
                <a:solidFill>
                  <a:prstClr val="black"/>
                </a:solidFill>
                <a:latin typeface="Lato"/>
                <a:ea typeface="Lato"/>
                <a:cs typeface="Lato"/>
              </a:rPr>
              <a:t> du services aux </a:t>
            </a:r>
            <a:r>
              <a:rPr lang="en-US" sz="1200" dirty="0" err="1">
                <a:solidFill>
                  <a:prstClr val="black"/>
                </a:solidFill>
                <a:latin typeface="Lato"/>
                <a:ea typeface="Lato"/>
                <a:cs typeface="Lato"/>
              </a:rPr>
              <a:t>salariés</a:t>
            </a:r>
            <a:r>
              <a:rPr lang="en-US" sz="1200" dirty="0">
                <a:solidFill>
                  <a:prstClr val="black"/>
                </a:solidFill>
                <a:latin typeface="Lato"/>
                <a:ea typeface="Lato"/>
                <a:cs typeface="Lato"/>
              </a:rPr>
              <a:t> du </a:t>
            </a:r>
            <a:r>
              <a:rPr lang="en-US" sz="1200" dirty="0" err="1">
                <a:solidFill>
                  <a:prstClr val="black"/>
                </a:solidFill>
                <a:latin typeface="Lato"/>
                <a:ea typeface="Lato"/>
                <a:cs typeface="Lato"/>
              </a:rPr>
              <a:t>territoire</a:t>
            </a:r>
            <a:r>
              <a:rPr lang="en-US" sz="1200" dirty="0">
                <a:solidFill>
                  <a:prstClr val="black"/>
                </a:solidFill>
                <a:latin typeface="Lato"/>
                <a:ea typeface="Lato"/>
                <a:cs typeface="Lato"/>
              </a:rPr>
              <a:t> </a:t>
            </a:r>
          </a:p>
          <a:p>
            <a:pPr marL="557213" lvl="1" indent="-214313" defTabSz="685800">
              <a:spcBef>
                <a:spcPts val="225"/>
              </a:spcBef>
              <a:buFontTx/>
              <a:buChar char="-"/>
            </a:pPr>
            <a:r>
              <a:rPr lang="en-US" sz="1200" dirty="0" err="1">
                <a:solidFill>
                  <a:prstClr val="black"/>
                </a:solidFill>
                <a:latin typeface="Lato"/>
                <a:ea typeface="Lato"/>
                <a:cs typeface="Lato"/>
              </a:rPr>
              <a:t>Promouvoir</a:t>
            </a:r>
            <a:r>
              <a:rPr lang="en-US" sz="1200" dirty="0">
                <a:solidFill>
                  <a:prstClr val="black"/>
                </a:solidFill>
                <a:latin typeface="Lato"/>
                <a:ea typeface="Lato"/>
                <a:cs typeface="Lato"/>
              </a:rPr>
              <a:t> les métiers </a:t>
            </a:r>
            <a:r>
              <a:rPr lang="en-US" sz="1200" dirty="0" err="1">
                <a:solidFill>
                  <a:prstClr val="black"/>
                </a:solidFill>
                <a:latin typeface="Lato"/>
                <a:ea typeface="Lato"/>
                <a:cs typeface="Lato"/>
              </a:rPr>
              <a:t>auprès</a:t>
            </a:r>
            <a:r>
              <a:rPr lang="en-US" sz="1200" dirty="0">
                <a:solidFill>
                  <a:prstClr val="black"/>
                </a:solidFill>
                <a:latin typeface="Lato"/>
                <a:ea typeface="Lato"/>
                <a:cs typeface="Lato"/>
              </a:rPr>
              <a:t> du grand public; </a:t>
            </a:r>
            <a:r>
              <a:rPr lang="en-US" sz="1200" dirty="0" err="1">
                <a:solidFill>
                  <a:prstClr val="black"/>
                </a:solidFill>
                <a:latin typeface="Lato"/>
                <a:ea typeface="Lato"/>
                <a:cs typeface="Lato"/>
              </a:rPr>
              <a:t>développer</a:t>
            </a:r>
            <a:r>
              <a:rPr lang="en-US" sz="1200" dirty="0">
                <a:solidFill>
                  <a:prstClr val="black"/>
                </a:solidFill>
                <a:latin typeface="Lato"/>
                <a:ea typeface="Lato"/>
                <a:cs typeface="Lato"/>
              </a:rPr>
              <a:t> les </a:t>
            </a:r>
            <a:r>
              <a:rPr lang="en-US" sz="1200" dirty="0" err="1">
                <a:solidFill>
                  <a:prstClr val="black"/>
                </a:solidFill>
                <a:latin typeface="Lato"/>
                <a:ea typeface="Lato"/>
                <a:cs typeface="Lato"/>
              </a:rPr>
              <a:t>visites</a:t>
            </a:r>
            <a:r>
              <a:rPr lang="en-US" sz="1200" dirty="0">
                <a:solidFill>
                  <a:prstClr val="black"/>
                </a:solidFill>
                <a:latin typeface="Lato"/>
                <a:ea typeface="Lato"/>
                <a:cs typeface="Lato"/>
              </a:rPr>
              <a:t> </a:t>
            </a:r>
            <a:r>
              <a:rPr lang="en-US" sz="1200" dirty="0" err="1">
                <a:solidFill>
                  <a:prstClr val="black"/>
                </a:solidFill>
                <a:latin typeface="Lato"/>
                <a:ea typeface="Lato"/>
                <a:cs typeface="Lato"/>
              </a:rPr>
              <a:t>d’entreprises</a:t>
            </a:r>
            <a:r>
              <a:rPr lang="en-US" sz="1200" dirty="0">
                <a:solidFill>
                  <a:prstClr val="black"/>
                </a:solidFill>
                <a:latin typeface="Lato"/>
                <a:ea typeface="Lato"/>
                <a:cs typeface="Lato"/>
              </a:rPr>
              <a:t> et </a:t>
            </a:r>
            <a:r>
              <a:rPr lang="en-US" sz="1200" dirty="0" err="1">
                <a:solidFill>
                  <a:prstClr val="black"/>
                </a:solidFill>
                <a:latin typeface="Lato"/>
                <a:ea typeface="Lato"/>
                <a:cs typeface="Lato"/>
              </a:rPr>
              <a:t>d’exploitations</a:t>
            </a:r>
            <a:r>
              <a:rPr lang="en-US" sz="1200" dirty="0">
                <a:solidFill>
                  <a:prstClr val="black"/>
                </a:solidFill>
                <a:latin typeface="Lato"/>
                <a:ea typeface="Lato"/>
                <a:cs typeface="Lato"/>
              </a:rPr>
              <a:t> </a:t>
            </a:r>
            <a:r>
              <a:rPr lang="en-US" sz="1200" dirty="0" err="1">
                <a:solidFill>
                  <a:prstClr val="black"/>
                </a:solidFill>
                <a:latin typeface="Lato"/>
                <a:ea typeface="Lato"/>
                <a:cs typeface="Lato"/>
              </a:rPr>
              <a:t>agricoles</a:t>
            </a:r>
            <a:endParaRPr lang="en-US" sz="1200" dirty="0">
              <a:solidFill>
                <a:prstClr val="black"/>
              </a:solidFill>
              <a:latin typeface="Lato"/>
              <a:ea typeface="Lato"/>
              <a:cs typeface="Lato"/>
            </a:endParaRPr>
          </a:p>
          <a:p>
            <a:pPr marL="557213" lvl="1" indent="-214313" defTabSz="685800">
              <a:spcBef>
                <a:spcPts val="225"/>
              </a:spcBef>
              <a:buFontTx/>
              <a:buChar char="-"/>
            </a:pPr>
            <a:r>
              <a:rPr lang="en-US" sz="1200" dirty="0" err="1">
                <a:solidFill>
                  <a:prstClr val="black"/>
                </a:solidFill>
                <a:latin typeface="Lato"/>
                <a:ea typeface="Lato"/>
                <a:cs typeface="Lato"/>
              </a:rPr>
              <a:t>Faciliter</a:t>
            </a:r>
            <a:r>
              <a:rPr lang="en-US" sz="1200" dirty="0">
                <a:solidFill>
                  <a:prstClr val="black"/>
                </a:solidFill>
                <a:latin typeface="Lato"/>
                <a:ea typeface="Lato"/>
                <a:cs typeface="Lato"/>
              </a:rPr>
              <a:t> la mise en </a:t>
            </a:r>
            <a:r>
              <a:rPr lang="en-US" sz="1200" dirty="0" err="1">
                <a:solidFill>
                  <a:prstClr val="black"/>
                </a:solidFill>
                <a:latin typeface="Lato"/>
                <a:ea typeface="Lato"/>
                <a:cs typeface="Lato"/>
              </a:rPr>
              <a:t>réseau</a:t>
            </a:r>
            <a:r>
              <a:rPr lang="en-US" sz="1200" dirty="0">
                <a:solidFill>
                  <a:prstClr val="black"/>
                </a:solidFill>
                <a:latin typeface="Lato"/>
                <a:ea typeface="Lato"/>
                <a:cs typeface="Lato"/>
              </a:rPr>
              <a:t> entre les </a:t>
            </a:r>
            <a:r>
              <a:rPr lang="en-US" sz="1200" dirty="0" err="1">
                <a:solidFill>
                  <a:prstClr val="black"/>
                </a:solidFill>
                <a:latin typeface="Lato"/>
                <a:ea typeface="Lato"/>
                <a:cs typeface="Lato"/>
              </a:rPr>
              <a:t>entreprises</a:t>
            </a:r>
            <a:r>
              <a:rPr lang="en-US" sz="1200" dirty="0">
                <a:solidFill>
                  <a:prstClr val="black"/>
                </a:solidFill>
                <a:latin typeface="Lato"/>
                <a:ea typeface="Lato"/>
                <a:cs typeface="Lato"/>
              </a:rPr>
              <a:t> et les </a:t>
            </a:r>
            <a:r>
              <a:rPr lang="en-US" sz="1200" dirty="0" err="1">
                <a:solidFill>
                  <a:prstClr val="black"/>
                </a:solidFill>
                <a:latin typeface="Lato"/>
                <a:ea typeface="Lato"/>
                <a:cs typeface="Lato"/>
              </a:rPr>
              <a:t>acteurs</a:t>
            </a:r>
            <a:r>
              <a:rPr lang="en-US" sz="1200" dirty="0">
                <a:solidFill>
                  <a:prstClr val="black"/>
                </a:solidFill>
                <a:latin typeface="Lato"/>
                <a:ea typeface="Lato"/>
                <a:cs typeface="Lato"/>
              </a:rPr>
              <a:t> de </a:t>
            </a:r>
            <a:r>
              <a:rPr lang="en-US" sz="1200" dirty="0" err="1">
                <a:solidFill>
                  <a:prstClr val="black"/>
                </a:solidFill>
                <a:latin typeface="Lato"/>
                <a:ea typeface="Lato"/>
                <a:cs typeface="Lato"/>
              </a:rPr>
              <a:t>l’emploi</a:t>
            </a:r>
            <a:r>
              <a:rPr lang="en-US" sz="1200" dirty="0">
                <a:solidFill>
                  <a:prstClr val="black"/>
                </a:solidFill>
                <a:latin typeface="Lato"/>
                <a:ea typeface="Lato"/>
                <a:cs typeface="Lato"/>
              </a:rPr>
              <a:t>/formation; </a:t>
            </a:r>
            <a:r>
              <a:rPr lang="en-US" sz="1200" dirty="0" err="1">
                <a:solidFill>
                  <a:prstClr val="black"/>
                </a:solidFill>
                <a:latin typeface="Lato"/>
                <a:ea typeface="Lato"/>
                <a:cs typeface="Lato"/>
              </a:rPr>
              <a:t>s’impliquer</a:t>
            </a:r>
            <a:r>
              <a:rPr lang="en-US" sz="1200" dirty="0">
                <a:solidFill>
                  <a:prstClr val="black"/>
                </a:solidFill>
                <a:latin typeface="Lato"/>
                <a:ea typeface="Lato"/>
                <a:cs typeface="Lato"/>
              </a:rPr>
              <a:t> dans les </a:t>
            </a:r>
            <a:r>
              <a:rPr lang="en-US" sz="1200" dirty="0" err="1">
                <a:solidFill>
                  <a:prstClr val="black"/>
                </a:solidFill>
                <a:latin typeface="Lato"/>
                <a:ea typeface="Lato"/>
                <a:cs typeface="Lato"/>
              </a:rPr>
              <a:t>réseaux</a:t>
            </a:r>
            <a:r>
              <a:rPr lang="en-US" sz="1200" dirty="0">
                <a:solidFill>
                  <a:prstClr val="black"/>
                </a:solidFill>
                <a:latin typeface="Lato"/>
                <a:ea typeface="Lato"/>
                <a:cs typeface="Lato"/>
              </a:rPr>
              <a:t> de formation </a:t>
            </a:r>
            <a:r>
              <a:rPr lang="en-US" sz="1200" dirty="0" err="1">
                <a:solidFill>
                  <a:prstClr val="black"/>
                </a:solidFill>
                <a:latin typeface="Lato"/>
                <a:ea typeface="Lato"/>
                <a:cs typeface="Lato"/>
              </a:rPr>
              <a:t>initiale</a:t>
            </a:r>
            <a:r>
              <a:rPr lang="en-US" sz="1200" dirty="0">
                <a:solidFill>
                  <a:prstClr val="black"/>
                </a:solidFill>
                <a:latin typeface="Lato"/>
                <a:ea typeface="Lato"/>
                <a:cs typeface="Lato"/>
              </a:rPr>
              <a:t> et </a:t>
            </a:r>
            <a:r>
              <a:rPr lang="en-US" sz="1200" dirty="0" err="1">
                <a:solidFill>
                  <a:prstClr val="black"/>
                </a:solidFill>
                <a:latin typeface="Lato"/>
                <a:ea typeface="Lato"/>
                <a:cs typeface="Lato"/>
              </a:rPr>
              <a:t>participer</a:t>
            </a:r>
            <a:r>
              <a:rPr lang="en-US" sz="1200" dirty="0">
                <a:solidFill>
                  <a:prstClr val="black"/>
                </a:solidFill>
                <a:latin typeface="Lato"/>
                <a:ea typeface="Lato"/>
                <a:cs typeface="Lato"/>
              </a:rPr>
              <a:t> aux </a:t>
            </a:r>
            <a:r>
              <a:rPr lang="en-US" sz="1200" dirty="0" err="1">
                <a:solidFill>
                  <a:prstClr val="black"/>
                </a:solidFill>
                <a:latin typeface="Lato"/>
                <a:ea typeface="Lato"/>
                <a:cs typeface="Lato"/>
              </a:rPr>
              <a:t>Comités</a:t>
            </a:r>
            <a:r>
              <a:rPr lang="en-US" sz="1200" dirty="0">
                <a:solidFill>
                  <a:prstClr val="black"/>
                </a:solidFill>
                <a:latin typeface="Lato"/>
                <a:ea typeface="Lato"/>
                <a:cs typeface="Lato"/>
              </a:rPr>
              <a:t> </a:t>
            </a:r>
            <a:r>
              <a:rPr lang="en-US" sz="1200" dirty="0" err="1">
                <a:solidFill>
                  <a:prstClr val="black"/>
                </a:solidFill>
                <a:latin typeface="Lato"/>
                <a:ea typeface="Lato"/>
                <a:cs typeface="Lato"/>
              </a:rPr>
              <a:t>Locaux</a:t>
            </a:r>
            <a:r>
              <a:rPr lang="en-US" sz="1200" dirty="0">
                <a:solidFill>
                  <a:prstClr val="black"/>
                </a:solidFill>
                <a:latin typeface="Lato"/>
                <a:ea typeface="Lato"/>
                <a:cs typeface="Lato"/>
              </a:rPr>
              <a:t> Ecole </a:t>
            </a:r>
            <a:r>
              <a:rPr lang="en-US" sz="1200" dirty="0" err="1">
                <a:solidFill>
                  <a:prstClr val="black"/>
                </a:solidFill>
                <a:latin typeface="Lato"/>
                <a:ea typeface="Lato"/>
                <a:cs typeface="Lato"/>
              </a:rPr>
              <a:t>Entreprise</a:t>
            </a:r>
            <a:r>
              <a:rPr lang="en-US" sz="1200" dirty="0">
                <a:solidFill>
                  <a:prstClr val="black"/>
                </a:solidFill>
                <a:latin typeface="Lato"/>
                <a:ea typeface="Lato"/>
                <a:cs typeface="Lato"/>
              </a:rPr>
              <a:t> (CLEE)</a:t>
            </a:r>
          </a:p>
          <a:p>
            <a:pPr marL="557213" lvl="1" indent="-214313" defTabSz="685800">
              <a:spcBef>
                <a:spcPts val="225"/>
              </a:spcBef>
              <a:buFontTx/>
              <a:buChar char="-"/>
            </a:pPr>
            <a:r>
              <a:rPr lang="en-US" sz="1200" dirty="0" err="1">
                <a:solidFill>
                  <a:prstClr val="black"/>
                </a:solidFill>
                <a:latin typeface="Lato"/>
                <a:ea typeface="Lato"/>
                <a:cs typeface="Lato"/>
              </a:rPr>
              <a:t>Travailler</a:t>
            </a:r>
            <a:r>
              <a:rPr lang="en-US" sz="1200" dirty="0">
                <a:solidFill>
                  <a:prstClr val="black"/>
                </a:solidFill>
                <a:latin typeface="Lato"/>
                <a:ea typeface="Lato"/>
                <a:cs typeface="Lato"/>
              </a:rPr>
              <a:t> sur des solutions </a:t>
            </a:r>
            <a:r>
              <a:rPr lang="en-US" sz="1200" dirty="0" err="1">
                <a:solidFill>
                  <a:prstClr val="black"/>
                </a:solidFill>
                <a:latin typeface="Lato"/>
                <a:ea typeface="Lato"/>
                <a:cs typeface="Lato"/>
              </a:rPr>
              <a:t>d’emplois</a:t>
            </a:r>
            <a:r>
              <a:rPr lang="en-US" sz="1200" dirty="0">
                <a:solidFill>
                  <a:prstClr val="black"/>
                </a:solidFill>
                <a:latin typeface="Lato"/>
                <a:ea typeface="Lato"/>
                <a:cs typeface="Lato"/>
              </a:rPr>
              <a:t> </a:t>
            </a:r>
            <a:r>
              <a:rPr lang="en-US" sz="1200" dirty="0" err="1">
                <a:solidFill>
                  <a:prstClr val="black"/>
                </a:solidFill>
                <a:latin typeface="Lato"/>
                <a:ea typeface="Lato"/>
                <a:cs typeface="Lato"/>
              </a:rPr>
              <a:t>partagés</a:t>
            </a:r>
            <a:r>
              <a:rPr lang="en-US" sz="1200" dirty="0">
                <a:solidFill>
                  <a:prstClr val="black"/>
                </a:solidFill>
                <a:latin typeface="Lato"/>
                <a:ea typeface="Lato"/>
                <a:cs typeface="Lato"/>
              </a:rPr>
              <a:t> (Ex : </a:t>
            </a:r>
            <a:r>
              <a:rPr lang="en-US" sz="1200" dirty="0" err="1">
                <a:solidFill>
                  <a:prstClr val="black"/>
                </a:solidFill>
                <a:latin typeface="Lato"/>
                <a:ea typeface="Lato"/>
                <a:cs typeface="Lato"/>
              </a:rPr>
              <a:t>groupements</a:t>
            </a:r>
            <a:r>
              <a:rPr lang="en-US" sz="1200" dirty="0">
                <a:solidFill>
                  <a:prstClr val="black"/>
                </a:solidFill>
                <a:latin typeface="Lato"/>
                <a:ea typeface="Lato"/>
                <a:cs typeface="Lato"/>
              </a:rPr>
              <a:t> </a:t>
            </a:r>
            <a:r>
              <a:rPr lang="en-US" sz="1200" dirty="0" err="1">
                <a:solidFill>
                  <a:prstClr val="black"/>
                </a:solidFill>
                <a:latin typeface="Lato"/>
                <a:ea typeface="Lato"/>
                <a:cs typeface="Lato"/>
              </a:rPr>
              <a:t>d’employeurs</a:t>
            </a:r>
            <a:r>
              <a:rPr lang="en-US" sz="1200" dirty="0">
                <a:solidFill>
                  <a:prstClr val="black"/>
                </a:solidFill>
                <a:latin typeface="Lato"/>
                <a:ea typeface="Lato"/>
                <a:cs typeface="Lato"/>
              </a:rPr>
              <a:t>)</a:t>
            </a:r>
          </a:p>
          <a:p>
            <a:pPr marL="214313" indent="-214313" defTabSz="685800">
              <a:lnSpc>
                <a:spcPct val="100000"/>
              </a:lnSpc>
              <a:spcBef>
                <a:spcPts val="450"/>
              </a:spcBef>
              <a:buFontTx/>
              <a:buChar char="-"/>
            </a:pPr>
            <a:endParaRPr lang="en-US" sz="1200" dirty="0">
              <a:solidFill>
                <a:prstClr val="black"/>
              </a:solidFill>
              <a:latin typeface="Lato"/>
              <a:ea typeface="Lato"/>
              <a:cs typeface="Lato"/>
            </a:endParaRPr>
          </a:p>
        </p:txBody>
      </p:sp>
      <p:sp>
        <p:nvSpPr>
          <p:cNvPr id="10" name="Espace réservé du numéro de diapositive 9">
            <a:extLst>
              <a:ext uri="{FF2B5EF4-FFF2-40B4-BE49-F238E27FC236}">
                <a16:creationId xmlns:a16="http://schemas.microsoft.com/office/drawing/2014/main" id="{9740E83A-5EA9-1F4A-5B35-1E61930220CE}"/>
              </a:ext>
            </a:extLst>
          </p:cNvPr>
          <p:cNvSpPr>
            <a:spLocks noGrp="1"/>
          </p:cNvSpPr>
          <p:nvPr>
            <p:ph type="sldNum" sz="quarter" idx="12"/>
          </p:nvPr>
        </p:nvSpPr>
        <p:spPr/>
        <p:txBody>
          <a:bodyPr/>
          <a:lstStyle/>
          <a:p>
            <a:fld id="{7DD352F8-E6D5-40A5-90BA-A89BD40754D9}" type="slidenum">
              <a:rPr lang="fr-FR" smtClean="0"/>
              <a:pPr/>
              <a:t>84</a:t>
            </a:fld>
            <a:endParaRPr lang="fr-FR"/>
          </a:p>
        </p:txBody>
      </p:sp>
    </p:spTree>
    <p:extLst>
      <p:ext uri="{BB962C8B-B14F-4D97-AF65-F5344CB8AC3E}">
        <p14:creationId xmlns:p14="http://schemas.microsoft.com/office/powerpoint/2010/main" val="3912131633"/>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Connecteur droit 3">
            <a:extLst>
              <a:ext uri="{FF2B5EF4-FFF2-40B4-BE49-F238E27FC236}">
                <a16:creationId xmlns:a16="http://schemas.microsoft.com/office/drawing/2014/main" id="{D990F430-F22E-4DFD-AC13-B6FE6F28C6E6}"/>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5" name="Espace réservé de la date 1">
            <a:extLst>
              <a:ext uri="{FF2B5EF4-FFF2-40B4-BE49-F238E27FC236}">
                <a16:creationId xmlns:a16="http://schemas.microsoft.com/office/drawing/2014/main" id="{751B799A-2741-46CE-8EB5-1345CA22DF28}"/>
              </a:ext>
            </a:extLst>
          </p:cNvPr>
          <p:cNvSpPr>
            <a:spLocks noGrp="1"/>
          </p:cNvSpPr>
          <p:nvPr>
            <p:ph type="dt" sz="half" idx="10"/>
          </p:nvPr>
        </p:nvSpPr>
        <p:spPr>
          <a:xfrm>
            <a:off x="457200" y="4767264"/>
            <a:ext cx="3322712"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1" u="none" strike="noStrike" kern="1200" cap="none" spc="0" normalizeH="0" baseline="0" noProof="0">
                <a:ln>
                  <a:noFill/>
                </a:ln>
                <a:solidFill>
                  <a:srgbClr val="C00000"/>
                </a:solidFill>
                <a:effectLst/>
                <a:uLnTx/>
                <a:uFillTx/>
                <a:latin typeface="Lato"/>
                <a:ea typeface="+mn-ea"/>
                <a:cs typeface="+mn-cs"/>
              </a:rPr>
              <a:t>Conseil communautaire – 17 novembre 2022</a:t>
            </a:r>
          </a:p>
        </p:txBody>
      </p:sp>
      <p:sp>
        <p:nvSpPr>
          <p:cNvPr id="7" name="Espace réservé du contenu 9">
            <a:extLst>
              <a:ext uri="{FF2B5EF4-FFF2-40B4-BE49-F238E27FC236}">
                <a16:creationId xmlns:a16="http://schemas.microsoft.com/office/drawing/2014/main" id="{0E07A056-AD56-A123-B927-1BEDB41A6248}"/>
              </a:ext>
            </a:extLst>
          </p:cNvPr>
          <p:cNvSpPr txBox="1">
            <a:spLocks/>
          </p:cNvSpPr>
          <p:nvPr/>
        </p:nvSpPr>
        <p:spPr>
          <a:xfrm>
            <a:off x="457200" y="645902"/>
            <a:ext cx="8229600" cy="3851695"/>
          </a:xfrm>
          <a:prstGeom prst="rect">
            <a:avLst/>
          </a:prstGeom>
        </p:spPr>
        <p:txBody>
          <a:bodyPr vert="horz" lIns="91440" tIns="45720" rIns="91440" bIns="45720" rtlCol="0" anchor="t">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spcAft>
                <a:spcPts val="600"/>
              </a:spcAft>
              <a:buFont typeface="Arial" pitchFamily="34" charset="0"/>
              <a:buNone/>
              <a:tabLst>
                <a:tab pos="457189" algn="l"/>
              </a:tabLst>
            </a:pPr>
            <a:r>
              <a:rPr lang="fr-FR" sz="1800" b="1" dirty="0">
                <a:solidFill>
                  <a:schemeClr val="tx2"/>
                </a:solidFill>
                <a:ea typeface="+mj-ea"/>
                <a:cs typeface="Arial" pitchFamily="34" charset="0"/>
              </a:rPr>
              <a:t>12. Plan d'actions de la stratégie d'attractivité économique et touristique</a:t>
            </a:r>
          </a:p>
          <a:p>
            <a:pPr marL="0" indent="0" algn="just">
              <a:spcBef>
                <a:spcPts val="0"/>
              </a:spcBef>
              <a:spcAft>
                <a:spcPts val="600"/>
              </a:spcAft>
              <a:buFont typeface="Arial" pitchFamily="34" charset="0"/>
              <a:buNone/>
              <a:tabLst>
                <a:tab pos="457189" algn="l"/>
              </a:tabLst>
            </a:pPr>
            <a:endParaRPr lang="fr-FR" sz="2000" b="1" dirty="0">
              <a:solidFill>
                <a:schemeClr val="tx2"/>
              </a:solidFill>
              <a:ea typeface="+mj-ea"/>
              <a:cs typeface="Arial" pitchFamily="34" charset="0"/>
            </a:endParaRPr>
          </a:p>
        </p:txBody>
      </p:sp>
      <p:sp>
        <p:nvSpPr>
          <p:cNvPr id="8" name="Titre 8">
            <a:extLst>
              <a:ext uri="{FF2B5EF4-FFF2-40B4-BE49-F238E27FC236}">
                <a16:creationId xmlns:a16="http://schemas.microsoft.com/office/drawing/2014/main" id="{C6695260-BBE1-66CD-D8A0-AB548005B0A9}"/>
              </a:ext>
            </a:extLst>
          </p:cNvPr>
          <p:cNvSpPr>
            <a:spLocks noGrp="1"/>
          </p:cNvSpPr>
          <p:nvPr>
            <p:ph type="title"/>
          </p:nvPr>
        </p:nvSpPr>
        <p:spPr>
          <a:xfrm>
            <a:off x="307648" y="-83670"/>
            <a:ext cx="8728847" cy="777713"/>
          </a:xfrm>
        </p:spPr>
        <p:txBody>
          <a:bodyPr anchor="t">
            <a:normAutofit fontScale="90000"/>
          </a:bodyPr>
          <a:lstStyle/>
          <a:p>
            <a:pPr algn="l"/>
            <a:r>
              <a:rPr lang="fr-FR" sz="4000" b="1" dirty="0">
                <a:solidFill>
                  <a:schemeClr val="tx2"/>
                </a:solidFill>
                <a:latin typeface="Caviar Dreams" pitchFamily="34" charset="0"/>
                <a:cs typeface="Arial" pitchFamily="34" charset="0"/>
              </a:rPr>
              <a:t>Attractivité économique et touristique</a:t>
            </a:r>
            <a:br>
              <a:rPr lang="fr-FR" sz="4000" b="1" dirty="0">
                <a:solidFill>
                  <a:srgbClr val="E44506"/>
                </a:solidFill>
                <a:latin typeface="Caviar Dreams" pitchFamily="34" charset="0"/>
                <a:cs typeface="Arial" pitchFamily="34" charset="0"/>
              </a:rPr>
            </a:br>
            <a:r>
              <a:rPr lang="fr-FR" sz="1600" b="1" dirty="0">
                <a:solidFill>
                  <a:schemeClr val="bg2"/>
                </a:solidFill>
                <a:latin typeface="Caviar Dreams" pitchFamily="34" charset="0"/>
                <a:cs typeface="Arial" pitchFamily="34" charset="0"/>
              </a:rPr>
              <a:t>- </a:t>
            </a:r>
            <a:r>
              <a:rPr lang="fr-FR" sz="1600" b="1" i="1" dirty="0">
                <a:solidFill>
                  <a:schemeClr val="bg2"/>
                </a:solidFill>
                <a:latin typeface="Lato" pitchFamily="34" charset="0"/>
                <a:ea typeface="Lato" pitchFamily="34" charset="0"/>
                <a:cs typeface="Lato" pitchFamily="34" charset="0"/>
              </a:rPr>
              <a:t>Intervention de Monsieur </a:t>
            </a:r>
            <a:r>
              <a:rPr lang="fr-FR" sz="1600" b="1" i="1" dirty="0">
                <a:solidFill>
                  <a:schemeClr val="tx2">
                    <a:lumMod val="50000"/>
                  </a:schemeClr>
                </a:solidFill>
                <a:latin typeface="Lato" pitchFamily="34" charset="0"/>
                <a:ea typeface="Lato" pitchFamily="34" charset="0"/>
                <a:cs typeface="Lato" pitchFamily="34" charset="0"/>
              </a:rPr>
              <a:t>Nicolas RAGOT</a:t>
            </a:r>
            <a:endParaRPr lang="fr-FR" sz="1400" b="1" dirty="0">
              <a:solidFill>
                <a:srgbClr val="432918"/>
              </a:solidFill>
              <a:latin typeface="Caviar Dreams" pitchFamily="34" charset="0"/>
            </a:endParaRPr>
          </a:p>
        </p:txBody>
      </p:sp>
      <p:sp>
        <p:nvSpPr>
          <p:cNvPr id="2" name="Titre 8">
            <a:extLst>
              <a:ext uri="{FF2B5EF4-FFF2-40B4-BE49-F238E27FC236}">
                <a16:creationId xmlns:a16="http://schemas.microsoft.com/office/drawing/2014/main" id="{DA9B3867-6786-0ABD-9AA2-D34F213D07F9}"/>
              </a:ext>
            </a:extLst>
          </p:cNvPr>
          <p:cNvSpPr txBox="1">
            <a:spLocks/>
          </p:cNvSpPr>
          <p:nvPr/>
        </p:nvSpPr>
        <p:spPr>
          <a:xfrm>
            <a:off x="307648" y="970460"/>
            <a:ext cx="7620370" cy="453189"/>
          </a:xfrm>
          <a:prstGeom prst="rect">
            <a:avLst/>
          </a:prstGeom>
        </p:spPr>
        <p:txBody>
          <a:bodyPr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685800"/>
            <a:r>
              <a:rPr lang="fr-FR" sz="1900" b="1" u="sng" dirty="0">
                <a:solidFill>
                  <a:srgbClr val="C00000"/>
                </a:solidFill>
                <a:latin typeface="Lato"/>
              </a:rPr>
              <a:t>Les thématiques transversales</a:t>
            </a:r>
            <a:endParaRPr lang="fr-FR" sz="1900" b="1" u="sng" dirty="0">
              <a:solidFill>
                <a:srgbClr val="C00000"/>
              </a:solidFill>
              <a:latin typeface="Calibri Light" panose="020F0302020204030204"/>
              <a:ea typeface="+mj-lt"/>
              <a:cs typeface="Calibri Light" panose="020F0302020204030204"/>
            </a:endParaRPr>
          </a:p>
          <a:p>
            <a:pPr defTabSz="685800"/>
            <a:endParaRPr lang="fr-FR" sz="3300" b="1" dirty="0">
              <a:solidFill>
                <a:srgbClr val="432918"/>
              </a:solidFill>
              <a:latin typeface="Caviar Dreams" pitchFamily="34" charset="0"/>
            </a:endParaRPr>
          </a:p>
        </p:txBody>
      </p:sp>
      <p:sp>
        <p:nvSpPr>
          <p:cNvPr id="3" name="Titre 8">
            <a:extLst>
              <a:ext uri="{FF2B5EF4-FFF2-40B4-BE49-F238E27FC236}">
                <a16:creationId xmlns:a16="http://schemas.microsoft.com/office/drawing/2014/main" id="{2D7B3E2C-DFF1-1620-8B1F-9F1145996370}"/>
              </a:ext>
            </a:extLst>
          </p:cNvPr>
          <p:cNvSpPr txBox="1">
            <a:spLocks/>
          </p:cNvSpPr>
          <p:nvPr/>
        </p:nvSpPr>
        <p:spPr>
          <a:xfrm>
            <a:off x="511107" y="1308429"/>
            <a:ext cx="8551022" cy="2210036"/>
          </a:xfrm>
          <a:prstGeom prst="rect">
            <a:avLst/>
          </a:prstGeom>
        </p:spPr>
        <p:txBody>
          <a:bodyPr lIns="68580" tIns="34290" rIns="68580" bIns="3429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685800">
              <a:lnSpc>
                <a:spcPct val="100000"/>
              </a:lnSpc>
              <a:spcBef>
                <a:spcPts val="225"/>
              </a:spcBef>
            </a:pPr>
            <a:r>
              <a:rPr lang="en-US" sz="1200" b="1" dirty="0">
                <a:solidFill>
                  <a:srgbClr val="C00000"/>
                </a:solidFill>
                <a:latin typeface="Lato"/>
              </a:rPr>
              <a:t>Communication :</a:t>
            </a:r>
            <a:endParaRPr lang="en-US" sz="1200" dirty="0">
              <a:solidFill>
                <a:prstClr val="black"/>
              </a:solidFill>
              <a:latin typeface="Calibri Light" panose="020F0302020204030204"/>
              <a:cs typeface="Calibri Light"/>
            </a:endParaRPr>
          </a:p>
          <a:p>
            <a:pPr marL="557213" lvl="1" indent="-214313" defTabSz="685800">
              <a:spcBef>
                <a:spcPts val="225"/>
              </a:spcBef>
              <a:buFontTx/>
              <a:buChar char="-"/>
            </a:pPr>
            <a:r>
              <a:rPr lang="en-US" sz="1200" dirty="0" err="1">
                <a:solidFill>
                  <a:prstClr val="black"/>
                </a:solidFill>
                <a:latin typeface="Lato"/>
                <a:ea typeface="Lato"/>
                <a:cs typeface="Lato"/>
              </a:rPr>
              <a:t>Définir</a:t>
            </a:r>
            <a:r>
              <a:rPr lang="en-US" sz="1200" dirty="0">
                <a:solidFill>
                  <a:prstClr val="black"/>
                </a:solidFill>
                <a:latin typeface="Lato"/>
                <a:ea typeface="Lato"/>
                <a:cs typeface="Lato"/>
              </a:rPr>
              <a:t> des </a:t>
            </a:r>
            <a:r>
              <a:rPr lang="en-US" sz="1200" dirty="0" err="1">
                <a:solidFill>
                  <a:prstClr val="black"/>
                </a:solidFill>
                <a:latin typeface="Lato"/>
                <a:ea typeface="Lato"/>
                <a:cs typeface="Lato"/>
              </a:rPr>
              <a:t>valeurs</a:t>
            </a:r>
            <a:r>
              <a:rPr lang="en-US" sz="1200" dirty="0">
                <a:solidFill>
                  <a:prstClr val="black"/>
                </a:solidFill>
                <a:latin typeface="Lato"/>
                <a:ea typeface="Lato"/>
                <a:cs typeface="Lato"/>
              </a:rPr>
              <a:t> socles</a:t>
            </a:r>
          </a:p>
          <a:p>
            <a:pPr marL="557213" lvl="1" indent="-214313" defTabSz="685800">
              <a:spcBef>
                <a:spcPts val="225"/>
              </a:spcBef>
              <a:buFontTx/>
              <a:buChar char="-"/>
            </a:pPr>
            <a:r>
              <a:rPr lang="en-US" sz="1200" b="1" u="sng" dirty="0" err="1">
                <a:solidFill>
                  <a:prstClr val="black"/>
                </a:solidFill>
                <a:latin typeface="Lato"/>
                <a:ea typeface="Lato"/>
                <a:cs typeface="Lato"/>
              </a:rPr>
              <a:t>Mettre</a:t>
            </a:r>
            <a:r>
              <a:rPr lang="en-US" sz="1200" b="1" u="sng" dirty="0">
                <a:solidFill>
                  <a:prstClr val="black"/>
                </a:solidFill>
                <a:latin typeface="Lato"/>
                <a:ea typeface="Lato"/>
                <a:cs typeface="Lato"/>
              </a:rPr>
              <a:t> en place </a:t>
            </a:r>
            <a:r>
              <a:rPr lang="en-US" sz="1200" b="1" u="sng" dirty="0" err="1">
                <a:solidFill>
                  <a:prstClr val="black"/>
                </a:solidFill>
                <a:latin typeface="Lato"/>
                <a:ea typeface="Lato"/>
                <a:cs typeface="Lato"/>
              </a:rPr>
              <a:t>une</a:t>
            </a:r>
            <a:r>
              <a:rPr lang="en-US" sz="1200" b="1" u="sng" dirty="0">
                <a:solidFill>
                  <a:prstClr val="black"/>
                </a:solidFill>
                <a:latin typeface="Lato"/>
                <a:ea typeface="Lato"/>
                <a:cs typeface="Lato"/>
              </a:rPr>
              <a:t> </a:t>
            </a:r>
            <a:r>
              <a:rPr lang="en-US" sz="1200" b="1" u="sng" dirty="0" err="1">
                <a:solidFill>
                  <a:prstClr val="black"/>
                </a:solidFill>
                <a:latin typeface="Lato"/>
                <a:ea typeface="Lato"/>
                <a:cs typeface="Lato"/>
              </a:rPr>
              <a:t>stratégie</a:t>
            </a:r>
            <a:r>
              <a:rPr lang="en-US" sz="1200" b="1" u="sng" dirty="0">
                <a:solidFill>
                  <a:prstClr val="black"/>
                </a:solidFill>
                <a:latin typeface="Lato"/>
                <a:ea typeface="Lato"/>
                <a:cs typeface="Lato"/>
              </a:rPr>
              <a:t> </a:t>
            </a:r>
            <a:r>
              <a:rPr lang="en-US" sz="1200" b="1" u="sng" dirty="0" err="1">
                <a:solidFill>
                  <a:prstClr val="black"/>
                </a:solidFill>
                <a:latin typeface="Lato"/>
                <a:ea typeface="Lato"/>
                <a:cs typeface="Lato"/>
              </a:rPr>
              <a:t>d’accueil</a:t>
            </a:r>
            <a:r>
              <a:rPr lang="en-US" sz="1200" b="1" u="sng" dirty="0">
                <a:solidFill>
                  <a:prstClr val="black"/>
                </a:solidFill>
                <a:latin typeface="Lato"/>
                <a:ea typeface="Lato"/>
                <a:cs typeface="Lato"/>
              </a:rPr>
              <a:t> (</a:t>
            </a:r>
            <a:r>
              <a:rPr lang="en-US" sz="1200" b="1" u="sng" dirty="0" err="1">
                <a:solidFill>
                  <a:prstClr val="black"/>
                </a:solidFill>
                <a:latin typeface="Lato"/>
                <a:ea typeface="Lato"/>
                <a:cs typeface="Lato"/>
              </a:rPr>
              <a:t>yc</a:t>
            </a:r>
            <a:r>
              <a:rPr lang="en-US" sz="1200" b="1" u="sng" dirty="0">
                <a:solidFill>
                  <a:prstClr val="black"/>
                </a:solidFill>
                <a:latin typeface="Lato"/>
                <a:ea typeface="Lato"/>
                <a:cs typeface="Lato"/>
              </a:rPr>
              <a:t> kit </a:t>
            </a:r>
            <a:r>
              <a:rPr lang="en-US" sz="1200" b="1" u="sng" dirty="0" err="1">
                <a:solidFill>
                  <a:prstClr val="black"/>
                </a:solidFill>
                <a:latin typeface="Lato"/>
                <a:ea typeface="Lato"/>
                <a:cs typeface="Lato"/>
              </a:rPr>
              <a:t>d’accueil</a:t>
            </a:r>
            <a:r>
              <a:rPr lang="en-US" sz="1200" b="1" u="sng" dirty="0">
                <a:solidFill>
                  <a:prstClr val="black"/>
                </a:solidFill>
                <a:latin typeface="Lato"/>
                <a:ea typeface="Lato"/>
                <a:cs typeface="Lato"/>
              </a:rPr>
              <a:t>, mise en reseau, temps forts)</a:t>
            </a:r>
          </a:p>
          <a:p>
            <a:pPr marL="557213" lvl="1" indent="-214313" defTabSz="685800">
              <a:spcBef>
                <a:spcPts val="225"/>
              </a:spcBef>
              <a:buFontTx/>
              <a:buChar char="-"/>
            </a:pPr>
            <a:r>
              <a:rPr lang="en-US" sz="1200" dirty="0" err="1">
                <a:solidFill>
                  <a:prstClr val="black"/>
                </a:solidFill>
                <a:latin typeface="Lato"/>
                <a:ea typeface="Lato"/>
                <a:cs typeface="Lato"/>
              </a:rPr>
              <a:t>Favoriser</a:t>
            </a:r>
            <a:r>
              <a:rPr lang="en-US" sz="1200" dirty="0">
                <a:solidFill>
                  <a:prstClr val="black"/>
                </a:solidFill>
                <a:latin typeface="Lato"/>
                <a:ea typeface="Lato"/>
                <a:cs typeface="Lato"/>
              </a:rPr>
              <a:t> la communication inter-</a:t>
            </a:r>
            <a:r>
              <a:rPr lang="en-US" sz="1200" dirty="0" err="1">
                <a:solidFill>
                  <a:prstClr val="black"/>
                </a:solidFill>
                <a:latin typeface="Lato"/>
                <a:ea typeface="Lato"/>
                <a:cs typeface="Lato"/>
              </a:rPr>
              <a:t>secteurs</a:t>
            </a:r>
            <a:r>
              <a:rPr lang="en-US" sz="1200" dirty="0">
                <a:solidFill>
                  <a:prstClr val="black"/>
                </a:solidFill>
                <a:latin typeface="Lato"/>
                <a:ea typeface="Lato"/>
                <a:cs typeface="Lato"/>
              </a:rPr>
              <a:t> </a:t>
            </a:r>
            <a:r>
              <a:rPr lang="en-US" sz="1200" dirty="0" err="1">
                <a:solidFill>
                  <a:prstClr val="black"/>
                </a:solidFill>
                <a:latin typeface="Lato"/>
                <a:ea typeface="Lato"/>
                <a:cs typeface="Lato"/>
              </a:rPr>
              <a:t>d’activités</a:t>
            </a:r>
            <a:r>
              <a:rPr lang="en-US" sz="1200" dirty="0">
                <a:solidFill>
                  <a:prstClr val="black"/>
                </a:solidFill>
                <a:latin typeface="Lato"/>
                <a:ea typeface="Lato"/>
                <a:cs typeface="Lato"/>
              </a:rPr>
              <a:t> pour </a:t>
            </a:r>
            <a:r>
              <a:rPr lang="en-US" sz="1200" dirty="0" err="1">
                <a:solidFill>
                  <a:prstClr val="black"/>
                </a:solidFill>
                <a:latin typeface="Lato"/>
                <a:ea typeface="Lato"/>
                <a:cs typeface="Lato"/>
              </a:rPr>
              <a:t>développer</a:t>
            </a:r>
            <a:r>
              <a:rPr lang="en-US" sz="1200" dirty="0">
                <a:solidFill>
                  <a:prstClr val="black"/>
                </a:solidFill>
                <a:latin typeface="Lato"/>
                <a:ea typeface="Lato"/>
                <a:cs typeface="Lato"/>
              </a:rPr>
              <a:t> les </a:t>
            </a:r>
            <a:r>
              <a:rPr lang="en-US" sz="1200" dirty="0" err="1">
                <a:solidFill>
                  <a:prstClr val="black"/>
                </a:solidFill>
                <a:latin typeface="Lato"/>
                <a:ea typeface="Lato"/>
                <a:cs typeface="Lato"/>
              </a:rPr>
              <a:t>échanges</a:t>
            </a:r>
            <a:r>
              <a:rPr lang="en-US" sz="1200" dirty="0">
                <a:solidFill>
                  <a:prstClr val="black"/>
                </a:solidFill>
                <a:latin typeface="Lato"/>
                <a:ea typeface="Lato"/>
                <a:cs typeface="Lato"/>
              </a:rPr>
              <a:t> </a:t>
            </a:r>
            <a:r>
              <a:rPr lang="en-US" sz="1200" dirty="0" err="1">
                <a:solidFill>
                  <a:prstClr val="black"/>
                </a:solidFill>
                <a:latin typeface="Lato"/>
                <a:ea typeface="Lato"/>
                <a:cs typeface="Lato"/>
              </a:rPr>
              <a:t>locaux</a:t>
            </a:r>
            <a:endParaRPr lang="en-US" sz="1200" dirty="0">
              <a:solidFill>
                <a:prstClr val="black"/>
              </a:solidFill>
              <a:latin typeface="Lato"/>
              <a:ea typeface="Lato"/>
              <a:cs typeface="Lato"/>
            </a:endParaRPr>
          </a:p>
          <a:p>
            <a:pPr marL="557213" lvl="1" indent="-214313" defTabSz="685800">
              <a:spcBef>
                <a:spcPts val="225"/>
              </a:spcBef>
              <a:buFontTx/>
              <a:buChar char="-"/>
            </a:pPr>
            <a:r>
              <a:rPr lang="en-US" sz="1200" dirty="0" err="1">
                <a:solidFill>
                  <a:prstClr val="black"/>
                </a:solidFill>
                <a:latin typeface="Lato"/>
                <a:ea typeface="Lato"/>
                <a:cs typeface="Lato"/>
              </a:rPr>
              <a:t>Promouvoir</a:t>
            </a:r>
            <a:r>
              <a:rPr lang="en-US" sz="1200" dirty="0">
                <a:solidFill>
                  <a:prstClr val="black"/>
                </a:solidFill>
                <a:latin typeface="Lato"/>
                <a:ea typeface="Lato"/>
                <a:cs typeface="Lato"/>
              </a:rPr>
              <a:t> </a:t>
            </a:r>
            <a:r>
              <a:rPr lang="en-US" sz="1200" dirty="0" err="1">
                <a:solidFill>
                  <a:prstClr val="black"/>
                </a:solidFill>
                <a:latin typeface="Lato"/>
                <a:ea typeface="Lato"/>
                <a:cs typeface="Lato"/>
              </a:rPr>
              <a:t>notre</a:t>
            </a:r>
            <a:r>
              <a:rPr lang="en-US" sz="1200" dirty="0">
                <a:solidFill>
                  <a:prstClr val="black"/>
                </a:solidFill>
                <a:latin typeface="Lato"/>
                <a:ea typeface="Lato"/>
                <a:cs typeface="Lato"/>
              </a:rPr>
              <a:t> </a:t>
            </a:r>
            <a:r>
              <a:rPr lang="en-US" sz="1200" dirty="0" err="1">
                <a:solidFill>
                  <a:prstClr val="black"/>
                </a:solidFill>
                <a:latin typeface="Lato"/>
                <a:ea typeface="Lato"/>
                <a:cs typeface="Lato"/>
              </a:rPr>
              <a:t>territoire</a:t>
            </a:r>
            <a:r>
              <a:rPr lang="en-US" sz="1200" dirty="0">
                <a:solidFill>
                  <a:prstClr val="black"/>
                </a:solidFill>
                <a:latin typeface="Lato"/>
                <a:ea typeface="Lato"/>
                <a:cs typeface="Lato"/>
              </a:rPr>
              <a:t> rural via les </a:t>
            </a:r>
            <a:r>
              <a:rPr lang="en-US" sz="1200" dirty="0" err="1">
                <a:solidFill>
                  <a:prstClr val="black"/>
                </a:solidFill>
                <a:latin typeface="Lato"/>
                <a:ea typeface="Lato"/>
                <a:cs typeface="Lato"/>
              </a:rPr>
              <a:t>filières</a:t>
            </a:r>
            <a:r>
              <a:rPr lang="en-US" sz="1200" dirty="0">
                <a:solidFill>
                  <a:prstClr val="black"/>
                </a:solidFill>
                <a:latin typeface="Lato"/>
                <a:ea typeface="Lato"/>
                <a:cs typeface="Lato"/>
              </a:rPr>
              <a:t> </a:t>
            </a:r>
            <a:r>
              <a:rPr lang="en-US" sz="1200" dirty="0" err="1">
                <a:solidFill>
                  <a:prstClr val="black"/>
                </a:solidFill>
                <a:latin typeface="Lato"/>
                <a:ea typeface="Lato"/>
                <a:cs typeface="Lato"/>
              </a:rPr>
              <a:t>d’excellence</a:t>
            </a:r>
            <a:r>
              <a:rPr lang="en-US" sz="1200" dirty="0">
                <a:solidFill>
                  <a:prstClr val="black"/>
                </a:solidFill>
                <a:latin typeface="Lato"/>
                <a:ea typeface="Lato"/>
                <a:cs typeface="Lato"/>
              </a:rPr>
              <a:t> et les “</a:t>
            </a:r>
            <a:r>
              <a:rPr lang="en-US" sz="1200" dirty="0" err="1">
                <a:solidFill>
                  <a:prstClr val="black"/>
                </a:solidFill>
                <a:latin typeface="Lato"/>
                <a:ea typeface="Lato"/>
                <a:cs typeface="Lato"/>
              </a:rPr>
              <a:t>pépites</a:t>
            </a:r>
            <a:r>
              <a:rPr lang="en-US" sz="1200" dirty="0">
                <a:solidFill>
                  <a:prstClr val="black"/>
                </a:solidFill>
                <a:latin typeface="Lato"/>
                <a:ea typeface="Lato"/>
                <a:cs typeface="Lato"/>
              </a:rPr>
              <a:t>”</a:t>
            </a:r>
          </a:p>
          <a:p>
            <a:pPr marL="557213" lvl="1" indent="-214313" defTabSz="685800">
              <a:spcBef>
                <a:spcPts val="225"/>
              </a:spcBef>
              <a:buFontTx/>
              <a:buChar char="-"/>
            </a:pPr>
            <a:r>
              <a:rPr lang="en-US" sz="1200" dirty="0" err="1">
                <a:solidFill>
                  <a:prstClr val="black"/>
                </a:solidFill>
                <a:latin typeface="Lato"/>
                <a:ea typeface="Lato"/>
                <a:cs typeface="Lato"/>
              </a:rPr>
              <a:t>Créer</a:t>
            </a:r>
            <a:r>
              <a:rPr lang="en-US" sz="1200" dirty="0">
                <a:solidFill>
                  <a:prstClr val="black"/>
                </a:solidFill>
                <a:latin typeface="Lato"/>
                <a:ea typeface="Lato"/>
                <a:cs typeface="Lato"/>
              </a:rPr>
              <a:t> </a:t>
            </a:r>
            <a:r>
              <a:rPr lang="en-US" sz="1200" dirty="0" err="1">
                <a:solidFill>
                  <a:prstClr val="black"/>
                </a:solidFill>
                <a:latin typeface="Lato"/>
                <a:ea typeface="Lato"/>
                <a:cs typeface="Lato"/>
              </a:rPr>
              <a:t>une</a:t>
            </a:r>
            <a:r>
              <a:rPr lang="en-US" sz="1200" dirty="0">
                <a:solidFill>
                  <a:prstClr val="black"/>
                </a:solidFill>
                <a:latin typeface="Lato"/>
                <a:ea typeface="Lato"/>
                <a:cs typeface="Lato"/>
              </a:rPr>
              <a:t> </a:t>
            </a:r>
            <a:r>
              <a:rPr lang="en-US" sz="1200" dirty="0" err="1">
                <a:solidFill>
                  <a:prstClr val="black"/>
                </a:solidFill>
                <a:latin typeface="Lato"/>
                <a:ea typeface="Lato"/>
                <a:cs typeface="Lato"/>
              </a:rPr>
              <a:t>signalétique</a:t>
            </a:r>
            <a:r>
              <a:rPr lang="en-US" sz="1200" dirty="0">
                <a:solidFill>
                  <a:prstClr val="black"/>
                </a:solidFill>
                <a:latin typeface="Lato"/>
                <a:ea typeface="Lato"/>
                <a:cs typeface="Lato"/>
              </a:rPr>
              <a:t> économique et </a:t>
            </a:r>
            <a:r>
              <a:rPr lang="en-US" sz="1200" dirty="0" err="1">
                <a:solidFill>
                  <a:prstClr val="black"/>
                </a:solidFill>
                <a:latin typeface="Lato"/>
                <a:ea typeface="Lato"/>
                <a:cs typeface="Lato"/>
              </a:rPr>
              <a:t>touristique</a:t>
            </a:r>
            <a:endParaRPr lang="en-US" sz="1200" dirty="0">
              <a:solidFill>
                <a:prstClr val="black"/>
              </a:solidFill>
              <a:latin typeface="Lato"/>
              <a:ea typeface="Lato"/>
              <a:cs typeface="Lato"/>
            </a:endParaRPr>
          </a:p>
          <a:p>
            <a:pPr marL="557213" lvl="1" indent="-214313" defTabSz="685800">
              <a:spcBef>
                <a:spcPts val="225"/>
              </a:spcBef>
              <a:buFontTx/>
              <a:buChar char="-"/>
            </a:pPr>
            <a:r>
              <a:rPr lang="en-US" sz="1200" dirty="0" err="1">
                <a:solidFill>
                  <a:prstClr val="black"/>
                </a:solidFill>
                <a:latin typeface="Lato"/>
                <a:ea typeface="Lato"/>
                <a:cs typeface="Lato"/>
              </a:rPr>
              <a:t>Créer</a:t>
            </a:r>
            <a:r>
              <a:rPr lang="en-US" sz="1200" dirty="0">
                <a:solidFill>
                  <a:prstClr val="black"/>
                </a:solidFill>
                <a:latin typeface="Lato"/>
                <a:ea typeface="Lato"/>
                <a:cs typeface="Lato"/>
              </a:rPr>
              <a:t> un </a:t>
            </a:r>
            <a:r>
              <a:rPr lang="en-US" sz="1200" dirty="0" err="1">
                <a:solidFill>
                  <a:prstClr val="black"/>
                </a:solidFill>
                <a:latin typeface="Lato"/>
                <a:ea typeface="Lato"/>
                <a:cs typeface="Lato"/>
              </a:rPr>
              <a:t>réseau</a:t>
            </a:r>
            <a:r>
              <a:rPr lang="en-US" sz="1200" dirty="0">
                <a:solidFill>
                  <a:prstClr val="black"/>
                </a:solidFill>
                <a:latin typeface="Lato"/>
                <a:ea typeface="Lato"/>
                <a:cs typeface="Lato"/>
              </a:rPr>
              <a:t> </a:t>
            </a:r>
            <a:r>
              <a:rPr lang="en-US" sz="1200" dirty="0" err="1">
                <a:solidFill>
                  <a:prstClr val="black"/>
                </a:solidFill>
                <a:latin typeface="Lato"/>
                <a:ea typeface="Lato"/>
                <a:cs typeface="Lato"/>
              </a:rPr>
              <a:t>d’ambassadeurs</a:t>
            </a:r>
            <a:r>
              <a:rPr lang="en-US" sz="1200" dirty="0">
                <a:solidFill>
                  <a:prstClr val="black"/>
                </a:solidFill>
                <a:latin typeface="Lato"/>
                <a:ea typeface="Lato"/>
                <a:cs typeface="Lato"/>
              </a:rPr>
              <a:t> du </a:t>
            </a:r>
            <a:r>
              <a:rPr lang="en-US" sz="1200" dirty="0" err="1">
                <a:solidFill>
                  <a:prstClr val="black"/>
                </a:solidFill>
                <a:latin typeface="Lato"/>
                <a:ea typeface="Lato"/>
                <a:cs typeface="Lato"/>
              </a:rPr>
              <a:t>territoire</a:t>
            </a:r>
            <a:endParaRPr lang="en-US" sz="1200" dirty="0">
              <a:solidFill>
                <a:prstClr val="black"/>
              </a:solidFill>
              <a:latin typeface="Lato"/>
              <a:ea typeface="Lato"/>
              <a:cs typeface="Lato"/>
            </a:endParaRPr>
          </a:p>
          <a:p>
            <a:pPr marL="557213" lvl="1" indent="-214313" defTabSz="685800">
              <a:spcBef>
                <a:spcPts val="225"/>
              </a:spcBef>
              <a:buFontTx/>
              <a:buChar char="-"/>
            </a:pPr>
            <a:r>
              <a:rPr lang="en-US" sz="1200" dirty="0">
                <a:solidFill>
                  <a:prstClr val="black"/>
                </a:solidFill>
                <a:latin typeface="Lato"/>
                <a:ea typeface="Lato"/>
                <a:cs typeface="Lato"/>
              </a:rPr>
              <a:t>Faire </a:t>
            </a:r>
            <a:r>
              <a:rPr lang="en-US" sz="1200" dirty="0" err="1">
                <a:solidFill>
                  <a:prstClr val="black"/>
                </a:solidFill>
                <a:latin typeface="Lato"/>
                <a:ea typeface="Lato"/>
                <a:cs typeface="Lato"/>
              </a:rPr>
              <a:t>connaître</a:t>
            </a:r>
            <a:r>
              <a:rPr lang="en-US" sz="1200" dirty="0">
                <a:solidFill>
                  <a:prstClr val="black"/>
                </a:solidFill>
                <a:latin typeface="Lato"/>
                <a:ea typeface="Lato"/>
                <a:cs typeface="Lato"/>
              </a:rPr>
              <a:t> le </a:t>
            </a:r>
            <a:r>
              <a:rPr lang="en-US" sz="1200" dirty="0" err="1">
                <a:solidFill>
                  <a:prstClr val="black"/>
                </a:solidFill>
                <a:latin typeface="Lato"/>
                <a:ea typeface="Lato"/>
                <a:cs typeface="Lato"/>
              </a:rPr>
              <a:t>territoire</a:t>
            </a:r>
            <a:r>
              <a:rPr lang="en-US" sz="1200" dirty="0">
                <a:solidFill>
                  <a:prstClr val="black"/>
                </a:solidFill>
                <a:latin typeface="Lato"/>
                <a:ea typeface="Lato"/>
                <a:cs typeface="Lato"/>
              </a:rPr>
              <a:t> et </a:t>
            </a:r>
            <a:r>
              <a:rPr lang="en-US" sz="1200" dirty="0" err="1">
                <a:solidFill>
                  <a:prstClr val="black"/>
                </a:solidFill>
                <a:latin typeface="Lato"/>
                <a:ea typeface="Lato"/>
                <a:cs typeface="Lato"/>
              </a:rPr>
              <a:t>ses</a:t>
            </a:r>
            <a:r>
              <a:rPr lang="en-US" sz="1200" dirty="0">
                <a:solidFill>
                  <a:prstClr val="black"/>
                </a:solidFill>
                <a:latin typeface="Lato"/>
                <a:ea typeface="Lato"/>
                <a:cs typeface="Lato"/>
              </a:rPr>
              <a:t> </a:t>
            </a:r>
            <a:r>
              <a:rPr lang="en-US" sz="1200" dirty="0" err="1">
                <a:solidFill>
                  <a:prstClr val="black"/>
                </a:solidFill>
                <a:latin typeface="Lato"/>
                <a:ea typeface="Lato"/>
                <a:cs typeface="Lato"/>
              </a:rPr>
              <a:t>acteurs</a:t>
            </a:r>
            <a:r>
              <a:rPr lang="en-US" sz="1200" dirty="0">
                <a:solidFill>
                  <a:prstClr val="black"/>
                </a:solidFill>
                <a:latin typeface="Lato"/>
                <a:ea typeface="Lato"/>
                <a:cs typeface="Lato"/>
              </a:rPr>
              <a:t> au-</a:t>
            </a:r>
            <a:r>
              <a:rPr lang="en-US" sz="1200" dirty="0" err="1">
                <a:solidFill>
                  <a:prstClr val="black"/>
                </a:solidFill>
                <a:latin typeface="Lato"/>
                <a:ea typeface="Lato"/>
                <a:cs typeface="Lato"/>
              </a:rPr>
              <a:t>delà</a:t>
            </a:r>
            <a:r>
              <a:rPr lang="en-US" sz="1200" dirty="0">
                <a:solidFill>
                  <a:prstClr val="black"/>
                </a:solidFill>
                <a:latin typeface="Lato"/>
                <a:ea typeface="Lato"/>
                <a:cs typeface="Lato"/>
              </a:rPr>
              <a:t> de </a:t>
            </a:r>
            <a:r>
              <a:rPr lang="en-US" sz="1200" dirty="0" err="1">
                <a:solidFill>
                  <a:prstClr val="black"/>
                </a:solidFill>
                <a:latin typeface="Lato"/>
                <a:ea typeface="Lato"/>
                <a:cs typeface="Lato"/>
              </a:rPr>
              <a:t>ses</a:t>
            </a:r>
            <a:r>
              <a:rPr lang="en-US" sz="1200" dirty="0">
                <a:solidFill>
                  <a:prstClr val="black"/>
                </a:solidFill>
                <a:latin typeface="Lato"/>
                <a:ea typeface="Lato"/>
                <a:cs typeface="Lato"/>
              </a:rPr>
              <a:t> </a:t>
            </a:r>
            <a:r>
              <a:rPr lang="en-US" sz="1200" dirty="0" err="1">
                <a:solidFill>
                  <a:prstClr val="black"/>
                </a:solidFill>
                <a:latin typeface="Lato"/>
                <a:ea typeface="Lato"/>
                <a:cs typeface="Lato"/>
              </a:rPr>
              <a:t>frontières</a:t>
            </a:r>
            <a:r>
              <a:rPr lang="en-US" sz="1200" dirty="0">
                <a:solidFill>
                  <a:prstClr val="black"/>
                </a:solidFill>
                <a:latin typeface="Lato"/>
                <a:ea typeface="Lato"/>
                <a:cs typeface="Lato"/>
              </a:rPr>
              <a:t> </a:t>
            </a:r>
            <a:r>
              <a:rPr lang="en-US" sz="1200" dirty="0" err="1">
                <a:solidFill>
                  <a:prstClr val="black"/>
                </a:solidFill>
                <a:latin typeface="Lato"/>
                <a:ea typeface="Lato"/>
                <a:cs typeface="Lato"/>
              </a:rPr>
              <a:t>administratives</a:t>
            </a:r>
            <a:r>
              <a:rPr lang="en-US" sz="1200" dirty="0">
                <a:solidFill>
                  <a:prstClr val="black"/>
                </a:solidFill>
                <a:latin typeface="Lato"/>
                <a:ea typeface="Lato"/>
                <a:cs typeface="Lato"/>
              </a:rPr>
              <a:t> (salons, concours …)</a:t>
            </a:r>
          </a:p>
          <a:p>
            <a:pPr marL="557213" lvl="1" indent="-214313" defTabSz="685800">
              <a:spcBef>
                <a:spcPts val="225"/>
              </a:spcBef>
              <a:buFontTx/>
              <a:buChar char="-"/>
            </a:pPr>
            <a:r>
              <a:rPr lang="en-US" sz="1200" dirty="0" err="1">
                <a:solidFill>
                  <a:prstClr val="black"/>
                </a:solidFill>
                <a:latin typeface="Lato"/>
                <a:ea typeface="Lato"/>
                <a:cs typeface="Lato"/>
              </a:rPr>
              <a:t>Déployer</a:t>
            </a:r>
            <a:r>
              <a:rPr lang="en-US" sz="1200" dirty="0">
                <a:solidFill>
                  <a:prstClr val="black"/>
                </a:solidFill>
                <a:latin typeface="Lato"/>
                <a:ea typeface="Lato"/>
                <a:cs typeface="Lato"/>
              </a:rPr>
              <a:t> </a:t>
            </a:r>
            <a:r>
              <a:rPr lang="en-US" sz="1200" dirty="0" err="1">
                <a:solidFill>
                  <a:prstClr val="black"/>
                </a:solidFill>
                <a:latin typeface="Lato"/>
                <a:ea typeface="Lato"/>
                <a:cs typeface="Lato"/>
              </a:rPr>
              <a:t>une</a:t>
            </a:r>
            <a:r>
              <a:rPr lang="en-US" sz="1200" dirty="0">
                <a:solidFill>
                  <a:prstClr val="black"/>
                </a:solidFill>
                <a:latin typeface="Lato"/>
                <a:ea typeface="Lato"/>
                <a:cs typeface="Lato"/>
              </a:rPr>
              <a:t> </a:t>
            </a:r>
            <a:r>
              <a:rPr lang="en-US" sz="1200" dirty="0" err="1">
                <a:solidFill>
                  <a:prstClr val="black"/>
                </a:solidFill>
                <a:latin typeface="Lato"/>
                <a:ea typeface="Lato"/>
                <a:cs typeface="Lato"/>
              </a:rPr>
              <a:t>stratégie</a:t>
            </a:r>
            <a:r>
              <a:rPr lang="en-US" sz="1200" dirty="0">
                <a:solidFill>
                  <a:prstClr val="black"/>
                </a:solidFill>
                <a:latin typeface="Lato"/>
                <a:ea typeface="Lato"/>
                <a:cs typeface="Lato"/>
              </a:rPr>
              <a:t> de marketing territorial, avec </a:t>
            </a:r>
            <a:r>
              <a:rPr lang="en-US" sz="1200" dirty="0" err="1">
                <a:solidFill>
                  <a:prstClr val="black"/>
                </a:solidFill>
                <a:latin typeface="Lato"/>
                <a:ea typeface="Lato"/>
                <a:cs typeface="Lato"/>
              </a:rPr>
              <a:t>une</a:t>
            </a:r>
            <a:r>
              <a:rPr lang="en-US" sz="1200" dirty="0">
                <a:solidFill>
                  <a:prstClr val="black"/>
                </a:solidFill>
                <a:latin typeface="Lato"/>
                <a:ea typeface="Lato"/>
                <a:cs typeface="Lato"/>
              </a:rPr>
              <a:t> vision large du </a:t>
            </a:r>
            <a:r>
              <a:rPr lang="en-US" sz="1200" dirty="0" err="1">
                <a:solidFill>
                  <a:prstClr val="black"/>
                </a:solidFill>
                <a:latin typeface="Lato"/>
                <a:ea typeface="Lato"/>
                <a:cs typeface="Lato"/>
              </a:rPr>
              <a:t>territoire</a:t>
            </a:r>
            <a:endParaRPr lang="en-US" sz="1200" dirty="0">
              <a:solidFill>
                <a:prstClr val="black"/>
              </a:solidFill>
              <a:latin typeface="Lato"/>
              <a:ea typeface="Lato"/>
              <a:cs typeface="Lato"/>
            </a:endParaRPr>
          </a:p>
          <a:p>
            <a:pPr marL="557213" lvl="1" indent="-214313" defTabSz="685800">
              <a:spcBef>
                <a:spcPts val="225"/>
              </a:spcBef>
              <a:buFontTx/>
              <a:buChar char="-"/>
            </a:pPr>
            <a:endParaRPr lang="en-US" sz="1200" dirty="0">
              <a:solidFill>
                <a:prstClr val="black"/>
              </a:solidFill>
              <a:latin typeface="Lato"/>
              <a:ea typeface="Lato"/>
              <a:cs typeface="Lato"/>
            </a:endParaRPr>
          </a:p>
          <a:p>
            <a:pPr marL="557213" lvl="1" indent="-214313" defTabSz="685800">
              <a:spcBef>
                <a:spcPts val="225"/>
              </a:spcBef>
              <a:buFontTx/>
              <a:buChar char="-"/>
            </a:pPr>
            <a:endParaRPr lang="en-US" sz="1200" dirty="0">
              <a:solidFill>
                <a:prstClr val="black"/>
              </a:solidFill>
              <a:latin typeface="Lato"/>
              <a:ea typeface="Lato"/>
              <a:cs typeface="Lato"/>
            </a:endParaRPr>
          </a:p>
          <a:p>
            <a:pPr marL="214313" indent="-214313" defTabSz="685800">
              <a:lnSpc>
                <a:spcPct val="100000"/>
              </a:lnSpc>
              <a:spcBef>
                <a:spcPts val="225"/>
              </a:spcBef>
              <a:buFontTx/>
              <a:buChar char="-"/>
            </a:pPr>
            <a:endParaRPr lang="en-US" sz="1200" dirty="0">
              <a:solidFill>
                <a:prstClr val="black"/>
              </a:solidFill>
              <a:latin typeface="Lato"/>
              <a:ea typeface="Lato"/>
              <a:cs typeface="Lato"/>
            </a:endParaRPr>
          </a:p>
        </p:txBody>
      </p:sp>
      <p:sp>
        <p:nvSpPr>
          <p:cNvPr id="9" name="ZoneTexte 8">
            <a:extLst>
              <a:ext uri="{FF2B5EF4-FFF2-40B4-BE49-F238E27FC236}">
                <a16:creationId xmlns:a16="http://schemas.microsoft.com/office/drawing/2014/main" id="{22D4F279-ADB3-2B8E-092E-51B5ADC757DE}"/>
              </a:ext>
            </a:extLst>
          </p:cNvPr>
          <p:cNvSpPr txBox="1"/>
          <p:nvPr/>
        </p:nvSpPr>
        <p:spPr>
          <a:xfrm>
            <a:off x="457200" y="3246573"/>
            <a:ext cx="8175693" cy="1328569"/>
          </a:xfrm>
          <a:prstGeom prst="rect">
            <a:avLst/>
          </a:prstGeom>
          <a:noFill/>
        </p:spPr>
        <p:txBody>
          <a:bodyPr wrap="square">
            <a:spAutoFit/>
          </a:bodyPr>
          <a:lstStyle/>
          <a:p>
            <a:pPr defTabSz="685800">
              <a:spcBef>
                <a:spcPts val="150"/>
              </a:spcBef>
            </a:pPr>
            <a:r>
              <a:rPr lang="fr-FR" sz="1200" b="1" dirty="0">
                <a:solidFill>
                  <a:srgbClr val="C00000"/>
                </a:solidFill>
                <a:latin typeface="Lato"/>
              </a:rPr>
              <a:t>Cadre des relations partenariales</a:t>
            </a:r>
          </a:p>
          <a:p>
            <a:pPr marL="557213" lvl="1" indent="-214313" defTabSz="685800">
              <a:spcBef>
                <a:spcPts val="225"/>
              </a:spcBef>
              <a:buFontTx/>
              <a:buChar char="-"/>
            </a:pPr>
            <a:r>
              <a:rPr lang="fr-FR" sz="1200" dirty="0">
                <a:solidFill>
                  <a:prstClr val="black"/>
                </a:solidFill>
                <a:latin typeface="Lato"/>
                <a:ea typeface="Lato"/>
                <a:cs typeface="Lato"/>
              </a:rPr>
              <a:t>Intégrer les réseaux dont les thématiques rejoignent les priorités de la stratégie (lobby, veille, </a:t>
            </a:r>
            <a:r>
              <a:rPr lang="fr-FR" sz="1200" dirty="0" err="1">
                <a:solidFill>
                  <a:prstClr val="black"/>
                </a:solidFill>
                <a:latin typeface="Lato"/>
                <a:ea typeface="Lato"/>
                <a:cs typeface="Lato"/>
              </a:rPr>
              <a:t>etc</a:t>
            </a:r>
            <a:r>
              <a:rPr lang="fr-FR" sz="1200" dirty="0">
                <a:solidFill>
                  <a:prstClr val="black"/>
                </a:solidFill>
                <a:latin typeface="Lato"/>
                <a:ea typeface="Lato"/>
                <a:cs typeface="Lato"/>
              </a:rPr>
              <a:t>)</a:t>
            </a:r>
          </a:p>
          <a:p>
            <a:pPr marL="557213" lvl="1" indent="-214313" defTabSz="685800">
              <a:spcBef>
                <a:spcPts val="225"/>
              </a:spcBef>
              <a:buFontTx/>
              <a:buChar char="-"/>
            </a:pPr>
            <a:r>
              <a:rPr lang="fr-FR" sz="1200" b="1" u="sng" dirty="0">
                <a:solidFill>
                  <a:prstClr val="black"/>
                </a:solidFill>
                <a:latin typeface="Lato"/>
                <a:ea typeface="Lato"/>
                <a:cs typeface="Lato"/>
              </a:rPr>
              <a:t>Travailler plus étroitement avec les autres niveaux de collectivité et avec l’Etat (contractualisation)</a:t>
            </a:r>
          </a:p>
          <a:p>
            <a:pPr marL="557213" lvl="1" indent="-214313" defTabSz="685800">
              <a:spcBef>
                <a:spcPts val="225"/>
              </a:spcBef>
              <a:buFontTx/>
              <a:buChar char="-"/>
            </a:pPr>
            <a:r>
              <a:rPr lang="fr-FR" sz="1200" dirty="0">
                <a:solidFill>
                  <a:prstClr val="black"/>
                </a:solidFill>
                <a:latin typeface="Lato"/>
                <a:ea typeface="Lato"/>
                <a:cs typeface="Lato"/>
              </a:rPr>
              <a:t>Développer les partenariats spécifiques avec les porteurs de projets (Ex : Education Nationale, CNRS)</a:t>
            </a:r>
          </a:p>
          <a:p>
            <a:pPr marL="557213" lvl="1" indent="-214313" defTabSz="685800">
              <a:spcBef>
                <a:spcPts val="225"/>
              </a:spcBef>
              <a:buFontTx/>
              <a:buChar char="-"/>
            </a:pPr>
            <a:r>
              <a:rPr lang="fr-FR" sz="1200" dirty="0">
                <a:solidFill>
                  <a:prstClr val="black"/>
                </a:solidFill>
                <a:latin typeface="Lato"/>
                <a:ea typeface="Lato"/>
                <a:cs typeface="Lato"/>
              </a:rPr>
              <a:t>Mettre en réseau les entreprises et les structures d’accompagnement économique du territoire</a:t>
            </a:r>
          </a:p>
          <a:p>
            <a:pPr marL="557213" lvl="1" indent="-214313" defTabSz="685800">
              <a:spcBef>
                <a:spcPts val="225"/>
              </a:spcBef>
              <a:buFontTx/>
              <a:buChar char="-"/>
            </a:pPr>
            <a:r>
              <a:rPr lang="fr-FR" sz="1200" dirty="0">
                <a:solidFill>
                  <a:prstClr val="black"/>
                </a:solidFill>
                <a:latin typeface="Lato"/>
                <a:ea typeface="Lato"/>
                <a:cs typeface="Lato"/>
              </a:rPr>
              <a:t>Continuer le travail partenarial et collaboratif autour de la stratégie d’attractivité (COPIL)</a:t>
            </a:r>
          </a:p>
        </p:txBody>
      </p:sp>
      <p:sp>
        <p:nvSpPr>
          <p:cNvPr id="10" name="Espace réservé du numéro de diapositive 9">
            <a:extLst>
              <a:ext uri="{FF2B5EF4-FFF2-40B4-BE49-F238E27FC236}">
                <a16:creationId xmlns:a16="http://schemas.microsoft.com/office/drawing/2014/main" id="{CA576CD9-CFA0-2969-3B41-999204F64A84}"/>
              </a:ext>
            </a:extLst>
          </p:cNvPr>
          <p:cNvSpPr>
            <a:spLocks noGrp="1"/>
          </p:cNvSpPr>
          <p:nvPr>
            <p:ph type="sldNum" sz="quarter" idx="12"/>
          </p:nvPr>
        </p:nvSpPr>
        <p:spPr/>
        <p:txBody>
          <a:bodyPr/>
          <a:lstStyle/>
          <a:p>
            <a:fld id="{7DD352F8-E6D5-40A5-90BA-A89BD40754D9}" type="slidenum">
              <a:rPr lang="fr-FR" smtClean="0"/>
              <a:pPr/>
              <a:t>85</a:t>
            </a:fld>
            <a:endParaRPr lang="fr-FR" dirty="0"/>
          </a:p>
        </p:txBody>
      </p:sp>
    </p:spTree>
    <p:extLst>
      <p:ext uri="{BB962C8B-B14F-4D97-AF65-F5344CB8AC3E}">
        <p14:creationId xmlns:p14="http://schemas.microsoft.com/office/powerpoint/2010/main" val="312466158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lèche : droite 4">
            <a:extLst>
              <a:ext uri="{FF2B5EF4-FFF2-40B4-BE49-F238E27FC236}">
                <a16:creationId xmlns:a16="http://schemas.microsoft.com/office/drawing/2014/main" id="{F3EC1BBB-A782-41C7-8A8F-B923B8730CBA}"/>
              </a:ext>
            </a:extLst>
          </p:cNvPr>
          <p:cNvSpPr/>
          <p:nvPr/>
        </p:nvSpPr>
        <p:spPr>
          <a:xfrm>
            <a:off x="334183" y="2920860"/>
            <a:ext cx="8120005" cy="515198"/>
          </a:xfrm>
          <a:prstGeom prst="rightArrow">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fr-FR"/>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defTabSz="914378">
              <a:defRPr/>
            </a:pPr>
            <a:endParaRPr lang="fr-FR" b="1">
              <a:ln w="22225">
                <a:solidFill>
                  <a:srgbClr val="E94E1B"/>
                </a:solidFill>
                <a:prstDash val="solid"/>
              </a:ln>
              <a:solidFill>
                <a:srgbClr val="E94E1B">
                  <a:lumMod val="40000"/>
                  <a:lumOff val="60000"/>
                </a:srgbClr>
              </a:solidFill>
              <a:latin typeface="Lato"/>
            </a:endParaRPr>
          </a:p>
        </p:txBody>
      </p:sp>
      <p:sp>
        <p:nvSpPr>
          <p:cNvPr id="44" name="ZoneTexte 8">
            <a:extLst>
              <a:ext uri="{FF2B5EF4-FFF2-40B4-BE49-F238E27FC236}">
                <a16:creationId xmlns:a16="http://schemas.microsoft.com/office/drawing/2014/main" id="{6E2AF046-2154-44B0-B4AC-61B80BD5134B}"/>
              </a:ext>
            </a:extLst>
          </p:cNvPr>
          <p:cNvSpPr txBox="1"/>
          <p:nvPr/>
        </p:nvSpPr>
        <p:spPr>
          <a:xfrm>
            <a:off x="4060793" y="3072492"/>
            <a:ext cx="844388" cy="230832"/>
          </a:xfrm>
          <a:prstGeom prst="rect">
            <a:avLst/>
          </a:prstGeom>
          <a:noFill/>
        </p:spPr>
        <p:txBody>
          <a:bodyPr wrap="square" rtlCol="0" anchor="t">
            <a:spAutoFit/>
          </a:bodyPr>
          <a:lstStyle>
            <a:defPPr>
              <a:defRPr lang="fr-FR"/>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defTabSz="914378">
              <a:defRPr/>
            </a:pPr>
            <a:r>
              <a:rPr lang="fr-FR" sz="900" i="1">
                <a:solidFill>
                  <a:srgbClr val="000000"/>
                </a:solidFill>
                <a:latin typeface="Lato"/>
              </a:rPr>
              <a:t>septembre</a:t>
            </a:r>
          </a:p>
        </p:txBody>
      </p:sp>
      <p:sp>
        <p:nvSpPr>
          <p:cNvPr id="48" name="ZoneTexte 8">
            <a:extLst>
              <a:ext uri="{FF2B5EF4-FFF2-40B4-BE49-F238E27FC236}">
                <a16:creationId xmlns:a16="http://schemas.microsoft.com/office/drawing/2014/main" id="{1B8D6AD2-67E8-4FD1-9344-138867AE224F}"/>
              </a:ext>
            </a:extLst>
          </p:cNvPr>
          <p:cNvSpPr txBox="1"/>
          <p:nvPr/>
        </p:nvSpPr>
        <p:spPr>
          <a:xfrm>
            <a:off x="4793446" y="3080679"/>
            <a:ext cx="844388" cy="230832"/>
          </a:xfrm>
          <a:prstGeom prst="rect">
            <a:avLst/>
          </a:prstGeom>
          <a:noFill/>
        </p:spPr>
        <p:txBody>
          <a:bodyPr wrap="square" rtlCol="0" anchor="t">
            <a:spAutoFit/>
          </a:bodyPr>
          <a:lstStyle>
            <a:defPPr>
              <a:defRPr lang="fr-FR"/>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defTabSz="914378">
              <a:defRPr/>
            </a:pPr>
            <a:r>
              <a:rPr lang="fr-FR" sz="900" i="1">
                <a:solidFill>
                  <a:srgbClr val="000000"/>
                </a:solidFill>
                <a:latin typeface="Lato"/>
              </a:rPr>
              <a:t>octobre</a:t>
            </a:r>
          </a:p>
        </p:txBody>
      </p:sp>
      <p:sp>
        <p:nvSpPr>
          <p:cNvPr id="29" name="ZoneTexte 28">
            <a:extLst>
              <a:ext uri="{FF2B5EF4-FFF2-40B4-BE49-F238E27FC236}">
                <a16:creationId xmlns:a16="http://schemas.microsoft.com/office/drawing/2014/main" id="{5E50CD45-9ECA-4E0B-A2EB-3C5AA3259CD1}"/>
              </a:ext>
            </a:extLst>
          </p:cNvPr>
          <p:cNvSpPr txBox="1"/>
          <p:nvPr/>
        </p:nvSpPr>
        <p:spPr>
          <a:xfrm>
            <a:off x="307648" y="1206770"/>
            <a:ext cx="482611" cy="247933"/>
          </a:xfrm>
          <a:prstGeom prst="snip2DiagRect">
            <a:avLst/>
          </a:prstGeom>
          <a:solidFill>
            <a:srgbClr val="840F17"/>
          </a:solidFill>
        </p:spPr>
        <p:txBody>
          <a:bodyPr wrap="square" rtlCol="0">
            <a:spAutoFit/>
          </a:bodyPr>
          <a:lstStyle>
            <a:defPPr>
              <a:defRPr lang="fr-FR"/>
            </a:defPPr>
            <a:lvl1pPr algn="ctr">
              <a:defRPr sz="1000" b="1" i="1"/>
            </a:lvl1pPr>
          </a:lstStyle>
          <a:p>
            <a:pPr defTabSz="685800">
              <a:defRPr/>
            </a:pPr>
            <a:r>
              <a:rPr lang="fr-FR" sz="750">
                <a:solidFill>
                  <a:srgbClr val="FFFFFF"/>
                </a:solidFill>
                <a:latin typeface="Lato"/>
              </a:rPr>
              <a:t>2022</a:t>
            </a:r>
          </a:p>
        </p:txBody>
      </p:sp>
      <p:cxnSp>
        <p:nvCxnSpPr>
          <p:cNvPr id="37" name="Connecteur droit 36">
            <a:extLst>
              <a:ext uri="{FF2B5EF4-FFF2-40B4-BE49-F238E27FC236}">
                <a16:creationId xmlns:a16="http://schemas.microsoft.com/office/drawing/2014/main" id="{87E68262-8073-4EB3-9791-D5B96C93EE18}"/>
              </a:ext>
            </a:extLst>
          </p:cNvPr>
          <p:cNvCxnSpPr>
            <a:cxnSpLocks/>
          </p:cNvCxnSpPr>
          <p:nvPr/>
        </p:nvCxnSpPr>
        <p:spPr>
          <a:xfrm flipH="1">
            <a:off x="391198" y="3044821"/>
            <a:ext cx="2959" cy="273275"/>
          </a:xfrm>
          <a:prstGeom prst="line">
            <a:avLst/>
          </a:prstGeom>
          <a:ln w="285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0" name="Connecteur droit 39">
            <a:extLst>
              <a:ext uri="{FF2B5EF4-FFF2-40B4-BE49-F238E27FC236}">
                <a16:creationId xmlns:a16="http://schemas.microsoft.com/office/drawing/2014/main" id="{31ED2AE0-CB1C-4ACD-9BE3-CC42D8F0F519}"/>
              </a:ext>
            </a:extLst>
          </p:cNvPr>
          <p:cNvCxnSpPr>
            <a:cxnSpLocks/>
          </p:cNvCxnSpPr>
          <p:nvPr/>
        </p:nvCxnSpPr>
        <p:spPr>
          <a:xfrm>
            <a:off x="912365" y="2998465"/>
            <a:ext cx="0" cy="319631"/>
          </a:xfrm>
          <a:prstGeom prst="line">
            <a:avLst/>
          </a:prstGeom>
          <a:ln w="285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F4D0FDC0-9265-4553-8141-F5411AFE820F}"/>
              </a:ext>
            </a:extLst>
          </p:cNvPr>
          <p:cNvCxnSpPr>
            <a:cxnSpLocks/>
          </p:cNvCxnSpPr>
          <p:nvPr/>
        </p:nvCxnSpPr>
        <p:spPr>
          <a:xfrm>
            <a:off x="1947548" y="3024096"/>
            <a:ext cx="1" cy="281071"/>
          </a:xfrm>
          <a:prstGeom prst="line">
            <a:avLst/>
          </a:prstGeom>
          <a:ln w="285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51" name="Connecteur droit 50">
            <a:extLst>
              <a:ext uri="{FF2B5EF4-FFF2-40B4-BE49-F238E27FC236}">
                <a16:creationId xmlns:a16="http://schemas.microsoft.com/office/drawing/2014/main" id="{EAFF563A-56BD-4216-A806-2CE5D0811531}"/>
              </a:ext>
            </a:extLst>
          </p:cNvPr>
          <p:cNvCxnSpPr>
            <a:cxnSpLocks/>
          </p:cNvCxnSpPr>
          <p:nvPr/>
        </p:nvCxnSpPr>
        <p:spPr>
          <a:xfrm>
            <a:off x="4845486" y="3016929"/>
            <a:ext cx="1" cy="281071"/>
          </a:xfrm>
          <a:prstGeom prst="line">
            <a:avLst/>
          </a:prstGeom>
          <a:ln w="285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52" name="Connecteur droit 51">
            <a:extLst>
              <a:ext uri="{FF2B5EF4-FFF2-40B4-BE49-F238E27FC236}">
                <a16:creationId xmlns:a16="http://schemas.microsoft.com/office/drawing/2014/main" id="{43858B58-B487-4F02-9A6F-6F18318D825D}"/>
              </a:ext>
            </a:extLst>
          </p:cNvPr>
          <p:cNvCxnSpPr>
            <a:cxnSpLocks/>
          </p:cNvCxnSpPr>
          <p:nvPr/>
        </p:nvCxnSpPr>
        <p:spPr>
          <a:xfrm>
            <a:off x="4066997" y="3010862"/>
            <a:ext cx="1" cy="281071"/>
          </a:xfrm>
          <a:prstGeom prst="line">
            <a:avLst/>
          </a:prstGeom>
          <a:ln w="285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55" name="Connecteur droit 54">
            <a:extLst>
              <a:ext uri="{FF2B5EF4-FFF2-40B4-BE49-F238E27FC236}">
                <a16:creationId xmlns:a16="http://schemas.microsoft.com/office/drawing/2014/main" id="{49838065-8E83-4373-BF8B-13E1CB159909}"/>
              </a:ext>
            </a:extLst>
          </p:cNvPr>
          <p:cNvCxnSpPr>
            <a:cxnSpLocks/>
          </p:cNvCxnSpPr>
          <p:nvPr/>
        </p:nvCxnSpPr>
        <p:spPr>
          <a:xfrm>
            <a:off x="6874247" y="3006056"/>
            <a:ext cx="0" cy="304774"/>
          </a:xfrm>
          <a:prstGeom prst="line">
            <a:avLst/>
          </a:prstGeom>
          <a:ln w="2857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71" name="ZoneTexte 8">
            <a:extLst>
              <a:ext uri="{FF2B5EF4-FFF2-40B4-BE49-F238E27FC236}">
                <a16:creationId xmlns:a16="http://schemas.microsoft.com/office/drawing/2014/main" id="{3C92CD75-297B-40D9-A676-A54CB4924D57}"/>
              </a:ext>
            </a:extLst>
          </p:cNvPr>
          <p:cNvSpPr txBox="1"/>
          <p:nvPr/>
        </p:nvSpPr>
        <p:spPr>
          <a:xfrm>
            <a:off x="1021069" y="1228402"/>
            <a:ext cx="1456157" cy="484748"/>
          </a:xfrm>
          <a:prstGeom prst="rect">
            <a:avLst/>
          </a:prstGeom>
          <a:noFill/>
          <a:ln w="9525">
            <a:noFill/>
          </a:ln>
        </p:spPr>
        <p:txBody>
          <a:bodyPr wrap="square" lIns="68580" tIns="34290" rIns="68580" bIns="34290" rtlCol="0" anchor="t">
            <a:spAutoFit/>
          </a:bodyPr>
          <a:lstStyle>
            <a:defPPr>
              <a:defRPr lang="fr-FR"/>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defTabSz="685800">
              <a:defRPr/>
            </a:pPr>
            <a:r>
              <a:rPr lang="fr-FR" sz="900" b="1" kern="150">
                <a:solidFill>
                  <a:srgbClr val="A4CA00"/>
                </a:solidFill>
                <a:latin typeface="Lato"/>
                <a:ea typeface="SimSun"/>
                <a:cs typeface="Mangal"/>
              </a:rPr>
              <a:t>17 mars 2022</a:t>
            </a:r>
          </a:p>
          <a:p>
            <a:pPr defTabSz="685800">
              <a:defRPr/>
            </a:pPr>
            <a:r>
              <a:rPr lang="fr-FR" sz="900" b="1" kern="150">
                <a:solidFill>
                  <a:srgbClr val="A4CA00"/>
                </a:solidFill>
                <a:latin typeface="Lato"/>
                <a:ea typeface="SimSun"/>
                <a:cs typeface="Mangal"/>
              </a:rPr>
              <a:t>Réunion de VP = COPIL</a:t>
            </a:r>
          </a:p>
          <a:p>
            <a:pPr defTabSz="685800">
              <a:defRPr/>
            </a:pPr>
            <a:endParaRPr lang="fr-FR" sz="900" i="1" kern="150">
              <a:solidFill>
                <a:srgbClr val="00B050"/>
              </a:solidFill>
              <a:latin typeface="Lato"/>
              <a:ea typeface="SimSun"/>
              <a:cs typeface="Mangal"/>
            </a:endParaRPr>
          </a:p>
        </p:txBody>
      </p:sp>
      <p:sp>
        <p:nvSpPr>
          <p:cNvPr id="72" name="Rectangle jaune">
            <a:extLst>
              <a:ext uri="{FF2B5EF4-FFF2-40B4-BE49-F238E27FC236}">
                <a16:creationId xmlns:a16="http://schemas.microsoft.com/office/drawing/2014/main" id="{68EA13CB-4980-49C6-8B0A-7F401C11555F}"/>
              </a:ext>
            </a:extLst>
          </p:cNvPr>
          <p:cNvSpPr/>
          <p:nvPr/>
        </p:nvSpPr>
        <p:spPr>
          <a:xfrm>
            <a:off x="1099484" y="1597542"/>
            <a:ext cx="299288" cy="1445180"/>
          </a:xfrm>
          <a:custGeom>
            <a:avLst/>
            <a:gdLst>
              <a:gd name="connsiteX0" fmla="*/ 0 w 542925"/>
              <a:gd name="connsiteY0" fmla="*/ 0 h 1528762"/>
              <a:gd name="connsiteX1" fmla="*/ 542925 w 542925"/>
              <a:gd name="connsiteY1" fmla="*/ 0 h 1528762"/>
              <a:gd name="connsiteX2" fmla="*/ 542925 w 542925"/>
              <a:gd name="connsiteY2" fmla="*/ 1528762 h 1528762"/>
              <a:gd name="connsiteX3" fmla="*/ 0 w 542925"/>
              <a:gd name="connsiteY3" fmla="*/ 1528762 h 1528762"/>
              <a:gd name="connsiteX4" fmla="*/ 0 w 542925"/>
              <a:gd name="connsiteY4" fmla="*/ 0 h 1528762"/>
              <a:gd name="connsiteX0" fmla="*/ 542925 w 634365"/>
              <a:gd name="connsiteY0" fmla="*/ 1528762 h 1620202"/>
              <a:gd name="connsiteX1" fmla="*/ 0 w 634365"/>
              <a:gd name="connsiteY1" fmla="*/ 1528762 h 1620202"/>
              <a:gd name="connsiteX2" fmla="*/ 0 w 634365"/>
              <a:gd name="connsiteY2" fmla="*/ 0 h 1620202"/>
              <a:gd name="connsiteX3" fmla="*/ 542925 w 634365"/>
              <a:gd name="connsiteY3" fmla="*/ 0 h 1620202"/>
              <a:gd name="connsiteX4" fmla="*/ 634365 w 634365"/>
              <a:gd name="connsiteY4" fmla="*/ 1620202 h 1620202"/>
              <a:gd name="connsiteX0" fmla="*/ 542925 w 542925"/>
              <a:gd name="connsiteY0" fmla="*/ 1528762 h 1528762"/>
              <a:gd name="connsiteX1" fmla="*/ 0 w 542925"/>
              <a:gd name="connsiteY1" fmla="*/ 1528762 h 1528762"/>
              <a:gd name="connsiteX2" fmla="*/ 0 w 542925"/>
              <a:gd name="connsiteY2" fmla="*/ 0 h 1528762"/>
              <a:gd name="connsiteX3" fmla="*/ 542925 w 542925"/>
              <a:gd name="connsiteY3" fmla="*/ 0 h 1528762"/>
              <a:gd name="connsiteX0" fmla="*/ 0 w 542925"/>
              <a:gd name="connsiteY0" fmla="*/ 1528762 h 1528762"/>
              <a:gd name="connsiteX1" fmla="*/ 0 w 542925"/>
              <a:gd name="connsiteY1" fmla="*/ 0 h 1528762"/>
              <a:gd name="connsiteX2" fmla="*/ 542925 w 542925"/>
              <a:gd name="connsiteY2" fmla="*/ 0 h 1528762"/>
              <a:gd name="connsiteX0" fmla="*/ 0 w 314325"/>
              <a:gd name="connsiteY0" fmla="*/ 1528762 h 1528762"/>
              <a:gd name="connsiteX1" fmla="*/ 0 w 314325"/>
              <a:gd name="connsiteY1" fmla="*/ 0 h 1528762"/>
              <a:gd name="connsiteX2" fmla="*/ 314325 w 314325"/>
              <a:gd name="connsiteY2" fmla="*/ 0 h 1528762"/>
            </a:gdLst>
            <a:ahLst/>
            <a:cxnLst>
              <a:cxn ang="0">
                <a:pos x="connsiteX0" y="connsiteY0"/>
              </a:cxn>
              <a:cxn ang="0">
                <a:pos x="connsiteX1" y="connsiteY1"/>
              </a:cxn>
              <a:cxn ang="0">
                <a:pos x="connsiteX2" y="connsiteY2"/>
              </a:cxn>
            </a:cxnLst>
            <a:rect l="l" t="t" r="r" b="b"/>
            <a:pathLst>
              <a:path w="314325" h="1528762">
                <a:moveTo>
                  <a:pt x="0" y="1528762"/>
                </a:moveTo>
                <a:lnTo>
                  <a:pt x="0" y="0"/>
                </a:lnTo>
                <a:lnTo>
                  <a:pt x="314325" y="0"/>
                </a:lnTo>
              </a:path>
            </a:pathLst>
          </a:custGeom>
          <a:noFill/>
          <a:ln w="19050">
            <a:solidFill>
              <a:srgbClr val="A4CA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pPr defTabSz="685800">
              <a:defRPr/>
            </a:pPr>
            <a:endParaRPr lang="fr-FR" sz="1350">
              <a:solidFill>
                <a:srgbClr val="000000"/>
              </a:solidFill>
              <a:latin typeface="Lato"/>
            </a:endParaRPr>
          </a:p>
        </p:txBody>
      </p:sp>
      <p:sp>
        <p:nvSpPr>
          <p:cNvPr id="49" name="ZoneTexte 8">
            <a:extLst>
              <a:ext uri="{FF2B5EF4-FFF2-40B4-BE49-F238E27FC236}">
                <a16:creationId xmlns:a16="http://schemas.microsoft.com/office/drawing/2014/main" id="{66FB1807-F983-4295-99DC-4532A4775B58}"/>
              </a:ext>
            </a:extLst>
          </p:cNvPr>
          <p:cNvSpPr txBox="1"/>
          <p:nvPr/>
        </p:nvSpPr>
        <p:spPr>
          <a:xfrm>
            <a:off x="3338988" y="3077583"/>
            <a:ext cx="844388" cy="230832"/>
          </a:xfrm>
          <a:prstGeom prst="rect">
            <a:avLst/>
          </a:prstGeom>
          <a:noFill/>
        </p:spPr>
        <p:txBody>
          <a:bodyPr wrap="square" rtlCol="0" anchor="t">
            <a:spAutoFit/>
          </a:bodyPr>
          <a:lstStyle>
            <a:defPPr>
              <a:defRPr lang="fr-FR"/>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defTabSz="914378">
              <a:defRPr/>
            </a:pPr>
            <a:r>
              <a:rPr lang="fr-FR" sz="900" i="1">
                <a:solidFill>
                  <a:srgbClr val="000000"/>
                </a:solidFill>
                <a:latin typeface="Lato"/>
              </a:rPr>
              <a:t>août</a:t>
            </a:r>
          </a:p>
        </p:txBody>
      </p:sp>
      <p:cxnSp>
        <p:nvCxnSpPr>
          <p:cNvPr id="63" name="Connecteur droit 62">
            <a:extLst>
              <a:ext uri="{FF2B5EF4-FFF2-40B4-BE49-F238E27FC236}">
                <a16:creationId xmlns:a16="http://schemas.microsoft.com/office/drawing/2014/main" id="{6CFB49B5-C1D0-4D00-B6EF-AD3BA3566D16}"/>
              </a:ext>
            </a:extLst>
          </p:cNvPr>
          <p:cNvCxnSpPr>
            <a:cxnSpLocks/>
          </p:cNvCxnSpPr>
          <p:nvPr/>
        </p:nvCxnSpPr>
        <p:spPr>
          <a:xfrm>
            <a:off x="3487478" y="3011810"/>
            <a:ext cx="1" cy="281071"/>
          </a:xfrm>
          <a:prstGeom prst="line">
            <a:avLst/>
          </a:prstGeom>
          <a:ln w="2857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3" name="ZoneTexte 8">
            <a:extLst>
              <a:ext uri="{FF2B5EF4-FFF2-40B4-BE49-F238E27FC236}">
                <a16:creationId xmlns:a16="http://schemas.microsoft.com/office/drawing/2014/main" id="{BC736B63-82BE-4225-B447-837352F8F186}"/>
              </a:ext>
            </a:extLst>
          </p:cNvPr>
          <p:cNvSpPr txBox="1"/>
          <p:nvPr/>
        </p:nvSpPr>
        <p:spPr>
          <a:xfrm>
            <a:off x="5423961" y="3066419"/>
            <a:ext cx="844388" cy="230832"/>
          </a:xfrm>
          <a:prstGeom prst="rect">
            <a:avLst/>
          </a:prstGeom>
          <a:noFill/>
        </p:spPr>
        <p:txBody>
          <a:bodyPr wrap="square" rtlCol="0" anchor="t">
            <a:spAutoFit/>
          </a:bodyPr>
          <a:lstStyle>
            <a:defPPr>
              <a:defRPr lang="fr-FR"/>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defTabSz="914378">
              <a:defRPr/>
            </a:pPr>
            <a:r>
              <a:rPr lang="fr-FR" sz="900" i="1">
                <a:solidFill>
                  <a:srgbClr val="000000"/>
                </a:solidFill>
                <a:latin typeface="Lato"/>
              </a:rPr>
              <a:t>novembre</a:t>
            </a:r>
          </a:p>
        </p:txBody>
      </p:sp>
      <p:cxnSp>
        <p:nvCxnSpPr>
          <p:cNvPr id="85" name="Connecteur droit 84">
            <a:extLst>
              <a:ext uri="{FF2B5EF4-FFF2-40B4-BE49-F238E27FC236}">
                <a16:creationId xmlns:a16="http://schemas.microsoft.com/office/drawing/2014/main" id="{3748D366-4DA1-4599-BD45-A5111635D4A8}"/>
              </a:ext>
            </a:extLst>
          </p:cNvPr>
          <p:cNvCxnSpPr>
            <a:cxnSpLocks/>
          </p:cNvCxnSpPr>
          <p:nvPr/>
        </p:nvCxnSpPr>
        <p:spPr>
          <a:xfrm>
            <a:off x="5537780" y="3081477"/>
            <a:ext cx="0" cy="304774"/>
          </a:xfrm>
          <a:prstGeom prst="line">
            <a:avLst/>
          </a:prstGeom>
          <a:ln w="2857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6" name="ZoneTexte 8">
            <a:extLst>
              <a:ext uri="{FF2B5EF4-FFF2-40B4-BE49-F238E27FC236}">
                <a16:creationId xmlns:a16="http://schemas.microsoft.com/office/drawing/2014/main" id="{E88E24B2-517A-4FAE-A73C-4AF8B25BF8A9}"/>
              </a:ext>
            </a:extLst>
          </p:cNvPr>
          <p:cNvSpPr txBox="1"/>
          <p:nvPr/>
        </p:nvSpPr>
        <p:spPr>
          <a:xfrm>
            <a:off x="6199080" y="3068071"/>
            <a:ext cx="675167" cy="230832"/>
          </a:xfrm>
          <a:prstGeom prst="rect">
            <a:avLst/>
          </a:prstGeom>
          <a:noFill/>
        </p:spPr>
        <p:txBody>
          <a:bodyPr wrap="square" rtlCol="0" anchor="t">
            <a:spAutoFit/>
          </a:bodyPr>
          <a:lstStyle>
            <a:defPPr>
              <a:defRPr lang="fr-FR"/>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defTabSz="914378">
              <a:defRPr/>
            </a:pPr>
            <a:r>
              <a:rPr lang="fr-FR" sz="900" i="1">
                <a:solidFill>
                  <a:srgbClr val="000000"/>
                </a:solidFill>
                <a:latin typeface="Lato"/>
              </a:rPr>
              <a:t>décembre</a:t>
            </a:r>
          </a:p>
        </p:txBody>
      </p:sp>
      <p:sp>
        <p:nvSpPr>
          <p:cNvPr id="93" name="ZoneTexte 92">
            <a:extLst>
              <a:ext uri="{FF2B5EF4-FFF2-40B4-BE49-F238E27FC236}">
                <a16:creationId xmlns:a16="http://schemas.microsoft.com/office/drawing/2014/main" id="{62AAD6C5-8ED7-4C91-8ADA-0EE6D1868F30}"/>
              </a:ext>
            </a:extLst>
          </p:cNvPr>
          <p:cNvSpPr txBox="1"/>
          <p:nvPr/>
        </p:nvSpPr>
        <p:spPr>
          <a:xfrm>
            <a:off x="334183" y="3061583"/>
            <a:ext cx="695788" cy="230832"/>
          </a:xfrm>
          <a:prstGeom prst="rect">
            <a:avLst/>
          </a:prstGeom>
          <a:noFill/>
        </p:spPr>
        <p:txBody>
          <a:bodyPr wrap="square">
            <a:spAutoFit/>
          </a:bodyPr>
          <a:lstStyle/>
          <a:p>
            <a:pPr algn="ctr" defTabSz="914378">
              <a:defRPr/>
            </a:pPr>
            <a:r>
              <a:rPr lang="fr-FR" sz="900" i="1">
                <a:solidFill>
                  <a:srgbClr val="000000"/>
                </a:solidFill>
                <a:latin typeface="Lato"/>
              </a:rPr>
              <a:t>février</a:t>
            </a:r>
          </a:p>
        </p:txBody>
      </p:sp>
      <p:cxnSp>
        <p:nvCxnSpPr>
          <p:cNvPr id="82" name="Connecteur droit 81">
            <a:extLst>
              <a:ext uri="{FF2B5EF4-FFF2-40B4-BE49-F238E27FC236}">
                <a16:creationId xmlns:a16="http://schemas.microsoft.com/office/drawing/2014/main" id="{33E992E8-3F45-4813-8E9B-A69CC381CC7A}"/>
              </a:ext>
            </a:extLst>
          </p:cNvPr>
          <p:cNvCxnSpPr>
            <a:cxnSpLocks/>
          </p:cNvCxnSpPr>
          <p:nvPr/>
        </p:nvCxnSpPr>
        <p:spPr>
          <a:xfrm>
            <a:off x="1481771" y="3011810"/>
            <a:ext cx="1" cy="281071"/>
          </a:xfrm>
          <a:prstGeom prst="line">
            <a:avLst/>
          </a:prstGeom>
          <a:ln w="2857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4" name="ZoneTexte 83">
            <a:extLst>
              <a:ext uri="{FF2B5EF4-FFF2-40B4-BE49-F238E27FC236}">
                <a16:creationId xmlns:a16="http://schemas.microsoft.com/office/drawing/2014/main" id="{B9528484-F1E2-4D98-8736-4700ABCE9E55}"/>
              </a:ext>
            </a:extLst>
          </p:cNvPr>
          <p:cNvSpPr txBox="1"/>
          <p:nvPr/>
        </p:nvSpPr>
        <p:spPr>
          <a:xfrm>
            <a:off x="848116" y="3063409"/>
            <a:ext cx="695788" cy="230832"/>
          </a:xfrm>
          <a:prstGeom prst="rect">
            <a:avLst/>
          </a:prstGeom>
          <a:noFill/>
        </p:spPr>
        <p:txBody>
          <a:bodyPr wrap="square">
            <a:spAutoFit/>
          </a:bodyPr>
          <a:lstStyle/>
          <a:p>
            <a:pPr algn="ctr" defTabSz="914378">
              <a:defRPr/>
            </a:pPr>
            <a:r>
              <a:rPr lang="fr-FR" sz="900" i="1">
                <a:solidFill>
                  <a:srgbClr val="000000"/>
                </a:solidFill>
                <a:latin typeface="Lato"/>
              </a:rPr>
              <a:t>mars</a:t>
            </a:r>
          </a:p>
        </p:txBody>
      </p:sp>
      <p:sp>
        <p:nvSpPr>
          <p:cNvPr id="88" name="ZoneTexte 87">
            <a:extLst>
              <a:ext uri="{FF2B5EF4-FFF2-40B4-BE49-F238E27FC236}">
                <a16:creationId xmlns:a16="http://schemas.microsoft.com/office/drawing/2014/main" id="{C776D063-7A95-47F0-AF90-D194911C3D01}"/>
              </a:ext>
            </a:extLst>
          </p:cNvPr>
          <p:cNvSpPr txBox="1"/>
          <p:nvPr/>
        </p:nvSpPr>
        <p:spPr>
          <a:xfrm>
            <a:off x="1359625" y="3060047"/>
            <a:ext cx="695788" cy="230832"/>
          </a:xfrm>
          <a:prstGeom prst="rect">
            <a:avLst/>
          </a:prstGeom>
          <a:noFill/>
        </p:spPr>
        <p:txBody>
          <a:bodyPr wrap="square">
            <a:spAutoFit/>
          </a:bodyPr>
          <a:lstStyle/>
          <a:p>
            <a:pPr algn="ctr" defTabSz="914378">
              <a:defRPr/>
            </a:pPr>
            <a:r>
              <a:rPr lang="fr-FR" sz="900" i="1">
                <a:solidFill>
                  <a:srgbClr val="000000"/>
                </a:solidFill>
                <a:latin typeface="Lato"/>
              </a:rPr>
              <a:t>avril</a:t>
            </a:r>
          </a:p>
        </p:txBody>
      </p:sp>
      <p:sp>
        <p:nvSpPr>
          <p:cNvPr id="91" name="ZoneTexte 90">
            <a:extLst>
              <a:ext uri="{FF2B5EF4-FFF2-40B4-BE49-F238E27FC236}">
                <a16:creationId xmlns:a16="http://schemas.microsoft.com/office/drawing/2014/main" id="{E22695A4-7B7D-4734-BA12-EA719A98D563}"/>
              </a:ext>
            </a:extLst>
          </p:cNvPr>
          <p:cNvSpPr txBox="1"/>
          <p:nvPr/>
        </p:nvSpPr>
        <p:spPr>
          <a:xfrm>
            <a:off x="1927042" y="3077078"/>
            <a:ext cx="601113" cy="230832"/>
          </a:xfrm>
          <a:prstGeom prst="rect">
            <a:avLst/>
          </a:prstGeom>
          <a:noFill/>
        </p:spPr>
        <p:txBody>
          <a:bodyPr wrap="square">
            <a:spAutoFit/>
          </a:bodyPr>
          <a:lstStyle/>
          <a:p>
            <a:pPr algn="ctr" defTabSz="914378">
              <a:defRPr/>
            </a:pPr>
            <a:r>
              <a:rPr lang="fr-FR" sz="900" i="1">
                <a:solidFill>
                  <a:srgbClr val="000000"/>
                </a:solidFill>
                <a:latin typeface="Lato"/>
              </a:rPr>
              <a:t>mai</a:t>
            </a:r>
          </a:p>
        </p:txBody>
      </p:sp>
      <p:sp>
        <p:nvSpPr>
          <p:cNvPr id="92" name="ZoneTexte 91">
            <a:extLst>
              <a:ext uri="{FF2B5EF4-FFF2-40B4-BE49-F238E27FC236}">
                <a16:creationId xmlns:a16="http://schemas.microsoft.com/office/drawing/2014/main" id="{04327104-0B15-42CD-9DDE-F2C8858032D4}"/>
              </a:ext>
            </a:extLst>
          </p:cNvPr>
          <p:cNvSpPr txBox="1"/>
          <p:nvPr/>
        </p:nvSpPr>
        <p:spPr>
          <a:xfrm>
            <a:off x="2405489" y="3072492"/>
            <a:ext cx="493546" cy="230832"/>
          </a:xfrm>
          <a:prstGeom prst="rect">
            <a:avLst/>
          </a:prstGeom>
          <a:noFill/>
        </p:spPr>
        <p:txBody>
          <a:bodyPr wrap="square">
            <a:spAutoFit/>
          </a:bodyPr>
          <a:lstStyle/>
          <a:p>
            <a:pPr algn="ctr" defTabSz="914378">
              <a:defRPr/>
            </a:pPr>
            <a:r>
              <a:rPr lang="fr-FR" sz="900" i="1">
                <a:solidFill>
                  <a:srgbClr val="000000"/>
                </a:solidFill>
                <a:latin typeface="Lato"/>
              </a:rPr>
              <a:t>j</a:t>
            </a:r>
            <a:r>
              <a:rPr lang="fr-FR" sz="900" i="1" err="1">
                <a:solidFill>
                  <a:srgbClr val="000000"/>
                </a:solidFill>
                <a:latin typeface="Lato"/>
              </a:rPr>
              <a:t>uin</a:t>
            </a:r>
            <a:endParaRPr lang="fr-FR" sz="900" i="1">
              <a:solidFill>
                <a:srgbClr val="000000"/>
              </a:solidFill>
              <a:latin typeface="Lato"/>
            </a:endParaRPr>
          </a:p>
        </p:txBody>
      </p:sp>
      <p:cxnSp>
        <p:nvCxnSpPr>
          <p:cNvPr id="96" name="Connecteur droit 95">
            <a:extLst>
              <a:ext uri="{FF2B5EF4-FFF2-40B4-BE49-F238E27FC236}">
                <a16:creationId xmlns:a16="http://schemas.microsoft.com/office/drawing/2014/main" id="{3C7EFC67-69C3-4385-AA25-1D865DF9ECAA}"/>
              </a:ext>
            </a:extLst>
          </p:cNvPr>
          <p:cNvCxnSpPr>
            <a:cxnSpLocks/>
          </p:cNvCxnSpPr>
          <p:nvPr/>
        </p:nvCxnSpPr>
        <p:spPr>
          <a:xfrm>
            <a:off x="2945061" y="3024096"/>
            <a:ext cx="1" cy="281071"/>
          </a:xfrm>
          <a:prstGeom prst="line">
            <a:avLst/>
          </a:prstGeom>
          <a:ln w="285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97" name="Connecteur droit 96">
            <a:extLst>
              <a:ext uri="{FF2B5EF4-FFF2-40B4-BE49-F238E27FC236}">
                <a16:creationId xmlns:a16="http://schemas.microsoft.com/office/drawing/2014/main" id="{F84E9D60-7D8A-4B62-A24E-2B256B082A5F}"/>
              </a:ext>
            </a:extLst>
          </p:cNvPr>
          <p:cNvCxnSpPr>
            <a:cxnSpLocks/>
          </p:cNvCxnSpPr>
          <p:nvPr/>
        </p:nvCxnSpPr>
        <p:spPr>
          <a:xfrm flipH="1">
            <a:off x="6144840" y="3039730"/>
            <a:ext cx="2959" cy="273275"/>
          </a:xfrm>
          <a:prstGeom prst="line">
            <a:avLst/>
          </a:prstGeom>
          <a:ln w="2857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8" name="ZoneTexte 97">
            <a:extLst>
              <a:ext uri="{FF2B5EF4-FFF2-40B4-BE49-F238E27FC236}">
                <a16:creationId xmlns:a16="http://schemas.microsoft.com/office/drawing/2014/main" id="{BFE6AFC6-6538-4230-B737-8C2EB2F6BFB3}"/>
              </a:ext>
            </a:extLst>
          </p:cNvPr>
          <p:cNvSpPr txBox="1"/>
          <p:nvPr/>
        </p:nvSpPr>
        <p:spPr>
          <a:xfrm>
            <a:off x="1355727" y="1666921"/>
            <a:ext cx="1497562" cy="507831"/>
          </a:xfrm>
          <a:prstGeom prst="rect">
            <a:avLst/>
          </a:prstGeom>
          <a:noFill/>
        </p:spPr>
        <p:txBody>
          <a:bodyPr wrap="square">
            <a:spAutoFit/>
          </a:bodyPr>
          <a:lstStyle/>
          <a:p>
            <a:pPr defTabSz="685800">
              <a:defRPr/>
            </a:pPr>
            <a:r>
              <a:rPr lang="fr-FR" sz="900" b="1" kern="150">
                <a:solidFill>
                  <a:srgbClr val="A4CA00"/>
                </a:solidFill>
                <a:latin typeface="Lato"/>
                <a:ea typeface="SimSun"/>
                <a:cs typeface="Mangal"/>
              </a:rPr>
              <a:t>31 mars 2022</a:t>
            </a:r>
          </a:p>
          <a:p>
            <a:pPr defTabSz="685800">
              <a:defRPr/>
            </a:pPr>
            <a:r>
              <a:rPr lang="fr-FR" sz="900" b="1" kern="150">
                <a:solidFill>
                  <a:srgbClr val="A4CA00"/>
                </a:solidFill>
                <a:latin typeface="Lato"/>
                <a:ea typeface="SimSun"/>
                <a:cs typeface="Mangal"/>
              </a:rPr>
              <a:t>Conseil Communautaire </a:t>
            </a:r>
          </a:p>
          <a:p>
            <a:pPr defTabSz="685800">
              <a:defRPr/>
            </a:pPr>
            <a:r>
              <a:rPr lang="fr-FR" sz="900" b="1" kern="150">
                <a:solidFill>
                  <a:srgbClr val="A4CA00"/>
                </a:solidFill>
                <a:latin typeface="Lato"/>
                <a:ea typeface="SimSun"/>
                <a:cs typeface="Mangal"/>
              </a:rPr>
              <a:t>Validation de la stratégie</a:t>
            </a:r>
          </a:p>
        </p:txBody>
      </p:sp>
      <p:sp>
        <p:nvSpPr>
          <p:cNvPr id="99" name="Rectangle jaune">
            <a:extLst>
              <a:ext uri="{FF2B5EF4-FFF2-40B4-BE49-F238E27FC236}">
                <a16:creationId xmlns:a16="http://schemas.microsoft.com/office/drawing/2014/main" id="{144C7BE6-C03E-41F1-903C-A2DAF278883E}"/>
              </a:ext>
            </a:extLst>
          </p:cNvPr>
          <p:cNvSpPr/>
          <p:nvPr/>
        </p:nvSpPr>
        <p:spPr>
          <a:xfrm>
            <a:off x="1436556" y="2167974"/>
            <a:ext cx="299288" cy="889556"/>
          </a:xfrm>
          <a:custGeom>
            <a:avLst/>
            <a:gdLst>
              <a:gd name="connsiteX0" fmla="*/ 0 w 542925"/>
              <a:gd name="connsiteY0" fmla="*/ 0 h 1528762"/>
              <a:gd name="connsiteX1" fmla="*/ 542925 w 542925"/>
              <a:gd name="connsiteY1" fmla="*/ 0 h 1528762"/>
              <a:gd name="connsiteX2" fmla="*/ 542925 w 542925"/>
              <a:gd name="connsiteY2" fmla="*/ 1528762 h 1528762"/>
              <a:gd name="connsiteX3" fmla="*/ 0 w 542925"/>
              <a:gd name="connsiteY3" fmla="*/ 1528762 h 1528762"/>
              <a:gd name="connsiteX4" fmla="*/ 0 w 542925"/>
              <a:gd name="connsiteY4" fmla="*/ 0 h 1528762"/>
              <a:gd name="connsiteX0" fmla="*/ 542925 w 634365"/>
              <a:gd name="connsiteY0" fmla="*/ 1528762 h 1620202"/>
              <a:gd name="connsiteX1" fmla="*/ 0 w 634365"/>
              <a:gd name="connsiteY1" fmla="*/ 1528762 h 1620202"/>
              <a:gd name="connsiteX2" fmla="*/ 0 w 634365"/>
              <a:gd name="connsiteY2" fmla="*/ 0 h 1620202"/>
              <a:gd name="connsiteX3" fmla="*/ 542925 w 634365"/>
              <a:gd name="connsiteY3" fmla="*/ 0 h 1620202"/>
              <a:gd name="connsiteX4" fmla="*/ 634365 w 634365"/>
              <a:gd name="connsiteY4" fmla="*/ 1620202 h 1620202"/>
              <a:gd name="connsiteX0" fmla="*/ 542925 w 542925"/>
              <a:gd name="connsiteY0" fmla="*/ 1528762 h 1528762"/>
              <a:gd name="connsiteX1" fmla="*/ 0 w 542925"/>
              <a:gd name="connsiteY1" fmla="*/ 1528762 h 1528762"/>
              <a:gd name="connsiteX2" fmla="*/ 0 w 542925"/>
              <a:gd name="connsiteY2" fmla="*/ 0 h 1528762"/>
              <a:gd name="connsiteX3" fmla="*/ 542925 w 542925"/>
              <a:gd name="connsiteY3" fmla="*/ 0 h 1528762"/>
              <a:gd name="connsiteX0" fmla="*/ 0 w 542925"/>
              <a:gd name="connsiteY0" fmla="*/ 1528762 h 1528762"/>
              <a:gd name="connsiteX1" fmla="*/ 0 w 542925"/>
              <a:gd name="connsiteY1" fmla="*/ 0 h 1528762"/>
              <a:gd name="connsiteX2" fmla="*/ 542925 w 542925"/>
              <a:gd name="connsiteY2" fmla="*/ 0 h 1528762"/>
              <a:gd name="connsiteX0" fmla="*/ 0 w 314325"/>
              <a:gd name="connsiteY0" fmla="*/ 1528762 h 1528762"/>
              <a:gd name="connsiteX1" fmla="*/ 0 w 314325"/>
              <a:gd name="connsiteY1" fmla="*/ 0 h 1528762"/>
              <a:gd name="connsiteX2" fmla="*/ 314325 w 314325"/>
              <a:gd name="connsiteY2" fmla="*/ 0 h 1528762"/>
            </a:gdLst>
            <a:ahLst/>
            <a:cxnLst>
              <a:cxn ang="0">
                <a:pos x="connsiteX0" y="connsiteY0"/>
              </a:cxn>
              <a:cxn ang="0">
                <a:pos x="connsiteX1" y="connsiteY1"/>
              </a:cxn>
              <a:cxn ang="0">
                <a:pos x="connsiteX2" y="connsiteY2"/>
              </a:cxn>
            </a:cxnLst>
            <a:rect l="l" t="t" r="r" b="b"/>
            <a:pathLst>
              <a:path w="314325" h="1528762">
                <a:moveTo>
                  <a:pt x="0" y="1528762"/>
                </a:moveTo>
                <a:lnTo>
                  <a:pt x="0" y="0"/>
                </a:lnTo>
                <a:lnTo>
                  <a:pt x="314325" y="0"/>
                </a:lnTo>
              </a:path>
            </a:pathLst>
          </a:custGeom>
          <a:noFill/>
          <a:ln w="19050">
            <a:solidFill>
              <a:srgbClr val="A4CA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pPr defTabSz="685800">
              <a:defRPr/>
            </a:pPr>
            <a:endParaRPr lang="fr-FR" sz="1350">
              <a:solidFill>
                <a:srgbClr val="000000"/>
              </a:solidFill>
              <a:latin typeface="Lato"/>
            </a:endParaRPr>
          </a:p>
        </p:txBody>
      </p:sp>
      <p:sp>
        <p:nvSpPr>
          <p:cNvPr id="102" name="ZoneTexte 101">
            <a:extLst>
              <a:ext uri="{FF2B5EF4-FFF2-40B4-BE49-F238E27FC236}">
                <a16:creationId xmlns:a16="http://schemas.microsoft.com/office/drawing/2014/main" id="{B52765C3-3EC0-4E46-9989-D5D97A017224}"/>
              </a:ext>
            </a:extLst>
          </p:cNvPr>
          <p:cNvSpPr txBox="1"/>
          <p:nvPr/>
        </p:nvSpPr>
        <p:spPr>
          <a:xfrm>
            <a:off x="2940696" y="3072492"/>
            <a:ext cx="545818" cy="230832"/>
          </a:xfrm>
          <a:prstGeom prst="rect">
            <a:avLst/>
          </a:prstGeom>
          <a:noFill/>
        </p:spPr>
        <p:txBody>
          <a:bodyPr wrap="square">
            <a:spAutoFit/>
          </a:bodyPr>
          <a:lstStyle/>
          <a:p>
            <a:pPr algn="ctr" defTabSz="914378">
              <a:defRPr/>
            </a:pPr>
            <a:r>
              <a:rPr lang="fr-FR" sz="900" i="1">
                <a:solidFill>
                  <a:srgbClr val="000000"/>
                </a:solidFill>
                <a:latin typeface="Lato"/>
              </a:rPr>
              <a:t>j</a:t>
            </a:r>
            <a:r>
              <a:rPr lang="fr-FR" sz="900" i="1" err="1">
                <a:solidFill>
                  <a:srgbClr val="000000"/>
                </a:solidFill>
                <a:latin typeface="Lato"/>
              </a:rPr>
              <a:t>uillet</a:t>
            </a:r>
            <a:endParaRPr lang="fr-FR" sz="900" i="1">
              <a:solidFill>
                <a:srgbClr val="000000"/>
              </a:solidFill>
              <a:latin typeface="Lato"/>
            </a:endParaRPr>
          </a:p>
        </p:txBody>
      </p:sp>
      <p:sp>
        <p:nvSpPr>
          <p:cNvPr id="103" name="ZoneTexte 102">
            <a:extLst>
              <a:ext uri="{FF2B5EF4-FFF2-40B4-BE49-F238E27FC236}">
                <a16:creationId xmlns:a16="http://schemas.microsoft.com/office/drawing/2014/main" id="{33014C5C-8731-4B5E-B494-4816FF1F975A}"/>
              </a:ext>
            </a:extLst>
          </p:cNvPr>
          <p:cNvSpPr txBox="1"/>
          <p:nvPr/>
        </p:nvSpPr>
        <p:spPr>
          <a:xfrm>
            <a:off x="5322536" y="1206770"/>
            <a:ext cx="1404818" cy="369332"/>
          </a:xfrm>
          <a:prstGeom prst="rect">
            <a:avLst/>
          </a:prstGeom>
          <a:noFill/>
        </p:spPr>
        <p:txBody>
          <a:bodyPr wrap="square">
            <a:spAutoFit/>
          </a:bodyPr>
          <a:lstStyle/>
          <a:p>
            <a:pPr defTabSz="685800">
              <a:defRPr/>
            </a:pPr>
            <a:r>
              <a:rPr lang="fr-FR" sz="900" b="1" kern="150">
                <a:solidFill>
                  <a:srgbClr val="A4CA00"/>
                </a:solidFill>
                <a:latin typeface="Lato"/>
                <a:ea typeface="SimSun"/>
                <a:cs typeface="Mangal"/>
              </a:rPr>
              <a:t>27 octobre 2022 Réunion de VP = COPIL </a:t>
            </a:r>
          </a:p>
        </p:txBody>
      </p:sp>
      <p:sp>
        <p:nvSpPr>
          <p:cNvPr id="104" name="Rectangle jaune">
            <a:extLst>
              <a:ext uri="{FF2B5EF4-FFF2-40B4-BE49-F238E27FC236}">
                <a16:creationId xmlns:a16="http://schemas.microsoft.com/office/drawing/2014/main" id="{A1B712E8-EAC1-4ED7-9556-5D3380CE49AB}"/>
              </a:ext>
            </a:extLst>
          </p:cNvPr>
          <p:cNvSpPr/>
          <p:nvPr/>
        </p:nvSpPr>
        <p:spPr>
          <a:xfrm>
            <a:off x="5388136" y="1610026"/>
            <a:ext cx="299288" cy="1432181"/>
          </a:xfrm>
          <a:custGeom>
            <a:avLst/>
            <a:gdLst>
              <a:gd name="connsiteX0" fmla="*/ 0 w 542925"/>
              <a:gd name="connsiteY0" fmla="*/ 0 h 1528762"/>
              <a:gd name="connsiteX1" fmla="*/ 542925 w 542925"/>
              <a:gd name="connsiteY1" fmla="*/ 0 h 1528762"/>
              <a:gd name="connsiteX2" fmla="*/ 542925 w 542925"/>
              <a:gd name="connsiteY2" fmla="*/ 1528762 h 1528762"/>
              <a:gd name="connsiteX3" fmla="*/ 0 w 542925"/>
              <a:gd name="connsiteY3" fmla="*/ 1528762 h 1528762"/>
              <a:gd name="connsiteX4" fmla="*/ 0 w 542925"/>
              <a:gd name="connsiteY4" fmla="*/ 0 h 1528762"/>
              <a:gd name="connsiteX0" fmla="*/ 542925 w 634365"/>
              <a:gd name="connsiteY0" fmla="*/ 1528762 h 1620202"/>
              <a:gd name="connsiteX1" fmla="*/ 0 w 634365"/>
              <a:gd name="connsiteY1" fmla="*/ 1528762 h 1620202"/>
              <a:gd name="connsiteX2" fmla="*/ 0 w 634365"/>
              <a:gd name="connsiteY2" fmla="*/ 0 h 1620202"/>
              <a:gd name="connsiteX3" fmla="*/ 542925 w 634365"/>
              <a:gd name="connsiteY3" fmla="*/ 0 h 1620202"/>
              <a:gd name="connsiteX4" fmla="*/ 634365 w 634365"/>
              <a:gd name="connsiteY4" fmla="*/ 1620202 h 1620202"/>
              <a:gd name="connsiteX0" fmla="*/ 542925 w 542925"/>
              <a:gd name="connsiteY0" fmla="*/ 1528762 h 1528762"/>
              <a:gd name="connsiteX1" fmla="*/ 0 w 542925"/>
              <a:gd name="connsiteY1" fmla="*/ 1528762 h 1528762"/>
              <a:gd name="connsiteX2" fmla="*/ 0 w 542925"/>
              <a:gd name="connsiteY2" fmla="*/ 0 h 1528762"/>
              <a:gd name="connsiteX3" fmla="*/ 542925 w 542925"/>
              <a:gd name="connsiteY3" fmla="*/ 0 h 1528762"/>
              <a:gd name="connsiteX0" fmla="*/ 0 w 542925"/>
              <a:gd name="connsiteY0" fmla="*/ 1528762 h 1528762"/>
              <a:gd name="connsiteX1" fmla="*/ 0 w 542925"/>
              <a:gd name="connsiteY1" fmla="*/ 0 h 1528762"/>
              <a:gd name="connsiteX2" fmla="*/ 542925 w 542925"/>
              <a:gd name="connsiteY2" fmla="*/ 0 h 1528762"/>
              <a:gd name="connsiteX0" fmla="*/ 0 w 314325"/>
              <a:gd name="connsiteY0" fmla="*/ 1528762 h 1528762"/>
              <a:gd name="connsiteX1" fmla="*/ 0 w 314325"/>
              <a:gd name="connsiteY1" fmla="*/ 0 h 1528762"/>
              <a:gd name="connsiteX2" fmla="*/ 314325 w 314325"/>
              <a:gd name="connsiteY2" fmla="*/ 0 h 1528762"/>
            </a:gdLst>
            <a:ahLst/>
            <a:cxnLst>
              <a:cxn ang="0">
                <a:pos x="connsiteX0" y="connsiteY0"/>
              </a:cxn>
              <a:cxn ang="0">
                <a:pos x="connsiteX1" y="connsiteY1"/>
              </a:cxn>
              <a:cxn ang="0">
                <a:pos x="connsiteX2" y="connsiteY2"/>
              </a:cxn>
            </a:cxnLst>
            <a:rect l="l" t="t" r="r" b="b"/>
            <a:pathLst>
              <a:path w="314325" h="1528762">
                <a:moveTo>
                  <a:pt x="0" y="1528762"/>
                </a:moveTo>
                <a:lnTo>
                  <a:pt x="0" y="0"/>
                </a:lnTo>
                <a:lnTo>
                  <a:pt x="314325" y="0"/>
                </a:lnTo>
              </a:path>
            </a:pathLst>
          </a:custGeom>
          <a:noFill/>
          <a:ln w="19050">
            <a:solidFill>
              <a:srgbClr val="A4CA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pPr defTabSz="685800">
              <a:defRPr/>
            </a:pPr>
            <a:endParaRPr lang="fr-FR" sz="1350">
              <a:solidFill>
                <a:srgbClr val="000000"/>
              </a:solidFill>
              <a:latin typeface="Lato"/>
            </a:endParaRPr>
          </a:p>
        </p:txBody>
      </p:sp>
      <p:sp>
        <p:nvSpPr>
          <p:cNvPr id="2" name="ZoneTexte 1">
            <a:extLst>
              <a:ext uri="{FF2B5EF4-FFF2-40B4-BE49-F238E27FC236}">
                <a16:creationId xmlns:a16="http://schemas.microsoft.com/office/drawing/2014/main" id="{E27CC4C2-C484-C3C2-9405-E06E15270C39}"/>
              </a:ext>
            </a:extLst>
          </p:cNvPr>
          <p:cNvSpPr txBox="1"/>
          <p:nvPr/>
        </p:nvSpPr>
        <p:spPr>
          <a:xfrm>
            <a:off x="5784100" y="1637514"/>
            <a:ext cx="3359900" cy="646331"/>
          </a:xfrm>
          <a:prstGeom prst="rect">
            <a:avLst/>
          </a:prstGeom>
          <a:noFill/>
        </p:spPr>
        <p:txBody>
          <a:bodyPr wrap="square">
            <a:spAutoFit/>
          </a:bodyPr>
          <a:lstStyle/>
          <a:p>
            <a:pPr defTabSz="685800">
              <a:defRPr/>
            </a:pPr>
            <a:r>
              <a:rPr lang="fr-FR" sz="900" b="1" kern="150" dirty="0">
                <a:solidFill>
                  <a:srgbClr val="A4CA00"/>
                </a:solidFill>
                <a:latin typeface="Lato"/>
                <a:ea typeface="SimSun"/>
                <a:cs typeface="Mangal"/>
              </a:rPr>
              <a:t>17 novembre 2022</a:t>
            </a:r>
          </a:p>
          <a:p>
            <a:pPr defTabSz="685800">
              <a:defRPr/>
            </a:pPr>
            <a:r>
              <a:rPr lang="fr-FR" sz="900" b="1" kern="150" dirty="0">
                <a:solidFill>
                  <a:srgbClr val="A4CA00"/>
                </a:solidFill>
                <a:latin typeface="Lato"/>
                <a:ea typeface="SimSun"/>
                <a:cs typeface="Mangal"/>
              </a:rPr>
              <a:t>Conseil Communautaire </a:t>
            </a:r>
          </a:p>
          <a:p>
            <a:pPr defTabSz="685800">
              <a:defRPr/>
            </a:pPr>
            <a:r>
              <a:rPr lang="fr-FR" sz="900" b="1" kern="150" dirty="0">
                <a:solidFill>
                  <a:srgbClr val="A4CA00"/>
                </a:solidFill>
                <a:latin typeface="Lato"/>
                <a:ea typeface="SimSun"/>
                <a:cs typeface="Mangal"/>
              </a:rPr>
              <a:t>Validation du plan d’actions</a:t>
            </a:r>
          </a:p>
          <a:p>
            <a:pPr defTabSz="685800">
              <a:defRPr/>
            </a:pPr>
            <a:r>
              <a:rPr lang="fr-FR" sz="900" b="1" kern="150" dirty="0">
                <a:solidFill>
                  <a:srgbClr val="A4CA00"/>
                </a:solidFill>
                <a:latin typeface="Lato"/>
                <a:ea typeface="SimSun"/>
                <a:cs typeface="Mangal"/>
              </a:rPr>
              <a:t>Appel aux élus volontaires pour intégrer le groupe de travail </a:t>
            </a:r>
          </a:p>
        </p:txBody>
      </p:sp>
      <p:sp>
        <p:nvSpPr>
          <p:cNvPr id="3" name="Rectangle jaune">
            <a:extLst>
              <a:ext uri="{FF2B5EF4-FFF2-40B4-BE49-F238E27FC236}">
                <a16:creationId xmlns:a16="http://schemas.microsoft.com/office/drawing/2014/main" id="{ED9F6553-8617-EEC8-20D2-757DDDCCA590}"/>
              </a:ext>
            </a:extLst>
          </p:cNvPr>
          <p:cNvSpPr/>
          <p:nvPr/>
        </p:nvSpPr>
        <p:spPr>
          <a:xfrm>
            <a:off x="5841382" y="2266956"/>
            <a:ext cx="299288" cy="791695"/>
          </a:xfrm>
          <a:custGeom>
            <a:avLst/>
            <a:gdLst>
              <a:gd name="connsiteX0" fmla="*/ 0 w 542925"/>
              <a:gd name="connsiteY0" fmla="*/ 0 h 1528762"/>
              <a:gd name="connsiteX1" fmla="*/ 542925 w 542925"/>
              <a:gd name="connsiteY1" fmla="*/ 0 h 1528762"/>
              <a:gd name="connsiteX2" fmla="*/ 542925 w 542925"/>
              <a:gd name="connsiteY2" fmla="*/ 1528762 h 1528762"/>
              <a:gd name="connsiteX3" fmla="*/ 0 w 542925"/>
              <a:gd name="connsiteY3" fmla="*/ 1528762 h 1528762"/>
              <a:gd name="connsiteX4" fmla="*/ 0 w 542925"/>
              <a:gd name="connsiteY4" fmla="*/ 0 h 1528762"/>
              <a:gd name="connsiteX0" fmla="*/ 542925 w 634365"/>
              <a:gd name="connsiteY0" fmla="*/ 1528762 h 1620202"/>
              <a:gd name="connsiteX1" fmla="*/ 0 w 634365"/>
              <a:gd name="connsiteY1" fmla="*/ 1528762 h 1620202"/>
              <a:gd name="connsiteX2" fmla="*/ 0 w 634365"/>
              <a:gd name="connsiteY2" fmla="*/ 0 h 1620202"/>
              <a:gd name="connsiteX3" fmla="*/ 542925 w 634365"/>
              <a:gd name="connsiteY3" fmla="*/ 0 h 1620202"/>
              <a:gd name="connsiteX4" fmla="*/ 634365 w 634365"/>
              <a:gd name="connsiteY4" fmla="*/ 1620202 h 1620202"/>
              <a:gd name="connsiteX0" fmla="*/ 542925 w 542925"/>
              <a:gd name="connsiteY0" fmla="*/ 1528762 h 1528762"/>
              <a:gd name="connsiteX1" fmla="*/ 0 w 542925"/>
              <a:gd name="connsiteY1" fmla="*/ 1528762 h 1528762"/>
              <a:gd name="connsiteX2" fmla="*/ 0 w 542925"/>
              <a:gd name="connsiteY2" fmla="*/ 0 h 1528762"/>
              <a:gd name="connsiteX3" fmla="*/ 542925 w 542925"/>
              <a:gd name="connsiteY3" fmla="*/ 0 h 1528762"/>
              <a:gd name="connsiteX0" fmla="*/ 0 w 542925"/>
              <a:gd name="connsiteY0" fmla="*/ 1528762 h 1528762"/>
              <a:gd name="connsiteX1" fmla="*/ 0 w 542925"/>
              <a:gd name="connsiteY1" fmla="*/ 0 h 1528762"/>
              <a:gd name="connsiteX2" fmla="*/ 542925 w 542925"/>
              <a:gd name="connsiteY2" fmla="*/ 0 h 1528762"/>
              <a:gd name="connsiteX0" fmla="*/ 0 w 314325"/>
              <a:gd name="connsiteY0" fmla="*/ 1528762 h 1528762"/>
              <a:gd name="connsiteX1" fmla="*/ 0 w 314325"/>
              <a:gd name="connsiteY1" fmla="*/ 0 h 1528762"/>
              <a:gd name="connsiteX2" fmla="*/ 314325 w 314325"/>
              <a:gd name="connsiteY2" fmla="*/ 0 h 1528762"/>
            </a:gdLst>
            <a:ahLst/>
            <a:cxnLst>
              <a:cxn ang="0">
                <a:pos x="connsiteX0" y="connsiteY0"/>
              </a:cxn>
              <a:cxn ang="0">
                <a:pos x="connsiteX1" y="connsiteY1"/>
              </a:cxn>
              <a:cxn ang="0">
                <a:pos x="connsiteX2" y="connsiteY2"/>
              </a:cxn>
            </a:cxnLst>
            <a:rect l="l" t="t" r="r" b="b"/>
            <a:pathLst>
              <a:path w="314325" h="1528762">
                <a:moveTo>
                  <a:pt x="0" y="1528762"/>
                </a:moveTo>
                <a:lnTo>
                  <a:pt x="0" y="0"/>
                </a:lnTo>
                <a:lnTo>
                  <a:pt x="314325" y="0"/>
                </a:lnTo>
              </a:path>
            </a:pathLst>
          </a:custGeom>
          <a:noFill/>
          <a:ln w="19050">
            <a:solidFill>
              <a:srgbClr val="A4CA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pPr defTabSz="685800">
              <a:defRPr/>
            </a:pPr>
            <a:endParaRPr lang="fr-FR" sz="1350">
              <a:solidFill>
                <a:srgbClr val="000000"/>
              </a:solidFill>
              <a:latin typeface="Lato"/>
            </a:endParaRPr>
          </a:p>
        </p:txBody>
      </p:sp>
      <p:sp>
        <p:nvSpPr>
          <p:cNvPr id="4" name="ZoneTexte 3">
            <a:extLst>
              <a:ext uri="{FF2B5EF4-FFF2-40B4-BE49-F238E27FC236}">
                <a16:creationId xmlns:a16="http://schemas.microsoft.com/office/drawing/2014/main" id="{A1B2BEA2-DE08-3476-DBB7-9F0ED0A0950B}"/>
              </a:ext>
            </a:extLst>
          </p:cNvPr>
          <p:cNvSpPr txBox="1"/>
          <p:nvPr/>
        </p:nvSpPr>
        <p:spPr>
          <a:xfrm>
            <a:off x="3140288" y="3778267"/>
            <a:ext cx="1521721" cy="484748"/>
          </a:xfrm>
          <a:prstGeom prst="rect">
            <a:avLst/>
          </a:prstGeom>
          <a:noFill/>
          <a:ln w="19050">
            <a:solidFill>
              <a:schemeClr val="accent4">
                <a:lumMod val="75000"/>
              </a:schemeClr>
            </a:solidFill>
          </a:ln>
        </p:spPr>
        <p:txBody>
          <a:bodyPr wrap="square" lIns="68580" tIns="34290" rIns="68580" bIns="34290" rtlCol="0" anchor="t">
            <a:spAutoFit/>
          </a:bodyPr>
          <a:lstStyle>
            <a:defPPr>
              <a:defRPr lang="fr-FR"/>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defTabSz="914378">
              <a:defRPr/>
            </a:pPr>
            <a:r>
              <a:rPr lang="fr-FR" sz="900" b="1">
                <a:solidFill>
                  <a:srgbClr val="559398">
                    <a:lumMod val="75000"/>
                  </a:srgbClr>
                </a:solidFill>
                <a:latin typeface="Lato"/>
              </a:rPr>
              <a:t>30/08</a:t>
            </a:r>
          </a:p>
          <a:p>
            <a:pPr algn="ctr" defTabSz="914378">
              <a:defRPr/>
            </a:pPr>
            <a:r>
              <a:rPr lang="fr-FR" sz="900">
                <a:solidFill>
                  <a:srgbClr val="559398">
                    <a:lumMod val="75000"/>
                  </a:srgbClr>
                </a:solidFill>
                <a:latin typeface="Lato"/>
              </a:rPr>
              <a:t>Ateliers inter-groupe </a:t>
            </a:r>
          </a:p>
          <a:p>
            <a:pPr algn="ctr" defTabSz="914378">
              <a:defRPr/>
            </a:pPr>
            <a:r>
              <a:rPr lang="fr-FR" sz="900">
                <a:solidFill>
                  <a:srgbClr val="559398">
                    <a:lumMod val="75000"/>
                  </a:srgbClr>
                </a:solidFill>
                <a:latin typeface="Lato"/>
              </a:rPr>
              <a:t>Plan d’actions</a:t>
            </a:r>
          </a:p>
        </p:txBody>
      </p:sp>
      <p:sp>
        <p:nvSpPr>
          <p:cNvPr id="6" name="Rectangle jaune">
            <a:extLst>
              <a:ext uri="{FF2B5EF4-FFF2-40B4-BE49-F238E27FC236}">
                <a16:creationId xmlns:a16="http://schemas.microsoft.com/office/drawing/2014/main" id="{64F89E7C-7B41-BE39-656B-972839993C94}"/>
              </a:ext>
            </a:extLst>
          </p:cNvPr>
          <p:cNvSpPr/>
          <p:nvPr/>
        </p:nvSpPr>
        <p:spPr>
          <a:xfrm rot="10800000">
            <a:off x="3820748" y="3310829"/>
            <a:ext cx="154605" cy="467436"/>
          </a:xfrm>
          <a:custGeom>
            <a:avLst/>
            <a:gdLst>
              <a:gd name="connsiteX0" fmla="*/ 0 w 542925"/>
              <a:gd name="connsiteY0" fmla="*/ 0 h 1528762"/>
              <a:gd name="connsiteX1" fmla="*/ 542925 w 542925"/>
              <a:gd name="connsiteY1" fmla="*/ 0 h 1528762"/>
              <a:gd name="connsiteX2" fmla="*/ 542925 w 542925"/>
              <a:gd name="connsiteY2" fmla="*/ 1528762 h 1528762"/>
              <a:gd name="connsiteX3" fmla="*/ 0 w 542925"/>
              <a:gd name="connsiteY3" fmla="*/ 1528762 h 1528762"/>
              <a:gd name="connsiteX4" fmla="*/ 0 w 542925"/>
              <a:gd name="connsiteY4" fmla="*/ 0 h 1528762"/>
              <a:gd name="connsiteX0" fmla="*/ 542925 w 634365"/>
              <a:gd name="connsiteY0" fmla="*/ 1528762 h 1620202"/>
              <a:gd name="connsiteX1" fmla="*/ 0 w 634365"/>
              <a:gd name="connsiteY1" fmla="*/ 1528762 h 1620202"/>
              <a:gd name="connsiteX2" fmla="*/ 0 w 634365"/>
              <a:gd name="connsiteY2" fmla="*/ 0 h 1620202"/>
              <a:gd name="connsiteX3" fmla="*/ 542925 w 634365"/>
              <a:gd name="connsiteY3" fmla="*/ 0 h 1620202"/>
              <a:gd name="connsiteX4" fmla="*/ 634365 w 634365"/>
              <a:gd name="connsiteY4" fmla="*/ 1620202 h 1620202"/>
              <a:gd name="connsiteX0" fmla="*/ 542925 w 542925"/>
              <a:gd name="connsiteY0" fmla="*/ 1528762 h 1528762"/>
              <a:gd name="connsiteX1" fmla="*/ 0 w 542925"/>
              <a:gd name="connsiteY1" fmla="*/ 1528762 h 1528762"/>
              <a:gd name="connsiteX2" fmla="*/ 0 w 542925"/>
              <a:gd name="connsiteY2" fmla="*/ 0 h 1528762"/>
              <a:gd name="connsiteX3" fmla="*/ 542925 w 542925"/>
              <a:gd name="connsiteY3" fmla="*/ 0 h 1528762"/>
              <a:gd name="connsiteX0" fmla="*/ 0 w 542925"/>
              <a:gd name="connsiteY0" fmla="*/ 1528762 h 1528762"/>
              <a:gd name="connsiteX1" fmla="*/ 0 w 542925"/>
              <a:gd name="connsiteY1" fmla="*/ 0 h 1528762"/>
              <a:gd name="connsiteX2" fmla="*/ 542925 w 542925"/>
              <a:gd name="connsiteY2" fmla="*/ 0 h 1528762"/>
              <a:gd name="connsiteX0" fmla="*/ 0 w 314325"/>
              <a:gd name="connsiteY0" fmla="*/ 1528762 h 1528762"/>
              <a:gd name="connsiteX1" fmla="*/ 0 w 314325"/>
              <a:gd name="connsiteY1" fmla="*/ 0 h 1528762"/>
              <a:gd name="connsiteX2" fmla="*/ 314325 w 314325"/>
              <a:gd name="connsiteY2" fmla="*/ 0 h 1528762"/>
            </a:gdLst>
            <a:ahLst/>
            <a:cxnLst>
              <a:cxn ang="0">
                <a:pos x="connsiteX0" y="connsiteY0"/>
              </a:cxn>
              <a:cxn ang="0">
                <a:pos x="connsiteX1" y="connsiteY1"/>
              </a:cxn>
              <a:cxn ang="0">
                <a:pos x="connsiteX2" y="connsiteY2"/>
              </a:cxn>
            </a:cxnLst>
            <a:rect l="l" t="t" r="r" b="b"/>
            <a:pathLst>
              <a:path w="314325" h="1528762">
                <a:moveTo>
                  <a:pt x="0" y="1528762"/>
                </a:moveTo>
                <a:lnTo>
                  <a:pt x="0" y="0"/>
                </a:lnTo>
                <a:lnTo>
                  <a:pt x="314325" y="0"/>
                </a:lnTo>
              </a:path>
            </a:pathLst>
          </a:custGeom>
          <a:noFill/>
          <a:ln w="1905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pPr defTabSz="685800">
              <a:defRPr/>
            </a:pPr>
            <a:endParaRPr lang="fr-FR" sz="1350">
              <a:solidFill>
                <a:srgbClr val="000000"/>
              </a:solidFill>
              <a:latin typeface="Lato"/>
            </a:endParaRPr>
          </a:p>
        </p:txBody>
      </p:sp>
      <p:cxnSp>
        <p:nvCxnSpPr>
          <p:cNvPr id="7" name="Connecteur droit 6">
            <a:extLst>
              <a:ext uri="{FF2B5EF4-FFF2-40B4-BE49-F238E27FC236}">
                <a16:creationId xmlns:a16="http://schemas.microsoft.com/office/drawing/2014/main" id="{33B442DA-2E93-3AD2-F18A-117DDF68F543}"/>
              </a:ext>
            </a:extLst>
          </p:cNvPr>
          <p:cNvCxnSpPr>
            <a:cxnSpLocks/>
          </p:cNvCxnSpPr>
          <p:nvPr/>
        </p:nvCxnSpPr>
        <p:spPr>
          <a:xfrm>
            <a:off x="2474793" y="3057530"/>
            <a:ext cx="1" cy="281071"/>
          </a:xfrm>
          <a:prstGeom prst="line">
            <a:avLst/>
          </a:prstGeom>
          <a:ln w="2857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 name="ZoneTexte 7">
            <a:extLst>
              <a:ext uri="{FF2B5EF4-FFF2-40B4-BE49-F238E27FC236}">
                <a16:creationId xmlns:a16="http://schemas.microsoft.com/office/drawing/2014/main" id="{40187720-4DB8-EF81-B72F-3829A787F963}"/>
              </a:ext>
            </a:extLst>
          </p:cNvPr>
          <p:cNvSpPr txBox="1"/>
          <p:nvPr/>
        </p:nvSpPr>
        <p:spPr>
          <a:xfrm>
            <a:off x="6867118" y="1210517"/>
            <a:ext cx="482611" cy="247933"/>
          </a:xfrm>
          <a:prstGeom prst="snip2DiagRect">
            <a:avLst/>
          </a:prstGeom>
          <a:solidFill>
            <a:srgbClr val="840F17"/>
          </a:solidFill>
        </p:spPr>
        <p:txBody>
          <a:bodyPr wrap="square" rtlCol="0">
            <a:spAutoFit/>
          </a:bodyPr>
          <a:lstStyle>
            <a:defPPr>
              <a:defRPr lang="fr-FR"/>
            </a:defPPr>
            <a:lvl1pPr algn="ctr">
              <a:defRPr sz="1000" b="1" i="1"/>
            </a:lvl1pPr>
          </a:lstStyle>
          <a:p>
            <a:pPr defTabSz="685800">
              <a:defRPr/>
            </a:pPr>
            <a:r>
              <a:rPr lang="fr-FR" sz="750" dirty="0">
                <a:solidFill>
                  <a:srgbClr val="FFFFFF"/>
                </a:solidFill>
                <a:latin typeface="Lato"/>
              </a:rPr>
              <a:t>2023</a:t>
            </a:r>
          </a:p>
        </p:txBody>
      </p:sp>
      <p:sp>
        <p:nvSpPr>
          <p:cNvPr id="9" name="ZoneTexte 8">
            <a:extLst>
              <a:ext uri="{FF2B5EF4-FFF2-40B4-BE49-F238E27FC236}">
                <a16:creationId xmlns:a16="http://schemas.microsoft.com/office/drawing/2014/main" id="{5262FBDC-3FF4-9ECA-CD1C-0A72F14E48CB}"/>
              </a:ext>
            </a:extLst>
          </p:cNvPr>
          <p:cNvSpPr txBox="1"/>
          <p:nvPr/>
        </p:nvSpPr>
        <p:spPr>
          <a:xfrm>
            <a:off x="6867118" y="3067101"/>
            <a:ext cx="675167" cy="230832"/>
          </a:xfrm>
          <a:prstGeom prst="rect">
            <a:avLst/>
          </a:prstGeom>
          <a:noFill/>
        </p:spPr>
        <p:txBody>
          <a:bodyPr wrap="square" rtlCol="0" anchor="t">
            <a:spAutoFit/>
          </a:bodyPr>
          <a:lstStyle>
            <a:defPPr>
              <a:defRPr lang="fr-FR"/>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defTabSz="914378">
              <a:defRPr/>
            </a:pPr>
            <a:r>
              <a:rPr lang="fr-FR" sz="900" i="1">
                <a:solidFill>
                  <a:srgbClr val="000000"/>
                </a:solidFill>
                <a:latin typeface="Lato"/>
              </a:rPr>
              <a:t>j</a:t>
            </a:r>
            <a:r>
              <a:rPr lang="fr-FR" sz="900" i="1" err="1">
                <a:solidFill>
                  <a:srgbClr val="000000"/>
                </a:solidFill>
                <a:latin typeface="Lato"/>
              </a:rPr>
              <a:t>anvier</a:t>
            </a:r>
            <a:r>
              <a:rPr lang="fr-FR" sz="900" i="1">
                <a:solidFill>
                  <a:srgbClr val="000000"/>
                </a:solidFill>
                <a:latin typeface="Lato"/>
              </a:rPr>
              <a:t> </a:t>
            </a:r>
          </a:p>
        </p:txBody>
      </p:sp>
      <p:sp>
        <p:nvSpPr>
          <p:cNvPr id="10" name="ZoneTexte 9">
            <a:extLst>
              <a:ext uri="{FF2B5EF4-FFF2-40B4-BE49-F238E27FC236}">
                <a16:creationId xmlns:a16="http://schemas.microsoft.com/office/drawing/2014/main" id="{BC8E4F03-9494-21CF-E70C-5B18DEA17D1F}"/>
              </a:ext>
            </a:extLst>
          </p:cNvPr>
          <p:cNvSpPr txBox="1"/>
          <p:nvPr/>
        </p:nvSpPr>
        <p:spPr>
          <a:xfrm>
            <a:off x="7417890" y="3077078"/>
            <a:ext cx="695788" cy="230832"/>
          </a:xfrm>
          <a:prstGeom prst="rect">
            <a:avLst/>
          </a:prstGeom>
          <a:noFill/>
        </p:spPr>
        <p:txBody>
          <a:bodyPr wrap="square">
            <a:spAutoFit/>
          </a:bodyPr>
          <a:lstStyle/>
          <a:p>
            <a:pPr algn="ctr" defTabSz="914378">
              <a:defRPr/>
            </a:pPr>
            <a:r>
              <a:rPr lang="fr-FR" sz="900" i="1">
                <a:solidFill>
                  <a:srgbClr val="000000"/>
                </a:solidFill>
                <a:latin typeface="Lato"/>
              </a:rPr>
              <a:t>février</a:t>
            </a:r>
          </a:p>
        </p:txBody>
      </p:sp>
      <p:cxnSp>
        <p:nvCxnSpPr>
          <p:cNvPr id="11" name="Connecteur droit 10">
            <a:extLst>
              <a:ext uri="{FF2B5EF4-FFF2-40B4-BE49-F238E27FC236}">
                <a16:creationId xmlns:a16="http://schemas.microsoft.com/office/drawing/2014/main" id="{E9CEF473-B6BB-594F-4AE3-B68BF9C838BE}"/>
              </a:ext>
            </a:extLst>
          </p:cNvPr>
          <p:cNvCxnSpPr>
            <a:cxnSpLocks/>
          </p:cNvCxnSpPr>
          <p:nvPr/>
        </p:nvCxnSpPr>
        <p:spPr>
          <a:xfrm>
            <a:off x="7519115" y="3024096"/>
            <a:ext cx="0" cy="319631"/>
          </a:xfrm>
          <a:prstGeom prst="line">
            <a:avLst/>
          </a:prstGeom>
          <a:ln w="2857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2" name="ZoneTexte 11">
            <a:extLst>
              <a:ext uri="{FF2B5EF4-FFF2-40B4-BE49-F238E27FC236}">
                <a16:creationId xmlns:a16="http://schemas.microsoft.com/office/drawing/2014/main" id="{F2BB07B1-018F-C33D-03D5-5215544851B8}"/>
              </a:ext>
            </a:extLst>
          </p:cNvPr>
          <p:cNvSpPr txBox="1"/>
          <p:nvPr/>
        </p:nvSpPr>
        <p:spPr>
          <a:xfrm>
            <a:off x="6536664" y="3804521"/>
            <a:ext cx="1521721" cy="346249"/>
          </a:xfrm>
          <a:prstGeom prst="rect">
            <a:avLst/>
          </a:prstGeom>
          <a:noFill/>
          <a:ln w="19050">
            <a:solidFill>
              <a:schemeClr val="accent4">
                <a:lumMod val="75000"/>
              </a:schemeClr>
            </a:solidFill>
          </a:ln>
        </p:spPr>
        <p:txBody>
          <a:bodyPr wrap="square" lIns="68580" tIns="34290" rIns="68580" bIns="34290" rtlCol="0" anchor="t">
            <a:spAutoFit/>
          </a:bodyPr>
          <a:lstStyle>
            <a:defPPr>
              <a:defRPr lang="fr-FR"/>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gn="ctr" defTabSz="914378">
              <a:defRPr/>
            </a:pPr>
            <a:r>
              <a:rPr lang="fr-FR" sz="900">
                <a:solidFill>
                  <a:srgbClr val="559398">
                    <a:lumMod val="75000"/>
                  </a:srgbClr>
                </a:solidFill>
                <a:latin typeface="Lato"/>
              </a:rPr>
              <a:t>Mises en œuvre du plan d’actions </a:t>
            </a:r>
          </a:p>
        </p:txBody>
      </p:sp>
      <p:cxnSp>
        <p:nvCxnSpPr>
          <p:cNvPr id="18" name="Connecteur droit avec flèche 17">
            <a:extLst>
              <a:ext uri="{FF2B5EF4-FFF2-40B4-BE49-F238E27FC236}">
                <a16:creationId xmlns:a16="http://schemas.microsoft.com/office/drawing/2014/main" id="{9882D9CC-0F72-DE2A-CFB3-6FC03809D985}"/>
              </a:ext>
            </a:extLst>
          </p:cNvPr>
          <p:cNvCxnSpPr/>
          <p:nvPr/>
        </p:nvCxnSpPr>
        <p:spPr>
          <a:xfrm>
            <a:off x="5215639" y="3615431"/>
            <a:ext cx="3320241" cy="0"/>
          </a:xfrm>
          <a:prstGeom prst="straightConnector1">
            <a:avLst/>
          </a:prstGeom>
          <a:ln w="28575">
            <a:solidFill>
              <a:schemeClr val="accent4">
                <a:lumMod val="75000"/>
              </a:schemeClr>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13" name="ZoneTexte 12">
            <a:extLst>
              <a:ext uri="{FF2B5EF4-FFF2-40B4-BE49-F238E27FC236}">
                <a16:creationId xmlns:a16="http://schemas.microsoft.com/office/drawing/2014/main" id="{7EAE5AF5-FB3A-0DDC-27F8-6A7D798E92F5}"/>
              </a:ext>
            </a:extLst>
          </p:cNvPr>
          <p:cNvSpPr txBox="1"/>
          <p:nvPr/>
        </p:nvSpPr>
        <p:spPr>
          <a:xfrm>
            <a:off x="6449808" y="2386139"/>
            <a:ext cx="1942024" cy="369332"/>
          </a:xfrm>
          <a:prstGeom prst="rect">
            <a:avLst/>
          </a:prstGeom>
          <a:noFill/>
        </p:spPr>
        <p:txBody>
          <a:bodyPr wrap="square">
            <a:spAutoFit/>
          </a:bodyPr>
          <a:lstStyle/>
          <a:p>
            <a:pPr defTabSz="685800">
              <a:defRPr/>
            </a:pPr>
            <a:r>
              <a:rPr lang="fr-FR" sz="900" b="1" kern="150" dirty="0">
                <a:solidFill>
                  <a:srgbClr val="A4CA00"/>
                </a:solidFill>
                <a:latin typeface="Lato"/>
                <a:ea typeface="SimSun"/>
                <a:cs typeface="Mangal"/>
              </a:rPr>
              <a:t>9 décembre 2022</a:t>
            </a:r>
          </a:p>
          <a:p>
            <a:pPr defTabSz="685800">
              <a:defRPr/>
            </a:pPr>
            <a:r>
              <a:rPr lang="fr-FR" sz="900" b="1" kern="150" dirty="0">
                <a:solidFill>
                  <a:srgbClr val="A4CA00"/>
                </a:solidFill>
                <a:latin typeface="Lato"/>
                <a:ea typeface="SimSun"/>
                <a:cs typeface="Mangal"/>
              </a:rPr>
              <a:t>Comité de pilotage partenarial </a:t>
            </a:r>
          </a:p>
        </p:txBody>
      </p:sp>
      <p:sp>
        <p:nvSpPr>
          <p:cNvPr id="14" name="Rectangle jaune">
            <a:extLst>
              <a:ext uri="{FF2B5EF4-FFF2-40B4-BE49-F238E27FC236}">
                <a16:creationId xmlns:a16="http://schemas.microsoft.com/office/drawing/2014/main" id="{C669A4E2-4751-21A4-C92F-D7440B0A615A}"/>
              </a:ext>
            </a:extLst>
          </p:cNvPr>
          <p:cNvSpPr/>
          <p:nvPr/>
        </p:nvSpPr>
        <p:spPr>
          <a:xfrm>
            <a:off x="6516175" y="2725863"/>
            <a:ext cx="299288" cy="320380"/>
          </a:xfrm>
          <a:custGeom>
            <a:avLst/>
            <a:gdLst>
              <a:gd name="connsiteX0" fmla="*/ 0 w 542925"/>
              <a:gd name="connsiteY0" fmla="*/ 0 h 1528762"/>
              <a:gd name="connsiteX1" fmla="*/ 542925 w 542925"/>
              <a:gd name="connsiteY1" fmla="*/ 0 h 1528762"/>
              <a:gd name="connsiteX2" fmla="*/ 542925 w 542925"/>
              <a:gd name="connsiteY2" fmla="*/ 1528762 h 1528762"/>
              <a:gd name="connsiteX3" fmla="*/ 0 w 542925"/>
              <a:gd name="connsiteY3" fmla="*/ 1528762 h 1528762"/>
              <a:gd name="connsiteX4" fmla="*/ 0 w 542925"/>
              <a:gd name="connsiteY4" fmla="*/ 0 h 1528762"/>
              <a:gd name="connsiteX0" fmla="*/ 542925 w 634365"/>
              <a:gd name="connsiteY0" fmla="*/ 1528762 h 1620202"/>
              <a:gd name="connsiteX1" fmla="*/ 0 w 634365"/>
              <a:gd name="connsiteY1" fmla="*/ 1528762 h 1620202"/>
              <a:gd name="connsiteX2" fmla="*/ 0 w 634365"/>
              <a:gd name="connsiteY2" fmla="*/ 0 h 1620202"/>
              <a:gd name="connsiteX3" fmla="*/ 542925 w 634365"/>
              <a:gd name="connsiteY3" fmla="*/ 0 h 1620202"/>
              <a:gd name="connsiteX4" fmla="*/ 634365 w 634365"/>
              <a:gd name="connsiteY4" fmla="*/ 1620202 h 1620202"/>
              <a:gd name="connsiteX0" fmla="*/ 542925 w 542925"/>
              <a:gd name="connsiteY0" fmla="*/ 1528762 h 1528762"/>
              <a:gd name="connsiteX1" fmla="*/ 0 w 542925"/>
              <a:gd name="connsiteY1" fmla="*/ 1528762 h 1528762"/>
              <a:gd name="connsiteX2" fmla="*/ 0 w 542925"/>
              <a:gd name="connsiteY2" fmla="*/ 0 h 1528762"/>
              <a:gd name="connsiteX3" fmla="*/ 542925 w 542925"/>
              <a:gd name="connsiteY3" fmla="*/ 0 h 1528762"/>
              <a:gd name="connsiteX0" fmla="*/ 0 w 542925"/>
              <a:gd name="connsiteY0" fmla="*/ 1528762 h 1528762"/>
              <a:gd name="connsiteX1" fmla="*/ 0 w 542925"/>
              <a:gd name="connsiteY1" fmla="*/ 0 h 1528762"/>
              <a:gd name="connsiteX2" fmla="*/ 542925 w 542925"/>
              <a:gd name="connsiteY2" fmla="*/ 0 h 1528762"/>
              <a:gd name="connsiteX0" fmla="*/ 0 w 314325"/>
              <a:gd name="connsiteY0" fmla="*/ 1528762 h 1528762"/>
              <a:gd name="connsiteX1" fmla="*/ 0 w 314325"/>
              <a:gd name="connsiteY1" fmla="*/ 0 h 1528762"/>
              <a:gd name="connsiteX2" fmla="*/ 314325 w 314325"/>
              <a:gd name="connsiteY2" fmla="*/ 0 h 1528762"/>
            </a:gdLst>
            <a:ahLst/>
            <a:cxnLst>
              <a:cxn ang="0">
                <a:pos x="connsiteX0" y="connsiteY0"/>
              </a:cxn>
              <a:cxn ang="0">
                <a:pos x="connsiteX1" y="connsiteY1"/>
              </a:cxn>
              <a:cxn ang="0">
                <a:pos x="connsiteX2" y="connsiteY2"/>
              </a:cxn>
            </a:cxnLst>
            <a:rect l="l" t="t" r="r" b="b"/>
            <a:pathLst>
              <a:path w="314325" h="1528762">
                <a:moveTo>
                  <a:pt x="0" y="1528762"/>
                </a:moveTo>
                <a:lnTo>
                  <a:pt x="0" y="0"/>
                </a:lnTo>
                <a:lnTo>
                  <a:pt x="314325" y="0"/>
                </a:lnTo>
              </a:path>
            </a:pathLst>
          </a:custGeom>
          <a:noFill/>
          <a:ln w="19050">
            <a:solidFill>
              <a:srgbClr val="A4CA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pPr defTabSz="685800">
              <a:defRPr/>
            </a:pPr>
            <a:endParaRPr lang="fr-FR" sz="1350">
              <a:solidFill>
                <a:srgbClr val="000000"/>
              </a:solidFill>
              <a:latin typeface="Lato"/>
            </a:endParaRPr>
          </a:p>
        </p:txBody>
      </p:sp>
      <p:sp>
        <p:nvSpPr>
          <p:cNvPr id="15" name="ZoneTexte 14">
            <a:extLst>
              <a:ext uri="{FF2B5EF4-FFF2-40B4-BE49-F238E27FC236}">
                <a16:creationId xmlns:a16="http://schemas.microsoft.com/office/drawing/2014/main" id="{5AC63B60-B5C5-2E38-10CC-02BECCE8A25F}"/>
              </a:ext>
            </a:extLst>
          </p:cNvPr>
          <p:cNvSpPr txBox="1"/>
          <p:nvPr/>
        </p:nvSpPr>
        <p:spPr>
          <a:xfrm>
            <a:off x="2116196" y="2382161"/>
            <a:ext cx="1817424" cy="369332"/>
          </a:xfrm>
          <a:prstGeom prst="rect">
            <a:avLst/>
          </a:prstGeom>
          <a:noFill/>
        </p:spPr>
        <p:txBody>
          <a:bodyPr wrap="square">
            <a:spAutoFit/>
          </a:bodyPr>
          <a:lstStyle/>
          <a:p>
            <a:pPr defTabSz="685800">
              <a:defRPr/>
            </a:pPr>
            <a:r>
              <a:rPr lang="fr-FR" sz="900" b="1" kern="150" dirty="0">
                <a:solidFill>
                  <a:srgbClr val="A4CA00"/>
                </a:solidFill>
                <a:latin typeface="Lato"/>
                <a:ea typeface="SimSun"/>
                <a:cs typeface="Mangal"/>
              </a:rPr>
              <a:t>20 mai 2022</a:t>
            </a:r>
          </a:p>
          <a:p>
            <a:pPr defTabSz="685800">
              <a:defRPr/>
            </a:pPr>
            <a:r>
              <a:rPr lang="fr-FR" sz="900" b="1" kern="150" dirty="0">
                <a:solidFill>
                  <a:srgbClr val="A4CA00"/>
                </a:solidFill>
                <a:latin typeface="Lato"/>
                <a:ea typeface="SimSun"/>
                <a:cs typeface="Mangal"/>
              </a:rPr>
              <a:t>Comité de pilotage partenarial </a:t>
            </a:r>
          </a:p>
        </p:txBody>
      </p:sp>
      <p:sp>
        <p:nvSpPr>
          <p:cNvPr id="16" name="Rectangle jaune">
            <a:extLst>
              <a:ext uri="{FF2B5EF4-FFF2-40B4-BE49-F238E27FC236}">
                <a16:creationId xmlns:a16="http://schemas.microsoft.com/office/drawing/2014/main" id="{B150A605-E3D9-778E-45FD-0FF26C85176C}"/>
              </a:ext>
            </a:extLst>
          </p:cNvPr>
          <p:cNvSpPr/>
          <p:nvPr/>
        </p:nvSpPr>
        <p:spPr>
          <a:xfrm>
            <a:off x="2175188" y="2714507"/>
            <a:ext cx="299288" cy="320380"/>
          </a:xfrm>
          <a:custGeom>
            <a:avLst/>
            <a:gdLst>
              <a:gd name="connsiteX0" fmla="*/ 0 w 542925"/>
              <a:gd name="connsiteY0" fmla="*/ 0 h 1528762"/>
              <a:gd name="connsiteX1" fmla="*/ 542925 w 542925"/>
              <a:gd name="connsiteY1" fmla="*/ 0 h 1528762"/>
              <a:gd name="connsiteX2" fmla="*/ 542925 w 542925"/>
              <a:gd name="connsiteY2" fmla="*/ 1528762 h 1528762"/>
              <a:gd name="connsiteX3" fmla="*/ 0 w 542925"/>
              <a:gd name="connsiteY3" fmla="*/ 1528762 h 1528762"/>
              <a:gd name="connsiteX4" fmla="*/ 0 w 542925"/>
              <a:gd name="connsiteY4" fmla="*/ 0 h 1528762"/>
              <a:gd name="connsiteX0" fmla="*/ 542925 w 634365"/>
              <a:gd name="connsiteY0" fmla="*/ 1528762 h 1620202"/>
              <a:gd name="connsiteX1" fmla="*/ 0 w 634365"/>
              <a:gd name="connsiteY1" fmla="*/ 1528762 h 1620202"/>
              <a:gd name="connsiteX2" fmla="*/ 0 w 634365"/>
              <a:gd name="connsiteY2" fmla="*/ 0 h 1620202"/>
              <a:gd name="connsiteX3" fmla="*/ 542925 w 634365"/>
              <a:gd name="connsiteY3" fmla="*/ 0 h 1620202"/>
              <a:gd name="connsiteX4" fmla="*/ 634365 w 634365"/>
              <a:gd name="connsiteY4" fmla="*/ 1620202 h 1620202"/>
              <a:gd name="connsiteX0" fmla="*/ 542925 w 542925"/>
              <a:gd name="connsiteY0" fmla="*/ 1528762 h 1528762"/>
              <a:gd name="connsiteX1" fmla="*/ 0 w 542925"/>
              <a:gd name="connsiteY1" fmla="*/ 1528762 h 1528762"/>
              <a:gd name="connsiteX2" fmla="*/ 0 w 542925"/>
              <a:gd name="connsiteY2" fmla="*/ 0 h 1528762"/>
              <a:gd name="connsiteX3" fmla="*/ 542925 w 542925"/>
              <a:gd name="connsiteY3" fmla="*/ 0 h 1528762"/>
              <a:gd name="connsiteX0" fmla="*/ 0 w 542925"/>
              <a:gd name="connsiteY0" fmla="*/ 1528762 h 1528762"/>
              <a:gd name="connsiteX1" fmla="*/ 0 w 542925"/>
              <a:gd name="connsiteY1" fmla="*/ 0 h 1528762"/>
              <a:gd name="connsiteX2" fmla="*/ 542925 w 542925"/>
              <a:gd name="connsiteY2" fmla="*/ 0 h 1528762"/>
              <a:gd name="connsiteX0" fmla="*/ 0 w 314325"/>
              <a:gd name="connsiteY0" fmla="*/ 1528762 h 1528762"/>
              <a:gd name="connsiteX1" fmla="*/ 0 w 314325"/>
              <a:gd name="connsiteY1" fmla="*/ 0 h 1528762"/>
              <a:gd name="connsiteX2" fmla="*/ 314325 w 314325"/>
              <a:gd name="connsiteY2" fmla="*/ 0 h 1528762"/>
            </a:gdLst>
            <a:ahLst/>
            <a:cxnLst>
              <a:cxn ang="0">
                <a:pos x="connsiteX0" y="connsiteY0"/>
              </a:cxn>
              <a:cxn ang="0">
                <a:pos x="connsiteX1" y="connsiteY1"/>
              </a:cxn>
              <a:cxn ang="0">
                <a:pos x="connsiteX2" y="connsiteY2"/>
              </a:cxn>
            </a:cxnLst>
            <a:rect l="l" t="t" r="r" b="b"/>
            <a:pathLst>
              <a:path w="314325" h="1528762">
                <a:moveTo>
                  <a:pt x="0" y="1528762"/>
                </a:moveTo>
                <a:lnTo>
                  <a:pt x="0" y="0"/>
                </a:lnTo>
                <a:lnTo>
                  <a:pt x="314325" y="0"/>
                </a:lnTo>
              </a:path>
            </a:pathLst>
          </a:custGeom>
          <a:noFill/>
          <a:ln w="19050">
            <a:solidFill>
              <a:srgbClr val="A4CA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pPr defTabSz="685800">
              <a:defRPr/>
            </a:pPr>
            <a:endParaRPr lang="fr-FR" sz="1350">
              <a:solidFill>
                <a:srgbClr val="000000"/>
              </a:solidFill>
              <a:latin typeface="Lato"/>
            </a:endParaRPr>
          </a:p>
        </p:txBody>
      </p:sp>
      <p:sp>
        <p:nvSpPr>
          <p:cNvPr id="17" name="Espace réservé du contenu 9">
            <a:extLst>
              <a:ext uri="{FF2B5EF4-FFF2-40B4-BE49-F238E27FC236}">
                <a16:creationId xmlns:a16="http://schemas.microsoft.com/office/drawing/2014/main" id="{C6F06771-1243-AAB3-52CE-7FAB335E1A92}"/>
              </a:ext>
            </a:extLst>
          </p:cNvPr>
          <p:cNvSpPr txBox="1">
            <a:spLocks/>
          </p:cNvSpPr>
          <p:nvPr/>
        </p:nvSpPr>
        <p:spPr>
          <a:xfrm>
            <a:off x="450488" y="765091"/>
            <a:ext cx="8229600" cy="3851695"/>
          </a:xfrm>
          <a:prstGeom prst="rect">
            <a:avLst/>
          </a:prstGeom>
        </p:spPr>
        <p:txBody>
          <a:bodyPr vert="horz" lIns="91440" tIns="45720" rIns="91440" bIns="45720" rtlCol="0" anchor="t">
            <a:normAutofit/>
          </a:bodyPr>
          <a:lstStyle>
            <a:lvl1pPr marL="0" indent="0" algn="l" defTabSz="685800" rtl="0" eaLnBrk="1" latinLnBrk="0" hangingPunct="1">
              <a:spcBef>
                <a:spcPct val="20000"/>
              </a:spcBef>
              <a:buFont typeface="Arial" pitchFamily="34" charset="0"/>
              <a:buNone/>
              <a:defRPr sz="2400" b="1" kern="1200">
                <a:solidFill>
                  <a:schemeClr val="tx1"/>
                </a:solidFill>
                <a:latin typeface="+mn-lt"/>
                <a:ea typeface="+mn-ea"/>
                <a:cs typeface="+mn-cs"/>
              </a:defRPr>
            </a:lvl1pPr>
            <a:lvl2pPr marL="457189" indent="0" algn="l" defTabSz="685800" rtl="0" eaLnBrk="1" latinLnBrk="0" hangingPunct="1">
              <a:spcBef>
                <a:spcPct val="20000"/>
              </a:spcBef>
              <a:buFont typeface="Arial" pitchFamily="34" charset="0"/>
              <a:buNone/>
              <a:defRPr sz="2000" b="1" kern="1200">
                <a:solidFill>
                  <a:schemeClr val="tx1"/>
                </a:solidFill>
                <a:latin typeface="+mn-lt"/>
                <a:ea typeface="+mn-ea"/>
                <a:cs typeface="+mn-cs"/>
              </a:defRPr>
            </a:lvl2pPr>
            <a:lvl3pPr marL="914378" indent="0" algn="l" defTabSz="685800" rtl="0" eaLnBrk="1" latinLnBrk="0" hangingPunct="1">
              <a:spcBef>
                <a:spcPct val="20000"/>
              </a:spcBef>
              <a:buFont typeface="Arial" pitchFamily="34" charset="0"/>
              <a:buNone/>
              <a:defRPr sz="1800" b="1" kern="1200">
                <a:solidFill>
                  <a:schemeClr val="tx1"/>
                </a:solidFill>
                <a:latin typeface="+mn-lt"/>
                <a:ea typeface="+mn-ea"/>
                <a:cs typeface="+mn-cs"/>
              </a:defRPr>
            </a:lvl3pPr>
            <a:lvl4pPr marL="1371566" indent="0" algn="l" defTabSz="685800" rtl="0" eaLnBrk="1" latinLnBrk="0" hangingPunct="1">
              <a:spcBef>
                <a:spcPct val="20000"/>
              </a:spcBef>
              <a:buFont typeface="Arial" pitchFamily="34" charset="0"/>
              <a:buNone/>
              <a:defRPr sz="1600" b="1" kern="1200">
                <a:solidFill>
                  <a:schemeClr val="tx1"/>
                </a:solidFill>
                <a:latin typeface="+mn-lt"/>
                <a:ea typeface="+mn-ea"/>
                <a:cs typeface="+mn-cs"/>
              </a:defRPr>
            </a:lvl4pPr>
            <a:lvl5pPr marL="1828754" indent="0" algn="l" defTabSz="685800" rtl="0" eaLnBrk="1" latinLnBrk="0" hangingPunct="1">
              <a:spcBef>
                <a:spcPct val="20000"/>
              </a:spcBef>
              <a:buFont typeface="Arial" pitchFamily="34" charset="0"/>
              <a:buNone/>
              <a:defRPr sz="1600" b="1" kern="1200">
                <a:solidFill>
                  <a:schemeClr val="tx1"/>
                </a:solidFill>
                <a:latin typeface="+mn-lt"/>
                <a:ea typeface="+mn-ea"/>
                <a:cs typeface="+mn-cs"/>
              </a:defRPr>
            </a:lvl5pPr>
            <a:lvl6pPr marL="2285943" indent="0" algn="l" defTabSz="685800" rtl="0" eaLnBrk="1" latinLnBrk="0" hangingPunct="1">
              <a:spcBef>
                <a:spcPct val="20000"/>
              </a:spcBef>
              <a:buFont typeface="Arial" pitchFamily="34" charset="0"/>
              <a:buNone/>
              <a:defRPr sz="1600" b="1" kern="1200">
                <a:solidFill>
                  <a:schemeClr val="tx1"/>
                </a:solidFill>
                <a:latin typeface="+mn-lt"/>
                <a:ea typeface="+mn-ea"/>
                <a:cs typeface="+mn-cs"/>
              </a:defRPr>
            </a:lvl6pPr>
            <a:lvl7pPr marL="2743132" indent="0" algn="l" defTabSz="685800" rtl="0" eaLnBrk="1" latinLnBrk="0" hangingPunct="1">
              <a:spcBef>
                <a:spcPct val="20000"/>
              </a:spcBef>
              <a:buFont typeface="Arial" pitchFamily="34" charset="0"/>
              <a:buNone/>
              <a:defRPr sz="1600" b="1" kern="1200">
                <a:solidFill>
                  <a:schemeClr val="tx1"/>
                </a:solidFill>
                <a:latin typeface="+mn-lt"/>
                <a:ea typeface="+mn-ea"/>
                <a:cs typeface="+mn-cs"/>
              </a:defRPr>
            </a:lvl7pPr>
            <a:lvl8pPr marL="3200320" indent="0" algn="l" defTabSz="685800" rtl="0" eaLnBrk="1" latinLnBrk="0" hangingPunct="1">
              <a:spcBef>
                <a:spcPct val="20000"/>
              </a:spcBef>
              <a:buFont typeface="Arial" pitchFamily="34" charset="0"/>
              <a:buNone/>
              <a:defRPr sz="1600" b="1" kern="1200">
                <a:solidFill>
                  <a:schemeClr val="tx1"/>
                </a:solidFill>
                <a:latin typeface="+mn-lt"/>
                <a:ea typeface="+mn-ea"/>
                <a:cs typeface="+mn-cs"/>
              </a:defRPr>
            </a:lvl8pPr>
            <a:lvl9pPr marL="3657509" indent="0" algn="l" defTabSz="685800" rtl="0" eaLnBrk="1" latinLnBrk="0" hangingPunct="1">
              <a:spcBef>
                <a:spcPct val="20000"/>
              </a:spcBef>
              <a:buFont typeface="Arial" pitchFamily="34" charset="0"/>
              <a:buNone/>
              <a:defRPr sz="1600" b="1" kern="1200">
                <a:solidFill>
                  <a:schemeClr val="tx1"/>
                </a:solidFill>
                <a:latin typeface="+mn-lt"/>
                <a:ea typeface="+mn-ea"/>
                <a:cs typeface="+mn-cs"/>
              </a:defRPr>
            </a:lvl9pPr>
          </a:lstStyle>
          <a:p>
            <a:pPr algn="just">
              <a:spcBef>
                <a:spcPts val="0"/>
              </a:spcBef>
              <a:spcAft>
                <a:spcPts val="600"/>
              </a:spcAft>
              <a:tabLst>
                <a:tab pos="457189" algn="l"/>
              </a:tabLst>
            </a:pPr>
            <a:r>
              <a:rPr lang="fr-FR" sz="1800" dirty="0">
                <a:solidFill>
                  <a:schemeClr val="tx2"/>
                </a:solidFill>
                <a:ea typeface="+mj-ea"/>
                <a:cs typeface="Arial" pitchFamily="34" charset="0"/>
              </a:rPr>
              <a:t>12. Plan d'actions de la stratégie d'attractivité économique et touristique</a:t>
            </a:r>
          </a:p>
          <a:p>
            <a:pPr algn="just">
              <a:spcBef>
                <a:spcPts val="0"/>
              </a:spcBef>
              <a:spcAft>
                <a:spcPts val="600"/>
              </a:spcAft>
              <a:tabLst>
                <a:tab pos="457189" algn="l"/>
              </a:tabLst>
            </a:pPr>
            <a:endParaRPr lang="fr-FR" sz="2000" dirty="0">
              <a:solidFill>
                <a:schemeClr val="tx2"/>
              </a:solidFill>
              <a:ea typeface="+mj-ea"/>
              <a:cs typeface="Arial" pitchFamily="34" charset="0"/>
            </a:endParaRPr>
          </a:p>
        </p:txBody>
      </p:sp>
      <p:sp>
        <p:nvSpPr>
          <p:cNvPr id="19" name="Titre 8">
            <a:extLst>
              <a:ext uri="{FF2B5EF4-FFF2-40B4-BE49-F238E27FC236}">
                <a16:creationId xmlns:a16="http://schemas.microsoft.com/office/drawing/2014/main" id="{357CAFD3-9E74-A07C-FC5F-E58331F68D99}"/>
              </a:ext>
            </a:extLst>
          </p:cNvPr>
          <p:cNvSpPr>
            <a:spLocks noGrp="1"/>
          </p:cNvSpPr>
          <p:nvPr>
            <p:ph type="title"/>
          </p:nvPr>
        </p:nvSpPr>
        <p:spPr>
          <a:xfrm>
            <a:off x="307648" y="-12622"/>
            <a:ext cx="8728847" cy="777713"/>
          </a:xfrm>
        </p:spPr>
        <p:txBody>
          <a:bodyPr anchor="t">
            <a:normAutofit fontScale="90000"/>
          </a:bodyPr>
          <a:lstStyle/>
          <a:p>
            <a:pPr algn="l"/>
            <a:r>
              <a:rPr lang="fr-FR" sz="4000" b="1" dirty="0">
                <a:solidFill>
                  <a:schemeClr val="tx2"/>
                </a:solidFill>
                <a:latin typeface="Caviar Dreams" pitchFamily="34" charset="0"/>
                <a:cs typeface="Arial" pitchFamily="34" charset="0"/>
              </a:rPr>
              <a:t>Attractivité économique et touristique</a:t>
            </a:r>
            <a:br>
              <a:rPr lang="fr-FR" sz="4000" b="1" dirty="0">
                <a:solidFill>
                  <a:srgbClr val="E44506"/>
                </a:solidFill>
                <a:latin typeface="Caviar Dreams" pitchFamily="34" charset="0"/>
                <a:cs typeface="Arial" pitchFamily="34" charset="0"/>
              </a:rPr>
            </a:br>
            <a:r>
              <a:rPr lang="fr-FR" sz="1600" b="1" dirty="0">
                <a:solidFill>
                  <a:schemeClr val="bg2"/>
                </a:solidFill>
                <a:latin typeface="Caviar Dreams" pitchFamily="34" charset="0"/>
                <a:cs typeface="Arial" pitchFamily="34" charset="0"/>
              </a:rPr>
              <a:t>- </a:t>
            </a:r>
            <a:r>
              <a:rPr lang="fr-FR" sz="1600" b="1" i="1" dirty="0">
                <a:solidFill>
                  <a:schemeClr val="bg2"/>
                </a:solidFill>
                <a:latin typeface="Lato" pitchFamily="34" charset="0"/>
                <a:ea typeface="Lato" pitchFamily="34" charset="0"/>
                <a:cs typeface="Lato" pitchFamily="34" charset="0"/>
              </a:rPr>
              <a:t>Intervention de Monsieur </a:t>
            </a:r>
            <a:r>
              <a:rPr lang="fr-FR" sz="1600" b="1" i="1" dirty="0">
                <a:solidFill>
                  <a:schemeClr val="tx2">
                    <a:lumMod val="50000"/>
                  </a:schemeClr>
                </a:solidFill>
                <a:latin typeface="Lato" pitchFamily="34" charset="0"/>
                <a:ea typeface="Lato" pitchFamily="34" charset="0"/>
                <a:cs typeface="Lato" pitchFamily="34" charset="0"/>
              </a:rPr>
              <a:t>Nicolas RAGOT</a:t>
            </a:r>
            <a:endParaRPr lang="fr-FR" sz="1400" b="1" dirty="0">
              <a:solidFill>
                <a:srgbClr val="432918"/>
              </a:solidFill>
              <a:latin typeface="Caviar Dreams" pitchFamily="34" charset="0"/>
            </a:endParaRPr>
          </a:p>
        </p:txBody>
      </p:sp>
      <p:cxnSp>
        <p:nvCxnSpPr>
          <p:cNvPr id="21" name="Connecteur droit 20">
            <a:extLst>
              <a:ext uri="{FF2B5EF4-FFF2-40B4-BE49-F238E27FC236}">
                <a16:creationId xmlns:a16="http://schemas.microsoft.com/office/drawing/2014/main" id="{31DE7429-5742-1025-3B67-9B1D7FC3AAFD}"/>
              </a:ext>
            </a:extLst>
          </p:cNvPr>
          <p:cNvCxnSpPr>
            <a:cxnSpLocks/>
          </p:cNvCxnSpPr>
          <p:nvPr/>
        </p:nvCxnSpPr>
        <p:spPr>
          <a:xfrm>
            <a:off x="3923928" y="4948014"/>
            <a:ext cx="3456384" cy="0"/>
          </a:xfrm>
          <a:prstGeom prst="line">
            <a:avLst/>
          </a:prstGeom>
        </p:spPr>
        <p:style>
          <a:lnRef idx="1">
            <a:schemeClr val="accent1"/>
          </a:lnRef>
          <a:fillRef idx="0">
            <a:schemeClr val="accent1"/>
          </a:fillRef>
          <a:effectRef idx="0">
            <a:schemeClr val="accent1"/>
          </a:effectRef>
          <a:fontRef idx="minor">
            <a:schemeClr val="tx1"/>
          </a:fontRef>
        </p:style>
      </p:cxnSp>
      <p:sp>
        <p:nvSpPr>
          <p:cNvPr id="22" name="Espace réservé de la date 1">
            <a:extLst>
              <a:ext uri="{FF2B5EF4-FFF2-40B4-BE49-F238E27FC236}">
                <a16:creationId xmlns:a16="http://schemas.microsoft.com/office/drawing/2014/main" id="{AF531FC9-1CAC-06E2-8BE3-C127DE99ACE7}"/>
              </a:ext>
            </a:extLst>
          </p:cNvPr>
          <p:cNvSpPr>
            <a:spLocks noGrp="1"/>
          </p:cNvSpPr>
          <p:nvPr>
            <p:ph type="dt" sz="half" idx="10"/>
          </p:nvPr>
        </p:nvSpPr>
        <p:spPr>
          <a:xfrm>
            <a:off x="457200" y="4767264"/>
            <a:ext cx="3322712"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1" u="none" strike="noStrike" kern="1200" cap="none" spc="0" normalizeH="0" baseline="0" noProof="0">
                <a:ln>
                  <a:noFill/>
                </a:ln>
                <a:solidFill>
                  <a:srgbClr val="C00000"/>
                </a:solidFill>
                <a:effectLst/>
                <a:uLnTx/>
                <a:uFillTx/>
                <a:latin typeface="Lato"/>
                <a:ea typeface="+mn-ea"/>
                <a:cs typeface="+mn-cs"/>
              </a:rPr>
              <a:t>Conseil communautaire – 17 novembre 2022</a:t>
            </a:r>
          </a:p>
        </p:txBody>
      </p:sp>
      <p:sp>
        <p:nvSpPr>
          <p:cNvPr id="23" name="Espace réservé du numéro de diapositive 9">
            <a:extLst>
              <a:ext uri="{FF2B5EF4-FFF2-40B4-BE49-F238E27FC236}">
                <a16:creationId xmlns:a16="http://schemas.microsoft.com/office/drawing/2014/main" id="{0D789CC3-DC1B-4F97-7FEB-5A4A245EF14B}"/>
              </a:ext>
            </a:extLst>
          </p:cNvPr>
          <p:cNvSpPr>
            <a:spLocks noGrp="1"/>
          </p:cNvSpPr>
          <p:nvPr>
            <p:ph type="sldNum" sz="quarter" idx="12"/>
          </p:nvPr>
        </p:nvSpPr>
        <p:spPr>
          <a:xfrm>
            <a:off x="7236296" y="4767264"/>
            <a:ext cx="648072" cy="273844"/>
          </a:xfrm>
        </p:spPr>
        <p:txBody>
          <a:bodyPr/>
          <a:lstStyle/>
          <a:p>
            <a:fld id="{7DD352F8-E6D5-40A5-90BA-A89BD40754D9}" type="slidenum">
              <a:rPr lang="fr-FR" smtClean="0">
                <a:solidFill>
                  <a:schemeClr val="accent1"/>
                </a:solidFill>
              </a:rPr>
              <a:pPr/>
              <a:t>86</a:t>
            </a:fld>
            <a:endParaRPr lang="fr-FR" dirty="0">
              <a:solidFill>
                <a:schemeClr val="accent1"/>
              </a:solidFill>
            </a:endParaRPr>
          </a:p>
        </p:txBody>
      </p:sp>
    </p:spTree>
    <p:extLst>
      <p:ext uri="{BB962C8B-B14F-4D97-AF65-F5344CB8AC3E}">
        <p14:creationId xmlns:p14="http://schemas.microsoft.com/office/powerpoint/2010/main" val="109152449"/>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307648" y="65846"/>
            <a:ext cx="8728847" cy="777713"/>
          </a:xfrm>
        </p:spPr>
        <p:txBody>
          <a:bodyPr anchor="t">
            <a:normAutofit fontScale="90000"/>
          </a:bodyPr>
          <a:lstStyle/>
          <a:p>
            <a:pPr algn="l"/>
            <a:r>
              <a:rPr lang="fr-FR" sz="4000" b="1" dirty="0">
                <a:solidFill>
                  <a:schemeClr val="tx2"/>
                </a:solidFill>
                <a:latin typeface="Caviar Dreams" pitchFamily="34" charset="0"/>
                <a:cs typeface="Arial" pitchFamily="34" charset="0"/>
              </a:rPr>
              <a:t>Attractivité économique et touristique</a:t>
            </a:r>
            <a:br>
              <a:rPr lang="fr-FR" sz="4000" b="1" dirty="0">
                <a:solidFill>
                  <a:srgbClr val="E44506"/>
                </a:solidFill>
                <a:latin typeface="Caviar Dreams" pitchFamily="34" charset="0"/>
                <a:cs typeface="Arial" pitchFamily="34" charset="0"/>
              </a:rPr>
            </a:br>
            <a:r>
              <a:rPr lang="fr-FR" sz="1600" b="1" dirty="0">
                <a:solidFill>
                  <a:schemeClr val="bg2"/>
                </a:solidFill>
                <a:latin typeface="Caviar Dreams" pitchFamily="34" charset="0"/>
                <a:cs typeface="Arial" pitchFamily="34" charset="0"/>
              </a:rPr>
              <a:t>- </a:t>
            </a:r>
            <a:r>
              <a:rPr lang="fr-FR" sz="1600" b="1" i="1" dirty="0">
                <a:solidFill>
                  <a:schemeClr val="bg2"/>
                </a:solidFill>
                <a:latin typeface="Lato" pitchFamily="34" charset="0"/>
                <a:ea typeface="Lato" pitchFamily="34" charset="0"/>
                <a:cs typeface="Lato" pitchFamily="34" charset="0"/>
              </a:rPr>
              <a:t>Intervention de Monsieur </a:t>
            </a:r>
            <a:r>
              <a:rPr lang="fr-FR" sz="1600" b="1" i="1" dirty="0">
                <a:solidFill>
                  <a:schemeClr val="tx2">
                    <a:lumMod val="50000"/>
                  </a:schemeClr>
                </a:solidFill>
                <a:latin typeface="Lato" pitchFamily="34" charset="0"/>
                <a:ea typeface="Lato" pitchFamily="34" charset="0"/>
                <a:cs typeface="Lato" pitchFamily="34" charset="0"/>
              </a:rPr>
              <a:t>Nicolas RAGOT</a:t>
            </a:r>
            <a:endParaRPr lang="fr-FR" sz="1400" b="1" dirty="0">
              <a:solidFill>
                <a:srgbClr val="432918"/>
              </a:solidFill>
              <a:latin typeface="Caviar Dreams" pitchFamily="34" charset="0"/>
            </a:endParaRPr>
          </a:p>
        </p:txBody>
      </p:sp>
      <p:sp>
        <p:nvSpPr>
          <p:cNvPr id="10" name="Espace réservé du contenu 9"/>
          <p:cNvSpPr>
            <a:spLocks noGrp="1"/>
          </p:cNvSpPr>
          <p:nvPr>
            <p:ph idx="1"/>
          </p:nvPr>
        </p:nvSpPr>
        <p:spPr>
          <a:xfrm>
            <a:off x="457200" y="915570"/>
            <a:ext cx="8229600" cy="3939350"/>
          </a:xfrm>
        </p:spPr>
        <p:txBody>
          <a:bodyPr vert="horz" lIns="91440" tIns="45720" rIns="91440" bIns="45720" rtlCol="0" anchor="t">
            <a:normAutofit/>
          </a:bodyPr>
          <a:lstStyle/>
          <a:p>
            <a:pPr marL="0" indent="0" algn="just">
              <a:spcBef>
                <a:spcPts val="0"/>
              </a:spcBef>
              <a:spcAft>
                <a:spcPts val="600"/>
              </a:spcAft>
              <a:buNone/>
              <a:tabLst>
                <a:tab pos="457189" algn="l"/>
              </a:tabLst>
            </a:pPr>
            <a:r>
              <a:rPr lang="fr-FR" sz="2000" b="1" dirty="0">
                <a:solidFill>
                  <a:schemeClr val="tx2"/>
                </a:solidFill>
                <a:ea typeface="+mj-ea"/>
                <a:cs typeface="Arial" pitchFamily="34" charset="0"/>
              </a:rPr>
              <a:t>12. Plan d'actions de la stratégie d'attractivité économique et touristique</a:t>
            </a:r>
          </a:p>
          <a:p>
            <a:pPr marL="0" indent="0" algn="just">
              <a:spcBef>
                <a:spcPts val="0"/>
              </a:spcBef>
              <a:spcAft>
                <a:spcPts val="600"/>
              </a:spcAft>
              <a:buNone/>
              <a:tabLst>
                <a:tab pos="457189" algn="l"/>
              </a:tabLst>
            </a:pPr>
            <a:endParaRPr lang="fr-FR" sz="2000" b="1" dirty="0">
              <a:solidFill>
                <a:schemeClr val="bg1"/>
              </a:solidFill>
              <a:latin typeface="Lato" panose="020F0502020204030203" pitchFamily="34" charset="0"/>
              <a:ea typeface="SimSun;宋体"/>
              <a:cs typeface="Arial" panose="020B0604020202020204" pitchFamily="34" charset="0"/>
            </a:endParaRPr>
          </a:p>
          <a:p>
            <a:pPr marL="0" indent="0" algn="just">
              <a:spcBef>
                <a:spcPts val="0"/>
              </a:spcBef>
              <a:spcAft>
                <a:spcPts val="600"/>
              </a:spcAft>
              <a:buNone/>
              <a:tabLst>
                <a:tab pos="457189" algn="l"/>
              </a:tabLst>
            </a:pPr>
            <a:r>
              <a:rPr lang="fr-FR" sz="2000" b="1" u="sng" dirty="0">
                <a:solidFill>
                  <a:schemeClr val="tx2"/>
                </a:solidFill>
                <a:latin typeface="Lato" panose="020F0502020204030203" pitchFamily="34" charset="0"/>
                <a:ea typeface="SimSun;宋体"/>
                <a:cs typeface="Arial" panose="020B0604020202020204" pitchFamily="34" charset="0"/>
              </a:rPr>
              <a:t>Appel à candidature pour rejoindre le groupe d’élus</a:t>
            </a:r>
          </a:p>
          <a:p>
            <a:pPr algn="just">
              <a:spcBef>
                <a:spcPts val="0"/>
              </a:spcBef>
              <a:spcAft>
                <a:spcPts val="600"/>
              </a:spcAft>
              <a:tabLst>
                <a:tab pos="457189" algn="l"/>
              </a:tabLst>
            </a:pPr>
            <a:r>
              <a:rPr lang="fr-FR" sz="2000" dirty="0">
                <a:solidFill>
                  <a:schemeClr val="bg1"/>
                </a:solidFill>
                <a:latin typeface="Calibri" panose="020F0502020204030204" pitchFamily="34" charset="0"/>
                <a:ea typeface="SimSun;宋体"/>
                <a:cs typeface="Times New Roman" panose="02020603050405020304" pitchFamily="18" charset="0"/>
              </a:rPr>
              <a:t>Délai : jusqu’au 25 novembre 2022</a:t>
            </a:r>
          </a:p>
          <a:p>
            <a:pPr algn="just">
              <a:spcBef>
                <a:spcPts val="0"/>
              </a:spcBef>
              <a:spcAft>
                <a:spcPts val="600"/>
              </a:spcAft>
              <a:tabLst>
                <a:tab pos="457189" algn="l"/>
              </a:tabLst>
            </a:pPr>
            <a:r>
              <a:rPr lang="fr-FR" sz="2000" dirty="0">
                <a:solidFill>
                  <a:schemeClr val="bg1"/>
                </a:solidFill>
                <a:latin typeface="Calibri" panose="020F0502020204030204" pitchFamily="34" charset="0"/>
                <a:ea typeface="SimSun;宋体"/>
                <a:cs typeface="Times New Roman" panose="02020603050405020304" pitchFamily="18" charset="0"/>
              </a:rPr>
              <a:t>Contact : </a:t>
            </a:r>
            <a:r>
              <a:rPr lang="fr-FR" sz="1800" u="sng" dirty="0">
                <a:solidFill>
                  <a:srgbClr val="0563C1"/>
                </a:solidFill>
                <a:effectLst/>
                <a:latin typeface="Calibri" panose="020F0502020204030204" pitchFamily="34" charset="0"/>
                <a:ea typeface="Calibri" panose="020F0502020204030204" pitchFamily="34" charset="0"/>
                <a:hlinkClick r:id="rId3"/>
              </a:rPr>
              <a:t>attractivite@melloisenpoitou.fr</a:t>
            </a:r>
            <a:endParaRPr lang="fr-FR" sz="2000" dirty="0">
              <a:solidFill>
                <a:schemeClr val="bg1"/>
              </a:solidFill>
              <a:latin typeface="Calibri" panose="020F0502020204030204" pitchFamily="34" charset="0"/>
              <a:ea typeface="SimSun;宋体"/>
              <a:cs typeface="Times New Roman" panose="02020603050405020304" pitchFamily="18" charset="0"/>
            </a:endParaRPr>
          </a:p>
        </p:txBody>
      </p:sp>
      <p:sp>
        <p:nvSpPr>
          <p:cNvPr id="3" name="Espace réservé de la date 2">
            <a:extLst>
              <a:ext uri="{FF2B5EF4-FFF2-40B4-BE49-F238E27FC236}">
                <a16:creationId xmlns:a16="http://schemas.microsoft.com/office/drawing/2014/main" id="{25D083A3-41B7-494D-831B-8F535BC98FDE}"/>
              </a:ext>
            </a:extLst>
          </p:cNvPr>
          <p:cNvSpPr>
            <a:spLocks noGrp="1"/>
          </p:cNvSpPr>
          <p:nvPr>
            <p:ph type="dt" sz="half" idx="10"/>
          </p:nvPr>
        </p:nvSpPr>
        <p:spPr/>
        <p:txBody>
          <a:bodyPr/>
          <a:lstStyle/>
          <a:p>
            <a:r>
              <a:rPr lang="fr-FR" i="1">
                <a:latin typeface="Lato"/>
              </a:rPr>
              <a:t>Conseil communautaire – 17 novembre 2022</a:t>
            </a:r>
            <a:endParaRPr lang="fr-FR" i="1" dirty="0">
              <a:latin typeface="Lato"/>
            </a:endParaRPr>
          </a:p>
        </p:txBody>
      </p:sp>
      <p:cxnSp>
        <p:nvCxnSpPr>
          <p:cNvPr id="11" name="Connecteur droit 10">
            <a:extLst>
              <a:ext uri="{FF2B5EF4-FFF2-40B4-BE49-F238E27FC236}">
                <a16:creationId xmlns:a16="http://schemas.microsoft.com/office/drawing/2014/main" id="{6EDD3141-DAE1-4EA6-81F0-2BB84AC71E42}"/>
              </a:ext>
            </a:extLst>
          </p:cNvPr>
          <p:cNvCxnSpPr>
            <a:cxnSpLocks/>
          </p:cNvCxnSpPr>
          <p:nvPr/>
        </p:nvCxnSpPr>
        <p:spPr>
          <a:xfrm>
            <a:off x="3923928" y="4948014"/>
            <a:ext cx="3456384" cy="0"/>
          </a:xfrm>
          <a:prstGeom prst="line">
            <a:avLst/>
          </a:prstGeom>
        </p:spPr>
        <p:style>
          <a:lnRef idx="1">
            <a:schemeClr val="accent1"/>
          </a:lnRef>
          <a:fillRef idx="0">
            <a:schemeClr val="accent1"/>
          </a:fillRef>
          <a:effectRef idx="0">
            <a:schemeClr val="accent1"/>
          </a:effectRef>
          <a:fontRef idx="minor">
            <a:schemeClr val="tx1"/>
          </a:fontRef>
        </p:style>
      </p:cxnSp>
      <p:sp>
        <p:nvSpPr>
          <p:cNvPr id="4" name="Espace réservé du numéro de diapositive 3">
            <a:extLst>
              <a:ext uri="{FF2B5EF4-FFF2-40B4-BE49-F238E27FC236}">
                <a16:creationId xmlns:a16="http://schemas.microsoft.com/office/drawing/2014/main" id="{737F34B8-9776-B8C2-C445-8FEB102A359E}"/>
              </a:ext>
            </a:extLst>
          </p:cNvPr>
          <p:cNvSpPr>
            <a:spLocks noGrp="1"/>
          </p:cNvSpPr>
          <p:nvPr>
            <p:ph type="sldNum" sz="quarter" idx="12"/>
          </p:nvPr>
        </p:nvSpPr>
        <p:spPr/>
        <p:txBody>
          <a:bodyPr/>
          <a:lstStyle/>
          <a:p>
            <a:fld id="{7DD352F8-E6D5-40A5-90BA-A89BD40754D9}" type="slidenum">
              <a:rPr lang="fr-FR" smtClean="0"/>
              <a:pPr/>
              <a:t>87</a:t>
            </a:fld>
            <a:endParaRPr lang="fr-FR"/>
          </a:p>
        </p:txBody>
      </p:sp>
    </p:spTree>
    <p:extLst>
      <p:ext uri="{BB962C8B-B14F-4D97-AF65-F5344CB8AC3E}">
        <p14:creationId xmlns:p14="http://schemas.microsoft.com/office/powerpoint/2010/main" val="2277801675"/>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307648" y="65846"/>
            <a:ext cx="8728847" cy="777713"/>
          </a:xfrm>
        </p:spPr>
        <p:txBody>
          <a:bodyPr anchor="t">
            <a:normAutofit fontScale="90000"/>
          </a:bodyPr>
          <a:lstStyle/>
          <a:p>
            <a:pPr algn="l"/>
            <a:r>
              <a:rPr lang="fr-FR" sz="4000" b="1" dirty="0">
                <a:solidFill>
                  <a:schemeClr val="tx2"/>
                </a:solidFill>
                <a:latin typeface="Caviar Dreams" pitchFamily="34" charset="0"/>
                <a:cs typeface="Arial" pitchFamily="34" charset="0"/>
              </a:rPr>
              <a:t>Attractivité économique et touristique</a:t>
            </a:r>
            <a:br>
              <a:rPr lang="fr-FR" sz="4000" b="1" dirty="0">
                <a:solidFill>
                  <a:srgbClr val="E44506"/>
                </a:solidFill>
                <a:latin typeface="Caviar Dreams" pitchFamily="34" charset="0"/>
                <a:cs typeface="Arial" pitchFamily="34" charset="0"/>
              </a:rPr>
            </a:br>
            <a:r>
              <a:rPr lang="fr-FR" sz="1600" b="1" dirty="0">
                <a:solidFill>
                  <a:schemeClr val="bg2"/>
                </a:solidFill>
                <a:latin typeface="Caviar Dreams" pitchFamily="34" charset="0"/>
                <a:cs typeface="Arial" pitchFamily="34" charset="0"/>
              </a:rPr>
              <a:t>- </a:t>
            </a:r>
            <a:r>
              <a:rPr lang="fr-FR" sz="1600" b="1" i="1" dirty="0">
                <a:solidFill>
                  <a:schemeClr val="bg2"/>
                </a:solidFill>
                <a:latin typeface="Lato" pitchFamily="34" charset="0"/>
                <a:ea typeface="Lato" pitchFamily="34" charset="0"/>
                <a:cs typeface="Lato" pitchFamily="34" charset="0"/>
              </a:rPr>
              <a:t>Intervention de Monsieur </a:t>
            </a:r>
            <a:r>
              <a:rPr lang="fr-FR" sz="1600" b="1" i="1" dirty="0">
                <a:solidFill>
                  <a:schemeClr val="tx2">
                    <a:lumMod val="50000"/>
                  </a:schemeClr>
                </a:solidFill>
                <a:latin typeface="Lato" pitchFamily="34" charset="0"/>
                <a:ea typeface="Lato" pitchFamily="34" charset="0"/>
                <a:cs typeface="Lato" pitchFamily="34" charset="0"/>
              </a:rPr>
              <a:t>Nicolas RAGOT</a:t>
            </a:r>
            <a:endParaRPr lang="fr-FR" sz="1400" b="1" dirty="0">
              <a:solidFill>
                <a:srgbClr val="432918"/>
              </a:solidFill>
              <a:latin typeface="Caviar Dreams" pitchFamily="34" charset="0"/>
            </a:endParaRPr>
          </a:p>
        </p:txBody>
      </p:sp>
      <p:sp>
        <p:nvSpPr>
          <p:cNvPr id="10" name="Espace réservé du contenu 9"/>
          <p:cNvSpPr>
            <a:spLocks noGrp="1"/>
          </p:cNvSpPr>
          <p:nvPr>
            <p:ph idx="1"/>
          </p:nvPr>
        </p:nvSpPr>
        <p:spPr>
          <a:xfrm>
            <a:off x="457200" y="915570"/>
            <a:ext cx="8229600" cy="3939350"/>
          </a:xfrm>
        </p:spPr>
        <p:txBody>
          <a:bodyPr vert="horz" lIns="91440" tIns="45720" rIns="91440" bIns="45720" rtlCol="0" anchor="t">
            <a:normAutofit/>
          </a:bodyPr>
          <a:lstStyle/>
          <a:p>
            <a:pPr marL="0" indent="0" algn="just">
              <a:spcBef>
                <a:spcPts val="0"/>
              </a:spcBef>
              <a:spcAft>
                <a:spcPts val="600"/>
              </a:spcAft>
              <a:buNone/>
              <a:tabLst>
                <a:tab pos="457189" algn="l"/>
              </a:tabLst>
            </a:pPr>
            <a:r>
              <a:rPr lang="fr-FR" sz="2000" b="1" dirty="0">
                <a:solidFill>
                  <a:schemeClr val="tx2"/>
                </a:solidFill>
                <a:ea typeface="+mj-ea"/>
                <a:cs typeface="Arial" pitchFamily="34" charset="0"/>
              </a:rPr>
              <a:t>12. Plan d'actions de la stratégie d'attractivité économique et touristique</a:t>
            </a:r>
          </a:p>
          <a:p>
            <a:pPr marL="0" indent="0" algn="just">
              <a:spcBef>
                <a:spcPts val="0"/>
              </a:spcBef>
              <a:spcAft>
                <a:spcPts val="600"/>
              </a:spcAft>
              <a:buNone/>
              <a:tabLst>
                <a:tab pos="457189" algn="l"/>
              </a:tabLst>
            </a:pPr>
            <a:endParaRPr lang="fr-FR" sz="2000" b="1" dirty="0">
              <a:solidFill>
                <a:schemeClr val="bg1"/>
              </a:solidFill>
              <a:latin typeface="Lato" panose="020F0502020204030203" pitchFamily="34" charset="0"/>
              <a:ea typeface="SimSun;宋体"/>
              <a:cs typeface="Arial" panose="020B0604020202020204" pitchFamily="34" charset="0"/>
            </a:endParaRPr>
          </a:p>
          <a:p>
            <a:pPr marL="0" indent="0" algn="just">
              <a:spcBef>
                <a:spcPts val="0"/>
              </a:spcBef>
              <a:spcAft>
                <a:spcPts val="600"/>
              </a:spcAft>
              <a:buNone/>
              <a:tabLst>
                <a:tab pos="457189" algn="l"/>
              </a:tabLst>
            </a:pPr>
            <a:r>
              <a:rPr lang="fr-FR" sz="2000" b="1" dirty="0">
                <a:solidFill>
                  <a:schemeClr val="bg1"/>
                </a:solidFill>
                <a:latin typeface="Lato" panose="020F0502020204030203" pitchFamily="34" charset="0"/>
                <a:ea typeface="SimSun;宋体"/>
                <a:cs typeface="Arial" panose="020B0604020202020204" pitchFamily="34" charset="0"/>
              </a:rPr>
              <a:t>Le conseil communautaire est invité à : </a:t>
            </a:r>
          </a:p>
          <a:p>
            <a:pPr algn="just">
              <a:spcBef>
                <a:spcPts val="0"/>
              </a:spcBef>
              <a:spcAft>
                <a:spcPts val="600"/>
              </a:spcAft>
              <a:tabLst>
                <a:tab pos="457189" algn="l"/>
              </a:tabLst>
            </a:pPr>
            <a:r>
              <a:rPr lang="fr-FR" sz="2000" b="1" dirty="0">
                <a:solidFill>
                  <a:schemeClr val="bg1"/>
                </a:solidFill>
                <a:latin typeface="Lato" panose="020F0502020204030203" pitchFamily="34" charset="0"/>
                <a:ea typeface="SimSun;宋体"/>
                <a:cs typeface="Arial" panose="020B0604020202020204" pitchFamily="34" charset="0"/>
              </a:rPr>
              <a:t>APPROUVER les fiches-socles de la stratégie d’attractivité économiques et touristique, qui donnent un cadre d’actions suite à l’adoption des enjeux à relever et des objectifs à atteindre ;</a:t>
            </a:r>
          </a:p>
          <a:p>
            <a:pPr algn="just">
              <a:spcBef>
                <a:spcPts val="0"/>
              </a:spcBef>
              <a:spcAft>
                <a:spcPts val="600"/>
              </a:spcAft>
              <a:tabLst>
                <a:tab pos="457189" algn="l"/>
              </a:tabLst>
            </a:pPr>
            <a:r>
              <a:rPr lang="fr-FR" sz="2000" b="1" dirty="0">
                <a:solidFill>
                  <a:schemeClr val="bg1"/>
                </a:solidFill>
                <a:latin typeface="Lato" panose="020F0502020204030203" pitchFamily="34" charset="0"/>
                <a:ea typeface="SimSun;宋体"/>
                <a:cs typeface="Arial" panose="020B0604020202020204" pitchFamily="34" charset="0"/>
              </a:rPr>
              <a:t>FAIRE APPEL aux élus communautaires intéressés pour rejoindre le groupe de travail chargé de suivre la mise en œuvre concrète de cette stratégie.</a:t>
            </a:r>
            <a:endParaRPr lang="fr-FR" sz="2000" b="1" dirty="0">
              <a:solidFill>
                <a:schemeClr val="bg1"/>
              </a:solidFill>
              <a:latin typeface="Calibri" panose="020F0502020204030204" pitchFamily="34" charset="0"/>
              <a:ea typeface="SimSun;宋体"/>
              <a:cs typeface="Times New Roman" panose="02020603050405020304" pitchFamily="18" charset="0"/>
            </a:endParaRPr>
          </a:p>
        </p:txBody>
      </p:sp>
      <p:sp>
        <p:nvSpPr>
          <p:cNvPr id="3" name="Espace réservé de la date 2">
            <a:extLst>
              <a:ext uri="{FF2B5EF4-FFF2-40B4-BE49-F238E27FC236}">
                <a16:creationId xmlns:a16="http://schemas.microsoft.com/office/drawing/2014/main" id="{25D083A3-41B7-494D-831B-8F535BC98FDE}"/>
              </a:ext>
            </a:extLst>
          </p:cNvPr>
          <p:cNvSpPr>
            <a:spLocks noGrp="1"/>
          </p:cNvSpPr>
          <p:nvPr>
            <p:ph type="dt" sz="half" idx="10"/>
          </p:nvPr>
        </p:nvSpPr>
        <p:spPr/>
        <p:txBody>
          <a:bodyPr/>
          <a:lstStyle/>
          <a:p>
            <a:r>
              <a:rPr lang="fr-FR" i="1">
                <a:latin typeface="Lato"/>
              </a:rPr>
              <a:t>Conseil communautaire – 17 novembre 2022</a:t>
            </a:r>
            <a:endParaRPr lang="fr-FR" i="1" dirty="0">
              <a:latin typeface="Lato"/>
            </a:endParaRPr>
          </a:p>
        </p:txBody>
      </p:sp>
      <p:cxnSp>
        <p:nvCxnSpPr>
          <p:cNvPr id="11" name="Connecteur droit 10">
            <a:extLst>
              <a:ext uri="{FF2B5EF4-FFF2-40B4-BE49-F238E27FC236}">
                <a16:creationId xmlns:a16="http://schemas.microsoft.com/office/drawing/2014/main" id="{6EDD3141-DAE1-4EA6-81F0-2BB84AC71E42}"/>
              </a:ext>
            </a:extLst>
          </p:cNvPr>
          <p:cNvCxnSpPr>
            <a:cxnSpLocks/>
          </p:cNvCxnSpPr>
          <p:nvPr/>
        </p:nvCxnSpPr>
        <p:spPr>
          <a:xfrm>
            <a:off x="3923928" y="4948014"/>
            <a:ext cx="3456384" cy="0"/>
          </a:xfrm>
          <a:prstGeom prst="line">
            <a:avLst/>
          </a:prstGeom>
        </p:spPr>
        <p:style>
          <a:lnRef idx="1">
            <a:schemeClr val="accent1"/>
          </a:lnRef>
          <a:fillRef idx="0">
            <a:schemeClr val="accent1"/>
          </a:fillRef>
          <a:effectRef idx="0">
            <a:schemeClr val="accent1"/>
          </a:effectRef>
          <a:fontRef idx="minor">
            <a:schemeClr val="tx1"/>
          </a:fontRef>
        </p:style>
      </p:cxnSp>
      <p:sp>
        <p:nvSpPr>
          <p:cNvPr id="4" name="Espace réservé du numéro de diapositive 3">
            <a:extLst>
              <a:ext uri="{FF2B5EF4-FFF2-40B4-BE49-F238E27FC236}">
                <a16:creationId xmlns:a16="http://schemas.microsoft.com/office/drawing/2014/main" id="{737F34B8-9776-B8C2-C445-8FEB102A359E}"/>
              </a:ext>
            </a:extLst>
          </p:cNvPr>
          <p:cNvSpPr>
            <a:spLocks noGrp="1"/>
          </p:cNvSpPr>
          <p:nvPr>
            <p:ph type="sldNum" sz="quarter" idx="12"/>
          </p:nvPr>
        </p:nvSpPr>
        <p:spPr/>
        <p:txBody>
          <a:bodyPr/>
          <a:lstStyle/>
          <a:p>
            <a:fld id="{7DD352F8-E6D5-40A5-90BA-A89BD40754D9}" type="slidenum">
              <a:rPr lang="fr-FR" smtClean="0"/>
              <a:pPr/>
              <a:t>88</a:t>
            </a:fld>
            <a:endParaRPr lang="fr-FR"/>
          </a:p>
        </p:txBody>
      </p:sp>
    </p:spTree>
    <p:extLst>
      <p:ext uri="{BB962C8B-B14F-4D97-AF65-F5344CB8AC3E}">
        <p14:creationId xmlns:p14="http://schemas.microsoft.com/office/powerpoint/2010/main" val="490106228"/>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334944" y="-42892"/>
            <a:ext cx="8728847" cy="777713"/>
          </a:xfrm>
        </p:spPr>
        <p:txBody>
          <a:bodyPr anchor="t">
            <a:normAutofit fontScale="90000"/>
          </a:bodyPr>
          <a:lstStyle/>
          <a:p>
            <a:pPr algn="l"/>
            <a:r>
              <a:rPr lang="fr-FR" sz="4000" b="1" dirty="0">
                <a:solidFill>
                  <a:schemeClr val="tx2"/>
                </a:solidFill>
                <a:latin typeface="Caviar Dreams" pitchFamily="34" charset="0"/>
                <a:cs typeface="Arial" pitchFamily="34" charset="0"/>
              </a:rPr>
              <a:t>Attractivité économique et touristique</a:t>
            </a:r>
            <a:br>
              <a:rPr lang="fr-FR" sz="4000" b="1" dirty="0">
                <a:solidFill>
                  <a:srgbClr val="E44506"/>
                </a:solidFill>
                <a:latin typeface="Caviar Dreams" pitchFamily="34" charset="0"/>
                <a:cs typeface="Arial" pitchFamily="34" charset="0"/>
              </a:rPr>
            </a:br>
            <a:r>
              <a:rPr lang="fr-FR" sz="1600" b="1" dirty="0">
                <a:solidFill>
                  <a:schemeClr val="bg2"/>
                </a:solidFill>
                <a:latin typeface="Caviar Dreams" pitchFamily="34" charset="0"/>
                <a:cs typeface="Arial" pitchFamily="34" charset="0"/>
              </a:rPr>
              <a:t>- </a:t>
            </a:r>
            <a:r>
              <a:rPr lang="fr-FR" sz="1600" b="1" i="1" dirty="0">
                <a:solidFill>
                  <a:schemeClr val="bg2"/>
                </a:solidFill>
                <a:latin typeface="Lato" pitchFamily="34" charset="0"/>
                <a:ea typeface="Lato" pitchFamily="34" charset="0"/>
                <a:cs typeface="Lato" pitchFamily="34" charset="0"/>
              </a:rPr>
              <a:t>Intervention de Monsieur </a:t>
            </a:r>
            <a:r>
              <a:rPr lang="fr-FR" sz="1600" b="1" i="1" dirty="0">
                <a:solidFill>
                  <a:schemeClr val="tx2">
                    <a:lumMod val="50000"/>
                  </a:schemeClr>
                </a:solidFill>
                <a:latin typeface="Lato" pitchFamily="34" charset="0"/>
                <a:ea typeface="Lato" pitchFamily="34" charset="0"/>
                <a:cs typeface="Lato" pitchFamily="34" charset="0"/>
              </a:rPr>
              <a:t>Nicolas RAGOT</a:t>
            </a:r>
            <a:endParaRPr lang="fr-FR" sz="1400" b="1" dirty="0">
              <a:solidFill>
                <a:srgbClr val="432918"/>
              </a:solidFill>
              <a:latin typeface="Caviar Dreams" pitchFamily="34" charset="0"/>
            </a:endParaRPr>
          </a:p>
        </p:txBody>
      </p:sp>
      <p:sp>
        <p:nvSpPr>
          <p:cNvPr id="10" name="Espace réservé du contenu 9"/>
          <p:cNvSpPr>
            <a:spLocks noGrp="1"/>
          </p:cNvSpPr>
          <p:nvPr>
            <p:ph idx="1"/>
          </p:nvPr>
        </p:nvSpPr>
        <p:spPr>
          <a:xfrm>
            <a:off x="457200" y="734820"/>
            <a:ext cx="8229600" cy="3851695"/>
          </a:xfrm>
        </p:spPr>
        <p:txBody>
          <a:bodyPr vert="horz" lIns="91440" tIns="45720" rIns="91440" bIns="45720" rtlCol="0" anchor="t">
            <a:normAutofit/>
          </a:bodyPr>
          <a:lstStyle/>
          <a:p>
            <a:pPr marL="0" indent="0" algn="just">
              <a:spcBef>
                <a:spcPts val="0"/>
              </a:spcBef>
              <a:spcAft>
                <a:spcPts val="600"/>
              </a:spcAft>
              <a:buNone/>
              <a:tabLst>
                <a:tab pos="457189" algn="l"/>
              </a:tabLst>
            </a:pPr>
            <a:r>
              <a:rPr lang="fr-FR" sz="1600" b="1" dirty="0">
                <a:solidFill>
                  <a:schemeClr val="tx2"/>
                </a:solidFill>
                <a:ea typeface="+mj-ea"/>
                <a:cs typeface="Arial" pitchFamily="34" charset="0"/>
              </a:rPr>
              <a:t>13. Dispositif d'aide à l'immobilier permettant de développer les filières agricoles et agroalimentaires, génératrices de valeur ajoutée locale</a:t>
            </a:r>
          </a:p>
          <a:p>
            <a:pPr marL="0" indent="0" algn="just">
              <a:spcBef>
                <a:spcPts val="0"/>
              </a:spcBef>
              <a:spcAft>
                <a:spcPts val="600"/>
              </a:spcAft>
              <a:buNone/>
              <a:tabLst>
                <a:tab pos="457189" algn="l"/>
              </a:tabLst>
            </a:pPr>
            <a:endParaRPr lang="fr-FR" sz="2000" b="1" dirty="0">
              <a:solidFill>
                <a:schemeClr val="tx2"/>
              </a:solidFill>
              <a:ea typeface="+mj-ea"/>
              <a:cs typeface="Arial" pitchFamily="34" charset="0"/>
            </a:endParaRPr>
          </a:p>
        </p:txBody>
      </p:sp>
      <p:sp>
        <p:nvSpPr>
          <p:cNvPr id="3" name="Espace réservé de la date 2">
            <a:extLst>
              <a:ext uri="{FF2B5EF4-FFF2-40B4-BE49-F238E27FC236}">
                <a16:creationId xmlns:a16="http://schemas.microsoft.com/office/drawing/2014/main" id="{25D083A3-41B7-494D-831B-8F535BC98FDE}"/>
              </a:ext>
            </a:extLst>
          </p:cNvPr>
          <p:cNvSpPr>
            <a:spLocks noGrp="1"/>
          </p:cNvSpPr>
          <p:nvPr>
            <p:ph type="dt" sz="half" idx="10"/>
          </p:nvPr>
        </p:nvSpPr>
        <p:spPr/>
        <p:txBody>
          <a:bodyPr/>
          <a:lstStyle/>
          <a:p>
            <a:r>
              <a:rPr lang="fr-FR" i="1">
                <a:latin typeface="Lato"/>
              </a:rPr>
              <a:t>Conseil communautaire – 17 novembre 2022</a:t>
            </a:r>
            <a:endParaRPr lang="fr-FR" i="1" dirty="0">
              <a:latin typeface="Lato"/>
            </a:endParaRPr>
          </a:p>
        </p:txBody>
      </p:sp>
      <p:cxnSp>
        <p:nvCxnSpPr>
          <p:cNvPr id="11" name="Connecteur droit 10">
            <a:extLst>
              <a:ext uri="{FF2B5EF4-FFF2-40B4-BE49-F238E27FC236}">
                <a16:creationId xmlns:a16="http://schemas.microsoft.com/office/drawing/2014/main" id="{6EDD3141-DAE1-4EA6-81F0-2BB84AC71E42}"/>
              </a:ext>
            </a:extLst>
          </p:cNvPr>
          <p:cNvCxnSpPr>
            <a:cxnSpLocks/>
          </p:cNvCxnSpPr>
          <p:nvPr/>
        </p:nvCxnSpPr>
        <p:spPr>
          <a:xfrm>
            <a:off x="3923928" y="4948014"/>
            <a:ext cx="3456384" cy="0"/>
          </a:xfrm>
          <a:prstGeom prst="line">
            <a:avLst/>
          </a:prstGeom>
        </p:spPr>
        <p:style>
          <a:lnRef idx="1">
            <a:schemeClr val="accent1"/>
          </a:lnRef>
          <a:fillRef idx="0">
            <a:schemeClr val="accent1"/>
          </a:fillRef>
          <a:effectRef idx="0">
            <a:schemeClr val="accent1"/>
          </a:effectRef>
          <a:fontRef idx="minor">
            <a:schemeClr val="tx1"/>
          </a:fontRef>
        </p:style>
      </p:cxnSp>
      <p:sp>
        <p:nvSpPr>
          <p:cNvPr id="4" name="Titre 8">
            <a:extLst>
              <a:ext uri="{FF2B5EF4-FFF2-40B4-BE49-F238E27FC236}">
                <a16:creationId xmlns:a16="http://schemas.microsoft.com/office/drawing/2014/main" id="{96E3C817-B96A-C8F7-86D6-4117400AF510}"/>
              </a:ext>
            </a:extLst>
          </p:cNvPr>
          <p:cNvSpPr txBox="1">
            <a:spLocks/>
          </p:cNvSpPr>
          <p:nvPr/>
        </p:nvSpPr>
        <p:spPr>
          <a:xfrm>
            <a:off x="334944" y="1376382"/>
            <a:ext cx="7620370" cy="453189"/>
          </a:xfrm>
          <a:prstGeom prst="rect">
            <a:avLst/>
          </a:prstGeom>
        </p:spPr>
        <p:txBody>
          <a:bodyPr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685800"/>
            <a:r>
              <a:rPr lang="fr-FR" sz="1800" b="1" u="sng" dirty="0">
                <a:solidFill>
                  <a:srgbClr val="C00000"/>
                </a:solidFill>
                <a:latin typeface="Lato"/>
              </a:rPr>
              <a:t>Contexte et objectifs  </a:t>
            </a:r>
            <a:endParaRPr lang="fr-FR" sz="1800" b="1" u="sng" dirty="0">
              <a:solidFill>
                <a:srgbClr val="C00000"/>
              </a:solidFill>
              <a:latin typeface="Calibri Light" panose="020F0302020204030204"/>
              <a:ea typeface="+mj-lt"/>
              <a:cs typeface="Calibri Light" panose="020F0302020204030204"/>
            </a:endParaRPr>
          </a:p>
          <a:p>
            <a:pPr defTabSz="685800"/>
            <a:endParaRPr lang="fr-FR" sz="3300" b="1" dirty="0">
              <a:solidFill>
                <a:srgbClr val="432918"/>
              </a:solidFill>
              <a:latin typeface="Caviar Dreams" pitchFamily="34" charset="0"/>
            </a:endParaRPr>
          </a:p>
        </p:txBody>
      </p:sp>
      <p:sp>
        <p:nvSpPr>
          <p:cNvPr id="5" name="Espace réservé du contenu 9">
            <a:extLst>
              <a:ext uri="{FF2B5EF4-FFF2-40B4-BE49-F238E27FC236}">
                <a16:creationId xmlns:a16="http://schemas.microsoft.com/office/drawing/2014/main" id="{ABF50A80-EC75-93AC-8878-D1860386B401}"/>
              </a:ext>
            </a:extLst>
          </p:cNvPr>
          <p:cNvSpPr txBox="1">
            <a:spLocks/>
          </p:cNvSpPr>
          <p:nvPr/>
        </p:nvSpPr>
        <p:spPr>
          <a:xfrm rot="10800000" flipV="1">
            <a:off x="409787" y="1602978"/>
            <a:ext cx="8579159" cy="1937543"/>
          </a:xfrm>
          <a:prstGeom prst="rect">
            <a:avLst/>
          </a:prstGeom>
        </p:spPr>
        <p:txBody>
          <a:bodyPr vert="horz" lIns="68580" tIns="34290" rIns="68580" bIns="34290" rtlCol="0" anchor="t">
            <a:normAutofit fontScale="2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1450" indent="-171450" defTabSz="685800">
              <a:spcBef>
                <a:spcPts val="750"/>
              </a:spcBef>
            </a:pPr>
            <a:endParaRPr lang="fr-FR" sz="1950" b="1" dirty="0">
              <a:solidFill>
                <a:srgbClr val="C00000"/>
              </a:solidFill>
              <a:latin typeface="Lato"/>
            </a:endParaRPr>
          </a:p>
          <a:p>
            <a:pPr defTabSz="685800">
              <a:spcBef>
                <a:spcPts val="750"/>
              </a:spcBef>
            </a:pPr>
            <a:r>
              <a:rPr lang="fr-FR" sz="4800" b="1" dirty="0">
                <a:solidFill>
                  <a:srgbClr val="C00000"/>
                </a:solidFill>
                <a:latin typeface="Lato"/>
              </a:rPr>
              <a:t>Déploiement de la stratégie Attractivité sur le volet Agricole et Alimentaire</a:t>
            </a:r>
            <a:endParaRPr lang="fr-FR" sz="4800" b="1" dirty="0">
              <a:solidFill>
                <a:prstClr val="black"/>
              </a:solidFill>
              <a:latin typeface="Lato"/>
              <a:ea typeface="Lato" panose="020F0502020204030203" pitchFamily="34" charset="0"/>
              <a:cs typeface="Lato" panose="020F0502020204030203" pitchFamily="34" charset="0"/>
            </a:endParaRPr>
          </a:p>
          <a:p>
            <a:pPr marL="0" indent="0" algn="just" defTabSz="685800">
              <a:lnSpc>
                <a:spcPct val="127000"/>
              </a:lnSpc>
              <a:spcBef>
                <a:spcPct val="0"/>
              </a:spcBef>
              <a:buNone/>
            </a:pPr>
            <a:r>
              <a:rPr lang="fr-FR" sz="4800" dirty="0">
                <a:solidFill>
                  <a:prstClr val="black"/>
                </a:solidFill>
                <a:latin typeface="Lato" panose="020F0502020204030203" pitchFamily="34" charset="0"/>
                <a:ea typeface="Lato" panose="020F0502020204030203" pitchFamily="34" charset="0"/>
                <a:cs typeface="Lato" panose="020F0502020204030203" pitchFamily="34" charset="0"/>
              </a:rPr>
              <a:t>- Fiche socle : Soutenir les projets agricoles : installation et transmission-reprise</a:t>
            </a:r>
          </a:p>
          <a:p>
            <a:pPr marL="514350" lvl="1" indent="-171450" defTabSz="685800">
              <a:spcBef>
                <a:spcPts val="375"/>
              </a:spcBef>
              <a:buFont typeface="Symbol" panose="05050102010706020507" pitchFamily="18" charset="2"/>
              <a:buChar char="Þ"/>
            </a:pPr>
            <a:r>
              <a:rPr lang="fr-FR" sz="4800" dirty="0">
                <a:solidFill>
                  <a:prstClr val="black"/>
                </a:solidFill>
                <a:latin typeface="Lato" panose="020F0502020204030203" pitchFamily="34" charset="0"/>
                <a:ea typeface="Lato" panose="020F0502020204030203" pitchFamily="34" charset="0"/>
                <a:cs typeface="Lato" panose="020F0502020204030203" pitchFamily="34" charset="0"/>
              </a:rPr>
              <a:t> Objectif : Accompagnements financiers des projets agricoles en complément des dispositifs déjà existants</a:t>
            </a:r>
          </a:p>
          <a:p>
            <a:pPr marL="0" indent="0" algn="just" defTabSz="685800">
              <a:lnSpc>
                <a:spcPct val="127000"/>
              </a:lnSpc>
              <a:spcBef>
                <a:spcPct val="0"/>
              </a:spcBef>
              <a:buNone/>
            </a:pPr>
            <a:r>
              <a:rPr lang="fr-FR" sz="4800" dirty="0">
                <a:solidFill>
                  <a:prstClr val="black"/>
                </a:solidFill>
                <a:latin typeface="Lato" panose="020F0502020204030203" pitchFamily="34" charset="0"/>
                <a:ea typeface="Lato" panose="020F0502020204030203" pitchFamily="34" charset="0"/>
                <a:cs typeface="Lato" panose="020F0502020204030203" pitchFamily="34" charset="0"/>
              </a:rPr>
              <a:t>- L’EPCI a la compétence « Immobilier d’entreprise »</a:t>
            </a:r>
          </a:p>
          <a:p>
            <a:pPr marL="0" indent="0" algn="just" defTabSz="685800">
              <a:lnSpc>
                <a:spcPct val="127000"/>
              </a:lnSpc>
              <a:spcBef>
                <a:spcPct val="0"/>
              </a:spcBef>
              <a:buNone/>
            </a:pPr>
            <a:r>
              <a:rPr lang="fr-FR" sz="4800" dirty="0">
                <a:solidFill>
                  <a:prstClr val="black"/>
                </a:solidFill>
                <a:latin typeface="Lato" panose="020F0502020204030203" pitchFamily="34" charset="0"/>
                <a:ea typeface="Lato" panose="020F0502020204030203" pitchFamily="34" charset="0"/>
                <a:cs typeface="Lato" panose="020F0502020204030203" pitchFamily="34" charset="0"/>
              </a:rPr>
              <a:t>- Expérimentation d’un accompagnement financier pour l’immobilier spécifique aux activités agricoles </a:t>
            </a:r>
          </a:p>
          <a:p>
            <a:pPr marL="0" indent="0" algn="just" defTabSz="685800">
              <a:lnSpc>
                <a:spcPct val="127000"/>
              </a:lnSpc>
              <a:spcBef>
                <a:spcPct val="0"/>
              </a:spcBef>
              <a:buNone/>
            </a:pPr>
            <a:r>
              <a:rPr lang="fr-FR" sz="4800" dirty="0">
                <a:solidFill>
                  <a:prstClr val="black"/>
                </a:solidFill>
                <a:latin typeface="Lato" panose="020F0502020204030203" pitchFamily="34" charset="0"/>
                <a:ea typeface="Lato" panose="020F0502020204030203" pitchFamily="34" charset="0"/>
                <a:cs typeface="Lato" panose="020F0502020204030203" pitchFamily="34" charset="0"/>
              </a:rPr>
              <a:t>- Enveloppe budgétaire 2022 : 50 000 €</a:t>
            </a:r>
          </a:p>
          <a:p>
            <a:pPr marL="171450" indent="-171450" defTabSz="685800">
              <a:spcBef>
                <a:spcPts val="750"/>
              </a:spcBef>
            </a:pPr>
            <a:endParaRPr lang="fr-FR" sz="1350" b="1" dirty="0">
              <a:solidFill>
                <a:prstClr val="black"/>
              </a:solidFill>
              <a:latin typeface="Lato"/>
              <a:ea typeface="Lato" panose="020F0502020204030203" pitchFamily="34" charset="0"/>
              <a:cs typeface="Lato" panose="020F0502020204030203" pitchFamily="34" charset="0"/>
            </a:endParaRPr>
          </a:p>
        </p:txBody>
      </p:sp>
      <p:sp>
        <p:nvSpPr>
          <p:cNvPr id="6" name="ZoneTexte 5">
            <a:extLst>
              <a:ext uri="{FF2B5EF4-FFF2-40B4-BE49-F238E27FC236}">
                <a16:creationId xmlns:a16="http://schemas.microsoft.com/office/drawing/2014/main" id="{49A173EC-4D8B-4E66-E849-A1EE71D0C5D4}"/>
              </a:ext>
            </a:extLst>
          </p:cNvPr>
          <p:cNvSpPr txBox="1"/>
          <p:nvPr/>
        </p:nvSpPr>
        <p:spPr>
          <a:xfrm>
            <a:off x="386128" y="3067435"/>
            <a:ext cx="8476789" cy="1775422"/>
          </a:xfrm>
          <a:prstGeom prst="rect">
            <a:avLst/>
          </a:prstGeom>
          <a:noFill/>
        </p:spPr>
        <p:txBody>
          <a:bodyPr wrap="square">
            <a:spAutoFit/>
          </a:bodyPr>
          <a:lstStyle/>
          <a:p>
            <a:pPr marL="285750" indent="-285750" defTabSz="685800">
              <a:lnSpc>
                <a:spcPct val="70000"/>
              </a:lnSpc>
              <a:spcBef>
                <a:spcPts val="750"/>
              </a:spcBef>
              <a:spcAft>
                <a:spcPts val="600"/>
              </a:spcAft>
              <a:buFont typeface="Arial" panose="020B0604020202020204" pitchFamily="34" charset="0"/>
              <a:buChar char="•"/>
            </a:pPr>
            <a:r>
              <a:rPr lang="fr-FR" sz="1200" b="1" dirty="0">
                <a:solidFill>
                  <a:srgbClr val="C00000"/>
                </a:solidFill>
                <a:latin typeface="Lato"/>
              </a:rPr>
              <a:t>Format et calendrier </a:t>
            </a:r>
          </a:p>
          <a:p>
            <a:pPr algn="just" defTabSz="685800">
              <a:lnSpc>
                <a:spcPct val="107000"/>
              </a:lnSpc>
              <a:spcAft>
                <a:spcPts val="600"/>
              </a:spcAft>
            </a:pPr>
            <a:r>
              <a:rPr lang="fr-FR" sz="1200" dirty="0">
                <a:solidFill>
                  <a:prstClr val="black"/>
                </a:solidFill>
                <a:latin typeface="Lato" panose="020F0502020204030203" pitchFamily="34" charset="0"/>
                <a:ea typeface="Lato" panose="020F0502020204030203" pitchFamily="34" charset="0"/>
                <a:cs typeface="Lato" panose="020F0502020204030203" pitchFamily="34" charset="0"/>
              </a:rPr>
              <a:t>- Dispositif sous forme d’appel à projets </a:t>
            </a:r>
          </a:p>
          <a:p>
            <a:pPr lvl="1" algn="just" defTabSz="685800">
              <a:lnSpc>
                <a:spcPct val="107000"/>
              </a:lnSpc>
              <a:spcAft>
                <a:spcPts val="600"/>
              </a:spcAft>
            </a:pPr>
            <a:r>
              <a:rPr lang="fr-FR" sz="1200" b="1" dirty="0">
                <a:solidFill>
                  <a:prstClr val="black"/>
                </a:solidFill>
                <a:latin typeface="Lato" panose="020F0502020204030203" pitchFamily="34" charset="0"/>
                <a:ea typeface="Lato" panose="020F0502020204030203" pitchFamily="34" charset="0"/>
                <a:cs typeface="Lato" panose="020F0502020204030203" pitchFamily="34" charset="0"/>
              </a:rPr>
              <a:t>- 1</a:t>
            </a:r>
            <a:r>
              <a:rPr lang="fr-FR" sz="1200" b="1" baseline="30000" dirty="0">
                <a:solidFill>
                  <a:prstClr val="black"/>
                </a:solidFill>
                <a:latin typeface="Lato" panose="020F0502020204030203" pitchFamily="34" charset="0"/>
                <a:ea typeface="Lato" panose="020F0502020204030203" pitchFamily="34" charset="0"/>
                <a:cs typeface="Lato" panose="020F0502020204030203" pitchFamily="34" charset="0"/>
              </a:rPr>
              <a:t>er</a:t>
            </a:r>
            <a:r>
              <a:rPr lang="fr-FR" sz="1200" b="1" dirty="0">
                <a:solidFill>
                  <a:prstClr val="black"/>
                </a:solidFill>
                <a:latin typeface="Lato" panose="020F0502020204030203" pitchFamily="34" charset="0"/>
                <a:ea typeface="Lato" panose="020F0502020204030203" pitchFamily="34" charset="0"/>
                <a:cs typeface="Lato" panose="020F0502020204030203" pitchFamily="34" charset="0"/>
              </a:rPr>
              <a:t> Appel ouvert du 21 novembre 2022 au 28 février 2023 </a:t>
            </a:r>
            <a:r>
              <a:rPr lang="fr-FR" sz="1200" dirty="0">
                <a:solidFill>
                  <a:prstClr val="black"/>
                </a:solidFill>
                <a:latin typeface="Lato" panose="020F0502020204030203" pitchFamily="34" charset="0"/>
                <a:ea typeface="Lato" panose="020F0502020204030203" pitchFamily="34" charset="0"/>
                <a:cs typeface="Lato" panose="020F0502020204030203" pitchFamily="34" charset="0"/>
              </a:rPr>
              <a:t>avec 2 périodes de dépôt des dossiers  :</a:t>
            </a:r>
          </a:p>
          <a:p>
            <a:pPr marL="1057275" lvl="2" indent="-257175" algn="just" defTabSz="685800">
              <a:lnSpc>
                <a:spcPct val="107000"/>
              </a:lnSpc>
              <a:buFont typeface="Calibri" panose="020F0502020204030204" pitchFamily="34" charset="0"/>
              <a:buChar char="-"/>
            </a:pPr>
            <a:r>
              <a:rPr lang="fr-FR" sz="1200" dirty="0">
                <a:solidFill>
                  <a:prstClr val="black"/>
                </a:solidFill>
                <a:latin typeface="Lato" panose="020F0502020204030203" pitchFamily="34" charset="0"/>
                <a:ea typeface="Lato" panose="020F0502020204030203" pitchFamily="34" charset="0"/>
                <a:cs typeface="Lato" panose="020F0502020204030203" pitchFamily="34" charset="0"/>
              </a:rPr>
              <a:t>1ère dépôt : 7 décembre 2022</a:t>
            </a:r>
          </a:p>
          <a:p>
            <a:pPr marL="1057275" lvl="2" indent="-257175" algn="just" defTabSz="685800">
              <a:lnSpc>
                <a:spcPct val="107000"/>
              </a:lnSpc>
              <a:spcAft>
                <a:spcPts val="600"/>
              </a:spcAft>
              <a:buFont typeface="Calibri" panose="020F0502020204030204" pitchFamily="34" charset="0"/>
              <a:buChar char="-"/>
            </a:pPr>
            <a:r>
              <a:rPr lang="fr-FR" sz="1200" dirty="0">
                <a:solidFill>
                  <a:prstClr val="black"/>
                </a:solidFill>
                <a:latin typeface="Lato" panose="020F0502020204030203" pitchFamily="34" charset="0"/>
                <a:ea typeface="Lato" panose="020F0502020204030203" pitchFamily="34" charset="0"/>
                <a:cs typeface="Lato" panose="020F0502020204030203" pitchFamily="34" charset="0"/>
              </a:rPr>
              <a:t>2ième dépôt : 28 février 2023</a:t>
            </a:r>
          </a:p>
          <a:p>
            <a:pPr lvl="1" algn="just" defTabSz="685800">
              <a:lnSpc>
                <a:spcPct val="107000"/>
              </a:lnSpc>
              <a:spcAft>
                <a:spcPts val="600"/>
              </a:spcAft>
            </a:pPr>
            <a:r>
              <a:rPr lang="fr-FR" sz="1200" dirty="0">
                <a:solidFill>
                  <a:prstClr val="black"/>
                </a:solidFill>
                <a:latin typeface="Lato" panose="020F0502020204030203" pitchFamily="34" charset="0"/>
                <a:ea typeface="Lato" panose="020F0502020204030203" pitchFamily="34" charset="0"/>
                <a:cs typeface="Lato" panose="020F0502020204030203" pitchFamily="34" charset="0"/>
              </a:rPr>
              <a:t>- 2</a:t>
            </a:r>
            <a:r>
              <a:rPr lang="fr-FR" sz="1200" baseline="30000" dirty="0">
                <a:solidFill>
                  <a:prstClr val="black"/>
                </a:solidFill>
                <a:latin typeface="Lato" panose="020F0502020204030203" pitchFamily="34" charset="0"/>
                <a:ea typeface="Lato" panose="020F0502020204030203" pitchFamily="34" charset="0"/>
                <a:cs typeface="Lato" panose="020F0502020204030203" pitchFamily="34" charset="0"/>
              </a:rPr>
              <a:t>ième</a:t>
            </a:r>
            <a:r>
              <a:rPr lang="fr-FR" sz="1200" dirty="0">
                <a:solidFill>
                  <a:prstClr val="black"/>
                </a:solidFill>
                <a:latin typeface="Lato" panose="020F0502020204030203" pitchFamily="34" charset="0"/>
                <a:ea typeface="Lato" panose="020F0502020204030203" pitchFamily="34" charset="0"/>
                <a:cs typeface="Lato" panose="020F0502020204030203" pitchFamily="34" charset="0"/>
              </a:rPr>
              <a:t> Appel à projet printemps 2023 à automne 2023 </a:t>
            </a:r>
          </a:p>
          <a:p>
            <a:pPr marL="557213" lvl="1" indent="-214313" algn="just" defTabSz="685800">
              <a:lnSpc>
                <a:spcPct val="107000"/>
              </a:lnSpc>
              <a:spcAft>
                <a:spcPts val="600"/>
              </a:spcAft>
              <a:buFont typeface="Symbol" panose="05050102010706020507" pitchFamily="18" charset="2"/>
              <a:buChar char="Þ"/>
            </a:pPr>
            <a:r>
              <a:rPr lang="fr-FR" sz="1200" dirty="0">
                <a:solidFill>
                  <a:prstClr val="black"/>
                </a:solidFill>
                <a:latin typeface="Lato" panose="020F0502020204030203" pitchFamily="34" charset="0"/>
                <a:ea typeface="Lato" panose="020F0502020204030203" pitchFamily="34" charset="0"/>
                <a:cs typeface="Lato" panose="020F0502020204030203" pitchFamily="34" charset="0"/>
              </a:rPr>
              <a:t>Possibilité d’évolution du dispositif selon l’expérience des premières demandes </a:t>
            </a:r>
          </a:p>
        </p:txBody>
      </p:sp>
      <p:sp>
        <p:nvSpPr>
          <p:cNvPr id="7" name="Espace réservé du numéro de diapositive 6">
            <a:extLst>
              <a:ext uri="{FF2B5EF4-FFF2-40B4-BE49-F238E27FC236}">
                <a16:creationId xmlns:a16="http://schemas.microsoft.com/office/drawing/2014/main" id="{9BAEE804-65E4-60C8-AAF4-9D7A173E7AD5}"/>
              </a:ext>
            </a:extLst>
          </p:cNvPr>
          <p:cNvSpPr>
            <a:spLocks noGrp="1"/>
          </p:cNvSpPr>
          <p:nvPr>
            <p:ph type="sldNum" sz="quarter" idx="12"/>
          </p:nvPr>
        </p:nvSpPr>
        <p:spPr/>
        <p:txBody>
          <a:bodyPr/>
          <a:lstStyle/>
          <a:p>
            <a:fld id="{7DD352F8-E6D5-40A5-90BA-A89BD40754D9}" type="slidenum">
              <a:rPr lang="fr-FR" smtClean="0"/>
              <a:pPr/>
              <a:t>89</a:t>
            </a:fld>
            <a:endParaRPr lang="fr-FR"/>
          </a:p>
        </p:txBody>
      </p:sp>
    </p:spTree>
    <p:extLst>
      <p:ext uri="{BB962C8B-B14F-4D97-AF65-F5344CB8AC3E}">
        <p14:creationId xmlns:p14="http://schemas.microsoft.com/office/powerpoint/2010/main" val="37974277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457200" y="65845"/>
            <a:ext cx="8229600" cy="777713"/>
          </a:xfrm>
        </p:spPr>
        <p:txBody>
          <a:bodyPr anchor="t">
            <a:normAutofit/>
          </a:bodyPr>
          <a:lstStyle/>
          <a:p>
            <a:pPr algn="l"/>
            <a:r>
              <a:rPr lang="fr-FR" sz="4000" b="1" dirty="0">
                <a:solidFill>
                  <a:schemeClr val="accent4">
                    <a:lumMod val="75000"/>
                  </a:schemeClr>
                </a:solidFill>
                <a:latin typeface="Lato" pitchFamily="34" charset="0"/>
                <a:ea typeface="Lato" pitchFamily="34" charset="0"/>
                <a:cs typeface="Lato" pitchFamily="34" charset="0"/>
              </a:rPr>
              <a:t>Finances</a:t>
            </a:r>
            <a:r>
              <a:rPr lang="fr-FR" sz="1300" b="1" i="1" dirty="0">
                <a:solidFill>
                  <a:srgbClr val="5E3B27"/>
                </a:solidFill>
                <a:latin typeface="Lato" pitchFamily="34" charset="0"/>
                <a:ea typeface="Lato" pitchFamily="34" charset="0"/>
                <a:cs typeface="Lato" pitchFamily="34" charset="0"/>
              </a:rPr>
              <a:t> </a:t>
            </a:r>
            <a:r>
              <a:rPr lang="fr-FR" sz="1400" b="1" i="1" dirty="0">
                <a:solidFill>
                  <a:srgbClr val="5E3B27"/>
                </a:solidFill>
                <a:latin typeface="Lato" pitchFamily="34" charset="0"/>
                <a:ea typeface="Lato" pitchFamily="34" charset="0"/>
                <a:cs typeface="Lato" pitchFamily="34" charset="0"/>
              </a:rPr>
              <a:t>- Intervention de Monsieur Jérôme PELTIER</a:t>
            </a:r>
            <a:endParaRPr lang="fr-FR" sz="1300" b="1" i="1" dirty="0">
              <a:solidFill>
                <a:srgbClr val="5E3B27"/>
              </a:solidFill>
              <a:latin typeface="Lato" pitchFamily="34" charset="0"/>
              <a:ea typeface="Lato" pitchFamily="34" charset="0"/>
              <a:cs typeface="Lato" pitchFamily="34" charset="0"/>
            </a:endParaRPr>
          </a:p>
        </p:txBody>
      </p:sp>
      <p:sp>
        <p:nvSpPr>
          <p:cNvPr id="10" name="Espace réservé du contenu 9"/>
          <p:cNvSpPr>
            <a:spLocks noGrp="1"/>
          </p:cNvSpPr>
          <p:nvPr>
            <p:ph idx="1"/>
          </p:nvPr>
        </p:nvSpPr>
        <p:spPr>
          <a:xfrm>
            <a:off x="457200" y="645901"/>
            <a:ext cx="8388881" cy="3851697"/>
          </a:xfrm>
        </p:spPr>
        <p:txBody>
          <a:bodyPr vert="horz" lIns="91440" tIns="45720" rIns="91440" bIns="45720" rtlCol="0" anchor="t">
            <a:normAutofit/>
          </a:bodyPr>
          <a:lstStyle/>
          <a:p>
            <a:pPr marL="0" lvl="0" indent="0" algn="just">
              <a:spcBef>
                <a:spcPts val="0"/>
              </a:spcBef>
              <a:spcAft>
                <a:spcPts val="600"/>
              </a:spcAft>
              <a:buNone/>
              <a:tabLst>
                <a:tab pos="457200" algn="l"/>
              </a:tabLst>
            </a:pPr>
            <a:r>
              <a:rPr lang="fr-FR" sz="2000" b="1" dirty="0">
                <a:solidFill>
                  <a:schemeClr val="accent4">
                    <a:lumMod val="75000"/>
                  </a:schemeClr>
                </a:solidFill>
                <a:latin typeface="Lato" panose="020F0502020204030203" pitchFamily="34" charset="0"/>
                <a:cs typeface="Arial" panose="020B0604020202020204" pitchFamily="34" charset="0"/>
              </a:rPr>
              <a:t>3. Débat d’orientations budgétaires 2023</a:t>
            </a:r>
          </a:p>
          <a:p>
            <a:pPr marL="0" lvl="0" indent="0" algn="just">
              <a:spcBef>
                <a:spcPts val="0"/>
              </a:spcBef>
              <a:spcAft>
                <a:spcPts val="600"/>
              </a:spcAft>
              <a:buNone/>
              <a:tabLst>
                <a:tab pos="457200" algn="l"/>
              </a:tabLst>
            </a:pPr>
            <a:endParaRPr lang="fr-FR" sz="2000" b="1" dirty="0">
              <a:solidFill>
                <a:schemeClr val="accent4">
                  <a:lumMod val="75000"/>
                </a:schemeClr>
              </a:solidFill>
              <a:latin typeface="Lato" panose="020F0502020204030203" pitchFamily="34" charset="0"/>
              <a:ea typeface="Calibri" panose="020F0502020204030204" pitchFamily="34" charset="0"/>
              <a:cs typeface="Arial" panose="020B0604020202020204" pitchFamily="34" charset="0"/>
            </a:endParaRPr>
          </a:p>
        </p:txBody>
      </p:sp>
      <p:cxnSp>
        <p:nvCxnSpPr>
          <p:cNvPr id="6" name="Connecteur droit 5">
            <a:extLst>
              <a:ext uri="{FF2B5EF4-FFF2-40B4-BE49-F238E27FC236}">
                <a16:creationId xmlns:a16="http://schemas.microsoft.com/office/drawing/2014/main" id="{D02FCFA7-D3AC-4A77-82E3-D7EF5D2B3393}"/>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8" name="Titre 14">
            <a:extLst>
              <a:ext uri="{FF2B5EF4-FFF2-40B4-BE49-F238E27FC236}">
                <a16:creationId xmlns:a16="http://schemas.microsoft.com/office/drawing/2014/main" id="{D23188B2-C268-4121-B004-0BB458719C7D}"/>
              </a:ext>
            </a:extLst>
          </p:cNvPr>
          <p:cNvSpPr txBox="1">
            <a:spLocks/>
          </p:cNvSpPr>
          <p:nvPr/>
        </p:nvSpPr>
        <p:spPr>
          <a:xfrm>
            <a:off x="146581" y="1023847"/>
            <a:ext cx="8229600" cy="565570"/>
          </a:xfrm>
          <a:prstGeom prst="rect">
            <a:avLst/>
          </a:prstGeom>
        </p:spPr>
        <p:txBody>
          <a:bodyPr vert="horz" lIns="91440" tIns="45720" rIns="91440" bIns="45720" rtlCol="0" anchor="ctr">
            <a:normAutofit fontScale="900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600" b="1" i="0" u="none" strike="noStrike" kern="1200" cap="none" spc="0" normalizeH="0" baseline="0" noProof="0" dirty="0">
                <a:ln>
                  <a:noFill/>
                </a:ln>
                <a:solidFill>
                  <a:srgbClr val="5E3B27"/>
                </a:solidFill>
                <a:effectLst/>
                <a:uLnTx/>
                <a:uFillTx/>
                <a:latin typeface="Caviar Dreams" pitchFamily="34" charset="0"/>
                <a:ea typeface="+mj-ea"/>
                <a:cs typeface="+mj-cs"/>
              </a:rPr>
              <a:t>Contexte national</a:t>
            </a:r>
          </a:p>
        </p:txBody>
      </p:sp>
      <p:sp>
        <p:nvSpPr>
          <p:cNvPr id="11" name="Espace réservé du contenu 9">
            <a:extLst>
              <a:ext uri="{FF2B5EF4-FFF2-40B4-BE49-F238E27FC236}">
                <a16:creationId xmlns:a16="http://schemas.microsoft.com/office/drawing/2014/main" id="{E8592932-5082-4FA7-B518-E6B2F93E02C6}"/>
              </a:ext>
            </a:extLst>
          </p:cNvPr>
          <p:cNvSpPr txBox="1">
            <a:spLocks/>
          </p:cNvSpPr>
          <p:nvPr/>
        </p:nvSpPr>
        <p:spPr>
          <a:xfrm>
            <a:off x="251520" y="1486971"/>
            <a:ext cx="8640959" cy="3367950"/>
          </a:xfrm>
          <a:prstGeom prst="rect">
            <a:avLst/>
          </a:prstGeom>
        </p:spPr>
        <p:txBody>
          <a:bodyPr vert="horz" lIns="91440" tIns="45720" rIns="91440" bIns="45720" rtlCol="0" anchor="t">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fr-FR" sz="2000" b="1" dirty="0">
                <a:solidFill>
                  <a:srgbClr val="000000"/>
                </a:solidFill>
                <a:latin typeface="Lato" panose="020F0502020204030203" pitchFamily="34" charset="0"/>
                <a:ea typeface="Lato" panose="020F0502020204030203" pitchFamily="34" charset="0"/>
                <a:cs typeface="Lato" panose="020F0502020204030203" pitchFamily="34" charset="0"/>
              </a:rPr>
              <a:t>Projet de l</a:t>
            </a:r>
            <a:r>
              <a:rPr kumimoji="0" lang="fr-FR" sz="2000" b="1" i="0" u="none" strike="noStrike" kern="1200" cap="none" spc="0" normalizeH="0" baseline="0" noProof="0" dirty="0" err="1">
                <a:ln>
                  <a:noFill/>
                </a:ln>
                <a:solidFill>
                  <a:srgbClr val="000000"/>
                </a:solidFill>
                <a:effectLst/>
                <a:uLnTx/>
                <a:uFillTx/>
                <a:latin typeface="Lato" panose="020F0502020204030203" pitchFamily="34" charset="0"/>
                <a:ea typeface="Lato" panose="020F0502020204030203" pitchFamily="34" charset="0"/>
                <a:cs typeface="Lato" panose="020F0502020204030203" pitchFamily="34" charset="0"/>
              </a:rPr>
              <a:t>oi</a:t>
            </a:r>
            <a:r>
              <a:rPr kumimoji="0" lang="fr-FR" sz="2000" b="1" i="0" u="none" strike="noStrike" kern="1200" cap="none" spc="0" normalizeH="0" baseline="0" noProof="0" dirty="0">
                <a:ln>
                  <a:noFill/>
                </a:ln>
                <a:solidFill>
                  <a:srgbClr val="000000"/>
                </a:solidFill>
                <a:effectLst/>
                <a:uLnTx/>
                <a:uFillTx/>
                <a:latin typeface="Lato" panose="020F0502020204030203" pitchFamily="34" charset="0"/>
                <a:ea typeface="Lato" panose="020F0502020204030203" pitchFamily="34" charset="0"/>
                <a:cs typeface="Lato" panose="020F0502020204030203" pitchFamily="34" charset="0"/>
              </a:rPr>
              <a:t> de finances 2023 (non adopté à ce jour)</a:t>
            </a:r>
          </a:p>
          <a:p>
            <a:pPr marL="742950" marR="0" lvl="1" indent="-285750" algn="l" defTabSz="914400" rtl="0" eaLnBrk="1" fontAlgn="auto" latinLnBrk="0" hangingPunct="1">
              <a:lnSpc>
                <a:spcPct val="100000"/>
              </a:lnSpc>
              <a:spcBef>
                <a:spcPct val="20000"/>
              </a:spcBef>
              <a:spcAft>
                <a:spcPts val="0"/>
              </a:spcAft>
              <a:buClrTx/>
              <a:buSzTx/>
              <a:buFont typeface="Wingdings" panose="05000000000000000000" pitchFamily="2" charset="2"/>
              <a:buChar char="Ø"/>
              <a:tabLst/>
              <a:defRPr/>
            </a:pPr>
            <a:r>
              <a:rPr kumimoji="0" lang="fr-FR" sz="1600" b="0" i="0" u="none" strike="noStrike" kern="1200" cap="none" spc="0" normalizeH="0" baseline="0" noProof="0" dirty="0">
                <a:ln>
                  <a:noFill/>
                </a:ln>
                <a:solidFill>
                  <a:srgbClr val="000000"/>
                </a:solidFill>
                <a:effectLst/>
                <a:uLnTx/>
                <a:uFillTx/>
                <a:latin typeface="Lato" panose="020F0502020204030203" pitchFamily="34" charset="0"/>
                <a:ea typeface="Lato" panose="020F0502020204030203" pitchFamily="34" charset="0"/>
                <a:cs typeface="Lato" panose="020F0502020204030203" pitchFamily="34" charset="0"/>
              </a:rPr>
              <a:t>Peu d’impact pour les collectivités</a:t>
            </a:r>
          </a:p>
          <a:p>
            <a:pPr marL="1143000" marR="0" lvl="2" indent="-228600" algn="l" defTabSz="914400" rtl="0" eaLnBrk="1" fontAlgn="auto" latinLnBrk="0" hangingPunct="1">
              <a:lnSpc>
                <a:spcPct val="100000"/>
              </a:lnSpc>
              <a:spcBef>
                <a:spcPct val="20000"/>
              </a:spcBef>
              <a:spcAft>
                <a:spcPts val="0"/>
              </a:spcAft>
              <a:buClrTx/>
              <a:buSzTx/>
              <a:buFont typeface="Wingdings" panose="05000000000000000000" pitchFamily="2" charset="2"/>
              <a:buChar char="§"/>
              <a:tabLst/>
              <a:defRPr/>
            </a:pPr>
            <a:r>
              <a:rPr kumimoji="0" lang="fr-FR" sz="1600" b="0" i="0" u="none" strike="noStrike" kern="1200" cap="none" spc="0" normalizeH="0" baseline="0" noProof="0" dirty="0">
                <a:ln>
                  <a:noFill/>
                </a:ln>
                <a:solidFill>
                  <a:srgbClr val="000000"/>
                </a:solidFill>
                <a:effectLst/>
                <a:uLnTx/>
                <a:uFillTx/>
                <a:latin typeface="Lato" panose="020F0502020204030203" pitchFamily="34" charset="0"/>
                <a:ea typeface="Lato" panose="020F0502020204030203" pitchFamily="34" charset="0"/>
                <a:cs typeface="Lato" panose="020F0502020204030203" pitchFamily="34" charset="0"/>
              </a:rPr>
              <a:t>Augmentation de l’enveloppe DGF de 320M€</a:t>
            </a:r>
          </a:p>
          <a:p>
            <a:pPr marL="1143000" marR="0" lvl="2" indent="-228600" algn="l" defTabSz="914400" rtl="0" eaLnBrk="1" fontAlgn="auto" latinLnBrk="0" hangingPunct="1">
              <a:lnSpc>
                <a:spcPct val="100000"/>
              </a:lnSpc>
              <a:spcBef>
                <a:spcPct val="20000"/>
              </a:spcBef>
              <a:spcAft>
                <a:spcPts val="0"/>
              </a:spcAft>
              <a:buClrTx/>
              <a:buSzTx/>
              <a:buFont typeface="Wingdings" panose="05000000000000000000" pitchFamily="2" charset="2"/>
              <a:buChar char="§"/>
              <a:tabLst/>
              <a:defRPr/>
            </a:pPr>
            <a:r>
              <a:rPr kumimoji="0" lang="fr-FR" sz="1600" b="0" i="0" u="none" strike="noStrike" kern="1200" cap="none" spc="0" normalizeH="0" baseline="0" noProof="0" dirty="0">
                <a:ln>
                  <a:noFill/>
                </a:ln>
                <a:solidFill>
                  <a:srgbClr val="000000"/>
                </a:solidFill>
                <a:effectLst/>
                <a:uLnTx/>
                <a:uFillTx/>
                <a:latin typeface="Lato" panose="020F0502020204030203" pitchFamily="34" charset="0"/>
                <a:ea typeface="Lato" panose="020F0502020204030203" pitchFamily="34" charset="0"/>
                <a:cs typeface="Lato" panose="020F0502020204030203" pitchFamily="34" charset="0"/>
              </a:rPr>
              <a:t>Suppression définitive de la TH sur les résidences principales</a:t>
            </a:r>
          </a:p>
          <a:p>
            <a:pPr marL="1143000" marR="0" lvl="2" indent="-228600" algn="l" defTabSz="914400" rtl="0" eaLnBrk="1" fontAlgn="auto" latinLnBrk="0" hangingPunct="1">
              <a:lnSpc>
                <a:spcPct val="100000"/>
              </a:lnSpc>
              <a:spcBef>
                <a:spcPct val="20000"/>
              </a:spcBef>
              <a:spcAft>
                <a:spcPts val="0"/>
              </a:spcAft>
              <a:buClrTx/>
              <a:buSzTx/>
              <a:buFont typeface="Wingdings" panose="05000000000000000000" pitchFamily="2" charset="2"/>
              <a:buChar char="§"/>
              <a:tabLst/>
              <a:defRPr/>
            </a:pPr>
            <a:r>
              <a:rPr kumimoji="0" lang="fr-FR" sz="1600" b="0" i="0" u="none" strike="noStrike" kern="1200" cap="none" spc="0" normalizeH="0" baseline="0" noProof="0" dirty="0">
                <a:ln>
                  <a:noFill/>
                </a:ln>
                <a:solidFill>
                  <a:srgbClr val="000000"/>
                </a:solidFill>
                <a:effectLst/>
                <a:uLnTx/>
                <a:uFillTx/>
                <a:latin typeface="Lato" panose="020F0502020204030203" pitchFamily="34" charset="0"/>
                <a:ea typeface="Lato" panose="020F0502020204030203" pitchFamily="34" charset="0"/>
                <a:cs typeface="Lato" panose="020F0502020204030203" pitchFamily="34" charset="0"/>
              </a:rPr>
              <a:t>Suppression de la CVAE sur 2 ans compensée par une fraction de TVA</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fr-FR" sz="2000" b="1" i="0" u="none" strike="noStrike" kern="1200" cap="none" spc="0" normalizeH="0" baseline="0" noProof="0" dirty="0">
                <a:ln>
                  <a:noFill/>
                </a:ln>
                <a:solidFill>
                  <a:srgbClr val="000000"/>
                </a:solidFill>
                <a:effectLst/>
                <a:uLnTx/>
                <a:uFillTx/>
                <a:latin typeface="Lato" panose="020F0502020204030203" pitchFamily="34" charset="0"/>
                <a:ea typeface="Lato" panose="020F0502020204030203" pitchFamily="34" charset="0"/>
                <a:cs typeface="Lato" panose="020F0502020204030203" pitchFamily="34" charset="0"/>
              </a:rPr>
              <a:t>Situation économique</a:t>
            </a:r>
          </a:p>
          <a:p>
            <a:pPr marL="742950" marR="0" lvl="1" indent="-285750" algn="l" defTabSz="914400" rtl="0" eaLnBrk="1" fontAlgn="auto" latinLnBrk="0" hangingPunct="1">
              <a:lnSpc>
                <a:spcPct val="100000"/>
              </a:lnSpc>
              <a:spcBef>
                <a:spcPct val="20000"/>
              </a:spcBef>
              <a:spcAft>
                <a:spcPts val="0"/>
              </a:spcAft>
              <a:buClrTx/>
              <a:buSzTx/>
              <a:buFont typeface="Wingdings" panose="05000000000000000000" pitchFamily="2" charset="2"/>
              <a:buChar char="Ø"/>
              <a:tabLst/>
              <a:defRPr/>
            </a:pPr>
            <a:r>
              <a:rPr kumimoji="0" lang="fr-FR" sz="1600" b="0" i="0" u="none" strike="noStrike" kern="1200" cap="none" spc="0" normalizeH="0" baseline="0" noProof="0" dirty="0">
                <a:ln>
                  <a:noFill/>
                </a:ln>
                <a:solidFill>
                  <a:srgbClr val="000000"/>
                </a:solidFill>
                <a:effectLst/>
                <a:uLnTx/>
                <a:uFillTx/>
                <a:latin typeface="Lato" panose="020F0502020204030203" pitchFamily="34" charset="0"/>
                <a:ea typeface="Lato" panose="020F0502020204030203" pitchFamily="34" charset="0"/>
                <a:cs typeface="Lato" panose="020F0502020204030203" pitchFamily="34" charset="0"/>
              </a:rPr>
              <a:t>L’évolution de la guerre en Ukraine a des conséquences sur l’activité des prix de gros et d’énergie : inflation forte prévue en 2023</a:t>
            </a:r>
          </a:p>
        </p:txBody>
      </p:sp>
      <p:sp>
        <p:nvSpPr>
          <p:cNvPr id="2" name="Espace réservé de la date 1">
            <a:extLst>
              <a:ext uri="{FF2B5EF4-FFF2-40B4-BE49-F238E27FC236}">
                <a16:creationId xmlns:a16="http://schemas.microsoft.com/office/drawing/2014/main" id="{E54A8439-5DEF-8E30-7AC9-5B236328EBFA}"/>
              </a:ext>
            </a:extLst>
          </p:cNvPr>
          <p:cNvSpPr>
            <a:spLocks noGrp="1"/>
          </p:cNvSpPr>
          <p:nvPr>
            <p:ph type="dt" sz="half" idx="10"/>
          </p:nvPr>
        </p:nvSpPr>
        <p:spPr/>
        <p:txBody>
          <a:bodyPr/>
          <a:lstStyle/>
          <a:p>
            <a:r>
              <a:rPr lang="fr-FR" i="1"/>
              <a:t>Conseil communautaire – 17 novembre 2022</a:t>
            </a:r>
            <a:endParaRPr lang="fr-FR" i="1" dirty="0"/>
          </a:p>
        </p:txBody>
      </p:sp>
      <p:sp>
        <p:nvSpPr>
          <p:cNvPr id="4" name="Espace réservé du numéro de diapositive 3">
            <a:extLst>
              <a:ext uri="{FF2B5EF4-FFF2-40B4-BE49-F238E27FC236}">
                <a16:creationId xmlns:a16="http://schemas.microsoft.com/office/drawing/2014/main" id="{01F60AA3-1B4E-BEED-54E3-D8B83B242612}"/>
              </a:ext>
            </a:extLst>
          </p:cNvPr>
          <p:cNvSpPr>
            <a:spLocks noGrp="1"/>
          </p:cNvSpPr>
          <p:nvPr>
            <p:ph type="sldNum" sz="quarter" idx="12"/>
          </p:nvPr>
        </p:nvSpPr>
        <p:spPr/>
        <p:txBody>
          <a:bodyPr/>
          <a:lstStyle/>
          <a:p>
            <a:fld id="{7DD352F8-E6D5-40A5-90BA-A89BD40754D9}" type="slidenum">
              <a:rPr lang="fr-FR" smtClean="0"/>
              <a:pPr/>
              <a:t>9</a:t>
            </a:fld>
            <a:endParaRPr lang="fr-FR" dirty="0"/>
          </a:p>
        </p:txBody>
      </p:sp>
    </p:spTree>
    <p:extLst>
      <p:ext uri="{BB962C8B-B14F-4D97-AF65-F5344CB8AC3E}">
        <p14:creationId xmlns:p14="http://schemas.microsoft.com/office/powerpoint/2010/main" val="2245078012"/>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334944" y="-76191"/>
            <a:ext cx="8728847" cy="777713"/>
          </a:xfrm>
        </p:spPr>
        <p:txBody>
          <a:bodyPr anchor="t">
            <a:normAutofit fontScale="90000"/>
          </a:bodyPr>
          <a:lstStyle/>
          <a:p>
            <a:pPr algn="l"/>
            <a:r>
              <a:rPr lang="fr-FR" sz="4000" b="1" dirty="0">
                <a:solidFill>
                  <a:schemeClr val="tx2"/>
                </a:solidFill>
                <a:latin typeface="Caviar Dreams" pitchFamily="34" charset="0"/>
                <a:cs typeface="Arial" pitchFamily="34" charset="0"/>
              </a:rPr>
              <a:t>Attractivité économique et touristique</a:t>
            </a:r>
            <a:br>
              <a:rPr lang="fr-FR" sz="4000" b="1" dirty="0">
                <a:solidFill>
                  <a:srgbClr val="E44506"/>
                </a:solidFill>
                <a:latin typeface="Caviar Dreams" pitchFamily="34" charset="0"/>
                <a:cs typeface="Arial" pitchFamily="34" charset="0"/>
              </a:rPr>
            </a:br>
            <a:r>
              <a:rPr lang="fr-FR" sz="1600" b="1" dirty="0">
                <a:solidFill>
                  <a:schemeClr val="bg2"/>
                </a:solidFill>
                <a:latin typeface="Caviar Dreams" pitchFamily="34" charset="0"/>
                <a:cs typeface="Arial" pitchFamily="34" charset="0"/>
              </a:rPr>
              <a:t>- </a:t>
            </a:r>
            <a:r>
              <a:rPr lang="fr-FR" sz="1600" b="1" i="1" dirty="0">
                <a:solidFill>
                  <a:schemeClr val="bg2"/>
                </a:solidFill>
                <a:latin typeface="Lato" pitchFamily="34" charset="0"/>
                <a:ea typeface="Lato" pitchFamily="34" charset="0"/>
                <a:cs typeface="Lato" pitchFamily="34" charset="0"/>
              </a:rPr>
              <a:t>Intervention de Monsieur </a:t>
            </a:r>
            <a:r>
              <a:rPr lang="fr-FR" sz="1600" b="1" i="1" dirty="0">
                <a:solidFill>
                  <a:schemeClr val="tx2">
                    <a:lumMod val="50000"/>
                  </a:schemeClr>
                </a:solidFill>
                <a:latin typeface="Lato" pitchFamily="34" charset="0"/>
                <a:ea typeface="Lato" pitchFamily="34" charset="0"/>
                <a:cs typeface="Lato" pitchFamily="34" charset="0"/>
              </a:rPr>
              <a:t>Nicolas RAGOT</a:t>
            </a:r>
            <a:endParaRPr lang="fr-FR" sz="1400" b="1" dirty="0">
              <a:solidFill>
                <a:srgbClr val="432918"/>
              </a:solidFill>
              <a:latin typeface="Caviar Dreams" pitchFamily="34" charset="0"/>
            </a:endParaRPr>
          </a:p>
        </p:txBody>
      </p:sp>
      <p:sp>
        <p:nvSpPr>
          <p:cNvPr id="10" name="Espace réservé du contenu 9"/>
          <p:cNvSpPr>
            <a:spLocks noGrp="1"/>
          </p:cNvSpPr>
          <p:nvPr>
            <p:ph idx="1"/>
          </p:nvPr>
        </p:nvSpPr>
        <p:spPr>
          <a:xfrm>
            <a:off x="457200" y="672787"/>
            <a:ext cx="8229600" cy="3851695"/>
          </a:xfrm>
        </p:spPr>
        <p:txBody>
          <a:bodyPr vert="horz" lIns="91440" tIns="45720" rIns="91440" bIns="45720" rtlCol="0" anchor="t">
            <a:normAutofit/>
          </a:bodyPr>
          <a:lstStyle/>
          <a:p>
            <a:pPr marL="0" indent="0" algn="just">
              <a:spcBef>
                <a:spcPts val="0"/>
              </a:spcBef>
              <a:spcAft>
                <a:spcPts val="600"/>
              </a:spcAft>
              <a:buNone/>
              <a:tabLst>
                <a:tab pos="457189" algn="l"/>
              </a:tabLst>
            </a:pPr>
            <a:r>
              <a:rPr lang="fr-FR" sz="1600" b="1" dirty="0">
                <a:solidFill>
                  <a:schemeClr val="tx2"/>
                </a:solidFill>
                <a:ea typeface="+mj-ea"/>
                <a:cs typeface="Arial" pitchFamily="34" charset="0"/>
              </a:rPr>
              <a:t>13. Dispositif d'aide à l'immobilier permettant de développer les filières agricoles et agroalimentaires, génératrices de valeur ajoutée locale</a:t>
            </a:r>
          </a:p>
          <a:p>
            <a:pPr marL="0" indent="0" algn="just">
              <a:spcBef>
                <a:spcPts val="0"/>
              </a:spcBef>
              <a:spcAft>
                <a:spcPts val="600"/>
              </a:spcAft>
              <a:buNone/>
              <a:tabLst>
                <a:tab pos="457189" algn="l"/>
              </a:tabLst>
            </a:pPr>
            <a:endParaRPr lang="fr-FR" sz="2000" b="1" dirty="0">
              <a:solidFill>
                <a:schemeClr val="tx2"/>
              </a:solidFill>
              <a:ea typeface="+mj-ea"/>
              <a:cs typeface="Arial" pitchFamily="34" charset="0"/>
            </a:endParaRPr>
          </a:p>
        </p:txBody>
      </p:sp>
      <p:sp>
        <p:nvSpPr>
          <p:cNvPr id="3" name="Espace réservé de la date 2">
            <a:extLst>
              <a:ext uri="{FF2B5EF4-FFF2-40B4-BE49-F238E27FC236}">
                <a16:creationId xmlns:a16="http://schemas.microsoft.com/office/drawing/2014/main" id="{25D083A3-41B7-494D-831B-8F535BC98FDE}"/>
              </a:ext>
            </a:extLst>
          </p:cNvPr>
          <p:cNvSpPr>
            <a:spLocks noGrp="1"/>
          </p:cNvSpPr>
          <p:nvPr>
            <p:ph type="dt" sz="half" idx="10"/>
          </p:nvPr>
        </p:nvSpPr>
        <p:spPr/>
        <p:txBody>
          <a:bodyPr/>
          <a:lstStyle/>
          <a:p>
            <a:r>
              <a:rPr lang="fr-FR" i="1">
                <a:latin typeface="Lato"/>
              </a:rPr>
              <a:t>Conseil communautaire – 17 novembre 2022</a:t>
            </a:r>
            <a:endParaRPr lang="fr-FR" i="1" dirty="0">
              <a:latin typeface="Lato"/>
            </a:endParaRPr>
          </a:p>
        </p:txBody>
      </p:sp>
      <p:cxnSp>
        <p:nvCxnSpPr>
          <p:cNvPr id="11" name="Connecteur droit 10">
            <a:extLst>
              <a:ext uri="{FF2B5EF4-FFF2-40B4-BE49-F238E27FC236}">
                <a16:creationId xmlns:a16="http://schemas.microsoft.com/office/drawing/2014/main" id="{6EDD3141-DAE1-4EA6-81F0-2BB84AC71E42}"/>
              </a:ext>
            </a:extLst>
          </p:cNvPr>
          <p:cNvCxnSpPr>
            <a:cxnSpLocks/>
          </p:cNvCxnSpPr>
          <p:nvPr/>
        </p:nvCxnSpPr>
        <p:spPr>
          <a:xfrm>
            <a:off x="3923928" y="4948014"/>
            <a:ext cx="3456384" cy="0"/>
          </a:xfrm>
          <a:prstGeom prst="line">
            <a:avLst/>
          </a:prstGeom>
        </p:spPr>
        <p:style>
          <a:lnRef idx="1">
            <a:schemeClr val="accent1"/>
          </a:lnRef>
          <a:fillRef idx="0">
            <a:schemeClr val="accent1"/>
          </a:fillRef>
          <a:effectRef idx="0">
            <a:schemeClr val="accent1"/>
          </a:effectRef>
          <a:fontRef idx="minor">
            <a:schemeClr val="tx1"/>
          </a:fontRef>
        </p:style>
      </p:cxnSp>
      <p:sp>
        <p:nvSpPr>
          <p:cNvPr id="4" name="Titre 8">
            <a:extLst>
              <a:ext uri="{FF2B5EF4-FFF2-40B4-BE49-F238E27FC236}">
                <a16:creationId xmlns:a16="http://schemas.microsoft.com/office/drawing/2014/main" id="{7A7AEC6D-B732-C1A1-B516-31E4A6B5A2A0}"/>
              </a:ext>
            </a:extLst>
          </p:cNvPr>
          <p:cNvSpPr txBox="1">
            <a:spLocks/>
          </p:cNvSpPr>
          <p:nvPr/>
        </p:nvSpPr>
        <p:spPr>
          <a:xfrm>
            <a:off x="334944" y="1183446"/>
            <a:ext cx="7620370" cy="453189"/>
          </a:xfrm>
          <a:prstGeom prst="rect">
            <a:avLst/>
          </a:prstGeom>
        </p:spPr>
        <p:txBody>
          <a:bodyPr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685800"/>
            <a:r>
              <a:rPr lang="fr-FR" sz="1600" b="1" u="sng" dirty="0">
                <a:solidFill>
                  <a:srgbClr val="C00000"/>
                </a:solidFill>
                <a:latin typeface="Lato"/>
              </a:rPr>
              <a:t>Modalités d’éligibilité</a:t>
            </a:r>
            <a:endParaRPr lang="fr-FR" sz="1600" b="1" u="sng" dirty="0">
              <a:solidFill>
                <a:srgbClr val="C00000"/>
              </a:solidFill>
              <a:latin typeface="Calibri Light" panose="020F0302020204030204"/>
              <a:ea typeface="+mj-lt"/>
              <a:cs typeface="Calibri Light" panose="020F0302020204030204"/>
            </a:endParaRPr>
          </a:p>
          <a:p>
            <a:pPr defTabSz="685800"/>
            <a:endParaRPr lang="fr-FR" sz="3300" b="1" dirty="0">
              <a:solidFill>
                <a:srgbClr val="432918"/>
              </a:solidFill>
              <a:latin typeface="Caviar Dreams" pitchFamily="34" charset="0"/>
            </a:endParaRPr>
          </a:p>
        </p:txBody>
      </p:sp>
      <p:sp>
        <p:nvSpPr>
          <p:cNvPr id="5" name="Espace réservé du contenu 9">
            <a:extLst>
              <a:ext uri="{FF2B5EF4-FFF2-40B4-BE49-F238E27FC236}">
                <a16:creationId xmlns:a16="http://schemas.microsoft.com/office/drawing/2014/main" id="{3DB4CD0A-B74E-DCBD-94A9-1DD68C11C50D}"/>
              </a:ext>
            </a:extLst>
          </p:cNvPr>
          <p:cNvSpPr txBox="1">
            <a:spLocks/>
          </p:cNvSpPr>
          <p:nvPr/>
        </p:nvSpPr>
        <p:spPr>
          <a:xfrm rot="10800000" flipV="1">
            <a:off x="326970" y="1436686"/>
            <a:ext cx="8551022" cy="1257453"/>
          </a:xfrm>
          <a:prstGeom prst="rect">
            <a:avLst/>
          </a:prstGeom>
        </p:spPr>
        <p:txBody>
          <a:bodyPr vert="horz" lIns="68580" tIns="34290" rIns="68580" bIns="3429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1450" indent="-171450" defTabSz="685800">
              <a:spcBef>
                <a:spcPts val="750"/>
              </a:spcBef>
            </a:pPr>
            <a:r>
              <a:rPr lang="fr-FR" sz="1050" b="1" dirty="0">
                <a:solidFill>
                  <a:srgbClr val="C00000"/>
                </a:solidFill>
                <a:latin typeface="Lato"/>
              </a:rPr>
              <a:t>Bénéficiaires </a:t>
            </a:r>
          </a:p>
          <a:p>
            <a:pPr marL="171450" indent="-171450" defTabSz="685800">
              <a:spcBef>
                <a:spcPts val="750"/>
              </a:spcBef>
              <a:buFontTx/>
              <a:buChar char="-"/>
            </a:pPr>
            <a:r>
              <a:rPr lang="fr-FR" sz="1050" dirty="0">
                <a:solidFill>
                  <a:prstClr val="black"/>
                </a:solidFill>
                <a:latin typeface="Lato" panose="020F0502020204030203" pitchFamily="34" charset="0"/>
                <a:ea typeface="Lato" panose="020F0502020204030203" pitchFamily="34" charset="0"/>
                <a:cs typeface="Lato" panose="020F0502020204030203" pitchFamily="34" charset="0"/>
              </a:rPr>
              <a:t>Exploitant agricole personne physique  ;</a:t>
            </a:r>
          </a:p>
          <a:p>
            <a:pPr marL="171450" indent="-171450" defTabSz="685800">
              <a:spcBef>
                <a:spcPts val="750"/>
              </a:spcBef>
              <a:buFontTx/>
              <a:buChar char="-"/>
            </a:pPr>
            <a:r>
              <a:rPr lang="fr-FR" sz="1050" dirty="0">
                <a:solidFill>
                  <a:prstClr val="black"/>
                </a:solidFill>
                <a:latin typeface="Lato" panose="020F0502020204030203" pitchFamily="34" charset="0"/>
                <a:ea typeface="Lato" panose="020F0502020204030203" pitchFamily="34" charset="0"/>
                <a:cs typeface="Lato" panose="020F0502020204030203" pitchFamily="34" charset="0"/>
              </a:rPr>
              <a:t>Exploitant agricole personne morale, exerçant dans un cadre sociétaire ou en association, dont l’objet est agricole ;</a:t>
            </a:r>
          </a:p>
          <a:p>
            <a:pPr marL="171450" indent="-171450" defTabSz="685800">
              <a:spcBef>
                <a:spcPts val="750"/>
              </a:spcBef>
              <a:buFontTx/>
              <a:buChar char="-"/>
            </a:pPr>
            <a:r>
              <a:rPr lang="fr-FR" sz="1050" dirty="0">
                <a:solidFill>
                  <a:prstClr val="black"/>
                </a:solidFill>
                <a:latin typeface="Lato" panose="020F0502020204030203" pitchFamily="34" charset="0"/>
                <a:ea typeface="Lato" panose="020F0502020204030203" pitchFamily="34" charset="0"/>
                <a:cs typeface="Lato" panose="020F0502020204030203" pitchFamily="34" charset="0"/>
              </a:rPr>
              <a:t>les collectifs d'agriculteurs ou les structures juridiques (associations, GIE , SCIC, etc.) dont au moins 50 % du capital ou des droits de vote sont détenus par des exploitants et/ou des exploitations agricoles.</a:t>
            </a:r>
          </a:p>
          <a:p>
            <a:pPr marL="171450" indent="-171450" defTabSz="685800">
              <a:spcBef>
                <a:spcPts val="750"/>
              </a:spcBef>
              <a:buFontTx/>
              <a:buChar char="-"/>
            </a:pPr>
            <a:endParaRPr lang="fr-FR" sz="1050" b="1" dirty="0">
              <a:solidFill>
                <a:prstClr val="black"/>
              </a:solidFill>
              <a:latin typeface="Lato"/>
              <a:ea typeface="Lato" panose="020F0502020204030203" pitchFamily="34" charset="0"/>
              <a:cs typeface="Lato" panose="020F0502020204030203" pitchFamily="34" charset="0"/>
            </a:endParaRPr>
          </a:p>
        </p:txBody>
      </p:sp>
      <p:sp>
        <p:nvSpPr>
          <p:cNvPr id="6" name="ZoneTexte 5">
            <a:extLst>
              <a:ext uri="{FF2B5EF4-FFF2-40B4-BE49-F238E27FC236}">
                <a16:creationId xmlns:a16="http://schemas.microsoft.com/office/drawing/2014/main" id="{2D7F6776-A53A-E995-814C-245E6C6EDE70}"/>
              </a:ext>
            </a:extLst>
          </p:cNvPr>
          <p:cNvSpPr txBox="1"/>
          <p:nvPr/>
        </p:nvSpPr>
        <p:spPr>
          <a:xfrm>
            <a:off x="326970" y="2487948"/>
            <a:ext cx="8426019" cy="629724"/>
          </a:xfrm>
          <a:prstGeom prst="rect">
            <a:avLst/>
          </a:prstGeom>
          <a:noFill/>
        </p:spPr>
        <p:txBody>
          <a:bodyPr wrap="square">
            <a:spAutoFit/>
          </a:bodyPr>
          <a:lstStyle/>
          <a:p>
            <a:pPr marL="171450" indent="-171450" defTabSz="685800">
              <a:lnSpc>
                <a:spcPct val="80000"/>
              </a:lnSpc>
              <a:spcBef>
                <a:spcPts val="750"/>
              </a:spcBef>
              <a:spcAft>
                <a:spcPts val="600"/>
              </a:spcAft>
              <a:buFont typeface="Arial" panose="020B0604020202020204" pitchFamily="34" charset="0"/>
              <a:buChar char="•"/>
            </a:pPr>
            <a:r>
              <a:rPr lang="fr-FR" sz="1050" b="1" dirty="0">
                <a:solidFill>
                  <a:srgbClr val="C00000"/>
                </a:solidFill>
                <a:latin typeface="Lato"/>
              </a:rPr>
              <a:t>Conditions d’éligibilité du projet </a:t>
            </a:r>
            <a:r>
              <a:rPr lang="fr-FR" sz="1050" b="1" dirty="0">
                <a:solidFill>
                  <a:prstClr val="black"/>
                </a:solidFill>
                <a:latin typeface="Calibri" panose="020F0502020204030204" pitchFamily="34" charset="0"/>
                <a:ea typeface="Calibri" panose="020F0502020204030204" pitchFamily="34" charset="0"/>
                <a:cs typeface="Times New Roman" panose="02020603050405020304" pitchFamily="18" charset="0"/>
              </a:rPr>
              <a:t> </a:t>
            </a:r>
            <a:endParaRPr lang="fr-FR" sz="105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257175" indent="-257175" algn="just" defTabSz="685800">
              <a:lnSpc>
                <a:spcPct val="107000"/>
              </a:lnSpc>
              <a:buFont typeface="Calibri" panose="020F0502020204030204" pitchFamily="34" charset="0"/>
              <a:buChar char="-"/>
            </a:pPr>
            <a:r>
              <a:rPr lang="fr-FR" sz="1050" dirty="0">
                <a:solidFill>
                  <a:prstClr val="black"/>
                </a:solidFill>
                <a:latin typeface="Lato" panose="020F0502020204030203" pitchFamily="34" charset="0"/>
                <a:ea typeface="Lato" panose="020F0502020204030203" pitchFamily="34" charset="0"/>
                <a:cs typeface="Lato" panose="020F0502020204030203" pitchFamily="34" charset="0"/>
              </a:rPr>
              <a:t>Plancher de dépenses éligibles : 3 000 € hors taxe (HT) </a:t>
            </a:r>
          </a:p>
          <a:p>
            <a:pPr marL="257175" indent="-257175" algn="just" defTabSz="685800">
              <a:lnSpc>
                <a:spcPct val="107000"/>
              </a:lnSpc>
              <a:buFont typeface="Calibri" panose="020F0502020204030204" pitchFamily="34" charset="0"/>
              <a:buChar char="-"/>
            </a:pPr>
            <a:r>
              <a:rPr lang="fr-FR" sz="1050" dirty="0">
                <a:solidFill>
                  <a:prstClr val="black"/>
                </a:solidFill>
                <a:latin typeface="Lato" panose="020F0502020204030203" pitchFamily="34" charset="0"/>
                <a:ea typeface="Lato" panose="020F0502020204030203" pitchFamily="34" charset="0"/>
                <a:cs typeface="Lato" panose="020F0502020204030203" pitchFamily="34" charset="0"/>
              </a:rPr>
              <a:t>Siège d’exploitation ou de la société : les 62 communes du territoire de Mellois en Poitou</a:t>
            </a:r>
          </a:p>
        </p:txBody>
      </p:sp>
      <p:sp>
        <p:nvSpPr>
          <p:cNvPr id="7" name="ZoneTexte 6">
            <a:extLst>
              <a:ext uri="{FF2B5EF4-FFF2-40B4-BE49-F238E27FC236}">
                <a16:creationId xmlns:a16="http://schemas.microsoft.com/office/drawing/2014/main" id="{07F6DD10-E737-6753-874A-B368EC547484}"/>
              </a:ext>
            </a:extLst>
          </p:cNvPr>
          <p:cNvSpPr txBox="1"/>
          <p:nvPr/>
        </p:nvSpPr>
        <p:spPr>
          <a:xfrm>
            <a:off x="326970" y="3000097"/>
            <a:ext cx="8183153" cy="1937775"/>
          </a:xfrm>
          <a:prstGeom prst="rect">
            <a:avLst/>
          </a:prstGeom>
          <a:noFill/>
        </p:spPr>
        <p:txBody>
          <a:bodyPr wrap="square">
            <a:spAutoFit/>
          </a:bodyPr>
          <a:lstStyle/>
          <a:p>
            <a:pPr marL="257175" indent="-257175" algn="just" defTabSz="685800">
              <a:lnSpc>
                <a:spcPct val="107000"/>
              </a:lnSpc>
              <a:spcAft>
                <a:spcPts val="600"/>
              </a:spcAft>
              <a:buFont typeface="Arial" panose="020B0604020202020204" pitchFamily="34" charset="0"/>
              <a:buChar char="•"/>
            </a:pPr>
            <a:r>
              <a:rPr lang="fr-FR" sz="1050" b="1" dirty="0">
                <a:solidFill>
                  <a:srgbClr val="C00000"/>
                </a:solidFill>
                <a:latin typeface="Lato"/>
              </a:rPr>
              <a:t>Les dépenses éligibles  </a:t>
            </a:r>
            <a:endParaRPr lang="fr-FR" sz="105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257175" indent="-257175" algn="just" defTabSz="685800">
              <a:lnSpc>
                <a:spcPct val="107000"/>
              </a:lnSpc>
              <a:spcAft>
                <a:spcPts val="600"/>
              </a:spcAft>
              <a:buFont typeface="Calibri" panose="020F0502020204030204" pitchFamily="34" charset="0"/>
              <a:buChar char="-"/>
            </a:pPr>
            <a:r>
              <a:rPr lang="fr-FR" sz="1050" dirty="0">
                <a:solidFill>
                  <a:prstClr val="black"/>
                </a:solidFill>
                <a:latin typeface="Lato" panose="020F0502020204030203" pitchFamily="34" charset="0"/>
                <a:ea typeface="Lato" panose="020F0502020204030203" pitchFamily="34" charset="0"/>
                <a:cs typeface="Lato" panose="020F0502020204030203" pitchFamily="34" charset="0"/>
              </a:rPr>
              <a:t>Les dépenses éligibles concernent prioritairement des travaux en lien à des aménagements favorisant le développement de l’activité à destination des circuits de proximité dont la restauration hors domicile. </a:t>
            </a:r>
          </a:p>
          <a:p>
            <a:pPr marL="257175" indent="-257175" algn="just" defTabSz="685800">
              <a:buFont typeface="Calibri" panose="020F0502020204030204" pitchFamily="34" charset="0"/>
              <a:buChar char="-"/>
            </a:pPr>
            <a:r>
              <a:rPr lang="fr-FR" sz="1050" dirty="0">
                <a:solidFill>
                  <a:prstClr val="black"/>
                </a:solidFill>
                <a:latin typeface="Lato" panose="020F0502020204030203" pitchFamily="34" charset="0"/>
                <a:ea typeface="Lato" panose="020F0502020204030203" pitchFamily="34" charset="0"/>
                <a:cs typeface="Lato" panose="020F0502020204030203" pitchFamily="34" charset="0"/>
              </a:rPr>
              <a:t>Coûts des travaux en Hors Taxes :</a:t>
            </a:r>
          </a:p>
          <a:p>
            <a:pPr marL="600075" lvl="1" indent="-257175" algn="just" defTabSz="685800">
              <a:buFont typeface="Calibri" panose="020F0502020204030204" pitchFamily="34" charset="0"/>
              <a:buChar char="-"/>
            </a:pPr>
            <a:r>
              <a:rPr lang="fr-FR" sz="1050" dirty="0">
                <a:solidFill>
                  <a:prstClr val="black"/>
                </a:solidFill>
                <a:latin typeface="Lato" panose="020F0502020204030203" pitchFamily="34" charset="0"/>
                <a:ea typeface="Lato" panose="020F0502020204030203" pitchFamily="34" charset="0"/>
                <a:cs typeface="Lato" panose="020F0502020204030203" pitchFamily="34" charset="0"/>
              </a:rPr>
              <a:t>Construction et/ou extension en neuf</a:t>
            </a:r>
          </a:p>
          <a:p>
            <a:pPr marL="600075" lvl="1" indent="-257175" algn="just" defTabSz="685800">
              <a:lnSpc>
                <a:spcPct val="107000"/>
              </a:lnSpc>
              <a:buFont typeface="Calibri" panose="020F0502020204030204" pitchFamily="34" charset="0"/>
              <a:buChar char="-"/>
            </a:pPr>
            <a:r>
              <a:rPr lang="fr-FR" sz="1050" dirty="0">
                <a:solidFill>
                  <a:prstClr val="black"/>
                </a:solidFill>
                <a:latin typeface="Lato" panose="020F0502020204030203" pitchFamily="34" charset="0"/>
                <a:ea typeface="Lato" panose="020F0502020204030203" pitchFamily="34" charset="0"/>
                <a:cs typeface="Lato" panose="020F0502020204030203" pitchFamily="34" charset="0"/>
              </a:rPr>
              <a:t>Réhabilitation de l’existant </a:t>
            </a:r>
          </a:p>
          <a:p>
            <a:pPr marL="600075" lvl="1" indent="-257175" algn="just" defTabSz="685800">
              <a:lnSpc>
                <a:spcPct val="107000"/>
              </a:lnSpc>
              <a:buFont typeface="Calibri" panose="020F0502020204030204" pitchFamily="34" charset="0"/>
              <a:buChar char="-"/>
            </a:pPr>
            <a:r>
              <a:rPr lang="fr-FR" sz="1050" dirty="0">
                <a:solidFill>
                  <a:prstClr val="black"/>
                </a:solidFill>
                <a:latin typeface="Lato" panose="020F0502020204030203" pitchFamily="34" charset="0"/>
                <a:ea typeface="Lato" panose="020F0502020204030203" pitchFamily="34" charset="0"/>
                <a:cs typeface="Lato" panose="020F0502020204030203" pitchFamily="34" charset="0"/>
              </a:rPr>
              <a:t>Achat de matériaux </a:t>
            </a:r>
          </a:p>
          <a:p>
            <a:pPr marL="600075" lvl="1" indent="-257175" algn="just" defTabSz="685800">
              <a:lnSpc>
                <a:spcPct val="107000"/>
              </a:lnSpc>
              <a:buFont typeface="Calibri" panose="020F0502020204030204" pitchFamily="34" charset="0"/>
              <a:buChar char="-"/>
            </a:pPr>
            <a:r>
              <a:rPr lang="fr-FR" sz="1050" dirty="0">
                <a:solidFill>
                  <a:prstClr val="black"/>
                </a:solidFill>
                <a:latin typeface="Lato" panose="020F0502020204030203" pitchFamily="34" charset="0"/>
                <a:ea typeface="Lato" panose="020F0502020204030203" pitchFamily="34" charset="0"/>
                <a:cs typeface="Lato" panose="020F0502020204030203" pitchFamily="34" charset="0"/>
              </a:rPr>
              <a:t>Location de matériel BTP</a:t>
            </a:r>
          </a:p>
          <a:p>
            <a:pPr marL="600075" lvl="1" indent="-257175" algn="just" defTabSz="685800">
              <a:lnSpc>
                <a:spcPct val="107000"/>
              </a:lnSpc>
              <a:buFont typeface="Calibri" panose="020F0502020204030204" pitchFamily="34" charset="0"/>
              <a:buChar char="-"/>
            </a:pPr>
            <a:r>
              <a:rPr lang="fr-FR" sz="1050" dirty="0">
                <a:solidFill>
                  <a:prstClr val="black"/>
                </a:solidFill>
                <a:latin typeface="Lato" panose="020F0502020204030203" pitchFamily="34" charset="0"/>
                <a:ea typeface="Lato" panose="020F0502020204030203" pitchFamily="34" charset="0"/>
                <a:cs typeface="Lato" panose="020F0502020204030203" pitchFamily="34" charset="0"/>
              </a:rPr>
              <a:t>Dépense de voiries et réseaux divers, terrassement. </a:t>
            </a:r>
          </a:p>
          <a:p>
            <a:pPr marL="257175" indent="-257175" algn="just" defTabSz="685800">
              <a:lnSpc>
                <a:spcPct val="107000"/>
              </a:lnSpc>
              <a:spcAft>
                <a:spcPts val="600"/>
              </a:spcAft>
              <a:buFont typeface="Calibri" panose="020F0502020204030204" pitchFamily="34" charset="0"/>
              <a:buChar char="-"/>
            </a:pPr>
            <a:r>
              <a:rPr lang="fr-FR" sz="1050" dirty="0">
                <a:solidFill>
                  <a:prstClr val="black"/>
                </a:solidFill>
                <a:latin typeface="Lato" panose="020F0502020204030203" pitchFamily="34" charset="0"/>
                <a:ea typeface="Lato" panose="020F0502020204030203" pitchFamily="34" charset="0"/>
                <a:cs typeface="Lato" panose="020F0502020204030203" pitchFamily="34" charset="0"/>
              </a:rPr>
              <a:t>Les travaux devront être réalisés dans un délai de 12 mois après validation de l’accompagnement.</a:t>
            </a:r>
          </a:p>
        </p:txBody>
      </p:sp>
      <p:sp>
        <p:nvSpPr>
          <p:cNvPr id="8" name="Espace réservé du numéro de diapositive 7">
            <a:extLst>
              <a:ext uri="{FF2B5EF4-FFF2-40B4-BE49-F238E27FC236}">
                <a16:creationId xmlns:a16="http://schemas.microsoft.com/office/drawing/2014/main" id="{8EC43BF5-68F6-E5E9-70E1-0D6F36A8AFBC}"/>
              </a:ext>
            </a:extLst>
          </p:cNvPr>
          <p:cNvSpPr>
            <a:spLocks noGrp="1"/>
          </p:cNvSpPr>
          <p:nvPr>
            <p:ph type="sldNum" sz="quarter" idx="12"/>
          </p:nvPr>
        </p:nvSpPr>
        <p:spPr/>
        <p:txBody>
          <a:bodyPr/>
          <a:lstStyle/>
          <a:p>
            <a:fld id="{7DD352F8-E6D5-40A5-90BA-A89BD40754D9}" type="slidenum">
              <a:rPr lang="fr-FR" smtClean="0"/>
              <a:pPr/>
              <a:t>90</a:t>
            </a:fld>
            <a:endParaRPr lang="fr-FR"/>
          </a:p>
        </p:txBody>
      </p:sp>
    </p:spTree>
    <p:extLst>
      <p:ext uri="{BB962C8B-B14F-4D97-AF65-F5344CB8AC3E}">
        <p14:creationId xmlns:p14="http://schemas.microsoft.com/office/powerpoint/2010/main" val="1216491866"/>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334944" y="-42892"/>
            <a:ext cx="8728847" cy="777713"/>
          </a:xfrm>
        </p:spPr>
        <p:txBody>
          <a:bodyPr anchor="t">
            <a:normAutofit fontScale="90000"/>
          </a:bodyPr>
          <a:lstStyle/>
          <a:p>
            <a:pPr algn="l"/>
            <a:r>
              <a:rPr lang="fr-FR" sz="4000" b="1" dirty="0">
                <a:solidFill>
                  <a:schemeClr val="tx2"/>
                </a:solidFill>
                <a:latin typeface="Caviar Dreams" pitchFamily="34" charset="0"/>
                <a:cs typeface="Arial" pitchFamily="34" charset="0"/>
              </a:rPr>
              <a:t>Attractivité économique et touristique</a:t>
            </a:r>
            <a:br>
              <a:rPr lang="fr-FR" sz="4000" b="1" dirty="0">
                <a:solidFill>
                  <a:srgbClr val="E44506"/>
                </a:solidFill>
                <a:latin typeface="Caviar Dreams" pitchFamily="34" charset="0"/>
                <a:cs typeface="Arial" pitchFamily="34" charset="0"/>
              </a:rPr>
            </a:br>
            <a:r>
              <a:rPr lang="fr-FR" sz="1600" b="1" dirty="0">
                <a:solidFill>
                  <a:schemeClr val="bg2"/>
                </a:solidFill>
                <a:latin typeface="Caviar Dreams" pitchFamily="34" charset="0"/>
                <a:cs typeface="Arial" pitchFamily="34" charset="0"/>
              </a:rPr>
              <a:t>- </a:t>
            </a:r>
            <a:r>
              <a:rPr lang="fr-FR" sz="1600" b="1" i="1" dirty="0">
                <a:solidFill>
                  <a:schemeClr val="bg2"/>
                </a:solidFill>
                <a:latin typeface="Lato" pitchFamily="34" charset="0"/>
                <a:ea typeface="Lato" pitchFamily="34" charset="0"/>
                <a:cs typeface="Lato" pitchFamily="34" charset="0"/>
              </a:rPr>
              <a:t>Intervention de Monsieur </a:t>
            </a:r>
            <a:r>
              <a:rPr lang="fr-FR" sz="1600" b="1" i="1" dirty="0">
                <a:solidFill>
                  <a:schemeClr val="tx2">
                    <a:lumMod val="50000"/>
                  </a:schemeClr>
                </a:solidFill>
                <a:latin typeface="Lato" pitchFamily="34" charset="0"/>
                <a:ea typeface="Lato" pitchFamily="34" charset="0"/>
                <a:cs typeface="Lato" pitchFamily="34" charset="0"/>
              </a:rPr>
              <a:t>Nicolas RAGOT</a:t>
            </a:r>
            <a:endParaRPr lang="fr-FR" sz="1400" b="1" dirty="0">
              <a:solidFill>
                <a:srgbClr val="432918"/>
              </a:solidFill>
              <a:latin typeface="Caviar Dreams" pitchFamily="34" charset="0"/>
            </a:endParaRPr>
          </a:p>
        </p:txBody>
      </p:sp>
      <p:sp>
        <p:nvSpPr>
          <p:cNvPr id="10" name="Espace réservé du contenu 9"/>
          <p:cNvSpPr>
            <a:spLocks noGrp="1"/>
          </p:cNvSpPr>
          <p:nvPr>
            <p:ph idx="1"/>
          </p:nvPr>
        </p:nvSpPr>
        <p:spPr>
          <a:xfrm>
            <a:off x="457200" y="734820"/>
            <a:ext cx="8229600" cy="3851695"/>
          </a:xfrm>
        </p:spPr>
        <p:txBody>
          <a:bodyPr vert="horz" lIns="91440" tIns="45720" rIns="91440" bIns="45720" rtlCol="0" anchor="t">
            <a:normAutofit/>
          </a:bodyPr>
          <a:lstStyle/>
          <a:p>
            <a:pPr marL="0" indent="0" algn="just">
              <a:spcBef>
                <a:spcPts val="0"/>
              </a:spcBef>
              <a:spcAft>
                <a:spcPts val="600"/>
              </a:spcAft>
              <a:buNone/>
              <a:tabLst>
                <a:tab pos="457189" algn="l"/>
              </a:tabLst>
            </a:pPr>
            <a:r>
              <a:rPr lang="fr-FR" sz="2000" b="1" dirty="0">
                <a:solidFill>
                  <a:schemeClr val="tx2"/>
                </a:solidFill>
                <a:ea typeface="+mj-ea"/>
                <a:cs typeface="Arial" pitchFamily="34" charset="0"/>
              </a:rPr>
              <a:t>13. Dispositif d'aide à l'immobilier permettant de développer les filières agricoles et agroalimentaires, génératrices de valeur ajoutée locale</a:t>
            </a:r>
          </a:p>
          <a:p>
            <a:pPr marL="0" indent="0" algn="just">
              <a:spcBef>
                <a:spcPts val="0"/>
              </a:spcBef>
              <a:spcAft>
                <a:spcPts val="600"/>
              </a:spcAft>
              <a:buNone/>
              <a:tabLst>
                <a:tab pos="457189" algn="l"/>
              </a:tabLst>
            </a:pPr>
            <a:endParaRPr lang="fr-FR" sz="2000" b="1" dirty="0">
              <a:solidFill>
                <a:schemeClr val="tx2"/>
              </a:solidFill>
              <a:ea typeface="+mj-ea"/>
              <a:cs typeface="Arial" pitchFamily="34" charset="0"/>
            </a:endParaRPr>
          </a:p>
        </p:txBody>
      </p:sp>
      <p:sp>
        <p:nvSpPr>
          <p:cNvPr id="3" name="Espace réservé de la date 2">
            <a:extLst>
              <a:ext uri="{FF2B5EF4-FFF2-40B4-BE49-F238E27FC236}">
                <a16:creationId xmlns:a16="http://schemas.microsoft.com/office/drawing/2014/main" id="{25D083A3-41B7-494D-831B-8F535BC98FDE}"/>
              </a:ext>
            </a:extLst>
          </p:cNvPr>
          <p:cNvSpPr>
            <a:spLocks noGrp="1"/>
          </p:cNvSpPr>
          <p:nvPr>
            <p:ph type="dt" sz="half" idx="10"/>
          </p:nvPr>
        </p:nvSpPr>
        <p:spPr/>
        <p:txBody>
          <a:bodyPr/>
          <a:lstStyle/>
          <a:p>
            <a:r>
              <a:rPr lang="fr-FR" i="1">
                <a:latin typeface="Lato"/>
              </a:rPr>
              <a:t>Conseil communautaire – 17 novembre 2022</a:t>
            </a:r>
            <a:endParaRPr lang="fr-FR" i="1" dirty="0">
              <a:latin typeface="Lato"/>
            </a:endParaRPr>
          </a:p>
        </p:txBody>
      </p:sp>
      <p:cxnSp>
        <p:nvCxnSpPr>
          <p:cNvPr id="11" name="Connecteur droit 10">
            <a:extLst>
              <a:ext uri="{FF2B5EF4-FFF2-40B4-BE49-F238E27FC236}">
                <a16:creationId xmlns:a16="http://schemas.microsoft.com/office/drawing/2014/main" id="{6EDD3141-DAE1-4EA6-81F0-2BB84AC71E42}"/>
              </a:ext>
            </a:extLst>
          </p:cNvPr>
          <p:cNvCxnSpPr>
            <a:cxnSpLocks/>
          </p:cNvCxnSpPr>
          <p:nvPr/>
        </p:nvCxnSpPr>
        <p:spPr>
          <a:xfrm>
            <a:off x="3923928" y="4948014"/>
            <a:ext cx="3456384" cy="0"/>
          </a:xfrm>
          <a:prstGeom prst="line">
            <a:avLst/>
          </a:prstGeom>
        </p:spPr>
        <p:style>
          <a:lnRef idx="1">
            <a:schemeClr val="accent1"/>
          </a:lnRef>
          <a:fillRef idx="0">
            <a:schemeClr val="accent1"/>
          </a:fillRef>
          <a:effectRef idx="0">
            <a:schemeClr val="accent1"/>
          </a:effectRef>
          <a:fontRef idx="minor">
            <a:schemeClr val="tx1"/>
          </a:fontRef>
        </p:style>
      </p:cxnSp>
      <p:sp>
        <p:nvSpPr>
          <p:cNvPr id="4" name="Titre 8">
            <a:extLst>
              <a:ext uri="{FF2B5EF4-FFF2-40B4-BE49-F238E27FC236}">
                <a16:creationId xmlns:a16="http://schemas.microsoft.com/office/drawing/2014/main" id="{33D92B22-8E69-AEB0-8027-4BE642E89C64}"/>
              </a:ext>
            </a:extLst>
          </p:cNvPr>
          <p:cNvSpPr txBox="1">
            <a:spLocks/>
          </p:cNvSpPr>
          <p:nvPr/>
        </p:nvSpPr>
        <p:spPr>
          <a:xfrm>
            <a:off x="334944" y="1422085"/>
            <a:ext cx="7620370" cy="453189"/>
          </a:xfrm>
          <a:prstGeom prst="rect">
            <a:avLst/>
          </a:prstGeom>
        </p:spPr>
        <p:txBody>
          <a:bodyPr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685800"/>
            <a:r>
              <a:rPr lang="fr-FR" sz="2000" b="1" u="sng" dirty="0">
                <a:solidFill>
                  <a:srgbClr val="C00000"/>
                </a:solidFill>
                <a:latin typeface="Lato"/>
              </a:rPr>
              <a:t>Degré d’accompagnement </a:t>
            </a:r>
            <a:endParaRPr lang="fr-FR" sz="2000" b="1" u="sng" dirty="0">
              <a:solidFill>
                <a:srgbClr val="C00000"/>
              </a:solidFill>
              <a:latin typeface="Calibri Light" panose="020F0302020204030204"/>
              <a:ea typeface="+mj-lt"/>
              <a:cs typeface="Calibri Light" panose="020F0302020204030204"/>
            </a:endParaRPr>
          </a:p>
          <a:p>
            <a:pPr defTabSz="685800"/>
            <a:endParaRPr lang="fr-FR" sz="3300" b="1" dirty="0">
              <a:solidFill>
                <a:srgbClr val="432918"/>
              </a:solidFill>
              <a:latin typeface="Caviar Dreams" pitchFamily="34" charset="0"/>
            </a:endParaRPr>
          </a:p>
        </p:txBody>
      </p:sp>
      <p:sp>
        <p:nvSpPr>
          <p:cNvPr id="5" name="Titre 8">
            <a:extLst>
              <a:ext uri="{FF2B5EF4-FFF2-40B4-BE49-F238E27FC236}">
                <a16:creationId xmlns:a16="http://schemas.microsoft.com/office/drawing/2014/main" id="{E4BEC598-CF60-C603-1E3D-6425244B3C93}"/>
              </a:ext>
            </a:extLst>
          </p:cNvPr>
          <p:cNvSpPr txBox="1">
            <a:spLocks/>
          </p:cNvSpPr>
          <p:nvPr/>
        </p:nvSpPr>
        <p:spPr>
          <a:xfrm>
            <a:off x="334944" y="1829429"/>
            <a:ext cx="8293963" cy="1489514"/>
          </a:xfrm>
          <a:prstGeom prst="rect">
            <a:avLst/>
          </a:prstGeom>
        </p:spPr>
        <p:txBody>
          <a:bodyPr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257175" indent="-257175" defTabSz="685800">
              <a:buFont typeface="Arial" panose="020B0604020202020204" pitchFamily="34" charset="0"/>
              <a:buChar char="•"/>
            </a:pPr>
            <a:r>
              <a:rPr lang="fr-FR" sz="1400" b="1" dirty="0">
                <a:solidFill>
                  <a:srgbClr val="C00000"/>
                </a:solidFill>
                <a:latin typeface="Lato"/>
              </a:rPr>
              <a:t>Montant et taux d’aide </a:t>
            </a:r>
          </a:p>
          <a:p>
            <a:pPr marL="257175" indent="-257175" algn="just" defTabSz="685800">
              <a:lnSpc>
                <a:spcPct val="107000"/>
              </a:lnSpc>
              <a:buFont typeface="Calibri" panose="020F0502020204030204" pitchFamily="34" charset="0"/>
              <a:buChar char="-"/>
            </a:pPr>
            <a:r>
              <a:rPr lang="fr-FR" sz="1400" dirty="0">
                <a:solidFill>
                  <a:prstClr val="black"/>
                </a:solidFill>
                <a:latin typeface="Lato" panose="020F0502020204030203" pitchFamily="34" charset="0"/>
                <a:ea typeface="Lato" panose="020F0502020204030203" pitchFamily="34" charset="0"/>
                <a:cs typeface="Lato" panose="020F0502020204030203" pitchFamily="34" charset="0"/>
              </a:rPr>
              <a:t>Plafond de dépenses éligibles par dossier : 30 000 € HT</a:t>
            </a:r>
          </a:p>
          <a:p>
            <a:pPr marL="257175" indent="-257175" algn="just" defTabSz="685800">
              <a:lnSpc>
                <a:spcPct val="107000"/>
              </a:lnSpc>
              <a:buFont typeface="Calibri" panose="020F0502020204030204" pitchFamily="34" charset="0"/>
              <a:buChar char="-"/>
            </a:pPr>
            <a:r>
              <a:rPr lang="fr-FR" sz="1400" dirty="0">
                <a:solidFill>
                  <a:prstClr val="black"/>
                </a:solidFill>
                <a:latin typeface="Lato" panose="020F0502020204030203" pitchFamily="34" charset="0"/>
                <a:ea typeface="Lato" panose="020F0502020204030203" pitchFamily="34" charset="0"/>
                <a:cs typeface="Lato" panose="020F0502020204030203" pitchFamily="34" charset="0"/>
              </a:rPr>
              <a:t>Taux d’aide publique : 30 %</a:t>
            </a:r>
          </a:p>
          <a:p>
            <a:pPr marL="257175" indent="-257175" algn="just" defTabSz="685800">
              <a:lnSpc>
                <a:spcPct val="107000"/>
              </a:lnSpc>
              <a:spcAft>
                <a:spcPts val="600"/>
              </a:spcAft>
              <a:buFont typeface="Calibri" panose="020F0502020204030204" pitchFamily="34" charset="0"/>
              <a:buChar char="-"/>
            </a:pPr>
            <a:r>
              <a:rPr lang="fr-FR" sz="1400" dirty="0">
                <a:solidFill>
                  <a:prstClr val="black"/>
                </a:solidFill>
                <a:latin typeface="Lato" panose="020F0502020204030203" pitchFamily="34" charset="0"/>
                <a:ea typeface="Lato" panose="020F0502020204030203" pitchFamily="34" charset="0"/>
                <a:cs typeface="Lato" panose="020F0502020204030203" pitchFamily="34" charset="0"/>
              </a:rPr>
              <a:t>Bonification pour les exploitations engagées en production biologique ou dans une démarche Haute Valeur Environnementale</a:t>
            </a:r>
            <a:r>
              <a:rPr lang="fr-FR" sz="1400" baseline="30000" dirty="0">
                <a:solidFill>
                  <a:prstClr val="black"/>
                </a:solidFill>
                <a:latin typeface="Lato" panose="020F0502020204030203" pitchFamily="34" charset="0"/>
                <a:ea typeface="Lato" panose="020F0502020204030203" pitchFamily="34" charset="0"/>
                <a:cs typeface="Lato" panose="020F0502020204030203" pitchFamily="34" charset="0"/>
              </a:rPr>
              <a:t> </a:t>
            </a:r>
            <a:r>
              <a:rPr lang="fr-FR" sz="1400" dirty="0">
                <a:solidFill>
                  <a:prstClr val="black"/>
                </a:solidFill>
                <a:latin typeface="Lato" panose="020F0502020204030203" pitchFamily="34" charset="0"/>
                <a:ea typeface="Lato" panose="020F0502020204030203" pitchFamily="34" charset="0"/>
                <a:cs typeface="Lato" panose="020F0502020204030203" pitchFamily="34" charset="0"/>
              </a:rPr>
              <a:t>: 10 % </a:t>
            </a:r>
          </a:p>
        </p:txBody>
      </p:sp>
      <p:sp>
        <p:nvSpPr>
          <p:cNvPr id="6" name="ZoneTexte 5">
            <a:extLst>
              <a:ext uri="{FF2B5EF4-FFF2-40B4-BE49-F238E27FC236}">
                <a16:creationId xmlns:a16="http://schemas.microsoft.com/office/drawing/2014/main" id="{1BCB9680-54B8-4A06-76C4-5C93BFF7E86F}"/>
              </a:ext>
            </a:extLst>
          </p:cNvPr>
          <p:cNvSpPr txBox="1"/>
          <p:nvPr/>
        </p:nvSpPr>
        <p:spPr>
          <a:xfrm>
            <a:off x="334944" y="3037906"/>
            <a:ext cx="8183153" cy="1866280"/>
          </a:xfrm>
          <a:prstGeom prst="rect">
            <a:avLst/>
          </a:prstGeom>
          <a:noFill/>
        </p:spPr>
        <p:txBody>
          <a:bodyPr wrap="square">
            <a:spAutoFit/>
          </a:bodyPr>
          <a:lstStyle/>
          <a:p>
            <a:pPr marL="257175" indent="-257175" algn="just" defTabSz="685800">
              <a:lnSpc>
                <a:spcPct val="107000"/>
              </a:lnSpc>
              <a:spcAft>
                <a:spcPts val="600"/>
              </a:spcAft>
              <a:buFont typeface="Arial" panose="020B0604020202020204" pitchFamily="34" charset="0"/>
              <a:buChar char="•"/>
            </a:pPr>
            <a:r>
              <a:rPr lang="fr-FR" sz="1400" b="1" dirty="0">
                <a:solidFill>
                  <a:srgbClr val="C00000"/>
                </a:solidFill>
                <a:latin typeface="Lato"/>
              </a:rPr>
              <a:t>Priorisation des dossiers </a:t>
            </a:r>
            <a:endParaRPr lang="fr-FR" sz="14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algn="just" defTabSz="685800">
              <a:lnSpc>
                <a:spcPct val="107000"/>
              </a:lnSpc>
              <a:spcAft>
                <a:spcPts val="600"/>
              </a:spcAft>
            </a:pPr>
            <a:r>
              <a:rPr lang="fr-FR" sz="1400" dirty="0">
                <a:solidFill>
                  <a:prstClr val="black"/>
                </a:solidFill>
                <a:latin typeface="Lato" panose="020F0502020204030203" pitchFamily="34" charset="0"/>
                <a:ea typeface="Lato" panose="020F0502020204030203" pitchFamily="34" charset="0"/>
                <a:cs typeface="Lato" panose="020F0502020204030203" pitchFamily="34" charset="0"/>
              </a:rPr>
              <a:t>- 1</a:t>
            </a:r>
            <a:r>
              <a:rPr lang="fr-FR" sz="1400" baseline="30000" dirty="0">
                <a:solidFill>
                  <a:prstClr val="black"/>
                </a:solidFill>
                <a:latin typeface="Lato" panose="020F0502020204030203" pitchFamily="34" charset="0"/>
                <a:ea typeface="Lato" panose="020F0502020204030203" pitchFamily="34" charset="0"/>
                <a:cs typeface="Lato" panose="020F0502020204030203" pitchFamily="34" charset="0"/>
              </a:rPr>
              <a:t>er</a:t>
            </a:r>
            <a:r>
              <a:rPr lang="fr-FR" sz="1400" dirty="0">
                <a:solidFill>
                  <a:prstClr val="black"/>
                </a:solidFill>
                <a:latin typeface="Lato" panose="020F0502020204030203" pitchFamily="34" charset="0"/>
                <a:ea typeface="Lato" panose="020F0502020204030203" pitchFamily="34" charset="0"/>
                <a:cs typeface="Lato" panose="020F0502020204030203" pitchFamily="34" charset="0"/>
              </a:rPr>
              <a:t> Appel à projet : Priorité donnée aux nouveaux installés et jeunes agriculteurs</a:t>
            </a:r>
            <a:endParaRPr lang="fr-FR" sz="1400" dirty="0">
              <a:solidFill>
                <a:srgbClr val="000000"/>
              </a:solidFill>
              <a:latin typeface="Lato" panose="020F0502020204030203" pitchFamily="34" charset="0"/>
              <a:ea typeface="Lato" panose="020F0502020204030203" pitchFamily="34" charset="0"/>
              <a:cs typeface="Lato" panose="020F0502020204030203" pitchFamily="34" charset="0"/>
            </a:endParaRPr>
          </a:p>
          <a:p>
            <a:pPr algn="just" defTabSz="685800">
              <a:lnSpc>
                <a:spcPct val="107000"/>
              </a:lnSpc>
              <a:spcAft>
                <a:spcPts val="600"/>
              </a:spcAft>
            </a:pPr>
            <a:r>
              <a:rPr lang="fr-FR" sz="1400" dirty="0">
                <a:solidFill>
                  <a:srgbClr val="000000"/>
                </a:solidFill>
                <a:latin typeface="Lato" panose="020F0502020204030203" pitchFamily="34" charset="0"/>
                <a:ea typeface="Lato" panose="020F0502020204030203" pitchFamily="34" charset="0"/>
                <a:cs typeface="Lato" panose="020F0502020204030203" pitchFamily="34" charset="0"/>
              </a:rPr>
              <a:t>- Pour le second Appel à projet, ordre décroissant des priorités :</a:t>
            </a:r>
            <a:endParaRPr lang="fr-FR" sz="1400" dirty="0">
              <a:solidFill>
                <a:prstClr val="black"/>
              </a:solidFill>
              <a:latin typeface="Lato" panose="020F0502020204030203" pitchFamily="34" charset="0"/>
              <a:ea typeface="Lato" panose="020F0502020204030203" pitchFamily="34" charset="0"/>
              <a:cs typeface="Lato" panose="020F0502020204030203" pitchFamily="34" charset="0"/>
            </a:endParaRPr>
          </a:p>
          <a:p>
            <a:pPr marL="342900" lvl="1" algn="just" defTabSz="685800">
              <a:lnSpc>
                <a:spcPct val="107000"/>
              </a:lnSpc>
              <a:spcAft>
                <a:spcPts val="600"/>
              </a:spcAft>
            </a:pPr>
            <a:r>
              <a:rPr lang="fr-FR" sz="1400" dirty="0">
                <a:solidFill>
                  <a:srgbClr val="000000"/>
                </a:solidFill>
                <a:latin typeface="Lato" panose="020F0502020204030203" pitchFamily="34" charset="0"/>
                <a:ea typeface="Lato" panose="020F0502020204030203" pitchFamily="34" charset="0"/>
                <a:cs typeface="Lato" panose="020F0502020204030203" pitchFamily="34" charset="0"/>
              </a:rPr>
              <a:t>- les primo-demandeurs,</a:t>
            </a:r>
            <a:endParaRPr lang="fr-FR" sz="1400" dirty="0">
              <a:solidFill>
                <a:prstClr val="black"/>
              </a:solidFill>
              <a:latin typeface="Lato" panose="020F0502020204030203" pitchFamily="34" charset="0"/>
              <a:ea typeface="Lato" panose="020F0502020204030203" pitchFamily="34" charset="0"/>
              <a:cs typeface="Lato" panose="020F0502020204030203" pitchFamily="34" charset="0"/>
            </a:endParaRPr>
          </a:p>
          <a:p>
            <a:pPr marL="342900" lvl="1" algn="just" defTabSz="685800">
              <a:lnSpc>
                <a:spcPct val="107000"/>
              </a:lnSpc>
              <a:spcAft>
                <a:spcPts val="600"/>
              </a:spcAft>
            </a:pPr>
            <a:r>
              <a:rPr lang="fr-FR" sz="1400" dirty="0">
                <a:solidFill>
                  <a:srgbClr val="000000"/>
                </a:solidFill>
                <a:latin typeface="Lato" panose="020F0502020204030203" pitchFamily="34" charset="0"/>
                <a:ea typeface="Lato" panose="020F0502020204030203" pitchFamily="34" charset="0"/>
                <a:cs typeface="Lato" panose="020F0502020204030203" pitchFamily="34" charset="0"/>
              </a:rPr>
              <a:t>- les non primo-demandeurs jeunes agriculteurs ou nouveaux installés,</a:t>
            </a:r>
            <a:endParaRPr lang="fr-FR" sz="1400" dirty="0">
              <a:solidFill>
                <a:prstClr val="black"/>
              </a:solidFill>
              <a:latin typeface="Lato" panose="020F0502020204030203" pitchFamily="34" charset="0"/>
              <a:ea typeface="Lato" panose="020F0502020204030203" pitchFamily="34" charset="0"/>
              <a:cs typeface="Lato" panose="020F0502020204030203" pitchFamily="34" charset="0"/>
            </a:endParaRPr>
          </a:p>
          <a:p>
            <a:pPr marL="342900" lvl="1" algn="just" defTabSz="685800">
              <a:lnSpc>
                <a:spcPct val="107000"/>
              </a:lnSpc>
              <a:spcAft>
                <a:spcPts val="600"/>
              </a:spcAft>
            </a:pPr>
            <a:r>
              <a:rPr lang="fr-FR" sz="1400" dirty="0">
                <a:solidFill>
                  <a:srgbClr val="000000"/>
                </a:solidFill>
                <a:latin typeface="Lato" panose="020F0502020204030203" pitchFamily="34" charset="0"/>
                <a:ea typeface="Lato" panose="020F0502020204030203" pitchFamily="34" charset="0"/>
                <a:cs typeface="Lato" panose="020F0502020204030203" pitchFamily="34" charset="0"/>
              </a:rPr>
              <a:t>- les autres non primo-demandeurs.</a:t>
            </a:r>
            <a:endParaRPr lang="fr-FR" sz="1400" dirty="0">
              <a:solidFill>
                <a:prstClr val="black"/>
              </a:solidFill>
              <a:latin typeface="Lato" panose="020F0502020204030203" pitchFamily="34" charset="0"/>
              <a:ea typeface="Lato" panose="020F0502020204030203" pitchFamily="34" charset="0"/>
              <a:cs typeface="Lato" panose="020F0502020204030203" pitchFamily="34" charset="0"/>
            </a:endParaRPr>
          </a:p>
        </p:txBody>
      </p:sp>
      <p:sp>
        <p:nvSpPr>
          <p:cNvPr id="7" name="Espace réservé du numéro de diapositive 6">
            <a:extLst>
              <a:ext uri="{FF2B5EF4-FFF2-40B4-BE49-F238E27FC236}">
                <a16:creationId xmlns:a16="http://schemas.microsoft.com/office/drawing/2014/main" id="{F51066CC-F7EF-EFB2-147B-004AE1C818E1}"/>
              </a:ext>
            </a:extLst>
          </p:cNvPr>
          <p:cNvSpPr>
            <a:spLocks noGrp="1"/>
          </p:cNvSpPr>
          <p:nvPr>
            <p:ph type="sldNum" sz="quarter" idx="12"/>
          </p:nvPr>
        </p:nvSpPr>
        <p:spPr/>
        <p:txBody>
          <a:bodyPr/>
          <a:lstStyle/>
          <a:p>
            <a:fld id="{7DD352F8-E6D5-40A5-90BA-A89BD40754D9}" type="slidenum">
              <a:rPr lang="fr-FR" smtClean="0"/>
              <a:pPr/>
              <a:t>91</a:t>
            </a:fld>
            <a:endParaRPr lang="fr-FR"/>
          </a:p>
        </p:txBody>
      </p:sp>
    </p:spTree>
    <p:extLst>
      <p:ext uri="{BB962C8B-B14F-4D97-AF65-F5344CB8AC3E}">
        <p14:creationId xmlns:p14="http://schemas.microsoft.com/office/powerpoint/2010/main" val="2526038658"/>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334944" y="-42892"/>
            <a:ext cx="8728847" cy="777713"/>
          </a:xfrm>
        </p:spPr>
        <p:txBody>
          <a:bodyPr anchor="t">
            <a:normAutofit fontScale="90000"/>
          </a:bodyPr>
          <a:lstStyle/>
          <a:p>
            <a:pPr algn="l"/>
            <a:r>
              <a:rPr lang="fr-FR" sz="4000" b="1" dirty="0">
                <a:solidFill>
                  <a:schemeClr val="tx2"/>
                </a:solidFill>
                <a:latin typeface="Caviar Dreams" pitchFamily="34" charset="0"/>
                <a:cs typeface="Arial" pitchFamily="34" charset="0"/>
              </a:rPr>
              <a:t>Attractivité économique et touristique</a:t>
            </a:r>
            <a:br>
              <a:rPr lang="fr-FR" sz="4000" b="1" dirty="0">
                <a:solidFill>
                  <a:srgbClr val="E44506"/>
                </a:solidFill>
                <a:latin typeface="Caviar Dreams" pitchFamily="34" charset="0"/>
                <a:cs typeface="Arial" pitchFamily="34" charset="0"/>
              </a:rPr>
            </a:br>
            <a:r>
              <a:rPr lang="fr-FR" sz="1600" b="1" dirty="0">
                <a:solidFill>
                  <a:schemeClr val="bg2"/>
                </a:solidFill>
                <a:latin typeface="Caviar Dreams" pitchFamily="34" charset="0"/>
                <a:cs typeface="Arial" pitchFamily="34" charset="0"/>
              </a:rPr>
              <a:t>- </a:t>
            </a:r>
            <a:r>
              <a:rPr lang="fr-FR" sz="1600" b="1" i="1" dirty="0">
                <a:solidFill>
                  <a:schemeClr val="bg2"/>
                </a:solidFill>
                <a:latin typeface="Lato" pitchFamily="34" charset="0"/>
                <a:ea typeface="Lato" pitchFamily="34" charset="0"/>
                <a:cs typeface="Lato" pitchFamily="34" charset="0"/>
              </a:rPr>
              <a:t>Intervention de Monsieur </a:t>
            </a:r>
            <a:r>
              <a:rPr lang="fr-FR" sz="1600" b="1" i="1" dirty="0">
                <a:solidFill>
                  <a:schemeClr val="tx2">
                    <a:lumMod val="50000"/>
                  </a:schemeClr>
                </a:solidFill>
                <a:latin typeface="Lato" pitchFamily="34" charset="0"/>
                <a:ea typeface="Lato" pitchFamily="34" charset="0"/>
                <a:cs typeface="Lato" pitchFamily="34" charset="0"/>
              </a:rPr>
              <a:t>Nicolas RAGOT</a:t>
            </a:r>
            <a:endParaRPr lang="fr-FR" sz="1400" b="1" dirty="0">
              <a:solidFill>
                <a:srgbClr val="432918"/>
              </a:solidFill>
              <a:latin typeface="Caviar Dreams" pitchFamily="34" charset="0"/>
            </a:endParaRPr>
          </a:p>
        </p:txBody>
      </p:sp>
      <p:sp>
        <p:nvSpPr>
          <p:cNvPr id="10" name="Espace réservé du contenu 9"/>
          <p:cNvSpPr>
            <a:spLocks noGrp="1"/>
          </p:cNvSpPr>
          <p:nvPr>
            <p:ph idx="1"/>
          </p:nvPr>
        </p:nvSpPr>
        <p:spPr>
          <a:xfrm>
            <a:off x="457200" y="734820"/>
            <a:ext cx="8229600" cy="3851695"/>
          </a:xfrm>
        </p:spPr>
        <p:txBody>
          <a:bodyPr vert="horz" lIns="91440" tIns="45720" rIns="91440" bIns="45720" rtlCol="0" anchor="t">
            <a:normAutofit/>
          </a:bodyPr>
          <a:lstStyle/>
          <a:p>
            <a:pPr marL="0" indent="0" algn="just">
              <a:spcBef>
                <a:spcPts val="0"/>
              </a:spcBef>
              <a:spcAft>
                <a:spcPts val="600"/>
              </a:spcAft>
              <a:buNone/>
              <a:tabLst>
                <a:tab pos="457189" algn="l"/>
              </a:tabLst>
            </a:pPr>
            <a:r>
              <a:rPr lang="fr-FR" sz="2000" b="1" dirty="0">
                <a:solidFill>
                  <a:schemeClr val="tx2"/>
                </a:solidFill>
                <a:ea typeface="+mj-ea"/>
                <a:cs typeface="Arial" pitchFamily="34" charset="0"/>
              </a:rPr>
              <a:t>13. Dispositif d'aide à l'immobilier permettant de développer les filières agricoles et agroalimentaires, génératrices de valeur ajoutée locale</a:t>
            </a:r>
          </a:p>
          <a:p>
            <a:pPr marL="0" indent="0" algn="just">
              <a:spcBef>
                <a:spcPts val="0"/>
              </a:spcBef>
              <a:spcAft>
                <a:spcPts val="600"/>
              </a:spcAft>
              <a:buNone/>
              <a:tabLst>
                <a:tab pos="457189" algn="l"/>
              </a:tabLst>
            </a:pPr>
            <a:endParaRPr lang="fr-FR" sz="2000" b="1" dirty="0">
              <a:solidFill>
                <a:schemeClr val="tx2"/>
              </a:solidFill>
              <a:ea typeface="+mj-ea"/>
              <a:cs typeface="Arial" pitchFamily="34" charset="0"/>
            </a:endParaRPr>
          </a:p>
        </p:txBody>
      </p:sp>
      <p:sp>
        <p:nvSpPr>
          <p:cNvPr id="3" name="Espace réservé de la date 2">
            <a:extLst>
              <a:ext uri="{FF2B5EF4-FFF2-40B4-BE49-F238E27FC236}">
                <a16:creationId xmlns:a16="http://schemas.microsoft.com/office/drawing/2014/main" id="{25D083A3-41B7-494D-831B-8F535BC98FDE}"/>
              </a:ext>
            </a:extLst>
          </p:cNvPr>
          <p:cNvSpPr>
            <a:spLocks noGrp="1"/>
          </p:cNvSpPr>
          <p:nvPr>
            <p:ph type="dt" sz="half" idx="10"/>
          </p:nvPr>
        </p:nvSpPr>
        <p:spPr/>
        <p:txBody>
          <a:bodyPr/>
          <a:lstStyle/>
          <a:p>
            <a:r>
              <a:rPr lang="fr-FR" i="1">
                <a:latin typeface="Lato"/>
              </a:rPr>
              <a:t>Conseil communautaire – 17 novembre 2022</a:t>
            </a:r>
            <a:endParaRPr lang="fr-FR" i="1" dirty="0">
              <a:latin typeface="Lato"/>
            </a:endParaRPr>
          </a:p>
        </p:txBody>
      </p:sp>
      <p:cxnSp>
        <p:nvCxnSpPr>
          <p:cNvPr id="11" name="Connecteur droit 10">
            <a:extLst>
              <a:ext uri="{FF2B5EF4-FFF2-40B4-BE49-F238E27FC236}">
                <a16:creationId xmlns:a16="http://schemas.microsoft.com/office/drawing/2014/main" id="{6EDD3141-DAE1-4EA6-81F0-2BB84AC71E42}"/>
              </a:ext>
            </a:extLst>
          </p:cNvPr>
          <p:cNvCxnSpPr>
            <a:cxnSpLocks/>
          </p:cNvCxnSpPr>
          <p:nvPr/>
        </p:nvCxnSpPr>
        <p:spPr>
          <a:xfrm>
            <a:off x="3923928" y="4948014"/>
            <a:ext cx="3456384" cy="0"/>
          </a:xfrm>
          <a:prstGeom prst="line">
            <a:avLst/>
          </a:prstGeom>
        </p:spPr>
        <p:style>
          <a:lnRef idx="1">
            <a:schemeClr val="accent1"/>
          </a:lnRef>
          <a:fillRef idx="0">
            <a:schemeClr val="accent1"/>
          </a:fillRef>
          <a:effectRef idx="0">
            <a:schemeClr val="accent1"/>
          </a:effectRef>
          <a:fontRef idx="minor">
            <a:schemeClr val="tx1"/>
          </a:fontRef>
        </p:style>
      </p:cxnSp>
      <p:sp>
        <p:nvSpPr>
          <p:cNvPr id="4" name="ZoneTexte 3">
            <a:extLst>
              <a:ext uri="{FF2B5EF4-FFF2-40B4-BE49-F238E27FC236}">
                <a16:creationId xmlns:a16="http://schemas.microsoft.com/office/drawing/2014/main" id="{59A16D74-34D8-6985-6AB2-26B6490F8FEE}"/>
              </a:ext>
            </a:extLst>
          </p:cNvPr>
          <p:cNvSpPr txBox="1"/>
          <p:nvPr/>
        </p:nvSpPr>
        <p:spPr>
          <a:xfrm>
            <a:off x="457200" y="1835633"/>
            <a:ext cx="8087557" cy="2958630"/>
          </a:xfrm>
          <a:prstGeom prst="rect">
            <a:avLst/>
          </a:prstGeom>
          <a:noFill/>
        </p:spPr>
        <p:txBody>
          <a:bodyPr wrap="square">
            <a:spAutoFit/>
          </a:bodyPr>
          <a:lstStyle/>
          <a:p>
            <a:pPr marL="257175" indent="-257175" algn="just" defTabSz="685800">
              <a:lnSpc>
                <a:spcPct val="107000"/>
              </a:lnSpc>
              <a:spcAft>
                <a:spcPts val="600"/>
              </a:spcAft>
              <a:buFont typeface="Arial" panose="020B0604020202020204" pitchFamily="34" charset="0"/>
              <a:buChar char="•"/>
            </a:pPr>
            <a:r>
              <a:rPr lang="fr-FR" b="1" dirty="0">
                <a:solidFill>
                  <a:srgbClr val="C00000"/>
                </a:solidFill>
                <a:latin typeface="Lato"/>
              </a:rPr>
              <a:t>Mise en œuvre d’un comité d’attribution </a:t>
            </a:r>
            <a:endParaRPr lang="fr-FR" sz="1350" dirty="0">
              <a:solidFill>
                <a:prstClr val="black"/>
              </a:solidFill>
              <a:latin typeface="Lato" panose="020F0502020204030203" pitchFamily="34" charset="0"/>
              <a:ea typeface="Lato" panose="020F0502020204030203" pitchFamily="34" charset="0"/>
              <a:cs typeface="Lato" panose="020F0502020204030203" pitchFamily="34" charset="0"/>
            </a:endParaRPr>
          </a:p>
          <a:p>
            <a:pPr defTabSz="685800"/>
            <a:r>
              <a:rPr lang="fr-FR" sz="1350" dirty="0">
                <a:solidFill>
                  <a:prstClr val="black"/>
                </a:solidFill>
                <a:latin typeface="Lato" panose="020F0502020204030203" pitchFamily="34" charset="0"/>
                <a:ea typeface="Lato" panose="020F0502020204030203" pitchFamily="34" charset="0"/>
                <a:cs typeface="Lato" panose="020F0502020204030203" pitchFamily="34" charset="0"/>
              </a:rPr>
              <a:t>Un comité local d’attribution étudiera les demandes après instruction technique.</a:t>
            </a:r>
          </a:p>
          <a:p>
            <a:pPr defTabSz="685800"/>
            <a:r>
              <a:rPr lang="fr-FR" sz="1350" dirty="0">
                <a:solidFill>
                  <a:prstClr val="black"/>
                </a:solidFill>
                <a:latin typeface="Lato" panose="020F0502020204030203" pitchFamily="34" charset="0"/>
                <a:ea typeface="Lato" panose="020F0502020204030203" pitchFamily="34" charset="0"/>
                <a:cs typeface="Lato" panose="020F0502020204030203" pitchFamily="34" charset="0"/>
              </a:rPr>
              <a:t>Pour cette instruction technique un échange avec les partenaires économiques pour avis sera réalisé.</a:t>
            </a:r>
          </a:p>
          <a:p>
            <a:pPr defTabSz="685800"/>
            <a:r>
              <a:rPr lang="fr-FR" sz="1350" dirty="0">
                <a:solidFill>
                  <a:prstClr val="black"/>
                </a:solidFill>
                <a:latin typeface="Lato" panose="020F0502020204030203" pitchFamily="34" charset="0"/>
                <a:ea typeface="Lato" panose="020F0502020204030203" pitchFamily="34" charset="0"/>
                <a:cs typeface="Lato" panose="020F0502020204030203" pitchFamily="34" charset="0"/>
              </a:rPr>
              <a:t> </a:t>
            </a:r>
          </a:p>
          <a:p>
            <a:pPr defTabSz="685800"/>
            <a:r>
              <a:rPr lang="fr-FR" sz="1350" dirty="0">
                <a:solidFill>
                  <a:prstClr val="black"/>
                </a:solidFill>
                <a:latin typeface="Lato" panose="020F0502020204030203" pitchFamily="34" charset="0"/>
                <a:ea typeface="Lato" panose="020F0502020204030203" pitchFamily="34" charset="0"/>
                <a:cs typeface="Lato" panose="020F0502020204030203" pitchFamily="34" charset="0"/>
              </a:rPr>
              <a:t>Proposition composition :</a:t>
            </a:r>
          </a:p>
          <a:p>
            <a:pPr marL="214313" indent="-214313" defTabSz="685800">
              <a:buFontTx/>
              <a:buChar char="-"/>
            </a:pPr>
            <a:r>
              <a:rPr lang="fr-FR" sz="1350" dirty="0">
                <a:solidFill>
                  <a:prstClr val="black"/>
                </a:solidFill>
                <a:latin typeface="Lato" panose="020F0502020204030203" pitchFamily="34" charset="0"/>
                <a:ea typeface="Lato" panose="020F0502020204030203" pitchFamily="34" charset="0"/>
                <a:cs typeface="Lato" panose="020F0502020204030203" pitchFamily="34" charset="0"/>
              </a:rPr>
              <a:t>5 élus communautaires dont le vice-président délégué à l’Attractivité </a:t>
            </a:r>
          </a:p>
          <a:p>
            <a:pPr marL="214313" indent="-214313" defTabSz="685800">
              <a:buFontTx/>
              <a:buChar char="-"/>
            </a:pPr>
            <a:r>
              <a:rPr lang="fr-FR" sz="1350" dirty="0">
                <a:solidFill>
                  <a:prstClr val="black"/>
                </a:solidFill>
                <a:latin typeface="Lato" panose="020F0502020204030203" pitchFamily="34" charset="0"/>
                <a:ea typeface="Lato" panose="020F0502020204030203" pitchFamily="34" charset="0"/>
                <a:cs typeface="Lato" panose="020F0502020204030203" pitchFamily="34" charset="0"/>
              </a:rPr>
              <a:t>2 élus communaux</a:t>
            </a:r>
          </a:p>
          <a:p>
            <a:pPr defTabSz="685800"/>
            <a:r>
              <a:rPr lang="fr-FR" sz="1350" dirty="0">
                <a:solidFill>
                  <a:prstClr val="black"/>
                </a:solidFill>
                <a:latin typeface="Lato" panose="020F0502020204030203" pitchFamily="34" charset="0"/>
                <a:ea typeface="Lato" panose="020F0502020204030203" pitchFamily="34" charset="0"/>
                <a:cs typeface="Lato" panose="020F0502020204030203" pitchFamily="34" charset="0"/>
              </a:rPr>
              <a:t> </a:t>
            </a:r>
          </a:p>
          <a:p>
            <a:pPr defTabSz="685800"/>
            <a:r>
              <a:rPr lang="fr-FR" sz="1350" dirty="0">
                <a:solidFill>
                  <a:prstClr val="black"/>
                </a:solidFill>
                <a:latin typeface="Lato" panose="020F0502020204030203" pitchFamily="34" charset="0"/>
                <a:ea typeface="Lato" panose="020F0502020204030203" pitchFamily="34" charset="0"/>
                <a:cs typeface="Lato" panose="020F0502020204030203" pitchFamily="34" charset="0"/>
              </a:rPr>
              <a:t>Chaque membre détient une voix délibérative</a:t>
            </a:r>
          </a:p>
          <a:p>
            <a:pPr defTabSz="685800"/>
            <a:endParaRPr lang="fr-FR" sz="1350" dirty="0">
              <a:solidFill>
                <a:prstClr val="black"/>
              </a:solidFill>
              <a:latin typeface="Lato" panose="020F0502020204030203" pitchFamily="34" charset="0"/>
              <a:ea typeface="Lato" panose="020F0502020204030203" pitchFamily="34" charset="0"/>
              <a:cs typeface="Lato" panose="020F0502020204030203" pitchFamily="34" charset="0"/>
            </a:endParaRPr>
          </a:p>
          <a:p>
            <a:pPr defTabSz="685800"/>
            <a:endParaRPr lang="fr-FR" sz="1350" dirty="0">
              <a:solidFill>
                <a:prstClr val="black"/>
              </a:solidFill>
              <a:latin typeface="Lato" panose="020F0502020204030203" pitchFamily="34" charset="0"/>
              <a:ea typeface="Lato" panose="020F0502020204030203" pitchFamily="34" charset="0"/>
              <a:cs typeface="Lato" panose="020F0502020204030203" pitchFamily="34" charset="0"/>
            </a:endParaRPr>
          </a:p>
          <a:p>
            <a:pPr defTabSz="685800"/>
            <a:endParaRPr lang="fr-FR" sz="1350" b="1" dirty="0">
              <a:solidFill>
                <a:prstClr val="black"/>
              </a:solidFill>
              <a:latin typeface="Lato" panose="020F0502020204030203" pitchFamily="34" charset="0"/>
              <a:ea typeface="Lato" panose="020F0502020204030203" pitchFamily="34" charset="0"/>
              <a:cs typeface="Lato" panose="020F0502020204030203" pitchFamily="34" charset="0"/>
            </a:endParaRPr>
          </a:p>
          <a:p>
            <a:pPr defTabSz="685800"/>
            <a:r>
              <a:rPr lang="fr-FR" sz="1350" b="1" dirty="0">
                <a:solidFill>
                  <a:prstClr val="black"/>
                </a:solidFill>
                <a:latin typeface="Lato" panose="020F0502020204030203" pitchFamily="34" charset="0"/>
                <a:ea typeface="Lato" panose="020F0502020204030203" pitchFamily="34" charset="0"/>
                <a:cs typeface="Lato" panose="020F0502020204030203" pitchFamily="34" charset="0"/>
              </a:rPr>
              <a:t>La sélection des dossiers sera réalisée par le comité local d’attribution le 14 décembre 2022 à 10h</a:t>
            </a:r>
          </a:p>
        </p:txBody>
      </p:sp>
      <p:sp>
        <p:nvSpPr>
          <p:cNvPr id="5" name="Titre 8">
            <a:extLst>
              <a:ext uri="{FF2B5EF4-FFF2-40B4-BE49-F238E27FC236}">
                <a16:creationId xmlns:a16="http://schemas.microsoft.com/office/drawing/2014/main" id="{20353F25-8C3F-E0DF-8BE3-0EAC875462F7}"/>
              </a:ext>
            </a:extLst>
          </p:cNvPr>
          <p:cNvSpPr txBox="1">
            <a:spLocks/>
          </p:cNvSpPr>
          <p:nvPr/>
        </p:nvSpPr>
        <p:spPr>
          <a:xfrm>
            <a:off x="457200" y="1426272"/>
            <a:ext cx="7620370" cy="453189"/>
          </a:xfrm>
          <a:prstGeom prst="rect">
            <a:avLst/>
          </a:prstGeom>
        </p:spPr>
        <p:txBody>
          <a:bodyPr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685800"/>
            <a:r>
              <a:rPr lang="fr-FR" sz="2250" b="1" u="sng" dirty="0">
                <a:solidFill>
                  <a:srgbClr val="C00000"/>
                </a:solidFill>
                <a:latin typeface="Lato"/>
              </a:rPr>
              <a:t>Sélection des dossiers  </a:t>
            </a:r>
            <a:endParaRPr lang="fr-FR" sz="2250" b="1" u="sng" dirty="0">
              <a:solidFill>
                <a:srgbClr val="C00000"/>
              </a:solidFill>
              <a:latin typeface="Calibri Light" panose="020F0302020204030204"/>
              <a:ea typeface="+mj-lt"/>
              <a:cs typeface="Calibri Light" panose="020F0302020204030204"/>
            </a:endParaRPr>
          </a:p>
          <a:p>
            <a:pPr defTabSz="685800"/>
            <a:endParaRPr lang="fr-FR" sz="3300" b="1" dirty="0">
              <a:solidFill>
                <a:srgbClr val="432918"/>
              </a:solidFill>
              <a:latin typeface="Caviar Dreams" pitchFamily="34" charset="0"/>
            </a:endParaRPr>
          </a:p>
        </p:txBody>
      </p:sp>
      <p:sp>
        <p:nvSpPr>
          <p:cNvPr id="6" name="Espace réservé du numéro de diapositive 5">
            <a:extLst>
              <a:ext uri="{FF2B5EF4-FFF2-40B4-BE49-F238E27FC236}">
                <a16:creationId xmlns:a16="http://schemas.microsoft.com/office/drawing/2014/main" id="{40B19DF0-9CB0-D7BA-348A-A03CCF8B5DC5}"/>
              </a:ext>
            </a:extLst>
          </p:cNvPr>
          <p:cNvSpPr>
            <a:spLocks noGrp="1"/>
          </p:cNvSpPr>
          <p:nvPr>
            <p:ph type="sldNum" sz="quarter" idx="12"/>
          </p:nvPr>
        </p:nvSpPr>
        <p:spPr/>
        <p:txBody>
          <a:bodyPr/>
          <a:lstStyle/>
          <a:p>
            <a:fld id="{7DD352F8-E6D5-40A5-90BA-A89BD40754D9}" type="slidenum">
              <a:rPr lang="fr-FR" smtClean="0"/>
              <a:pPr/>
              <a:t>92</a:t>
            </a:fld>
            <a:endParaRPr lang="fr-FR"/>
          </a:p>
        </p:txBody>
      </p:sp>
      <p:sp>
        <p:nvSpPr>
          <p:cNvPr id="7" name="Flèche : bas 6">
            <a:extLst>
              <a:ext uri="{FF2B5EF4-FFF2-40B4-BE49-F238E27FC236}">
                <a16:creationId xmlns:a16="http://schemas.microsoft.com/office/drawing/2014/main" id="{1A90EDFA-38FE-D036-6BA4-2CD3D8C7C023}"/>
              </a:ext>
            </a:extLst>
          </p:cNvPr>
          <p:cNvSpPr/>
          <p:nvPr/>
        </p:nvSpPr>
        <p:spPr>
          <a:xfrm>
            <a:off x="2336800" y="3951464"/>
            <a:ext cx="484632" cy="50442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118206432"/>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307648" y="65846"/>
            <a:ext cx="8728847" cy="777713"/>
          </a:xfrm>
        </p:spPr>
        <p:txBody>
          <a:bodyPr anchor="t">
            <a:normAutofit fontScale="90000"/>
          </a:bodyPr>
          <a:lstStyle/>
          <a:p>
            <a:pPr algn="l"/>
            <a:r>
              <a:rPr lang="fr-FR" sz="4000" b="1" dirty="0">
                <a:solidFill>
                  <a:schemeClr val="tx2"/>
                </a:solidFill>
                <a:latin typeface="Caviar Dreams" pitchFamily="34" charset="0"/>
                <a:cs typeface="Arial" pitchFamily="34" charset="0"/>
              </a:rPr>
              <a:t>Attractivité économique et touristique</a:t>
            </a:r>
            <a:br>
              <a:rPr lang="fr-FR" sz="4000" b="1" dirty="0">
                <a:solidFill>
                  <a:srgbClr val="E44506"/>
                </a:solidFill>
                <a:latin typeface="Caviar Dreams" pitchFamily="34" charset="0"/>
                <a:cs typeface="Arial" pitchFamily="34" charset="0"/>
              </a:rPr>
            </a:br>
            <a:r>
              <a:rPr lang="fr-FR" sz="1600" b="1" dirty="0">
                <a:solidFill>
                  <a:schemeClr val="bg2"/>
                </a:solidFill>
                <a:latin typeface="Caviar Dreams" pitchFamily="34" charset="0"/>
                <a:cs typeface="Arial" pitchFamily="34" charset="0"/>
              </a:rPr>
              <a:t>- </a:t>
            </a:r>
            <a:r>
              <a:rPr lang="fr-FR" sz="1600" b="1" i="1" dirty="0">
                <a:solidFill>
                  <a:schemeClr val="bg2"/>
                </a:solidFill>
                <a:latin typeface="Lato" pitchFamily="34" charset="0"/>
                <a:ea typeface="Lato" pitchFamily="34" charset="0"/>
                <a:cs typeface="Lato" pitchFamily="34" charset="0"/>
              </a:rPr>
              <a:t>Intervention de Monsieur </a:t>
            </a:r>
            <a:r>
              <a:rPr lang="fr-FR" sz="1600" b="1" i="1" dirty="0">
                <a:solidFill>
                  <a:schemeClr val="tx2">
                    <a:lumMod val="50000"/>
                  </a:schemeClr>
                </a:solidFill>
                <a:latin typeface="Lato" pitchFamily="34" charset="0"/>
                <a:ea typeface="Lato" pitchFamily="34" charset="0"/>
                <a:cs typeface="Lato" pitchFamily="34" charset="0"/>
              </a:rPr>
              <a:t>Nicolas RAGOT</a:t>
            </a:r>
            <a:endParaRPr lang="fr-FR" sz="1400" b="1" dirty="0">
              <a:solidFill>
                <a:srgbClr val="432918"/>
              </a:solidFill>
              <a:latin typeface="Caviar Dreams" pitchFamily="34" charset="0"/>
            </a:endParaRPr>
          </a:p>
        </p:txBody>
      </p:sp>
      <p:sp>
        <p:nvSpPr>
          <p:cNvPr id="10" name="Espace réservé du contenu 9"/>
          <p:cNvSpPr>
            <a:spLocks noGrp="1"/>
          </p:cNvSpPr>
          <p:nvPr>
            <p:ph idx="1"/>
          </p:nvPr>
        </p:nvSpPr>
        <p:spPr>
          <a:xfrm>
            <a:off x="457200" y="915570"/>
            <a:ext cx="8229600" cy="3939350"/>
          </a:xfrm>
        </p:spPr>
        <p:txBody>
          <a:bodyPr vert="horz" lIns="91440" tIns="45720" rIns="91440" bIns="45720" rtlCol="0" anchor="t">
            <a:normAutofit/>
          </a:bodyPr>
          <a:lstStyle/>
          <a:p>
            <a:pPr marL="0" indent="0" algn="just">
              <a:spcBef>
                <a:spcPts val="0"/>
              </a:spcBef>
              <a:spcAft>
                <a:spcPts val="600"/>
              </a:spcAft>
              <a:buNone/>
              <a:tabLst>
                <a:tab pos="457189" algn="l"/>
              </a:tabLst>
            </a:pPr>
            <a:r>
              <a:rPr lang="fr-FR" sz="2000" b="1" dirty="0">
                <a:solidFill>
                  <a:schemeClr val="tx2"/>
                </a:solidFill>
                <a:latin typeface="Lato" panose="020F0502020204030203" pitchFamily="34" charset="0"/>
                <a:ea typeface="SimSun;宋体"/>
                <a:cs typeface="Arial" panose="020B0604020202020204" pitchFamily="34" charset="0"/>
              </a:rPr>
              <a:t>13. Dispositif d'aide à l'immobilier permettant de développer les filières agricoles et agroalimentaires, génératrices de valeur ajoutée locale</a:t>
            </a:r>
            <a:endParaRPr lang="fr-FR" sz="2000" b="1" dirty="0">
              <a:solidFill>
                <a:schemeClr val="bg1"/>
              </a:solidFill>
              <a:latin typeface="Lato" panose="020F0502020204030203" pitchFamily="34" charset="0"/>
              <a:ea typeface="SimSun;宋体"/>
              <a:cs typeface="Arial" panose="020B0604020202020204" pitchFamily="34" charset="0"/>
            </a:endParaRPr>
          </a:p>
          <a:p>
            <a:pPr marL="0" indent="0" algn="just">
              <a:spcBef>
                <a:spcPts val="0"/>
              </a:spcBef>
              <a:spcAft>
                <a:spcPts val="600"/>
              </a:spcAft>
              <a:buNone/>
              <a:tabLst>
                <a:tab pos="457189" algn="l"/>
              </a:tabLst>
            </a:pPr>
            <a:endParaRPr lang="fr-FR" sz="2000" b="1" dirty="0">
              <a:solidFill>
                <a:schemeClr val="bg1"/>
              </a:solidFill>
              <a:latin typeface="Lato" panose="020F0502020204030203" pitchFamily="34" charset="0"/>
              <a:ea typeface="SimSun;宋体"/>
              <a:cs typeface="Arial" panose="020B0604020202020204" pitchFamily="34" charset="0"/>
            </a:endParaRPr>
          </a:p>
          <a:p>
            <a:pPr marL="0" indent="0" algn="just">
              <a:spcBef>
                <a:spcPts val="0"/>
              </a:spcBef>
              <a:spcAft>
                <a:spcPts val="600"/>
              </a:spcAft>
              <a:buNone/>
              <a:tabLst>
                <a:tab pos="457189" algn="l"/>
              </a:tabLst>
            </a:pPr>
            <a:r>
              <a:rPr lang="fr-FR" sz="2000" b="1" dirty="0">
                <a:solidFill>
                  <a:schemeClr val="bg1"/>
                </a:solidFill>
                <a:latin typeface="Lato" panose="020F0502020204030203" pitchFamily="34" charset="0"/>
                <a:ea typeface="SimSun;宋体"/>
                <a:cs typeface="Arial" panose="020B0604020202020204" pitchFamily="34" charset="0"/>
              </a:rPr>
              <a:t>Le conseil communautaire est invité à : </a:t>
            </a:r>
          </a:p>
          <a:p>
            <a:pPr algn="just">
              <a:spcBef>
                <a:spcPts val="0"/>
              </a:spcBef>
              <a:spcAft>
                <a:spcPts val="600"/>
              </a:spcAft>
              <a:tabLst>
                <a:tab pos="457189" algn="l"/>
              </a:tabLst>
            </a:pPr>
            <a:r>
              <a:rPr lang="fr-FR" sz="2000" b="1" dirty="0">
                <a:solidFill>
                  <a:schemeClr val="bg1"/>
                </a:solidFill>
                <a:latin typeface="Lato" panose="020F0502020204030203" pitchFamily="34" charset="0"/>
                <a:ea typeface="SimSun;宋体"/>
                <a:cs typeface="Arial" panose="020B0604020202020204" pitchFamily="34" charset="0"/>
              </a:rPr>
              <a:t>AUTORISER, à titre expérimental, la création d’un dispositif d’aide à l’immobilier d’entreprise encourageant la production, la transformation et la vente de produits alimentaires issus du territoire de Mellois en Poitou, pour une enveloppe de 50 000 € ;</a:t>
            </a:r>
          </a:p>
          <a:p>
            <a:pPr algn="just">
              <a:spcBef>
                <a:spcPts val="0"/>
              </a:spcBef>
              <a:spcAft>
                <a:spcPts val="600"/>
              </a:spcAft>
              <a:tabLst>
                <a:tab pos="457189" algn="l"/>
              </a:tabLst>
            </a:pPr>
            <a:r>
              <a:rPr lang="fr-FR" sz="2000" b="1" dirty="0">
                <a:solidFill>
                  <a:schemeClr val="bg1"/>
                </a:solidFill>
                <a:latin typeface="Lato" panose="020F0502020204030203" pitchFamily="34" charset="0"/>
                <a:ea typeface="SimSun;宋体"/>
                <a:cs typeface="Arial" panose="020B0604020202020204" pitchFamily="34" charset="0"/>
              </a:rPr>
              <a:t>AUTORISER le Président ou son représentant à signer les documents relatifs à ce dossier.</a:t>
            </a:r>
            <a:endParaRPr lang="fr-FR" sz="2000" b="1" dirty="0">
              <a:solidFill>
                <a:schemeClr val="bg1"/>
              </a:solidFill>
              <a:latin typeface="Calibri" panose="020F0502020204030204" pitchFamily="34" charset="0"/>
              <a:ea typeface="SimSun;宋体"/>
              <a:cs typeface="Times New Roman" panose="02020603050405020304" pitchFamily="18" charset="0"/>
            </a:endParaRPr>
          </a:p>
        </p:txBody>
      </p:sp>
      <p:sp>
        <p:nvSpPr>
          <p:cNvPr id="3" name="Espace réservé de la date 2">
            <a:extLst>
              <a:ext uri="{FF2B5EF4-FFF2-40B4-BE49-F238E27FC236}">
                <a16:creationId xmlns:a16="http://schemas.microsoft.com/office/drawing/2014/main" id="{25D083A3-41B7-494D-831B-8F535BC98FDE}"/>
              </a:ext>
            </a:extLst>
          </p:cNvPr>
          <p:cNvSpPr>
            <a:spLocks noGrp="1"/>
          </p:cNvSpPr>
          <p:nvPr>
            <p:ph type="dt" sz="half" idx="10"/>
          </p:nvPr>
        </p:nvSpPr>
        <p:spPr/>
        <p:txBody>
          <a:bodyPr/>
          <a:lstStyle/>
          <a:p>
            <a:r>
              <a:rPr lang="fr-FR" i="1">
                <a:latin typeface="Lato"/>
              </a:rPr>
              <a:t>Conseil communautaire – 17 novembre 2022</a:t>
            </a:r>
            <a:endParaRPr lang="fr-FR" i="1" dirty="0">
              <a:latin typeface="Lato"/>
            </a:endParaRPr>
          </a:p>
        </p:txBody>
      </p:sp>
      <p:cxnSp>
        <p:nvCxnSpPr>
          <p:cNvPr id="11" name="Connecteur droit 10">
            <a:extLst>
              <a:ext uri="{FF2B5EF4-FFF2-40B4-BE49-F238E27FC236}">
                <a16:creationId xmlns:a16="http://schemas.microsoft.com/office/drawing/2014/main" id="{6EDD3141-DAE1-4EA6-81F0-2BB84AC71E42}"/>
              </a:ext>
            </a:extLst>
          </p:cNvPr>
          <p:cNvCxnSpPr>
            <a:cxnSpLocks/>
          </p:cNvCxnSpPr>
          <p:nvPr/>
        </p:nvCxnSpPr>
        <p:spPr>
          <a:xfrm>
            <a:off x="3923928" y="4948014"/>
            <a:ext cx="3456384" cy="0"/>
          </a:xfrm>
          <a:prstGeom prst="line">
            <a:avLst/>
          </a:prstGeom>
        </p:spPr>
        <p:style>
          <a:lnRef idx="1">
            <a:schemeClr val="accent1"/>
          </a:lnRef>
          <a:fillRef idx="0">
            <a:schemeClr val="accent1"/>
          </a:fillRef>
          <a:effectRef idx="0">
            <a:schemeClr val="accent1"/>
          </a:effectRef>
          <a:fontRef idx="minor">
            <a:schemeClr val="tx1"/>
          </a:fontRef>
        </p:style>
      </p:cxnSp>
      <p:sp>
        <p:nvSpPr>
          <p:cNvPr id="4" name="Espace réservé du numéro de diapositive 3">
            <a:extLst>
              <a:ext uri="{FF2B5EF4-FFF2-40B4-BE49-F238E27FC236}">
                <a16:creationId xmlns:a16="http://schemas.microsoft.com/office/drawing/2014/main" id="{9CC272EE-D4DB-D643-9DA6-9D46BFBF8D00}"/>
              </a:ext>
            </a:extLst>
          </p:cNvPr>
          <p:cNvSpPr>
            <a:spLocks noGrp="1"/>
          </p:cNvSpPr>
          <p:nvPr>
            <p:ph type="sldNum" sz="quarter" idx="12"/>
          </p:nvPr>
        </p:nvSpPr>
        <p:spPr/>
        <p:txBody>
          <a:bodyPr/>
          <a:lstStyle/>
          <a:p>
            <a:fld id="{7DD352F8-E6D5-40A5-90BA-A89BD40754D9}" type="slidenum">
              <a:rPr lang="fr-FR" smtClean="0"/>
              <a:pPr/>
              <a:t>93</a:t>
            </a:fld>
            <a:endParaRPr lang="fr-FR"/>
          </a:p>
        </p:txBody>
      </p:sp>
    </p:spTree>
    <p:extLst>
      <p:ext uri="{BB962C8B-B14F-4D97-AF65-F5344CB8AC3E}">
        <p14:creationId xmlns:p14="http://schemas.microsoft.com/office/powerpoint/2010/main" val="1766974761"/>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457200" y="205978"/>
            <a:ext cx="8229600" cy="1069627"/>
          </a:xfrm>
        </p:spPr>
        <p:txBody>
          <a:bodyPr anchor="t">
            <a:normAutofit fontScale="90000"/>
          </a:bodyPr>
          <a:lstStyle/>
          <a:p>
            <a:pPr algn="l"/>
            <a:r>
              <a:rPr lang="fr-FR" b="1">
                <a:solidFill>
                  <a:schemeClr val="bg2"/>
                </a:solidFill>
                <a:latin typeface="Caviar Dreams" pitchFamily="34" charset="0"/>
                <a:cs typeface="Arial" pitchFamily="34" charset="0"/>
              </a:rPr>
              <a:t>Conseil communautaire</a:t>
            </a:r>
            <a:br>
              <a:rPr lang="fr-FR" b="1">
                <a:solidFill>
                  <a:schemeClr val="bg2"/>
                </a:solidFill>
                <a:latin typeface="Caviar Dreams" pitchFamily="34" charset="0"/>
              </a:rPr>
            </a:br>
            <a:br>
              <a:rPr lang="fr-FR" b="1" i="1">
                <a:solidFill>
                  <a:schemeClr val="bg2"/>
                </a:solidFill>
                <a:latin typeface="Lato" pitchFamily="34" charset="0"/>
                <a:ea typeface="Lato" pitchFamily="34" charset="0"/>
                <a:cs typeface="Lato" pitchFamily="34" charset="0"/>
              </a:rPr>
            </a:br>
            <a:endParaRPr lang="fr-FR" b="1">
              <a:solidFill>
                <a:srgbClr val="432918"/>
              </a:solidFill>
              <a:latin typeface="Caviar Dreams" pitchFamily="34" charset="0"/>
            </a:endParaRPr>
          </a:p>
        </p:txBody>
      </p:sp>
      <p:sp>
        <p:nvSpPr>
          <p:cNvPr id="10" name="Espace réservé du contenu 9"/>
          <p:cNvSpPr>
            <a:spLocks noGrp="1"/>
          </p:cNvSpPr>
          <p:nvPr>
            <p:ph idx="1"/>
          </p:nvPr>
        </p:nvSpPr>
        <p:spPr>
          <a:xfrm>
            <a:off x="457200" y="1200150"/>
            <a:ext cx="8229600" cy="3531835"/>
          </a:xfrm>
        </p:spPr>
        <p:txBody>
          <a:bodyPr vert="horz" lIns="91440" tIns="45720" rIns="91440" bIns="45720" rtlCol="0" anchor="t">
            <a:normAutofit/>
          </a:bodyPr>
          <a:lstStyle/>
          <a:p>
            <a:pPr marL="0" indent="0" algn="ctr">
              <a:buNone/>
            </a:pPr>
            <a:endParaRPr lang="fr-FR" sz="2400" b="1" dirty="0">
              <a:solidFill>
                <a:schemeClr val="tx2"/>
              </a:solidFill>
              <a:latin typeface="Lato" pitchFamily="34" charset="0"/>
              <a:ea typeface="Lato" pitchFamily="34" charset="0"/>
              <a:cs typeface="Lato" pitchFamily="34" charset="0"/>
            </a:endParaRPr>
          </a:p>
          <a:p>
            <a:pPr marL="0" indent="0" algn="ctr">
              <a:buNone/>
            </a:pPr>
            <a:endParaRPr lang="fr-FR" sz="2000" b="1" dirty="0">
              <a:solidFill>
                <a:srgbClr val="EF6905"/>
              </a:solidFill>
              <a:latin typeface="Lato" pitchFamily="34" charset="0"/>
              <a:ea typeface="Lato" pitchFamily="34" charset="0"/>
              <a:cs typeface="Lato" pitchFamily="34" charset="0"/>
            </a:endParaRPr>
          </a:p>
          <a:p>
            <a:pPr marL="0" indent="0" algn="ctr">
              <a:buNone/>
            </a:pPr>
            <a:r>
              <a:rPr lang="fr-FR" sz="4400" b="1" dirty="0">
                <a:solidFill>
                  <a:srgbClr val="F99707"/>
                </a:solidFill>
                <a:latin typeface="Lato"/>
                <a:ea typeface="Lato" pitchFamily="34" charset="0"/>
                <a:cs typeface="Lato" pitchFamily="34" charset="0"/>
              </a:rPr>
              <a:t>EDUCATION – </a:t>
            </a:r>
          </a:p>
          <a:p>
            <a:pPr marL="0" indent="0" algn="ctr">
              <a:buNone/>
            </a:pPr>
            <a:r>
              <a:rPr lang="fr-FR" sz="4400" b="1" dirty="0">
                <a:solidFill>
                  <a:srgbClr val="F99707"/>
                </a:solidFill>
                <a:latin typeface="Lato"/>
                <a:ea typeface="Lato" pitchFamily="34" charset="0"/>
                <a:cs typeface="Lato" pitchFamily="34" charset="0"/>
              </a:rPr>
              <a:t>POLITIQUE SCOLAIRE</a:t>
            </a:r>
          </a:p>
        </p:txBody>
      </p:sp>
      <p:cxnSp>
        <p:nvCxnSpPr>
          <p:cNvPr id="6" name="Connecteur droit 5">
            <a:extLst>
              <a:ext uri="{FF2B5EF4-FFF2-40B4-BE49-F238E27FC236}">
                <a16:creationId xmlns:a16="http://schemas.microsoft.com/office/drawing/2014/main" id="{1F7A3A2F-E626-496F-9682-6BEE18E95802}"/>
              </a:ext>
            </a:extLst>
          </p:cNvPr>
          <p:cNvCxnSpPr>
            <a:cxnSpLocks/>
          </p:cNvCxnSpPr>
          <p:nvPr/>
        </p:nvCxnSpPr>
        <p:spPr>
          <a:xfrm>
            <a:off x="3779912"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Espace réservé de la date 2">
            <a:extLst>
              <a:ext uri="{FF2B5EF4-FFF2-40B4-BE49-F238E27FC236}">
                <a16:creationId xmlns:a16="http://schemas.microsoft.com/office/drawing/2014/main" id="{2C93F27E-85EF-4C3C-BEB6-D3A9E207D429}"/>
              </a:ext>
            </a:extLst>
          </p:cNvPr>
          <p:cNvSpPr>
            <a:spLocks noGrp="1"/>
          </p:cNvSpPr>
          <p:nvPr>
            <p:ph type="dt" sz="half" idx="10"/>
          </p:nvPr>
        </p:nvSpPr>
        <p:spPr>
          <a:xfrm>
            <a:off x="457200" y="4767264"/>
            <a:ext cx="3322712" cy="273844"/>
          </a:xfrm>
        </p:spPr>
        <p:txBody>
          <a:bodyPr/>
          <a:lstStyle/>
          <a:p>
            <a:r>
              <a:rPr lang="fr-FR" i="1" dirty="0"/>
              <a:t>Conseil communautaire – 17 novembre 2022</a:t>
            </a:r>
          </a:p>
        </p:txBody>
      </p:sp>
      <p:sp>
        <p:nvSpPr>
          <p:cNvPr id="2" name="Espace réservé du numéro de diapositive 1">
            <a:extLst>
              <a:ext uri="{FF2B5EF4-FFF2-40B4-BE49-F238E27FC236}">
                <a16:creationId xmlns:a16="http://schemas.microsoft.com/office/drawing/2014/main" id="{0340408C-0A8A-718E-2B49-E3C52C5392DC}"/>
              </a:ext>
            </a:extLst>
          </p:cNvPr>
          <p:cNvSpPr>
            <a:spLocks noGrp="1"/>
          </p:cNvSpPr>
          <p:nvPr>
            <p:ph type="sldNum" sz="quarter" idx="12"/>
          </p:nvPr>
        </p:nvSpPr>
        <p:spPr/>
        <p:txBody>
          <a:bodyPr/>
          <a:lstStyle/>
          <a:p>
            <a:fld id="{7DD352F8-E6D5-40A5-90BA-A89BD40754D9}" type="slidenum">
              <a:rPr lang="fr-FR" smtClean="0"/>
              <a:pPr/>
              <a:t>94</a:t>
            </a:fld>
            <a:endParaRPr lang="fr-FR"/>
          </a:p>
        </p:txBody>
      </p:sp>
    </p:spTree>
    <p:extLst>
      <p:ext uri="{BB962C8B-B14F-4D97-AF65-F5344CB8AC3E}">
        <p14:creationId xmlns:p14="http://schemas.microsoft.com/office/powerpoint/2010/main" val="191457326"/>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ce réservé du contenu 9"/>
          <p:cNvSpPr>
            <a:spLocks noGrp="1"/>
          </p:cNvSpPr>
          <p:nvPr>
            <p:ph idx="1"/>
          </p:nvPr>
        </p:nvSpPr>
        <p:spPr>
          <a:xfrm>
            <a:off x="457200" y="833509"/>
            <a:ext cx="8388881" cy="3222302"/>
          </a:xfrm>
        </p:spPr>
        <p:txBody>
          <a:bodyPr vert="horz" lIns="91440" tIns="45720" rIns="91440" bIns="45720" rtlCol="0" anchor="t">
            <a:noAutofit/>
          </a:bodyPr>
          <a:lstStyle/>
          <a:p>
            <a:pPr marL="0" indent="0" algn="just">
              <a:spcBef>
                <a:spcPts val="0"/>
              </a:spcBef>
              <a:spcAft>
                <a:spcPts val="600"/>
              </a:spcAft>
              <a:buNone/>
              <a:tabLst>
                <a:tab pos="457189" algn="l"/>
              </a:tabLst>
            </a:pPr>
            <a:r>
              <a:rPr lang="fr-FR" sz="2000" b="1" dirty="0">
                <a:solidFill>
                  <a:srgbClr val="F99707"/>
                </a:solidFill>
                <a:latin typeface="Lato" panose="020F0502020204030203" pitchFamily="34" charset="0"/>
                <a:cs typeface="Arial" panose="020B0604020202020204" pitchFamily="34" charset="0"/>
              </a:rPr>
              <a:t>14. PEDT - Présentation des objectifs opérationnels et avancée des groupes de travail par tranches d'âges</a:t>
            </a:r>
          </a:p>
          <a:p>
            <a:pPr marL="0" indent="0" algn="just">
              <a:spcBef>
                <a:spcPts val="0"/>
              </a:spcBef>
              <a:spcAft>
                <a:spcPts val="600"/>
              </a:spcAft>
              <a:buNone/>
              <a:tabLst>
                <a:tab pos="457189" algn="l"/>
              </a:tabLst>
            </a:pPr>
            <a:r>
              <a:rPr lang="fr-FR" sz="2400" b="1" i="1" dirty="0">
                <a:solidFill>
                  <a:schemeClr val="accent3"/>
                </a:solidFill>
                <a:latin typeface="Lato" panose="020F0502020204030203" pitchFamily="34" charset="0"/>
                <a:cs typeface="Arial" panose="020B0604020202020204" pitchFamily="34" charset="0"/>
              </a:rPr>
              <a:t>Rappel du contexte</a:t>
            </a:r>
          </a:p>
          <a:p>
            <a:pPr marL="0" indent="0">
              <a:buNone/>
            </a:pPr>
            <a:r>
              <a:rPr lang="fr-FR" sz="1600" b="1" dirty="0">
                <a:solidFill>
                  <a:schemeClr val="bg1"/>
                </a:solidFill>
              </a:rPr>
              <a:t>Pour Mellois en Poitou, le Projet Éducatif de Territoire c’est :</a:t>
            </a:r>
          </a:p>
          <a:p>
            <a:r>
              <a:rPr lang="fr-FR" sz="1600" dirty="0">
                <a:solidFill>
                  <a:schemeClr val="bg1"/>
                </a:solidFill>
              </a:rPr>
              <a:t>une démarche collective pour proposer à chaque enfant un parcours éducatif cohérent et de qualité avant, pendant et après l’école, organisant ainsi, dans le respect des compétences de chacun, la complémentarité des temps éducatifs.</a:t>
            </a:r>
          </a:p>
          <a:p>
            <a:r>
              <a:rPr lang="fr-FR" sz="1600" dirty="0">
                <a:solidFill>
                  <a:schemeClr val="bg1"/>
                </a:solidFill>
              </a:rPr>
              <a:t>un engagement contractuel entre la communauté de communes et l’État.</a:t>
            </a:r>
          </a:p>
          <a:p>
            <a:r>
              <a:rPr lang="fr-FR" sz="1600" dirty="0">
                <a:solidFill>
                  <a:schemeClr val="bg1"/>
                </a:solidFill>
              </a:rPr>
              <a:t>un sens donné à sa politique enfance, jeunesse et scolaire.</a:t>
            </a:r>
          </a:p>
          <a:p>
            <a:endParaRPr lang="fr-FR" sz="1600" dirty="0">
              <a:solidFill>
                <a:schemeClr val="bg1"/>
              </a:solidFill>
              <a:ea typeface="SimSun;宋体"/>
              <a:cs typeface="Times New Roman" panose="02020603050405020304" pitchFamily="18" charset="0"/>
            </a:endParaRPr>
          </a:p>
          <a:p>
            <a:endParaRPr lang="fr-FR" sz="1600" dirty="0">
              <a:solidFill>
                <a:schemeClr val="bg1"/>
              </a:solidFill>
              <a:ea typeface="SimSun;宋体"/>
              <a:cs typeface="Times New Roman" panose="02020603050405020304" pitchFamily="18" charset="0"/>
            </a:endParaRPr>
          </a:p>
          <a:p>
            <a:pPr algn="just">
              <a:spcBef>
                <a:spcPts val="0"/>
              </a:spcBef>
              <a:spcAft>
                <a:spcPts val="600"/>
              </a:spcAft>
              <a:tabLst>
                <a:tab pos="457189" algn="l"/>
              </a:tabLst>
            </a:pPr>
            <a:r>
              <a:rPr lang="fr-FR" sz="1600" dirty="0">
                <a:solidFill>
                  <a:srgbClr val="00000A"/>
                </a:solidFill>
                <a:ea typeface="SimSun;宋体"/>
                <a:cs typeface="Times New Roman" panose="02020603050405020304" pitchFamily="18" charset="0"/>
              </a:rPr>
              <a:t>Le précédent PEDT 2018-2021 s’est terminé le 31/07/2021</a:t>
            </a:r>
            <a:endParaRPr lang="fr-FR" sz="1600" dirty="0">
              <a:solidFill>
                <a:schemeClr val="bg1"/>
              </a:solidFill>
            </a:endParaRPr>
          </a:p>
        </p:txBody>
      </p:sp>
      <p:cxnSp>
        <p:nvCxnSpPr>
          <p:cNvPr id="6" name="Connecteur droit 5">
            <a:extLst>
              <a:ext uri="{FF2B5EF4-FFF2-40B4-BE49-F238E27FC236}">
                <a16:creationId xmlns:a16="http://schemas.microsoft.com/office/drawing/2014/main" id="{D02FCFA7-D3AC-4A77-82E3-D7EF5D2B3393}"/>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3" name="Espace réservé du numéro de diapositive 2">
            <a:extLst>
              <a:ext uri="{FF2B5EF4-FFF2-40B4-BE49-F238E27FC236}">
                <a16:creationId xmlns:a16="http://schemas.microsoft.com/office/drawing/2014/main" id="{E2BED08F-6CE9-4B21-AB60-CE1561A6921E}"/>
              </a:ext>
            </a:extLst>
          </p:cNvPr>
          <p:cNvSpPr>
            <a:spLocks noGrp="1"/>
          </p:cNvSpPr>
          <p:nvPr>
            <p:ph type="sldNum" sz="quarter" idx="12"/>
          </p:nvPr>
        </p:nvSpPr>
        <p:spPr/>
        <p:txBody>
          <a:bodyPr/>
          <a:lstStyle/>
          <a:p>
            <a:pPr defTabSz="685800"/>
            <a:fld id="{7DD352F8-E6D5-40A5-90BA-A89BD40754D9}" type="slidenum">
              <a:rPr lang="fr-FR">
                <a:latin typeface="Lato"/>
              </a:rPr>
              <a:pPr defTabSz="685800"/>
              <a:t>95</a:t>
            </a:fld>
            <a:endParaRPr lang="fr-FR">
              <a:latin typeface="Lato"/>
            </a:endParaRPr>
          </a:p>
        </p:txBody>
      </p:sp>
      <p:sp>
        <p:nvSpPr>
          <p:cNvPr id="11" name="Titre 8">
            <a:extLst>
              <a:ext uri="{FF2B5EF4-FFF2-40B4-BE49-F238E27FC236}">
                <a16:creationId xmlns:a16="http://schemas.microsoft.com/office/drawing/2014/main" id="{85B8735F-8839-74AE-F0CC-84616505EE52}"/>
              </a:ext>
            </a:extLst>
          </p:cNvPr>
          <p:cNvSpPr txBox="1">
            <a:spLocks/>
          </p:cNvSpPr>
          <p:nvPr/>
        </p:nvSpPr>
        <p:spPr>
          <a:xfrm>
            <a:off x="457199" y="65846"/>
            <a:ext cx="8506047" cy="777713"/>
          </a:xfrm>
          <a:prstGeom prst="rect">
            <a:avLst/>
          </a:prstGeom>
        </p:spPr>
        <p:txBody>
          <a:bodyPr vert="horz" lIns="68580" tIns="34290" rIns="68580" bIns="34290" rtlCol="0" anchor="t">
            <a:normAutofit fontScale="90000" lnSpcReduction="20000"/>
          </a:bodyPr>
          <a:lstStyle>
            <a:lvl1pPr algn="ctr" defTabSz="1219170" rtl="0" eaLnBrk="1" latinLnBrk="0" hangingPunct="1">
              <a:spcBef>
                <a:spcPct val="0"/>
              </a:spcBef>
              <a:buNone/>
              <a:defRPr sz="5867" kern="1200">
                <a:solidFill>
                  <a:schemeClr val="tx1"/>
                </a:solidFill>
                <a:latin typeface="+mj-lt"/>
                <a:ea typeface="+mj-ea"/>
                <a:cs typeface="+mj-cs"/>
              </a:defRPr>
            </a:lvl1pPr>
          </a:lstStyle>
          <a:p>
            <a:pPr algn="l" defTabSz="914378"/>
            <a:r>
              <a:rPr lang="fr-FR" sz="4400" b="1">
                <a:solidFill>
                  <a:srgbClr val="F99707"/>
                </a:solidFill>
                <a:latin typeface="Lato" pitchFamily="34" charset="0"/>
                <a:ea typeface="Lato" pitchFamily="34" charset="0"/>
                <a:cs typeface="Lato" pitchFamily="34" charset="0"/>
              </a:rPr>
              <a:t>Education– Enfance jeunesse  </a:t>
            </a:r>
            <a:r>
              <a:rPr lang="fr-FR" sz="1400" b="1" i="1">
                <a:solidFill>
                  <a:srgbClr val="5E3B27"/>
                </a:solidFill>
                <a:latin typeface="Lato" pitchFamily="34" charset="0"/>
                <a:ea typeface="Lato" pitchFamily="34" charset="0"/>
                <a:cs typeface="Lato" pitchFamily="34" charset="0"/>
              </a:rPr>
              <a:t>- Intervention de M</a:t>
            </a:r>
            <a:r>
              <a:rPr lang="fr-FR" sz="1400" b="1" i="1">
                <a:solidFill>
                  <a:srgbClr val="CD1719">
                    <a:lumMod val="50000"/>
                  </a:srgbClr>
                </a:solidFill>
                <a:latin typeface="Lato" pitchFamily="34" charset="0"/>
                <a:ea typeface="Lato" pitchFamily="34" charset="0"/>
                <a:cs typeface="Lato" pitchFamily="34" charset="0"/>
              </a:rPr>
              <a:t>adame Marylène PICARD et Madame Marie-Emmanuelle SAINTIER</a:t>
            </a:r>
            <a:endParaRPr lang="fr-FR" sz="1400" b="1" i="1" dirty="0">
              <a:solidFill>
                <a:srgbClr val="5E3B27"/>
              </a:solidFill>
              <a:latin typeface="Lato" pitchFamily="34" charset="0"/>
              <a:ea typeface="Lato" pitchFamily="34" charset="0"/>
              <a:cs typeface="Lato" pitchFamily="34" charset="0"/>
            </a:endParaRPr>
          </a:p>
        </p:txBody>
      </p:sp>
      <p:sp>
        <p:nvSpPr>
          <p:cNvPr id="12" name="Espace réservé de la date 2">
            <a:extLst>
              <a:ext uri="{FF2B5EF4-FFF2-40B4-BE49-F238E27FC236}">
                <a16:creationId xmlns:a16="http://schemas.microsoft.com/office/drawing/2014/main" id="{F134B8DC-6069-E22F-378D-7B557A229F6C}"/>
              </a:ext>
            </a:extLst>
          </p:cNvPr>
          <p:cNvSpPr>
            <a:spLocks noGrp="1"/>
          </p:cNvSpPr>
          <p:nvPr>
            <p:ph type="dt" sz="half" idx="10"/>
          </p:nvPr>
        </p:nvSpPr>
        <p:spPr>
          <a:xfrm>
            <a:off x="457201" y="4767264"/>
            <a:ext cx="3322712" cy="273844"/>
          </a:xfrm>
        </p:spPr>
        <p:txBody>
          <a:bodyPr/>
          <a:lstStyle/>
          <a:p>
            <a:r>
              <a:rPr lang="fr-FR" i="1" dirty="0"/>
              <a:t>Conseil communautaire – 17 novembre 2022</a:t>
            </a:r>
          </a:p>
        </p:txBody>
      </p:sp>
    </p:spTree>
    <p:extLst>
      <p:ext uri="{BB962C8B-B14F-4D97-AF65-F5344CB8AC3E}">
        <p14:creationId xmlns:p14="http://schemas.microsoft.com/office/powerpoint/2010/main" val="2697244829"/>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Connecteur droit 6"/>
          <p:cNvCxnSpPr/>
          <p:nvPr/>
        </p:nvCxnSpPr>
        <p:spPr>
          <a:xfrm flipH="1" flipV="1">
            <a:off x="3563939" y="4870451"/>
            <a:ext cx="4103687" cy="4763"/>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nvGrpSpPr>
          <p:cNvPr id="22" name="Groupe 21">
            <a:extLst>
              <a:ext uri="{FF2B5EF4-FFF2-40B4-BE49-F238E27FC236}">
                <a16:creationId xmlns:a16="http://schemas.microsoft.com/office/drawing/2014/main" id="{87F76711-2025-FC00-F288-E7B5AF6F6DE4}"/>
              </a:ext>
            </a:extLst>
          </p:cNvPr>
          <p:cNvGrpSpPr/>
          <p:nvPr/>
        </p:nvGrpSpPr>
        <p:grpSpPr>
          <a:xfrm>
            <a:off x="1020251" y="711630"/>
            <a:ext cx="7379941" cy="4586122"/>
            <a:chOff x="1340615" y="740702"/>
            <a:chExt cx="9839921" cy="6114829"/>
          </a:xfrm>
        </p:grpSpPr>
        <p:grpSp>
          <p:nvGrpSpPr>
            <p:cNvPr id="3" name="Groupe 2">
              <a:extLst>
                <a:ext uri="{FF2B5EF4-FFF2-40B4-BE49-F238E27FC236}">
                  <a16:creationId xmlns:a16="http://schemas.microsoft.com/office/drawing/2014/main" id="{AD4A8F47-6F1B-4FD6-8604-1703845E2277}"/>
                </a:ext>
              </a:extLst>
            </p:cNvPr>
            <p:cNvGrpSpPr/>
            <p:nvPr/>
          </p:nvGrpSpPr>
          <p:grpSpPr>
            <a:xfrm>
              <a:off x="1340615" y="740702"/>
              <a:ext cx="9459908" cy="6114829"/>
              <a:chOff x="374057" y="345844"/>
              <a:chExt cx="6333314" cy="4548256"/>
            </a:xfrm>
          </p:grpSpPr>
          <p:sp>
            <p:nvSpPr>
              <p:cNvPr id="4" name="Flèche : droite 3">
                <a:extLst>
                  <a:ext uri="{FF2B5EF4-FFF2-40B4-BE49-F238E27FC236}">
                    <a16:creationId xmlns:a16="http://schemas.microsoft.com/office/drawing/2014/main" id="{FC60A097-A275-4E44-A6E1-005F9AADEBB7}"/>
                  </a:ext>
                </a:extLst>
              </p:cNvPr>
              <p:cNvSpPr/>
              <p:nvPr/>
            </p:nvSpPr>
            <p:spPr>
              <a:xfrm>
                <a:off x="1213379" y="345844"/>
                <a:ext cx="5493992" cy="4548256"/>
              </a:xfrm>
              <a:prstGeom prst="rightArrow">
                <a:avLst/>
              </a:prstGeom>
            </p:spPr>
            <p:style>
              <a:lnRef idx="0">
                <a:schemeClr val="dk1">
                  <a:hueOff val="0"/>
                  <a:satOff val="0"/>
                  <a:lumOff val="0"/>
                  <a:alphaOff val="0"/>
                </a:schemeClr>
              </a:lnRef>
              <a:fillRef idx="1">
                <a:schemeClr val="accent3">
                  <a:tint val="40000"/>
                  <a:hueOff val="0"/>
                  <a:satOff val="0"/>
                  <a:lumOff val="0"/>
                  <a:alphaOff val="0"/>
                </a:schemeClr>
              </a:fillRef>
              <a:effectRef idx="0">
                <a:schemeClr val="accent3">
                  <a:tint val="40000"/>
                  <a:hueOff val="0"/>
                  <a:satOff val="0"/>
                  <a:lumOff val="0"/>
                  <a:alphaOff val="0"/>
                </a:schemeClr>
              </a:effectRef>
              <a:fontRef idx="minor">
                <a:schemeClr val="dk1">
                  <a:hueOff val="0"/>
                  <a:satOff val="0"/>
                  <a:lumOff val="0"/>
                  <a:alphaOff val="0"/>
                </a:schemeClr>
              </a:fontRef>
            </p:style>
          </p:sp>
          <p:sp>
            <p:nvSpPr>
              <p:cNvPr id="5" name="Forme libre : forme 4">
                <a:extLst>
                  <a:ext uri="{FF2B5EF4-FFF2-40B4-BE49-F238E27FC236}">
                    <a16:creationId xmlns:a16="http://schemas.microsoft.com/office/drawing/2014/main" id="{559FD84E-469A-4EC8-924F-ADA2D2A718E6}"/>
                  </a:ext>
                </a:extLst>
              </p:cNvPr>
              <p:cNvSpPr/>
              <p:nvPr/>
            </p:nvSpPr>
            <p:spPr>
              <a:xfrm>
                <a:off x="374057" y="1219302"/>
                <a:ext cx="986679" cy="2045264"/>
              </a:xfrm>
              <a:custGeom>
                <a:avLst/>
                <a:gdLst>
                  <a:gd name="connsiteX0" fmla="*/ 0 w 1220617"/>
                  <a:gd name="connsiteY0" fmla="*/ 203440 h 2045264"/>
                  <a:gd name="connsiteX1" fmla="*/ 203440 w 1220617"/>
                  <a:gd name="connsiteY1" fmla="*/ 0 h 2045264"/>
                  <a:gd name="connsiteX2" fmla="*/ 1017177 w 1220617"/>
                  <a:gd name="connsiteY2" fmla="*/ 0 h 2045264"/>
                  <a:gd name="connsiteX3" fmla="*/ 1220617 w 1220617"/>
                  <a:gd name="connsiteY3" fmla="*/ 203440 h 2045264"/>
                  <a:gd name="connsiteX4" fmla="*/ 1220617 w 1220617"/>
                  <a:gd name="connsiteY4" fmla="*/ 1841824 h 2045264"/>
                  <a:gd name="connsiteX5" fmla="*/ 1017177 w 1220617"/>
                  <a:gd name="connsiteY5" fmla="*/ 2045264 h 2045264"/>
                  <a:gd name="connsiteX6" fmla="*/ 203440 w 1220617"/>
                  <a:gd name="connsiteY6" fmla="*/ 2045264 h 2045264"/>
                  <a:gd name="connsiteX7" fmla="*/ 0 w 1220617"/>
                  <a:gd name="connsiteY7" fmla="*/ 1841824 h 2045264"/>
                  <a:gd name="connsiteX8" fmla="*/ 0 w 1220617"/>
                  <a:gd name="connsiteY8" fmla="*/ 203440 h 2045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0617" h="2045264">
                    <a:moveTo>
                      <a:pt x="0" y="203440"/>
                    </a:moveTo>
                    <a:cubicBezTo>
                      <a:pt x="0" y="91083"/>
                      <a:pt x="91083" y="0"/>
                      <a:pt x="203440" y="0"/>
                    </a:cubicBezTo>
                    <a:lnTo>
                      <a:pt x="1017177" y="0"/>
                    </a:lnTo>
                    <a:cubicBezTo>
                      <a:pt x="1129534" y="0"/>
                      <a:pt x="1220617" y="91083"/>
                      <a:pt x="1220617" y="203440"/>
                    </a:cubicBezTo>
                    <a:lnTo>
                      <a:pt x="1220617" y="1841824"/>
                    </a:lnTo>
                    <a:cubicBezTo>
                      <a:pt x="1220617" y="1954181"/>
                      <a:pt x="1129534" y="2045264"/>
                      <a:pt x="1017177" y="2045264"/>
                    </a:cubicBezTo>
                    <a:lnTo>
                      <a:pt x="203440" y="2045264"/>
                    </a:lnTo>
                    <a:cubicBezTo>
                      <a:pt x="91083" y="2045264"/>
                      <a:pt x="0" y="1954181"/>
                      <a:pt x="0" y="1841824"/>
                    </a:cubicBezTo>
                    <a:lnTo>
                      <a:pt x="0" y="203440"/>
                    </a:lnTo>
                    <a:close/>
                  </a:path>
                </a:pathLst>
              </a:custGeom>
            </p:spPr>
            <p:style>
              <a:lnRef idx="2">
                <a:schemeClr val="lt1">
                  <a:hueOff val="0"/>
                  <a:satOff val="0"/>
                  <a:lumOff val="0"/>
                  <a:alphaOff val="0"/>
                </a:schemeClr>
              </a:lnRef>
              <a:fillRef idx="1">
                <a:schemeClr val="accent3">
                  <a:shade val="80000"/>
                  <a:hueOff val="0"/>
                  <a:satOff val="0"/>
                  <a:lumOff val="0"/>
                  <a:alphaOff val="0"/>
                </a:schemeClr>
              </a:fillRef>
              <a:effectRef idx="0">
                <a:schemeClr val="accent3">
                  <a:shade val="80000"/>
                  <a:hueOff val="0"/>
                  <a:satOff val="0"/>
                  <a:lumOff val="0"/>
                  <a:alphaOff val="0"/>
                </a:schemeClr>
              </a:effectRef>
              <a:fontRef idx="minor">
                <a:schemeClr val="lt1"/>
              </a:fontRef>
            </p:style>
            <p:txBody>
              <a:bodyPr spcFirstLastPara="0" vert="horz" wrap="square" lIns="93876" tIns="93876" rIns="93876" bIns="93876" numCol="1" spcCol="1270" anchor="t" anchorCtr="0">
                <a:noAutofit/>
              </a:bodyPr>
              <a:lstStyle/>
              <a:p>
                <a:pPr defTabSz="400040">
                  <a:lnSpc>
                    <a:spcPct val="90000"/>
                  </a:lnSpc>
                  <a:spcBef>
                    <a:spcPct val="0"/>
                  </a:spcBef>
                  <a:spcAft>
                    <a:spcPct val="35000"/>
                  </a:spcAft>
                  <a:defRPr/>
                </a:pPr>
                <a:r>
                  <a:rPr lang="fr-FR" sz="1100" dirty="0">
                    <a:solidFill>
                      <a:srgbClr val="000000"/>
                    </a:solidFill>
                    <a:latin typeface="Caviar Dreams bold"/>
                  </a:rPr>
                  <a:t>Février à mars 2021 : </a:t>
                </a:r>
              </a:p>
              <a:p>
                <a:pPr marL="57149" lvl="1" indent="-57149" defTabSz="311142">
                  <a:lnSpc>
                    <a:spcPct val="90000"/>
                  </a:lnSpc>
                  <a:spcBef>
                    <a:spcPct val="0"/>
                  </a:spcBef>
                  <a:spcAft>
                    <a:spcPct val="15000"/>
                  </a:spcAft>
                  <a:buFontTx/>
                  <a:buChar char="•"/>
                  <a:defRPr/>
                </a:pPr>
                <a:r>
                  <a:rPr lang="fr-FR" sz="800" dirty="0">
                    <a:solidFill>
                      <a:srgbClr val="000000"/>
                    </a:solidFill>
                    <a:latin typeface="Caviar Dreams bold"/>
                  </a:rPr>
                  <a:t>Evaluation par tranches d'âges avec les partenaires  </a:t>
                </a:r>
              </a:p>
              <a:p>
                <a:pPr marL="0" lvl="1" defTabSz="311142">
                  <a:lnSpc>
                    <a:spcPct val="90000"/>
                  </a:lnSpc>
                  <a:spcBef>
                    <a:spcPct val="0"/>
                  </a:spcBef>
                  <a:spcAft>
                    <a:spcPct val="15000"/>
                  </a:spcAft>
                  <a:defRPr/>
                </a:pPr>
                <a:endParaRPr lang="fr-FR" sz="800" dirty="0">
                  <a:solidFill>
                    <a:srgbClr val="000000"/>
                  </a:solidFill>
                  <a:latin typeface="Lato"/>
                </a:endParaRPr>
              </a:p>
            </p:txBody>
          </p:sp>
          <p:sp>
            <p:nvSpPr>
              <p:cNvPr id="6" name="Forme libre : forme 5">
                <a:extLst>
                  <a:ext uri="{FF2B5EF4-FFF2-40B4-BE49-F238E27FC236}">
                    <a16:creationId xmlns:a16="http://schemas.microsoft.com/office/drawing/2014/main" id="{2F73F06F-9A84-46EC-B87B-A5E3A89FA046}"/>
                  </a:ext>
                </a:extLst>
              </p:cNvPr>
              <p:cNvSpPr/>
              <p:nvPr/>
            </p:nvSpPr>
            <p:spPr>
              <a:xfrm>
                <a:off x="1421026" y="1219302"/>
                <a:ext cx="1100038" cy="2045264"/>
              </a:xfrm>
              <a:custGeom>
                <a:avLst/>
                <a:gdLst>
                  <a:gd name="connsiteX0" fmla="*/ 0 w 1220617"/>
                  <a:gd name="connsiteY0" fmla="*/ 203440 h 2045264"/>
                  <a:gd name="connsiteX1" fmla="*/ 203440 w 1220617"/>
                  <a:gd name="connsiteY1" fmla="*/ 0 h 2045264"/>
                  <a:gd name="connsiteX2" fmla="*/ 1017177 w 1220617"/>
                  <a:gd name="connsiteY2" fmla="*/ 0 h 2045264"/>
                  <a:gd name="connsiteX3" fmla="*/ 1220617 w 1220617"/>
                  <a:gd name="connsiteY3" fmla="*/ 203440 h 2045264"/>
                  <a:gd name="connsiteX4" fmla="*/ 1220617 w 1220617"/>
                  <a:gd name="connsiteY4" fmla="*/ 1841824 h 2045264"/>
                  <a:gd name="connsiteX5" fmla="*/ 1017177 w 1220617"/>
                  <a:gd name="connsiteY5" fmla="*/ 2045264 h 2045264"/>
                  <a:gd name="connsiteX6" fmla="*/ 203440 w 1220617"/>
                  <a:gd name="connsiteY6" fmla="*/ 2045264 h 2045264"/>
                  <a:gd name="connsiteX7" fmla="*/ 0 w 1220617"/>
                  <a:gd name="connsiteY7" fmla="*/ 1841824 h 2045264"/>
                  <a:gd name="connsiteX8" fmla="*/ 0 w 1220617"/>
                  <a:gd name="connsiteY8" fmla="*/ 203440 h 2045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0617" h="2045264">
                    <a:moveTo>
                      <a:pt x="0" y="203440"/>
                    </a:moveTo>
                    <a:cubicBezTo>
                      <a:pt x="0" y="91083"/>
                      <a:pt x="91083" y="0"/>
                      <a:pt x="203440" y="0"/>
                    </a:cubicBezTo>
                    <a:lnTo>
                      <a:pt x="1017177" y="0"/>
                    </a:lnTo>
                    <a:cubicBezTo>
                      <a:pt x="1129534" y="0"/>
                      <a:pt x="1220617" y="91083"/>
                      <a:pt x="1220617" y="203440"/>
                    </a:cubicBezTo>
                    <a:lnTo>
                      <a:pt x="1220617" y="1841824"/>
                    </a:lnTo>
                    <a:cubicBezTo>
                      <a:pt x="1220617" y="1954181"/>
                      <a:pt x="1129534" y="2045264"/>
                      <a:pt x="1017177" y="2045264"/>
                    </a:cubicBezTo>
                    <a:lnTo>
                      <a:pt x="203440" y="2045264"/>
                    </a:lnTo>
                    <a:cubicBezTo>
                      <a:pt x="91083" y="2045264"/>
                      <a:pt x="0" y="1954181"/>
                      <a:pt x="0" y="1841824"/>
                    </a:cubicBezTo>
                    <a:lnTo>
                      <a:pt x="0" y="203440"/>
                    </a:lnTo>
                    <a:close/>
                  </a:path>
                </a:pathLst>
              </a:custGeom>
            </p:spPr>
            <p:style>
              <a:lnRef idx="2">
                <a:schemeClr val="lt1">
                  <a:hueOff val="0"/>
                  <a:satOff val="0"/>
                  <a:lumOff val="0"/>
                  <a:alphaOff val="0"/>
                </a:schemeClr>
              </a:lnRef>
              <a:fillRef idx="1">
                <a:schemeClr val="accent3">
                  <a:shade val="80000"/>
                  <a:hueOff val="-145023"/>
                  <a:satOff val="-2907"/>
                  <a:lumOff val="6878"/>
                  <a:alphaOff val="0"/>
                </a:schemeClr>
              </a:fillRef>
              <a:effectRef idx="0">
                <a:schemeClr val="accent3">
                  <a:shade val="80000"/>
                  <a:hueOff val="-145023"/>
                  <a:satOff val="-2907"/>
                  <a:lumOff val="6878"/>
                  <a:alphaOff val="0"/>
                </a:schemeClr>
              </a:effectRef>
              <a:fontRef idx="minor">
                <a:schemeClr val="lt1"/>
              </a:fontRef>
            </p:style>
            <p:txBody>
              <a:bodyPr spcFirstLastPara="0" vert="horz" wrap="square" lIns="93876" tIns="93876" rIns="93876" bIns="93876" numCol="1" spcCol="1270" anchor="t" anchorCtr="0">
                <a:noAutofit/>
              </a:bodyPr>
              <a:lstStyle/>
              <a:p>
                <a:pPr defTabSz="400040">
                  <a:lnSpc>
                    <a:spcPct val="90000"/>
                  </a:lnSpc>
                  <a:spcBef>
                    <a:spcPct val="0"/>
                  </a:spcBef>
                  <a:spcAft>
                    <a:spcPct val="35000"/>
                  </a:spcAft>
                  <a:defRPr/>
                </a:pPr>
                <a:r>
                  <a:rPr lang="fr-FR" sz="1100" dirty="0">
                    <a:solidFill>
                      <a:srgbClr val="000000"/>
                    </a:solidFill>
                    <a:latin typeface="Caviar Dreams bold"/>
                  </a:rPr>
                  <a:t>Vendredi 9 avril 2021 : </a:t>
                </a:r>
                <a:endParaRPr lang="fr-FR" sz="1100" dirty="0">
                  <a:solidFill>
                    <a:srgbClr val="000000"/>
                  </a:solidFill>
                  <a:latin typeface="Lato"/>
                </a:endParaRPr>
              </a:p>
              <a:p>
                <a:pPr marL="57149" lvl="1" indent="-57149" defTabSz="311142">
                  <a:lnSpc>
                    <a:spcPct val="90000"/>
                  </a:lnSpc>
                  <a:spcBef>
                    <a:spcPct val="0"/>
                  </a:spcBef>
                  <a:spcAft>
                    <a:spcPct val="15000"/>
                  </a:spcAft>
                  <a:buFontTx/>
                  <a:buChar char="•"/>
                  <a:defRPr/>
                </a:pPr>
                <a:r>
                  <a:rPr lang="fr-FR" sz="800" dirty="0">
                    <a:solidFill>
                      <a:srgbClr val="000000"/>
                    </a:solidFill>
                    <a:latin typeface="Caviar Dreams bold"/>
                  </a:rPr>
                  <a:t>Présentation de l'évaluation au comité de pilotage (sur ½ journée)</a:t>
                </a:r>
              </a:p>
              <a:p>
                <a:pPr marL="57149" lvl="1" indent="-57149" defTabSz="311142">
                  <a:lnSpc>
                    <a:spcPct val="90000"/>
                  </a:lnSpc>
                  <a:spcBef>
                    <a:spcPct val="0"/>
                  </a:spcBef>
                  <a:spcAft>
                    <a:spcPct val="15000"/>
                  </a:spcAft>
                  <a:buFontTx/>
                  <a:buChar char="•"/>
                  <a:defRPr/>
                </a:pPr>
                <a:endParaRPr lang="fr-FR" sz="800" dirty="0">
                  <a:solidFill>
                    <a:srgbClr val="000000"/>
                  </a:solidFill>
                  <a:latin typeface="Caviar Dreams bold"/>
                </a:endParaRPr>
              </a:p>
              <a:p>
                <a:pPr marL="57149" lvl="1" indent="-57149" defTabSz="311142">
                  <a:lnSpc>
                    <a:spcPct val="90000"/>
                  </a:lnSpc>
                  <a:spcBef>
                    <a:spcPct val="0"/>
                  </a:spcBef>
                  <a:spcAft>
                    <a:spcPct val="15000"/>
                  </a:spcAft>
                  <a:buFontTx/>
                  <a:buChar char="•"/>
                  <a:defRPr/>
                </a:pPr>
                <a:r>
                  <a:rPr lang="fr-FR" sz="800" dirty="0">
                    <a:solidFill>
                      <a:srgbClr val="000000"/>
                    </a:solidFill>
                    <a:latin typeface="Caviar Dreams bold"/>
                  </a:rPr>
                  <a:t>Travail des nouveaux objectifs stratégiques (sur ½ journée)</a:t>
                </a:r>
              </a:p>
            </p:txBody>
          </p:sp>
          <p:sp>
            <p:nvSpPr>
              <p:cNvPr id="8" name="Forme libre : forme 7">
                <a:extLst>
                  <a:ext uri="{FF2B5EF4-FFF2-40B4-BE49-F238E27FC236}">
                    <a16:creationId xmlns:a16="http://schemas.microsoft.com/office/drawing/2014/main" id="{1B64934A-656C-42A4-B3EF-488DCEFB0B91}"/>
                  </a:ext>
                </a:extLst>
              </p:cNvPr>
              <p:cNvSpPr/>
              <p:nvPr/>
            </p:nvSpPr>
            <p:spPr>
              <a:xfrm>
                <a:off x="2599028" y="1233353"/>
                <a:ext cx="1052844" cy="2045264"/>
              </a:xfrm>
              <a:custGeom>
                <a:avLst/>
                <a:gdLst>
                  <a:gd name="connsiteX0" fmla="*/ 0 w 1220617"/>
                  <a:gd name="connsiteY0" fmla="*/ 203440 h 2045264"/>
                  <a:gd name="connsiteX1" fmla="*/ 203440 w 1220617"/>
                  <a:gd name="connsiteY1" fmla="*/ 0 h 2045264"/>
                  <a:gd name="connsiteX2" fmla="*/ 1017177 w 1220617"/>
                  <a:gd name="connsiteY2" fmla="*/ 0 h 2045264"/>
                  <a:gd name="connsiteX3" fmla="*/ 1220617 w 1220617"/>
                  <a:gd name="connsiteY3" fmla="*/ 203440 h 2045264"/>
                  <a:gd name="connsiteX4" fmla="*/ 1220617 w 1220617"/>
                  <a:gd name="connsiteY4" fmla="*/ 1841824 h 2045264"/>
                  <a:gd name="connsiteX5" fmla="*/ 1017177 w 1220617"/>
                  <a:gd name="connsiteY5" fmla="*/ 2045264 h 2045264"/>
                  <a:gd name="connsiteX6" fmla="*/ 203440 w 1220617"/>
                  <a:gd name="connsiteY6" fmla="*/ 2045264 h 2045264"/>
                  <a:gd name="connsiteX7" fmla="*/ 0 w 1220617"/>
                  <a:gd name="connsiteY7" fmla="*/ 1841824 h 2045264"/>
                  <a:gd name="connsiteX8" fmla="*/ 0 w 1220617"/>
                  <a:gd name="connsiteY8" fmla="*/ 203440 h 2045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0617" h="2045264">
                    <a:moveTo>
                      <a:pt x="0" y="203440"/>
                    </a:moveTo>
                    <a:cubicBezTo>
                      <a:pt x="0" y="91083"/>
                      <a:pt x="91083" y="0"/>
                      <a:pt x="203440" y="0"/>
                    </a:cubicBezTo>
                    <a:lnTo>
                      <a:pt x="1017177" y="0"/>
                    </a:lnTo>
                    <a:cubicBezTo>
                      <a:pt x="1129534" y="0"/>
                      <a:pt x="1220617" y="91083"/>
                      <a:pt x="1220617" y="203440"/>
                    </a:cubicBezTo>
                    <a:lnTo>
                      <a:pt x="1220617" y="1841824"/>
                    </a:lnTo>
                    <a:cubicBezTo>
                      <a:pt x="1220617" y="1954181"/>
                      <a:pt x="1129534" y="2045264"/>
                      <a:pt x="1017177" y="2045264"/>
                    </a:cubicBezTo>
                    <a:lnTo>
                      <a:pt x="203440" y="2045264"/>
                    </a:lnTo>
                    <a:cubicBezTo>
                      <a:pt x="91083" y="2045264"/>
                      <a:pt x="0" y="1954181"/>
                      <a:pt x="0" y="1841824"/>
                    </a:cubicBezTo>
                    <a:lnTo>
                      <a:pt x="0" y="203440"/>
                    </a:lnTo>
                    <a:close/>
                  </a:path>
                </a:pathLst>
              </a:custGeom>
            </p:spPr>
            <p:style>
              <a:lnRef idx="2">
                <a:schemeClr val="lt1">
                  <a:hueOff val="0"/>
                  <a:satOff val="0"/>
                  <a:lumOff val="0"/>
                  <a:alphaOff val="0"/>
                </a:schemeClr>
              </a:lnRef>
              <a:fillRef idx="1">
                <a:schemeClr val="accent3">
                  <a:shade val="80000"/>
                  <a:hueOff val="-290046"/>
                  <a:satOff val="-5815"/>
                  <a:lumOff val="13755"/>
                  <a:alphaOff val="0"/>
                </a:schemeClr>
              </a:fillRef>
              <a:effectRef idx="0">
                <a:schemeClr val="accent3">
                  <a:shade val="80000"/>
                  <a:hueOff val="-290046"/>
                  <a:satOff val="-5815"/>
                  <a:lumOff val="13755"/>
                  <a:alphaOff val="0"/>
                </a:schemeClr>
              </a:effectRef>
              <a:fontRef idx="minor">
                <a:schemeClr val="lt1"/>
              </a:fontRef>
            </p:style>
            <p:txBody>
              <a:bodyPr spcFirstLastPara="0" vert="horz" wrap="square" lIns="93876" tIns="93876" rIns="93876" bIns="93876" numCol="1" spcCol="1270" anchor="t" anchorCtr="0">
                <a:noAutofit/>
              </a:bodyPr>
              <a:lstStyle/>
              <a:p>
                <a:pPr defTabSz="400040">
                  <a:lnSpc>
                    <a:spcPct val="90000"/>
                  </a:lnSpc>
                  <a:spcBef>
                    <a:spcPct val="0"/>
                  </a:spcBef>
                  <a:spcAft>
                    <a:spcPct val="35000"/>
                  </a:spcAft>
                  <a:defRPr/>
                </a:pPr>
                <a:r>
                  <a:rPr lang="fr-FR" sz="1100" dirty="0">
                    <a:solidFill>
                      <a:srgbClr val="000000"/>
                    </a:solidFill>
                    <a:latin typeface="Caviar Dreams bold"/>
                  </a:rPr>
                  <a:t>Vendredi 30 avril 2021 : </a:t>
                </a:r>
                <a:endParaRPr lang="fr-FR" sz="1100" dirty="0">
                  <a:solidFill>
                    <a:srgbClr val="000000"/>
                  </a:solidFill>
                  <a:latin typeface="Lato"/>
                </a:endParaRPr>
              </a:p>
              <a:p>
                <a:pPr marL="57149" lvl="1" indent="-57149" defTabSz="311142">
                  <a:lnSpc>
                    <a:spcPct val="90000"/>
                  </a:lnSpc>
                  <a:spcBef>
                    <a:spcPct val="0"/>
                  </a:spcBef>
                  <a:spcAft>
                    <a:spcPct val="15000"/>
                  </a:spcAft>
                  <a:buFontTx/>
                  <a:buChar char="•"/>
                  <a:defRPr/>
                </a:pPr>
                <a:r>
                  <a:rPr lang="fr-FR" sz="800" dirty="0">
                    <a:solidFill>
                      <a:srgbClr val="000000"/>
                    </a:solidFill>
                    <a:latin typeface="Caviar Dreams bold"/>
                  </a:rPr>
                  <a:t>Poursuite des travaux sur  les objectifs stratégiques (½ journée)</a:t>
                </a:r>
              </a:p>
              <a:p>
                <a:pPr marL="0" lvl="1" defTabSz="311142">
                  <a:lnSpc>
                    <a:spcPct val="90000"/>
                  </a:lnSpc>
                  <a:spcBef>
                    <a:spcPct val="0"/>
                  </a:spcBef>
                  <a:spcAft>
                    <a:spcPct val="15000"/>
                  </a:spcAft>
                  <a:defRPr/>
                </a:pPr>
                <a:endParaRPr lang="fr-FR" sz="800" dirty="0">
                  <a:solidFill>
                    <a:srgbClr val="000000"/>
                  </a:solidFill>
                  <a:latin typeface="Caviar Dreams bold"/>
                </a:endParaRPr>
              </a:p>
              <a:p>
                <a:pPr marL="57149" lvl="1" indent="-57149" defTabSz="311142">
                  <a:lnSpc>
                    <a:spcPct val="90000"/>
                  </a:lnSpc>
                  <a:spcBef>
                    <a:spcPct val="0"/>
                  </a:spcBef>
                  <a:spcAft>
                    <a:spcPct val="15000"/>
                  </a:spcAft>
                  <a:buFontTx/>
                  <a:buChar char="•"/>
                  <a:defRPr/>
                </a:pPr>
                <a:r>
                  <a:rPr lang="fr-FR" sz="800" dirty="0">
                    <a:solidFill>
                      <a:srgbClr val="000000"/>
                    </a:solidFill>
                    <a:latin typeface="Caviar Dreams bold"/>
                  </a:rPr>
                  <a:t>Travail sur les objectifs opérationnels par tranches d'âges et les critères d'évaluation (½ journée)</a:t>
                </a:r>
              </a:p>
            </p:txBody>
          </p:sp>
          <p:sp>
            <p:nvSpPr>
              <p:cNvPr id="10" name="Forme libre : forme 9">
                <a:extLst>
                  <a:ext uri="{FF2B5EF4-FFF2-40B4-BE49-F238E27FC236}">
                    <a16:creationId xmlns:a16="http://schemas.microsoft.com/office/drawing/2014/main" id="{FE20A719-1593-4B82-A1FA-C82815A45700}"/>
                  </a:ext>
                </a:extLst>
              </p:cNvPr>
              <p:cNvSpPr/>
              <p:nvPr/>
            </p:nvSpPr>
            <p:spPr>
              <a:xfrm>
                <a:off x="3729836" y="1233353"/>
                <a:ext cx="1015496" cy="2045264"/>
              </a:xfrm>
              <a:custGeom>
                <a:avLst/>
                <a:gdLst>
                  <a:gd name="connsiteX0" fmla="*/ 0 w 1220617"/>
                  <a:gd name="connsiteY0" fmla="*/ 203440 h 2045264"/>
                  <a:gd name="connsiteX1" fmla="*/ 203440 w 1220617"/>
                  <a:gd name="connsiteY1" fmla="*/ 0 h 2045264"/>
                  <a:gd name="connsiteX2" fmla="*/ 1017177 w 1220617"/>
                  <a:gd name="connsiteY2" fmla="*/ 0 h 2045264"/>
                  <a:gd name="connsiteX3" fmla="*/ 1220617 w 1220617"/>
                  <a:gd name="connsiteY3" fmla="*/ 203440 h 2045264"/>
                  <a:gd name="connsiteX4" fmla="*/ 1220617 w 1220617"/>
                  <a:gd name="connsiteY4" fmla="*/ 1841824 h 2045264"/>
                  <a:gd name="connsiteX5" fmla="*/ 1017177 w 1220617"/>
                  <a:gd name="connsiteY5" fmla="*/ 2045264 h 2045264"/>
                  <a:gd name="connsiteX6" fmla="*/ 203440 w 1220617"/>
                  <a:gd name="connsiteY6" fmla="*/ 2045264 h 2045264"/>
                  <a:gd name="connsiteX7" fmla="*/ 0 w 1220617"/>
                  <a:gd name="connsiteY7" fmla="*/ 1841824 h 2045264"/>
                  <a:gd name="connsiteX8" fmla="*/ 0 w 1220617"/>
                  <a:gd name="connsiteY8" fmla="*/ 203440 h 2045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0617" h="2045264">
                    <a:moveTo>
                      <a:pt x="0" y="203440"/>
                    </a:moveTo>
                    <a:cubicBezTo>
                      <a:pt x="0" y="91083"/>
                      <a:pt x="91083" y="0"/>
                      <a:pt x="203440" y="0"/>
                    </a:cubicBezTo>
                    <a:lnTo>
                      <a:pt x="1017177" y="0"/>
                    </a:lnTo>
                    <a:cubicBezTo>
                      <a:pt x="1129534" y="0"/>
                      <a:pt x="1220617" y="91083"/>
                      <a:pt x="1220617" y="203440"/>
                    </a:cubicBezTo>
                    <a:lnTo>
                      <a:pt x="1220617" y="1841824"/>
                    </a:lnTo>
                    <a:cubicBezTo>
                      <a:pt x="1220617" y="1954181"/>
                      <a:pt x="1129534" y="2045264"/>
                      <a:pt x="1017177" y="2045264"/>
                    </a:cubicBezTo>
                    <a:lnTo>
                      <a:pt x="203440" y="2045264"/>
                    </a:lnTo>
                    <a:cubicBezTo>
                      <a:pt x="91083" y="2045264"/>
                      <a:pt x="0" y="1954181"/>
                      <a:pt x="0" y="1841824"/>
                    </a:cubicBezTo>
                    <a:lnTo>
                      <a:pt x="0" y="203440"/>
                    </a:lnTo>
                    <a:close/>
                  </a:path>
                </a:pathLst>
              </a:custGeom>
            </p:spPr>
            <p:style>
              <a:lnRef idx="2">
                <a:schemeClr val="lt1">
                  <a:hueOff val="0"/>
                  <a:satOff val="0"/>
                  <a:lumOff val="0"/>
                  <a:alphaOff val="0"/>
                </a:schemeClr>
              </a:lnRef>
              <a:fillRef idx="1">
                <a:schemeClr val="accent3">
                  <a:shade val="80000"/>
                  <a:hueOff val="-435070"/>
                  <a:satOff val="-8722"/>
                  <a:lumOff val="20633"/>
                  <a:alphaOff val="0"/>
                </a:schemeClr>
              </a:fillRef>
              <a:effectRef idx="0">
                <a:schemeClr val="accent3">
                  <a:shade val="80000"/>
                  <a:hueOff val="-435070"/>
                  <a:satOff val="-8722"/>
                  <a:lumOff val="20633"/>
                  <a:alphaOff val="0"/>
                </a:schemeClr>
              </a:effectRef>
              <a:fontRef idx="minor">
                <a:schemeClr val="lt1"/>
              </a:fontRef>
            </p:style>
            <p:txBody>
              <a:bodyPr spcFirstLastPara="0" vert="horz" wrap="square" lIns="93876" tIns="93876" rIns="93876" bIns="93876" numCol="1" spcCol="1270" anchor="t" anchorCtr="0">
                <a:noAutofit/>
              </a:bodyPr>
              <a:lstStyle/>
              <a:p>
                <a:pPr defTabSz="400040">
                  <a:lnSpc>
                    <a:spcPct val="90000"/>
                  </a:lnSpc>
                  <a:spcBef>
                    <a:spcPct val="0"/>
                  </a:spcBef>
                  <a:spcAft>
                    <a:spcPct val="35000"/>
                  </a:spcAft>
                  <a:defRPr/>
                </a:pPr>
                <a:r>
                  <a:rPr lang="fr-FR" sz="1100" dirty="0">
                    <a:solidFill>
                      <a:srgbClr val="000000"/>
                    </a:solidFill>
                    <a:latin typeface="Caviar Dreams bold"/>
                  </a:rPr>
                  <a:t>Mai 2021 : </a:t>
                </a:r>
              </a:p>
              <a:p>
                <a:pPr marL="0" lvl="1" defTabSz="311142">
                  <a:lnSpc>
                    <a:spcPct val="90000"/>
                  </a:lnSpc>
                  <a:spcBef>
                    <a:spcPct val="0"/>
                  </a:spcBef>
                  <a:spcAft>
                    <a:spcPct val="15000"/>
                  </a:spcAft>
                  <a:defRPr/>
                </a:pPr>
                <a:r>
                  <a:rPr lang="fr-FR" sz="800" dirty="0">
                    <a:solidFill>
                      <a:srgbClr val="000000"/>
                    </a:solidFill>
                    <a:latin typeface="Caviar Dreams bold"/>
                  </a:rPr>
                  <a:t>Ecriture du PEDT 2021-2024</a:t>
                </a:r>
              </a:p>
            </p:txBody>
          </p:sp>
          <p:sp>
            <p:nvSpPr>
              <p:cNvPr id="11" name="Forme libre : forme 10">
                <a:extLst>
                  <a:ext uri="{FF2B5EF4-FFF2-40B4-BE49-F238E27FC236}">
                    <a16:creationId xmlns:a16="http://schemas.microsoft.com/office/drawing/2014/main" id="{7A4C85A3-B779-4478-9DBF-9FC547932CB6}"/>
                  </a:ext>
                </a:extLst>
              </p:cNvPr>
              <p:cNvSpPr/>
              <p:nvPr/>
            </p:nvSpPr>
            <p:spPr>
              <a:xfrm>
                <a:off x="4823296" y="1247404"/>
                <a:ext cx="1052844" cy="2017162"/>
              </a:xfrm>
              <a:custGeom>
                <a:avLst/>
                <a:gdLst>
                  <a:gd name="connsiteX0" fmla="*/ 0 w 1220617"/>
                  <a:gd name="connsiteY0" fmla="*/ 203440 h 2045264"/>
                  <a:gd name="connsiteX1" fmla="*/ 203440 w 1220617"/>
                  <a:gd name="connsiteY1" fmla="*/ 0 h 2045264"/>
                  <a:gd name="connsiteX2" fmla="*/ 1017177 w 1220617"/>
                  <a:gd name="connsiteY2" fmla="*/ 0 h 2045264"/>
                  <a:gd name="connsiteX3" fmla="*/ 1220617 w 1220617"/>
                  <a:gd name="connsiteY3" fmla="*/ 203440 h 2045264"/>
                  <a:gd name="connsiteX4" fmla="*/ 1220617 w 1220617"/>
                  <a:gd name="connsiteY4" fmla="*/ 1841824 h 2045264"/>
                  <a:gd name="connsiteX5" fmla="*/ 1017177 w 1220617"/>
                  <a:gd name="connsiteY5" fmla="*/ 2045264 h 2045264"/>
                  <a:gd name="connsiteX6" fmla="*/ 203440 w 1220617"/>
                  <a:gd name="connsiteY6" fmla="*/ 2045264 h 2045264"/>
                  <a:gd name="connsiteX7" fmla="*/ 0 w 1220617"/>
                  <a:gd name="connsiteY7" fmla="*/ 1841824 h 2045264"/>
                  <a:gd name="connsiteX8" fmla="*/ 0 w 1220617"/>
                  <a:gd name="connsiteY8" fmla="*/ 203440 h 2045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0617" h="2045264">
                    <a:moveTo>
                      <a:pt x="0" y="203440"/>
                    </a:moveTo>
                    <a:cubicBezTo>
                      <a:pt x="0" y="91083"/>
                      <a:pt x="91083" y="0"/>
                      <a:pt x="203440" y="0"/>
                    </a:cubicBezTo>
                    <a:lnTo>
                      <a:pt x="1017177" y="0"/>
                    </a:lnTo>
                    <a:cubicBezTo>
                      <a:pt x="1129534" y="0"/>
                      <a:pt x="1220617" y="91083"/>
                      <a:pt x="1220617" y="203440"/>
                    </a:cubicBezTo>
                    <a:lnTo>
                      <a:pt x="1220617" y="1841824"/>
                    </a:lnTo>
                    <a:cubicBezTo>
                      <a:pt x="1220617" y="1954181"/>
                      <a:pt x="1129534" y="2045264"/>
                      <a:pt x="1017177" y="2045264"/>
                    </a:cubicBezTo>
                    <a:lnTo>
                      <a:pt x="203440" y="2045264"/>
                    </a:lnTo>
                    <a:cubicBezTo>
                      <a:pt x="91083" y="2045264"/>
                      <a:pt x="0" y="1954181"/>
                      <a:pt x="0" y="1841824"/>
                    </a:cubicBezTo>
                    <a:lnTo>
                      <a:pt x="0" y="203440"/>
                    </a:lnTo>
                    <a:close/>
                  </a:path>
                </a:pathLst>
              </a:custGeom>
            </p:spPr>
            <p:style>
              <a:lnRef idx="2">
                <a:schemeClr val="lt1">
                  <a:hueOff val="0"/>
                  <a:satOff val="0"/>
                  <a:lumOff val="0"/>
                  <a:alphaOff val="0"/>
                </a:schemeClr>
              </a:lnRef>
              <a:fillRef idx="1">
                <a:schemeClr val="accent3">
                  <a:shade val="80000"/>
                  <a:hueOff val="-580093"/>
                  <a:satOff val="-11630"/>
                  <a:lumOff val="27510"/>
                  <a:alphaOff val="0"/>
                </a:schemeClr>
              </a:fillRef>
              <a:effectRef idx="0">
                <a:schemeClr val="accent3">
                  <a:shade val="80000"/>
                  <a:hueOff val="-580093"/>
                  <a:satOff val="-11630"/>
                  <a:lumOff val="27510"/>
                  <a:alphaOff val="0"/>
                </a:schemeClr>
              </a:effectRef>
              <a:fontRef idx="minor">
                <a:schemeClr val="lt1"/>
              </a:fontRef>
            </p:style>
            <p:txBody>
              <a:bodyPr spcFirstLastPara="0" vert="horz" wrap="square" lIns="93876" tIns="93876" rIns="93876" bIns="93876" numCol="1" spcCol="1270" anchor="t" anchorCtr="0">
                <a:noAutofit/>
              </a:bodyPr>
              <a:lstStyle/>
              <a:p>
                <a:pPr defTabSz="400040">
                  <a:lnSpc>
                    <a:spcPct val="90000"/>
                  </a:lnSpc>
                  <a:spcBef>
                    <a:spcPct val="0"/>
                  </a:spcBef>
                  <a:spcAft>
                    <a:spcPct val="35000"/>
                  </a:spcAft>
                  <a:defRPr/>
                </a:pPr>
                <a:r>
                  <a:rPr lang="fr-FR" sz="1100" dirty="0">
                    <a:solidFill>
                      <a:srgbClr val="000000"/>
                    </a:solidFill>
                    <a:latin typeface="Caviar Dreams bold"/>
                  </a:rPr>
                  <a:t>Juillet 2021 </a:t>
                </a:r>
                <a:r>
                  <a:rPr lang="fr-FR" sz="900" dirty="0">
                    <a:solidFill>
                      <a:srgbClr val="000000"/>
                    </a:solidFill>
                    <a:latin typeface="Caviar Dreams bold"/>
                  </a:rPr>
                  <a:t>: </a:t>
                </a:r>
                <a:r>
                  <a:rPr lang="fr-FR" sz="800" dirty="0">
                    <a:solidFill>
                      <a:srgbClr val="000000"/>
                    </a:solidFill>
                    <a:latin typeface="Caviar Dreams bold"/>
                  </a:rPr>
                  <a:t>1er juillet 2021 : Délibération en conseil communautaire du PEDT 2021-2024</a:t>
                </a:r>
              </a:p>
            </p:txBody>
          </p:sp>
        </p:grpSp>
        <p:sp>
          <p:nvSpPr>
            <p:cNvPr id="15" name="Espace réservé du contenu 13">
              <a:extLst>
                <a:ext uri="{FF2B5EF4-FFF2-40B4-BE49-F238E27FC236}">
                  <a16:creationId xmlns:a16="http://schemas.microsoft.com/office/drawing/2014/main" id="{FBE8B66E-CED4-4048-B199-615B3D5A029D}"/>
                </a:ext>
              </a:extLst>
            </p:cNvPr>
            <p:cNvSpPr txBox="1">
              <a:spLocks/>
            </p:cNvSpPr>
            <p:nvPr/>
          </p:nvSpPr>
          <p:spPr bwMode="auto">
            <a:xfrm>
              <a:off x="6192011" y="5087683"/>
              <a:ext cx="4988525" cy="1221637"/>
            </a:xfrm>
            <a:custGeom>
              <a:avLst/>
              <a:gdLst>
                <a:gd name="connsiteX0" fmla="*/ 0 w 1220617"/>
                <a:gd name="connsiteY0" fmla="*/ 203440 h 2045264"/>
                <a:gd name="connsiteX1" fmla="*/ 203440 w 1220617"/>
                <a:gd name="connsiteY1" fmla="*/ 0 h 2045264"/>
                <a:gd name="connsiteX2" fmla="*/ 1017177 w 1220617"/>
                <a:gd name="connsiteY2" fmla="*/ 0 h 2045264"/>
                <a:gd name="connsiteX3" fmla="*/ 1220617 w 1220617"/>
                <a:gd name="connsiteY3" fmla="*/ 203440 h 2045264"/>
                <a:gd name="connsiteX4" fmla="*/ 1220617 w 1220617"/>
                <a:gd name="connsiteY4" fmla="*/ 1841824 h 2045264"/>
                <a:gd name="connsiteX5" fmla="*/ 1017177 w 1220617"/>
                <a:gd name="connsiteY5" fmla="*/ 2045264 h 2045264"/>
                <a:gd name="connsiteX6" fmla="*/ 203440 w 1220617"/>
                <a:gd name="connsiteY6" fmla="*/ 2045264 h 2045264"/>
                <a:gd name="connsiteX7" fmla="*/ 0 w 1220617"/>
                <a:gd name="connsiteY7" fmla="*/ 1841824 h 2045264"/>
                <a:gd name="connsiteX8" fmla="*/ 0 w 1220617"/>
                <a:gd name="connsiteY8" fmla="*/ 203440 h 2045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0617" h="2045264">
                  <a:moveTo>
                    <a:pt x="0" y="203440"/>
                  </a:moveTo>
                  <a:cubicBezTo>
                    <a:pt x="0" y="91083"/>
                    <a:pt x="91083" y="0"/>
                    <a:pt x="203440" y="0"/>
                  </a:cubicBezTo>
                  <a:lnTo>
                    <a:pt x="1017177" y="0"/>
                  </a:lnTo>
                  <a:cubicBezTo>
                    <a:pt x="1129534" y="0"/>
                    <a:pt x="1220617" y="91083"/>
                    <a:pt x="1220617" y="203440"/>
                  </a:cubicBezTo>
                  <a:lnTo>
                    <a:pt x="1220617" y="1841824"/>
                  </a:lnTo>
                  <a:cubicBezTo>
                    <a:pt x="1220617" y="1954181"/>
                    <a:pt x="1129534" y="2045264"/>
                    <a:pt x="1017177" y="2045264"/>
                  </a:cubicBezTo>
                  <a:lnTo>
                    <a:pt x="203440" y="2045264"/>
                  </a:lnTo>
                  <a:cubicBezTo>
                    <a:pt x="91083" y="2045264"/>
                    <a:pt x="0" y="1954181"/>
                    <a:pt x="0" y="1841824"/>
                  </a:cubicBezTo>
                  <a:lnTo>
                    <a:pt x="0" y="203440"/>
                  </a:lnTo>
                  <a:close/>
                </a:path>
              </a:pathLst>
            </a:custGeom>
            <a:solidFill>
              <a:srgbClr val="E94E1B"/>
            </a:solidFill>
          </p:spPr>
          <p:style>
            <a:lnRef idx="2">
              <a:schemeClr val="lt1">
                <a:hueOff val="0"/>
                <a:satOff val="0"/>
                <a:lumOff val="0"/>
                <a:alphaOff val="0"/>
              </a:schemeClr>
            </a:lnRef>
            <a:fillRef idx="1">
              <a:schemeClr val="accent3">
                <a:shade val="80000"/>
                <a:hueOff val="-725116"/>
                <a:satOff val="-14537"/>
                <a:lumOff val="34388"/>
                <a:alphaOff val="0"/>
              </a:schemeClr>
            </a:fillRef>
            <a:effectRef idx="0">
              <a:schemeClr val="accent3">
                <a:shade val="80000"/>
                <a:hueOff val="-725116"/>
                <a:satOff val="-14537"/>
                <a:lumOff val="34388"/>
                <a:alphaOff val="0"/>
              </a:schemeClr>
            </a:effectRef>
            <a:fontRef idx="minor">
              <a:schemeClr val="lt1"/>
            </a:fontRef>
          </p:style>
          <p:txBody>
            <a:bodyPr spcFirstLastPara="0" vert="horz" wrap="square" lIns="93876" tIns="93876" rIns="93876" bIns="93876" numCol="1" spcCol="1270" anchor="t" anchorCtr="0" compatLnSpc="1">
              <a:prstTxWarp prst="textNoShape">
                <a:avLst/>
              </a:prstTxWarp>
              <a:noAutofit/>
            </a:bodyPr>
            <a:lstStyle>
              <a:lvl1pPr marL="342900" indent="-342900" algn="l" rtl="0" fontAlgn="base">
                <a:spcBef>
                  <a:spcPct val="20000"/>
                </a:spcBef>
                <a:spcAft>
                  <a:spcPct val="0"/>
                </a:spcAft>
                <a:buFont typeface="Arial" charset="0"/>
                <a:buChar char="•"/>
                <a:defRPr sz="3200" kern="1200">
                  <a:solidFill>
                    <a:schemeClr val="lt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lt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lt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lt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lt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9pPr>
            </a:lstStyle>
            <a:p>
              <a:pPr marL="0" indent="0" defTabSz="400040">
                <a:lnSpc>
                  <a:spcPct val="90000"/>
                </a:lnSpc>
                <a:spcBef>
                  <a:spcPct val="0"/>
                </a:spcBef>
                <a:spcAft>
                  <a:spcPct val="35000"/>
                </a:spcAft>
                <a:buNone/>
                <a:defRPr/>
              </a:pPr>
              <a:r>
                <a:rPr lang="fr-FR" sz="1100" dirty="0">
                  <a:solidFill>
                    <a:srgbClr val="000000"/>
                  </a:solidFill>
                  <a:effectLst>
                    <a:outerShdw blurRad="38100" dist="38100" dir="2700000" algn="tl">
                      <a:srgbClr val="000000">
                        <a:alpha val="43137"/>
                      </a:srgbClr>
                    </a:outerShdw>
                  </a:effectLst>
                  <a:latin typeface="Caviar Dreams bold"/>
                </a:rPr>
                <a:t>À compter de mai 2021</a:t>
              </a:r>
            </a:p>
            <a:p>
              <a:pPr marL="57149" lvl="1" indent="-57149" defTabSz="311142">
                <a:lnSpc>
                  <a:spcPct val="90000"/>
                </a:lnSpc>
                <a:spcBef>
                  <a:spcPct val="0"/>
                </a:spcBef>
                <a:spcAft>
                  <a:spcPct val="15000"/>
                </a:spcAft>
                <a:buFont typeface="Arial" charset="0"/>
                <a:buChar char="•"/>
                <a:defRPr/>
              </a:pPr>
              <a:r>
                <a:rPr lang="fr-FR" sz="1000" dirty="0">
                  <a:solidFill>
                    <a:srgbClr val="000000"/>
                  </a:solidFill>
                  <a:latin typeface="Caviar Dreams bold"/>
                </a:rPr>
                <a:t>Travaux par tranche d’âge sur les objectifs opérationnels, les plans d’actions et les critères d’évaluation</a:t>
              </a:r>
            </a:p>
            <a:p>
              <a:pPr marL="57149" lvl="1" indent="-57149" defTabSz="311142">
                <a:lnSpc>
                  <a:spcPct val="90000"/>
                </a:lnSpc>
                <a:spcBef>
                  <a:spcPct val="0"/>
                </a:spcBef>
                <a:spcAft>
                  <a:spcPct val="15000"/>
                </a:spcAft>
                <a:buFont typeface="Arial" charset="0"/>
                <a:buChar char="•"/>
                <a:defRPr/>
              </a:pPr>
              <a:endParaRPr lang="fr-FR" sz="700" dirty="0">
                <a:solidFill>
                  <a:srgbClr val="000000"/>
                </a:solidFill>
                <a:latin typeface="Caviar Dreams bold"/>
              </a:endParaRPr>
            </a:p>
          </p:txBody>
        </p:sp>
      </p:grpSp>
      <p:sp>
        <p:nvSpPr>
          <p:cNvPr id="20" name="ZoneTexte 19">
            <a:extLst>
              <a:ext uri="{FF2B5EF4-FFF2-40B4-BE49-F238E27FC236}">
                <a16:creationId xmlns:a16="http://schemas.microsoft.com/office/drawing/2014/main" id="{B1DC088F-6B54-4850-A94D-F0F385A97E19}"/>
              </a:ext>
            </a:extLst>
          </p:cNvPr>
          <p:cNvSpPr txBox="1"/>
          <p:nvPr/>
        </p:nvSpPr>
        <p:spPr>
          <a:xfrm>
            <a:off x="156083" y="4350139"/>
            <a:ext cx="4121944" cy="369332"/>
          </a:xfrm>
          <a:prstGeom prst="rect">
            <a:avLst/>
          </a:prstGeom>
          <a:noFill/>
        </p:spPr>
        <p:txBody>
          <a:bodyPr wrap="square" rtlCol="0">
            <a:spAutoFit/>
          </a:bodyPr>
          <a:lstStyle/>
          <a:p>
            <a:pPr defTabSz="685800"/>
            <a:r>
              <a:rPr lang="fr-FR" dirty="0">
                <a:solidFill>
                  <a:srgbClr val="000000"/>
                </a:solidFill>
                <a:latin typeface="Lato"/>
              </a:rPr>
              <a:t>PEDT à l’échelle de Mellois en Poitou</a:t>
            </a:r>
          </a:p>
        </p:txBody>
      </p:sp>
      <p:sp>
        <p:nvSpPr>
          <p:cNvPr id="14" name="Espace réservé du contenu 9">
            <a:extLst>
              <a:ext uri="{FF2B5EF4-FFF2-40B4-BE49-F238E27FC236}">
                <a16:creationId xmlns:a16="http://schemas.microsoft.com/office/drawing/2014/main" id="{014E3E4C-885F-4945-AE64-B09E19C91E85}"/>
              </a:ext>
            </a:extLst>
          </p:cNvPr>
          <p:cNvSpPr>
            <a:spLocks noGrp="1"/>
          </p:cNvSpPr>
          <p:nvPr>
            <p:ph idx="1"/>
          </p:nvPr>
        </p:nvSpPr>
        <p:spPr>
          <a:xfrm>
            <a:off x="377559" y="711630"/>
            <a:ext cx="8388881" cy="4158821"/>
          </a:xfrm>
        </p:spPr>
        <p:txBody>
          <a:bodyPr vert="horz" lIns="91440" tIns="45720" rIns="91440" bIns="45720" rtlCol="0" anchor="t">
            <a:normAutofit fontScale="40000" lnSpcReduction="20000"/>
          </a:bodyPr>
          <a:lstStyle/>
          <a:p>
            <a:pPr marL="0" indent="0" algn="just">
              <a:spcBef>
                <a:spcPts val="0"/>
              </a:spcBef>
              <a:spcAft>
                <a:spcPts val="600"/>
              </a:spcAft>
              <a:buNone/>
              <a:tabLst>
                <a:tab pos="457189" algn="l"/>
              </a:tabLst>
            </a:pPr>
            <a:r>
              <a:rPr lang="fr-FR" sz="4800" b="1" dirty="0">
                <a:solidFill>
                  <a:srgbClr val="F99707"/>
                </a:solidFill>
                <a:latin typeface="Lato" panose="020F0502020204030203" pitchFamily="34" charset="0"/>
                <a:cs typeface="Arial" panose="020B0604020202020204" pitchFamily="34" charset="0"/>
              </a:rPr>
              <a:t>14. PEDT - Présentation des objectifs opérationnels et avancée des groupes de travail par tranches d'âges</a:t>
            </a:r>
          </a:p>
          <a:p>
            <a:pPr marL="0" indent="0" algn="just">
              <a:spcBef>
                <a:spcPts val="0"/>
              </a:spcBef>
              <a:spcAft>
                <a:spcPts val="600"/>
              </a:spcAft>
              <a:buNone/>
              <a:tabLst>
                <a:tab pos="457189" algn="l"/>
              </a:tabLst>
            </a:pPr>
            <a:r>
              <a:rPr lang="fr-FR" sz="4500" b="1" i="1" dirty="0">
                <a:solidFill>
                  <a:schemeClr val="accent3"/>
                </a:solidFill>
                <a:latin typeface="Lato" panose="020F0502020204030203" pitchFamily="34" charset="0"/>
                <a:cs typeface="Arial" panose="020B0604020202020204" pitchFamily="34" charset="0"/>
              </a:rPr>
              <a:t>Calendrier</a:t>
            </a:r>
          </a:p>
          <a:p>
            <a:pPr marL="0" indent="0" algn="just">
              <a:spcBef>
                <a:spcPts val="0"/>
              </a:spcBef>
              <a:spcAft>
                <a:spcPts val="600"/>
              </a:spcAft>
              <a:buNone/>
              <a:tabLst>
                <a:tab pos="457189" algn="l"/>
              </a:tabLst>
            </a:pPr>
            <a:r>
              <a:rPr lang="fr-FR" sz="7200" b="1" dirty="0">
                <a:solidFill>
                  <a:schemeClr val="bg1"/>
                </a:solidFill>
                <a:cs typeface="Arial" panose="020B0604020202020204" pitchFamily="34" charset="0"/>
              </a:rPr>
              <a:t>      </a:t>
            </a:r>
          </a:p>
          <a:p>
            <a:pPr marL="0" indent="0" algn="just">
              <a:spcBef>
                <a:spcPts val="0"/>
              </a:spcBef>
              <a:spcAft>
                <a:spcPts val="600"/>
              </a:spcAft>
              <a:buNone/>
              <a:tabLst>
                <a:tab pos="457189" algn="l"/>
              </a:tabLst>
            </a:pPr>
            <a:r>
              <a:rPr lang="fr-FR" sz="7200" b="1" dirty="0">
                <a:solidFill>
                  <a:schemeClr val="bg1"/>
                </a:solidFill>
                <a:ea typeface="SimSun;宋体"/>
                <a:cs typeface="Arial" panose="020B0604020202020204" pitchFamily="34" charset="0"/>
              </a:rPr>
              <a:t>               </a:t>
            </a:r>
          </a:p>
          <a:p>
            <a:pPr marL="0" indent="0" algn="just">
              <a:spcBef>
                <a:spcPts val="0"/>
              </a:spcBef>
              <a:spcAft>
                <a:spcPts val="600"/>
              </a:spcAft>
              <a:buNone/>
              <a:tabLst>
                <a:tab pos="457189" algn="l"/>
              </a:tabLst>
            </a:pPr>
            <a:r>
              <a:rPr lang="fr-FR" sz="7200" b="1" dirty="0">
                <a:solidFill>
                  <a:schemeClr val="bg1"/>
                </a:solidFill>
                <a:ea typeface="SimSun;宋体"/>
                <a:cs typeface="Arial" panose="020B0604020202020204" pitchFamily="34" charset="0"/>
              </a:rPr>
              <a:t>                    </a:t>
            </a:r>
          </a:p>
          <a:p>
            <a:pPr marL="0" indent="0" algn="just">
              <a:spcBef>
                <a:spcPts val="0"/>
              </a:spcBef>
              <a:spcAft>
                <a:spcPts val="600"/>
              </a:spcAft>
              <a:buNone/>
              <a:tabLst>
                <a:tab pos="457189" algn="l"/>
              </a:tabLst>
            </a:pPr>
            <a:r>
              <a:rPr lang="fr-FR" sz="7200" b="1" dirty="0">
                <a:solidFill>
                  <a:schemeClr val="bg1"/>
                </a:solidFill>
                <a:ea typeface="SimSun;宋体"/>
                <a:cs typeface="Arial" panose="020B0604020202020204" pitchFamily="34" charset="0"/>
              </a:rPr>
              <a:t>                             </a:t>
            </a:r>
          </a:p>
          <a:p>
            <a:pPr marL="0" indent="0" algn="just">
              <a:spcBef>
                <a:spcPts val="0"/>
              </a:spcBef>
              <a:spcAft>
                <a:spcPts val="600"/>
              </a:spcAft>
              <a:buNone/>
              <a:tabLst>
                <a:tab pos="457189" algn="l"/>
              </a:tabLst>
            </a:pPr>
            <a:r>
              <a:rPr lang="fr-FR" sz="7200" b="1" dirty="0">
                <a:solidFill>
                  <a:schemeClr val="bg1"/>
                </a:solidFill>
                <a:ea typeface="SimSun;宋体"/>
                <a:cs typeface="Arial" panose="020B0604020202020204" pitchFamily="34" charset="0"/>
              </a:rPr>
              <a:t>                         </a:t>
            </a:r>
          </a:p>
          <a:p>
            <a:pPr marL="0" indent="0" algn="just">
              <a:spcBef>
                <a:spcPts val="0"/>
              </a:spcBef>
              <a:spcAft>
                <a:spcPts val="600"/>
              </a:spcAft>
              <a:buNone/>
              <a:tabLst>
                <a:tab pos="457189" algn="l"/>
              </a:tabLst>
            </a:pPr>
            <a:r>
              <a:rPr lang="fr-FR" sz="7200" b="1" dirty="0">
                <a:solidFill>
                  <a:schemeClr val="bg1"/>
                </a:solidFill>
                <a:ea typeface="SimSun;宋体"/>
                <a:cs typeface="Arial" panose="020B0604020202020204" pitchFamily="34" charset="0"/>
              </a:rPr>
              <a:t>                          </a:t>
            </a:r>
          </a:p>
          <a:p>
            <a:pPr marL="0" indent="0" algn="just">
              <a:spcBef>
                <a:spcPts val="0"/>
              </a:spcBef>
              <a:spcAft>
                <a:spcPts val="600"/>
              </a:spcAft>
              <a:buNone/>
              <a:tabLst>
                <a:tab pos="457189" algn="l"/>
              </a:tabLst>
            </a:pPr>
            <a:r>
              <a:rPr lang="fr-FR" sz="7200" b="1" dirty="0">
                <a:solidFill>
                  <a:schemeClr val="bg1"/>
                </a:solidFill>
                <a:ea typeface="SimSun;宋体"/>
                <a:cs typeface="Arial" panose="020B0604020202020204" pitchFamily="34" charset="0"/>
              </a:rPr>
              <a:t>          </a:t>
            </a:r>
            <a:endParaRPr lang="fr-FR" sz="7200" dirty="0">
              <a:solidFill>
                <a:schemeClr val="bg1"/>
              </a:solidFill>
              <a:ea typeface="SimSun;宋体"/>
              <a:cs typeface="Times New Roman" panose="02020603050405020304" pitchFamily="18" charset="0"/>
            </a:endParaRPr>
          </a:p>
        </p:txBody>
      </p:sp>
      <p:sp>
        <p:nvSpPr>
          <p:cNvPr id="18" name="Titre 8">
            <a:extLst>
              <a:ext uri="{FF2B5EF4-FFF2-40B4-BE49-F238E27FC236}">
                <a16:creationId xmlns:a16="http://schemas.microsoft.com/office/drawing/2014/main" id="{D99D7513-68C1-F04A-D36C-6147148D34EA}"/>
              </a:ext>
            </a:extLst>
          </p:cNvPr>
          <p:cNvSpPr txBox="1">
            <a:spLocks/>
          </p:cNvSpPr>
          <p:nvPr/>
        </p:nvSpPr>
        <p:spPr>
          <a:xfrm>
            <a:off x="457199" y="65846"/>
            <a:ext cx="8506047" cy="777713"/>
          </a:xfrm>
          <a:prstGeom prst="rect">
            <a:avLst/>
          </a:prstGeom>
        </p:spPr>
        <p:txBody>
          <a:bodyPr vert="horz" lIns="68580" tIns="34290" rIns="68580" bIns="34290" rtlCol="0" anchor="t">
            <a:normAutofit fontScale="90000" lnSpcReduction="20000"/>
          </a:bodyPr>
          <a:lstStyle>
            <a:lvl1pPr algn="ctr" defTabSz="1219170" rtl="0" eaLnBrk="1" latinLnBrk="0" hangingPunct="1">
              <a:spcBef>
                <a:spcPct val="0"/>
              </a:spcBef>
              <a:buNone/>
              <a:defRPr sz="5867" kern="1200">
                <a:solidFill>
                  <a:schemeClr val="tx1"/>
                </a:solidFill>
                <a:latin typeface="+mj-lt"/>
                <a:ea typeface="+mj-ea"/>
                <a:cs typeface="+mj-cs"/>
              </a:defRPr>
            </a:lvl1pPr>
          </a:lstStyle>
          <a:p>
            <a:pPr algn="l" defTabSz="914378"/>
            <a:r>
              <a:rPr lang="fr-FR" sz="4400" b="1">
                <a:solidFill>
                  <a:srgbClr val="F99707"/>
                </a:solidFill>
                <a:latin typeface="Lato" pitchFamily="34" charset="0"/>
                <a:ea typeface="Lato" pitchFamily="34" charset="0"/>
                <a:cs typeface="Lato" pitchFamily="34" charset="0"/>
              </a:rPr>
              <a:t>Education– Enfance jeunesse  </a:t>
            </a:r>
            <a:r>
              <a:rPr lang="fr-FR" sz="1400" b="1" i="1">
                <a:solidFill>
                  <a:srgbClr val="5E3B27"/>
                </a:solidFill>
                <a:latin typeface="Lato" pitchFamily="34" charset="0"/>
                <a:ea typeface="Lato" pitchFamily="34" charset="0"/>
                <a:cs typeface="Lato" pitchFamily="34" charset="0"/>
              </a:rPr>
              <a:t>- Intervention de M</a:t>
            </a:r>
            <a:r>
              <a:rPr lang="fr-FR" sz="1400" b="1" i="1">
                <a:solidFill>
                  <a:srgbClr val="CD1719">
                    <a:lumMod val="50000"/>
                  </a:srgbClr>
                </a:solidFill>
                <a:latin typeface="Lato" pitchFamily="34" charset="0"/>
                <a:ea typeface="Lato" pitchFamily="34" charset="0"/>
                <a:cs typeface="Lato" pitchFamily="34" charset="0"/>
              </a:rPr>
              <a:t>adame Marylène PICARD et Madame Marie-Emmanuelle SAINTIER</a:t>
            </a:r>
            <a:endParaRPr lang="fr-FR" sz="1400" b="1" i="1" dirty="0">
              <a:solidFill>
                <a:srgbClr val="5E3B27"/>
              </a:solidFill>
              <a:latin typeface="Lato" pitchFamily="34" charset="0"/>
              <a:ea typeface="Lato" pitchFamily="34" charset="0"/>
              <a:cs typeface="Lato" pitchFamily="34" charset="0"/>
            </a:endParaRPr>
          </a:p>
        </p:txBody>
      </p:sp>
      <p:sp>
        <p:nvSpPr>
          <p:cNvPr id="21" name="Espace réservé de la date 2">
            <a:extLst>
              <a:ext uri="{FF2B5EF4-FFF2-40B4-BE49-F238E27FC236}">
                <a16:creationId xmlns:a16="http://schemas.microsoft.com/office/drawing/2014/main" id="{DB10BDA8-358A-BB89-FE99-4501BB4607F4}"/>
              </a:ext>
            </a:extLst>
          </p:cNvPr>
          <p:cNvSpPr>
            <a:spLocks noGrp="1"/>
          </p:cNvSpPr>
          <p:nvPr>
            <p:ph type="dt" sz="half" idx="10"/>
          </p:nvPr>
        </p:nvSpPr>
        <p:spPr>
          <a:xfrm>
            <a:off x="457201" y="4767264"/>
            <a:ext cx="3322712" cy="273844"/>
          </a:xfrm>
        </p:spPr>
        <p:txBody>
          <a:bodyPr/>
          <a:lstStyle/>
          <a:p>
            <a:r>
              <a:rPr lang="fr-FR" i="1" dirty="0"/>
              <a:t>Conseil communautaire – 17 novembre 2022</a:t>
            </a:r>
          </a:p>
        </p:txBody>
      </p:sp>
    </p:spTree>
    <p:extLst>
      <p:ext uri="{BB962C8B-B14F-4D97-AF65-F5344CB8AC3E}">
        <p14:creationId xmlns:p14="http://schemas.microsoft.com/office/powerpoint/2010/main" val="2822278551"/>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ce réservé du contenu 9"/>
          <p:cNvSpPr>
            <a:spLocks noGrp="1"/>
          </p:cNvSpPr>
          <p:nvPr>
            <p:ph idx="1"/>
          </p:nvPr>
        </p:nvSpPr>
        <p:spPr>
          <a:xfrm>
            <a:off x="457200" y="656526"/>
            <a:ext cx="8388881" cy="4158821"/>
          </a:xfrm>
        </p:spPr>
        <p:txBody>
          <a:bodyPr vert="horz" lIns="91440" tIns="45720" rIns="91440" bIns="45720" rtlCol="0" anchor="t">
            <a:normAutofit fontScale="25000" lnSpcReduction="20000"/>
          </a:bodyPr>
          <a:lstStyle/>
          <a:p>
            <a:pPr marL="0" indent="0" algn="just">
              <a:spcBef>
                <a:spcPts val="0"/>
              </a:spcBef>
              <a:spcAft>
                <a:spcPts val="600"/>
              </a:spcAft>
              <a:buNone/>
              <a:tabLst>
                <a:tab pos="457189" algn="l"/>
              </a:tabLst>
            </a:pPr>
            <a:endParaRPr lang="fr-FR" sz="9600" b="1" i="1" dirty="0">
              <a:solidFill>
                <a:srgbClr val="F99707"/>
              </a:solidFill>
              <a:latin typeface="Lato" panose="020F0502020204030203" pitchFamily="34" charset="0"/>
              <a:cs typeface="Arial" panose="020B0604020202020204" pitchFamily="34" charset="0"/>
            </a:endParaRPr>
          </a:p>
          <a:p>
            <a:pPr marL="0" indent="0" algn="just">
              <a:spcBef>
                <a:spcPts val="0"/>
              </a:spcBef>
              <a:spcAft>
                <a:spcPts val="600"/>
              </a:spcAft>
              <a:buNone/>
              <a:tabLst>
                <a:tab pos="457189" algn="l"/>
              </a:tabLst>
            </a:pPr>
            <a:r>
              <a:rPr lang="fr-FR" sz="7200" b="1" dirty="0">
                <a:solidFill>
                  <a:srgbClr val="F99707"/>
                </a:solidFill>
                <a:latin typeface="Lato" panose="020F0502020204030203" pitchFamily="34" charset="0"/>
                <a:cs typeface="Arial" panose="020B0604020202020204" pitchFamily="34" charset="0"/>
              </a:rPr>
              <a:t>14. PEDT - Présentation des objectifs opérationnels et avancée des groupes de travail par tranches d'âges</a:t>
            </a:r>
          </a:p>
          <a:p>
            <a:pPr marL="0" indent="0" algn="just">
              <a:spcBef>
                <a:spcPts val="0"/>
              </a:spcBef>
              <a:spcAft>
                <a:spcPts val="600"/>
              </a:spcAft>
              <a:buNone/>
              <a:tabLst>
                <a:tab pos="457189" algn="l"/>
              </a:tabLst>
            </a:pPr>
            <a:r>
              <a:rPr lang="fr-FR" sz="7200" b="1" i="1" dirty="0">
                <a:solidFill>
                  <a:schemeClr val="accent3"/>
                </a:solidFill>
                <a:latin typeface="Lato" panose="020F0502020204030203" pitchFamily="34" charset="0"/>
                <a:cs typeface="Arial" panose="020B0604020202020204" pitchFamily="34" charset="0"/>
              </a:rPr>
              <a:t>Calendrier</a:t>
            </a:r>
          </a:p>
          <a:p>
            <a:pPr algn="just">
              <a:spcBef>
                <a:spcPts val="0"/>
              </a:spcBef>
              <a:spcAft>
                <a:spcPts val="800"/>
              </a:spcAft>
              <a:tabLst>
                <a:tab pos="609585" algn="l"/>
              </a:tabLst>
            </a:pPr>
            <a:r>
              <a:rPr lang="fr-FR" sz="7200" dirty="0">
                <a:solidFill>
                  <a:srgbClr val="00000A"/>
                </a:solidFill>
                <a:ea typeface="SimSun;宋体"/>
                <a:cs typeface="Times New Roman" panose="02020603050405020304" pitchFamily="18" charset="0"/>
              </a:rPr>
              <a:t>Définition des objectifs opérationnels par tranches d’âges avec les membres des groupes de travail.</a:t>
            </a:r>
          </a:p>
          <a:p>
            <a:pPr algn="just">
              <a:spcBef>
                <a:spcPts val="0"/>
              </a:spcBef>
              <a:spcAft>
                <a:spcPts val="800"/>
              </a:spcAft>
              <a:tabLst>
                <a:tab pos="609585" algn="l"/>
              </a:tabLst>
            </a:pPr>
            <a:r>
              <a:rPr lang="fr-FR" sz="7200" dirty="0">
                <a:solidFill>
                  <a:srgbClr val="00000A"/>
                </a:solidFill>
                <a:cs typeface="Times New Roman" panose="02020603050405020304" pitchFamily="18" charset="0"/>
              </a:rPr>
              <a:t>Validation en comité de pilotage du 24 juin 2022</a:t>
            </a:r>
          </a:p>
          <a:p>
            <a:pPr algn="just">
              <a:spcBef>
                <a:spcPts val="0"/>
              </a:spcBef>
              <a:spcAft>
                <a:spcPts val="800"/>
              </a:spcAft>
              <a:tabLst>
                <a:tab pos="609585" algn="l"/>
              </a:tabLst>
            </a:pPr>
            <a:r>
              <a:rPr lang="fr-FR" sz="7200" dirty="0">
                <a:solidFill>
                  <a:schemeClr val="bg1"/>
                </a:solidFill>
              </a:rPr>
              <a:t>Présentation en conseil communautaire du 17 novembre 2022</a:t>
            </a:r>
            <a:endParaRPr lang="fr-FR" sz="2500" dirty="0">
              <a:solidFill>
                <a:schemeClr val="bg1"/>
              </a:solidFill>
            </a:endParaRPr>
          </a:p>
          <a:p>
            <a:pPr marL="0" indent="0">
              <a:buNone/>
            </a:pPr>
            <a:r>
              <a:rPr lang="fr-FR" sz="7200" b="1" i="1" dirty="0">
                <a:solidFill>
                  <a:schemeClr val="accent3"/>
                </a:solidFill>
              </a:rPr>
              <a:t>Rappel des élus référents et coordonnateurs des groupes de travail</a:t>
            </a:r>
          </a:p>
          <a:p>
            <a:r>
              <a:rPr lang="fr-FR" sz="7200" dirty="0">
                <a:solidFill>
                  <a:schemeClr val="bg1"/>
                </a:solidFill>
              </a:rPr>
              <a:t>0-3/6 ans : Mme BINET Frédérique, Mme PICARD Marylène et Magalie BEAUCLAIR</a:t>
            </a:r>
          </a:p>
          <a:p>
            <a:r>
              <a:rPr lang="fr-FR" sz="7200" dirty="0">
                <a:solidFill>
                  <a:schemeClr val="bg1"/>
                </a:solidFill>
                <a:ea typeface="SimSun;宋体"/>
                <a:cs typeface="Times New Roman" panose="02020603050405020304" pitchFamily="18" charset="0"/>
              </a:rPr>
              <a:t>3-12 ans : Mme JACINTO-DEMION Roselyne, Mme LAMBERT-BORDIEC Ingrid, Mme SAINTIER Marie-Emmanuelle et Julien CASCARINO</a:t>
            </a:r>
          </a:p>
          <a:p>
            <a:r>
              <a:rPr lang="fr-FR" sz="7200" dirty="0">
                <a:solidFill>
                  <a:schemeClr val="bg1"/>
                </a:solidFill>
                <a:ea typeface="SimSun;宋体"/>
                <a:cs typeface="Times New Roman" panose="02020603050405020304" pitchFamily="18" charset="0"/>
              </a:rPr>
              <a:t>12- 17/25 ans : Mme PROU Marie-Hélène, M. CHARPENTIER Patrick, Julien CASCARINO (par intérim 1</a:t>
            </a:r>
            <a:r>
              <a:rPr lang="fr-FR" sz="7200" baseline="30000" dirty="0">
                <a:solidFill>
                  <a:schemeClr val="bg1"/>
                </a:solidFill>
                <a:ea typeface="SimSun;宋体"/>
                <a:cs typeface="Times New Roman" panose="02020603050405020304" pitchFamily="18" charset="0"/>
              </a:rPr>
              <a:t>er</a:t>
            </a:r>
            <a:r>
              <a:rPr lang="fr-FR" sz="7200" dirty="0">
                <a:solidFill>
                  <a:schemeClr val="bg1"/>
                </a:solidFill>
                <a:ea typeface="SimSun;宋体"/>
                <a:cs typeface="Times New Roman" panose="02020603050405020304" pitchFamily="18" charset="0"/>
              </a:rPr>
              <a:t> semestre 2022), Jackie RAUTUREAU</a:t>
            </a:r>
          </a:p>
          <a:p>
            <a:endParaRPr lang="fr-FR" sz="7200" dirty="0">
              <a:solidFill>
                <a:schemeClr val="bg1"/>
              </a:solidFill>
              <a:ea typeface="SimSun;宋体"/>
              <a:cs typeface="Times New Roman" panose="02020603050405020304" pitchFamily="18" charset="0"/>
            </a:endParaRPr>
          </a:p>
          <a:p>
            <a:endParaRPr lang="fr-FR" sz="7200" dirty="0">
              <a:solidFill>
                <a:schemeClr val="bg1"/>
              </a:solidFill>
              <a:ea typeface="SimSun;宋体"/>
              <a:cs typeface="Times New Roman" panose="02020603050405020304" pitchFamily="18" charset="0"/>
            </a:endParaRPr>
          </a:p>
          <a:p>
            <a:endParaRPr lang="fr-FR" sz="7200" dirty="0">
              <a:solidFill>
                <a:schemeClr val="bg1"/>
              </a:solidFill>
              <a:ea typeface="SimSun;宋体"/>
              <a:cs typeface="Times New Roman" panose="02020603050405020304" pitchFamily="18" charset="0"/>
            </a:endParaRPr>
          </a:p>
        </p:txBody>
      </p:sp>
      <p:cxnSp>
        <p:nvCxnSpPr>
          <p:cNvPr id="6" name="Connecteur droit 5">
            <a:extLst>
              <a:ext uri="{FF2B5EF4-FFF2-40B4-BE49-F238E27FC236}">
                <a16:creationId xmlns:a16="http://schemas.microsoft.com/office/drawing/2014/main" id="{D02FCFA7-D3AC-4A77-82E3-D7EF5D2B3393}"/>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3" name="Espace réservé du numéro de diapositive 2">
            <a:extLst>
              <a:ext uri="{FF2B5EF4-FFF2-40B4-BE49-F238E27FC236}">
                <a16:creationId xmlns:a16="http://schemas.microsoft.com/office/drawing/2014/main" id="{E2BED08F-6CE9-4B21-AB60-CE1561A6921E}"/>
              </a:ext>
            </a:extLst>
          </p:cNvPr>
          <p:cNvSpPr>
            <a:spLocks noGrp="1"/>
          </p:cNvSpPr>
          <p:nvPr>
            <p:ph type="sldNum" sz="quarter" idx="12"/>
          </p:nvPr>
        </p:nvSpPr>
        <p:spPr/>
        <p:txBody>
          <a:bodyPr/>
          <a:lstStyle/>
          <a:p>
            <a:pPr defTabSz="685800"/>
            <a:fld id="{7DD352F8-E6D5-40A5-90BA-A89BD40754D9}" type="slidenum">
              <a:rPr lang="fr-FR">
                <a:latin typeface="Lato"/>
              </a:rPr>
              <a:pPr defTabSz="685800"/>
              <a:t>97</a:t>
            </a:fld>
            <a:endParaRPr lang="fr-FR">
              <a:latin typeface="Lato"/>
            </a:endParaRPr>
          </a:p>
        </p:txBody>
      </p:sp>
      <p:sp>
        <p:nvSpPr>
          <p:cNvPr id="7" name="Titre 8">
            <a:extLst>
              <a:ext uri="{FF2B5EF4-FFF2-40B4-BE49-F238E27FC236}">
                <a16:creationId xmlns:a16="http://schemas.microsoft.com/office/drawing/2014/main" id="{7C5DE3A5-C8C8-59E4-7064-70D0CD25D2BF}"/>
              </a:ext>
            </a:extLst>
          </p:cNvPr>
          <p:cNvSpPr>
            <a:spLocks noGrp="1"/>
          </p:cNvSpPr>
          <p:nvPr>
            <p:ph type="title"/>
          </p:nvPr>
        </p:nvSpPr>
        <p:spPr>
          <a:xfrm>
            <a:off x="457199" y="65846"/>
            <a:ext cx="8506047" cy="777713"/>
          </a:xfrm>
        </p:spPr>
        <p:txBody>
          <a:bodyPr anchor="t">
            <a:normAutofit fontScale="90000"/>
          </a:bodyPr>
          <a:lstStyle/>
          <a:p>
            <a:pPr algn="l"/>
            <a:r>
              <a:rPr lang="fr-FR" b="1" dirty="0">
                <a:solidFill>
                  <a:srgbClr val="F99707"/>
                </a:solidFill>
                <a:latin typeface="Lato" pitchFamily="34" charset="0"/>
                <a:ea typeface="Lato" pitchFamily="34" charset="0"/>
                <a:cs typeface="Lato" pitchFamily="34" charset="0"/>
              </a:rPr>
              <a:t>Education– Enfance jeunesse  </a:t>
            </a:r>
            <a:r>
              <a:rPr lang="fr-FR" sz="1400" b="1" i="1" dirty="0">
                <a:solidFill>
                  <a:srgbClr val="5E3B27"/>
                </a:solidFill>
                <a:latin typeface="Lato" pitchFamily="34" charset="0"/>
                <a:ea typeface="Lato" pitchFamily="34" charset="0"/>
                <a:cs typeface="Lato" pitchFamily="34" charset="0"/>
              </a:rPr>
              <a:t>- Intervention de M</a:t>
            </a:r>
            <a:r>
              <a:rPr lang="fr-FR" sz="1400" b="1" i="1" dirty="0">
                <a:solidFill>
                  <a:schemeClr val="tx2">
                    <a:lumMod val="50000"/>
                  </a:schemeClr>
                </a:solidFill>
                <a:latin typeface="Lato" pitchFamily="34" charset="0"/>
                <a:ea typeface="Lato" pitchFamily="34" charset="0"/>
                <a:cs typeface="Lato" pitchFamily="34" charset="0"/>
              </a:rPr>
              <a:t>adame Marylène PICARD et Madame Marie-Emmanuelle SAINTIER</a:t>
            </a:r>
            <a:endParaRPr lang="fr-FR" sz="1400" b="1" i="1" dirty="0">
              <a:solidFill>
                <a:srgbClr val="5E3B27"/>
              </a:solidFill>
              <a:latin typeface="Lato" pitchFamily="34" charset="0"/>
              <a:ea typeface="Lato" pitchFamily="34" charset="0"/>
              <a:cs typeface="Lato" pitchFamily="34" charset="0"/>
            </a:endParaRPr>
          </a:p>
        </p:txBody>
      </p:sp>
      <p:sp>
        <p:nvSpPr>
          <p:cNvPr id="8" name="Espace réservé de la date 2">
            <a:extLst>
              <a:ext uri="{FF2B5EF4-FFF2-40B4-BE49-F238E27FC236}">
                <a16:creationId xmlns:a16="http://schemas.microsoft.com/office/drawing/2014/main" id="{D6D09D75-9741-58F3-F79D-2A86B8BFDA89}"/>
              </a:ext>
            </a:extLst>
          </p:cNvPr>
          <p:cNvSpPr>
            <a:spLocks noGrp="1"/>
          </p:cNvSpPr>
          <p:nvPr>
            <p:ph type="dt" sz="half" idx="10"/>
          </p:nvPr>
        </p:nvSpPr>
        <p:spPr>
          <a:xfrm>
            <a:off x="457201" y="4767264"/>
            <a:ext cx="3322712" cy="273844"/>
          </a:xfrm>
        </p:spPr>
        <p:txBody>
          <a:bodyPr/>
          <a:lstStyle/>
          <a:p>
            <a:r>
              <a:rPr lang="fr-FR" i="1" dirty="0"/>
              <a:t>Conseil communautaire – 17 novembre 2022</a:t>
            </a:r>
          </a:p>
        </p:txBody>
      </p:sp>
    </p:spTree>
    <p:extLst>
      <p:ext uri="{BB962C8B-B14F-4D97-AF65-F5344CB8AC3E}">
        <p14:creationId xmlns:p14="http://schemas.microsoft.com/office/powerpoint/2010/main" val="1816636297"/>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Connecteur droit 6"/>
          <p:cNvCxnSpPr/>
          <p:nvPr/>
        </p:nvCxnSpPr>
        <p:spPr>
          <a:xfrm flipH="1" flipV="1">
            <a:off x="3563939" y="4870451"/>
            <a:ext cx="4103687" cy="4763"/>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5" name="Espace réservé du contenu 13">
            <a:extLst>
              <a:ext uri="{FF2B5EF4-FFF2-40B4-BE49-F238E27FC236}">
                <a16:creationId xmlns:a16="http://schemas.microsoft.com/office/drawing/2014/main" id="{FBE8B66E-CED4-4048-B199-615B3D5A029D}"/>
              </a:ext>
            </a:extLst>
          </p:cNvPr>
          <p:cNvSpPr txBox="1">
            <a:spLocks/>
          </p:cNvSpPr>
          <p:nvPr/>
        </p:nvSpPr>
        <p:spPr bwMode="auto">
          <a:xfrm>
            <a:off x="4861888" y="1101957"/>
            <a:ext cx="4044718" cy="568091"/>
          </a:xfrm>
          <a:custGeom>
            <a:avLst/>
            <a:gdLst>
              <a:gd name="connsiteX0" fmla="*/ 0 w 1220617"/>
              <a:gd name="connsiteY0" fmla="*/ 203440 h 2045264"/>
              <a:gd name="connsiteX1" fmla="*/ 203440 w 1220617"/>
              <a:gd name="connsiteY1" fmla="*/ 0 h 2045264"/>
              <a:gd name="connsiteX2" fmla="*/ 1017177 w 1220617"/>
              <a:gd name="connsiteY2" fmla="*/ 0 h 2045264"/>
              <a:gd name="connsiteX3" fmla="*/ 1220617 w 1220617"/>
              <a:gd name="connsiteY3" fmla="*/ 203440 h 2045264"/>
              <a:gd name="connsiteX4" fmla="*/ 1220617 w 1220617"/>
              <a:gd name="connsiteY4" fmla="*/ 1841824 h 2045264"/>
              <a:gd name="connsiteX5" fmla="*/ 1017177 w 1220617"/>
              <a:gd name="connsiteY5" fmla="*/ 2045264 h 2045264"/>
              <a:gd name="connsiteX6" fmla="*/ 203440 w 1220617"/>
              <a:gd name="connsiteY6" fmla="*/ 2045264 h 2045264"/>
              <a:gd name="connsiteX7" fmla="*/ 0 w 1220617"/>
              <a:gd name="connsiteY7" fmla="*/ 1841824 h 2045264"/>
              <a:gd name="connsiteX8" fmla="*/ 0 w 1220617"/>
              <a:gd name="connsiteY8" fmla="*/ 203440 h 2045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0617" h="2045264">
                <a:moveTo>
                  <a:pt x="0" y="203440"/>
                </a:moveTo>
                <a:cubicBezTo>
                  <a:pt x="0" y="91083"/>
                  <a:pt x="91083" y="0"/>
                  <a:pt x="203440" y="0"/>
                </a:cubicBezTo>
                <a:lnTo>
                  <a:pt x="1017177" y="0"/>
                </a:lnTo>
                <a:cubicBezTo>
                  <a:pt x="1129534" y="0"/>
                  <a:pt x="1220617" y="91083"/>
                  <a:pt x="1220617" y="203440"/>
                </a:cubicBezTo>
                <a:lnTo>
                  <a:pt x="1220617" y="1841824"/>
                </a:lnTo>
                <a:cubicBezTo>
                  <a:pt x="1220617" y="1954181"/>
                  <a:pt x="1129534" y="2045264"/>
                  <a:pt x="1017177" y="2045264"/>
                </a:cubicBezTo>
                <a:lnTo>
                  <a:pt x="203440" y="2045264"/>
                </a:lnTo>
                <a:cubicBezTo>
                  <a:pt x="91083" y="2045264"/>
                  <a:pt x="0" y="1954181"/>
                  <a:pt x="0" y="1841824"/>
                </a:cubicBezTo>
                <a:lnTo>
                  <a:pt x="0" y="203440"/>
                </a:lnTo>
                <a:close/>
              </a:path>
            </a:pathLst>
          </a:custGeom>
        </p:spPr>
        <p:style>
          <a:lnRef idx="1">
            <a:schemeClr val="accent3"/>
          </a:lnRef>
          <a:fillRef idx="2">
            <a:schemeClr val="accent3"/>
          </a:fillRef>
          <a:effectRef idx="1">
            <a:schemeClr val="accent3"/>
          </a:effectRef>
          <a:fontRef idx="minor">
            <a:schemeClr val="dk1"/>
          </a:fontRef>
        </p:style>
        <p:txBody>
          <a:bodyPr spcFirstLastPara="0" vert="horz" wrap="square" lIns="93876" tIns="93876" rIns="93876" bIns="93876" numCol="1" spcCol="1270" anchor="t" anchorCtr="0" compatLnSpc="1">
            <a:prstTxWarp prst="textNoShape">
              <a:avLst/>
            </a:prstTxWarp>
            <a:noAutofit/>
          </a:bodyPr>
          <a:lstStyle>
            <a:lvl1pPr marL="342900" indent="-342900" algn="l" rtl="0" fontAlgn="base">
              <a:spcBef>
                <a:spcPct val="20000"/>
              </a:spcBef>
              <a:spcAft>
                <a:spcPct val="0"/>
              </a:spcAft>
              <a:buFont typeface="Arial" charset="0"/>
              <a:buChar char="•"/>
              <a:defRPr sz="3200" kern="1200">
                <a:solidFill>
                  <a:schemeClr val="lt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lt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lt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lt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lt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9pPr>
          </a:lstStyle>
          <a:p>
            <a:pPr marL="0" indent="0" defTabSz="400040">
              <a:lnSpc>
                <a:spcPct val="90000"/>
              </a:lnSpc>
              <a:spcBef>
                <a:spcPct val="0"/>
              </a:spcBef>
              <a:spcAft>
                <a:spcPct val="35000"/>
              </a:spcAft>
              <a:buNone/>
              <a:defRPr/>
            </a:pPr>
            <a:r>
              <a:rPr lang="fr-FR" sz="1000" dirty="0">
                <a:solidFill>
                  <a:srgbClr val="000000"/>
                </a:solidFill>
                <a:effectLst>
                  <a:outerShdw blurRad="38100" dist="38100" dir="2700000" algn="tl">
                    <a:srgbClr val="000000">
                      <a:alpha val="43137"/>
                    </a:srgbClr>
                  </a:outerShdw>
                </a:effectLst>
                <a:latin typeface="Caviar Dreams bold"/>
              </a:rPr>
              <a:t>Depuis le 30 avril 2021</a:t>
            </a:r>
          </a:p>
          <a:p>
            <a:pPr marL="57149" lvl="1" indent="-57149" defTabSz="311142">
              <a:lnSpc>
                <a:spcPct val="90000"/>
              </a:lnSpc>
              <a:spcBef>
                <a:spcPct val="0"/>
              </a:spcBef>
              <a:spcAft>
                <a:spcPct val="15000"/>
              </a:spcAft>
              <a:buFont typeface="Arial" charset="0"/>
              <a:buChar char="•"/>
              <a:defRPr/>
            </a:pPr>
            <a:r>
              <a:rPr lang="fr-FR" sz="1000" dirty="0">
                <a:solidFill>
                  <a:srgbClr val="000000"/>
                </a:solidFill>
                <a:latin typeface="Caviar Dreams bold"/>
              </a:rPr>
              <a:t>Travaux par tranche d’âge sur les objectifs opérationnels, les plans d’actions et les critères d’évaluation</a:t>
            </a:r>
          </a:p>
          <a:p>
            <a:pPr marL="57149" lvl="1" indent="-57149" defTabSz="311142">
              <a:lnSpc>
                <a:spcPct val="90000"/>
              </a:lnSpc>
              <a:spcBef>
                <a:spcPct val="0"/>
              </a:spcBef>
              <a:spcAft>
                <a:spcPct val="15000"/>
              </a:spcAft>
              <a:buFont typeface="Arial" charset="0"/>
              <a:buChar char="•"/>
              <a:defRPr/>
            </a:pPr>
            <a:endParaRPr lang="fr-FR" sz="700" dirty="0">
              <a:solidFill>
                <a:srgbClr val="000000"/>
              </a:solidFill>
              <a:latin typeface="Caviar Dreams bold"/>
            </a:endParaRPr>
          </a:p>
        </p:txBody>
      </p:sp>
      <p:sp>
        <p:nvSpPr>
          <p:cNvPr id="14" name="Espace réservé du contenu 9">
            <a:extLst>
              <a:ext uri="{FF2B5EF4-FFF2-40B4-BE49-F238E27FC236}">
                <a16:creationId xmlns:a16="http://schemas.microsoft.com/office/drawing/2014/main" id="{014E3E4C-885F-4945-AE64-B09E19C91E85}"/>
              </a:ext>
            </a:extLst>
          </p:cNvPr>
          <p:cNvSpPr>
            <a:spLocks noGrp="1"/>
          </p:cNvSpPr>
          <p:nvPr>
            <p:ph idx="1"/>
          </p:nvPr>
        </p:nvSpPr>
        <p:spPr>
          <a:xfrm>
            <a:off x="237395" y="771152"/>
            <a:ext cx="8388881" cy="568091"/>
          </a:xfrm>
        </p:spPr>
        <p:txBody>
          <a:bodyPr vert="horz" lIns="91440" tIns="45720" rIns="91440" bIns="45720" rtlCol="0" anchor="t">
            <a:noAutofit/>
          </a:bodyPr>
          <a:lstStyle/>
          <a:p>
            <a:pPr marL="0" indent="0" algn="just">
              <a:spcBef>
                <a:spcPts val="0"/>
              </a:spcBef>
              <a:spcAft>
                <a:spcPts val="600"/>
              </a:spcAft>
              <a:buNone/>
              <a:tabLst>
                <a:tab pos="457189" algn="l"/>
              </a:tabLst>
            </a:pPr>
            <a:r>
              <a:rPr lang="fr-FR" sz="1800" b="1" dirty="0">
                <a:solidFill>
                  <a:srgbClr val="F99707"/>
                </a:solidFill>
                <a:latin typeface="Lato" panose="020F0502020204030203" pitchFamily="34" charset="0"/>
                <a:cs typeface="Arial" panose="020B0604020202020204" pitchFamily="34" charset="0"/>
              </a:rPr>
              <a:t>14. PEDT - Présentation des objectifs opérationnels et avancée des groupes de travail par tranches d'âges</a:t>
            </a:r>
          </a:p>
          <a:p>
            <a:pPr marL="0" indent="0" algn="just">
              <a:spcBef>
                <a:spcPts val="0"/>
              </a:spcBef>
              <a:spcAft>
                <a:spcPts val="600"/>
              </a:spcAft>
              <a:buNone/>
              <a:tabLst>
                <a:tab pos="457189" algn="l"/>
              </a:tabLst>
            </a:pPr>
            <a:r>
              <a:rPr lang="fr-FR" sz="1800" b="1" i="1" dirty="0">
                <a:solidFill>
                  <a:schemeClr val="accent3"/>
                </a:solidFill>
                <a:latin typeface="Lato" panose="020F0502020204030203" pitchFamily="34" charset="0"/>
                <a:cs typeface="Arial" panose="020B0604020202020204" pitchFamily="34" charset="0"/>
              </a:rPr>
              <a:t>Calendrier</a:t>
            </a:r>
          </a:p>
        </p:txBody>
      </p:sp>
      <p:sp>
        <p:nvSpPr>
          <p:cNvPr id="11" name="Titre 8">
            <a:extLst>
              <a:ext uri="{FF2B5EF4-FFF2-40B4-BE49-F238E27FC236}">
                <a16:creationId xmlns:a16="http://schemas.microsoft.com/office/drawing/2014/main" id="{ACFCECBA-CB3F-336B-4888-68E404EDF154}"/>
              </a:ext>
            </a:extLst>
          </p:cNvPr>
          <p:cNvSpPr txBox="1">
            <a:spLocks/>
          </p:cNvSpPr>
          <p:nvPr/>
        </p:nvSpPr>
        <p:spPr>
          <a:xfrm>
            <a:off x="457199" y="65846"/>
            <a:ext cx="8506047" cy="777713"/>
          </a:xfrm>
          <a:prstGeom prst="rect">
            <a:avLst/>
          </a:prstGeom>
        </p:spPr>
        <p:txBody>
          <a:bodyPr vert="horz" lIns="68580" tIns="34290" rIns="68580" bIns="34290" rtlCol="0" anchor="t">
            <a:normAutofit fontScale="90000" lnSpcReduction="20000"/>
          </a:bodyPr>
          <a:lstStyle>
            <a:lvl1pPr algn="ctr" defTabSz="1219170" rtl="0" eaLnBrk="1" latinLnBrk="0" hangingPunct="1">
              <a:spcBef>
                <a:spcPct val="0"/>
              </a:spcBef>
              <a:buNone/>
              <a:defRPr sz="5867" kern="1200">
                <a:solidFill>
                  <a:schemeClr val="tx1"/>
                </a:solidFill>
                <a:latin typeface="+mj-lt"/>
                <a:ea typeface="+mj-ea"/>
                <a:cs typeface="+mj-cs"/>
              </a:defRPr>
            </a:lvl1pPr>
          </a:lstStyle>
          <a:p>
            <a:pPr algn="l" defTabSz="914378"/>
            <a:r>
              <a:rPr lang="fr-FR" sz="4400" b="1">
                <a:solidFill>
                  <a:srgbClr val="F99707"/>
                </a:solidFill>
                <a:latin typeface="Lato" pitchFamily="34" charset="0"/>
                <a:ea typeface="Lato" pitchFamily="34" charset="0"/>
                <a:cs typeface="Lato" pitchFamily="34" charset="0"/>
              </a:rPr>
              <a:t>Education– Enfance jeunesse  </a:t>
            </a:r>
            <a:r>
              <a:rPr lang="fr-FR" sz="1400" b="1" i="1">
                <a:solidFill>
                  <a:srgbClr val="5E3B27"/>
                </a:solidFill>
                <a:latin typeface="Lato" pitchFamily="34" charset="0"/>
                <a:ea typeface="Lato" pitchFamily="34" charset="0"/>
                <a:cs typeface="Lato" pitchFamily="34" charset="0"/>
              </a:rPr>
              <a:t>- Intervention de M</a:t>
            </a:r>
            <a:r>
              <a:rPr lang="fr-FR" sz="1400" b="1" i="1">
                <a:solidFill>
                  <a:srgbClr val="CD1719">
                    <a:lumMod val="50000"/>
                  </a:srgbClr>
                </a:solidFill>
                <a:latin typeface="Lato" pitchFamily="34" charset="0"/>
                <a:ea typeface="Lato" pitchFamily="34" charset="0"/>
                <a:cs typeface="Lato" pitchFamily="34" charset="0"/>
              </a:rPr>
              <a:t>adame Marylène PICARD et Madame Marie-Emmanuelle SAINTIER</a:t>
            </a:r>
            <a:endParaRPr lang="fr-FR" sz="1400" b="1" i="1" dirty="0">
              <a:solidFill>
                <a:srgbClr val="5E3B27"/>
              </a:solidFill>
              <a:latin typeface="Lato" pitchFamily="34" charset="0"/>
              <a:ea typeface="Lato" pitchFamily="34" charset="0"/>
              <a:cs typeface="Lato" pitchFamily="34" charset="0"/>
            </a:endParaRPr>
          </a:p>
        </p:txBody>
      </p:sp>
      <p:sp>
        <p:nvSpPr>
          <p:cNvPr id="12" name="Espace réservé de la date 2">
            <a:extLst>
              <a:ext uri="{FF2B5EF4-FFF2-40B4-BE49-F238E27FC236}">
                <a16:creationId xmlns:a16="http://schemas.microsoft.com/office/drawing/2014/main" id="{EC001B62-5B38-778E-7062-72A189DB683B}"/>
              </a:ext>
            </a:extLst>
          </p:cNvPr>
          <p:cNvSpPr>
            <a:spLocks noGrp="1"/>
          </p:cNvSpPr>
          <p:nvPr>
            <p:ph type="dt" sz="half" idx="10"/>
          </p:nvPr>
        </p:nvSpPr>
        <p:spPr>
          <a:xfrm>
            <a:off x="457201" y="4767264"/>
            <a:ext cx="3322712" cy="273844"/>
          </a:xfrm>
        </p:spPr>
        <p:txBody>
          <a:bodyPr/>
          <a:lstStyle/>
          <a:p>
            <a:r>
              <a:rPr lang="fr-FR" i="1" dirty="0"/>
              <a:t>Conseil communautaire – 17 novembre 2022</a:t>
            </a:r>
          </a:p>
        </p:txBody>
      </p:sp>
      <p:pic>
        <p:nvPicPr>
          <p:cNvPr id="3" name="Image 2">
            <a:extLst>
              <a:ext uri="{FF2B5EF4-FFF2-40B4-BE49-F238E27FC236}">
                <a16:creationId xmlns:a16="http://schemas.microsoft.com/office/drawing/2014/main" id="{4CF11CBA-452A-580D-D4C0-B37F36E3AC39}"/>
              </a:ext>
            </a:extLst>
          </p:cNvPr>
          <p:cNvPicPr>
            <a:picLocks noChangeAspect="1"/>
          </p:cNvPicPr>
          <p:nvPr/>
        </p:nvPicPr>
        <p:blipFill>
          <a:blip r:embed="rId3"/>
          <a:stretch>
            <a:fillRect/>
          </a:stretch>
        </p:blipFill>
        <p:spPr>
          <a:xfrm>
            <a:off x="660399" y="1685467"/>
            <a:ext cx="7823201" cy="3407606"/>
          </a:xfrm>
          <a:prstGeom prst="rect">
            <a:avLst/>
          </a:prstGeom>
        </p:spPr>
      </p:pic>
    </p:spTree>
    <p:extLst>
      <p:ext uri="{BB962C8B-B14F-4D97-AF65-F5344CB8AC3E}">
        <p14:creationId xmlns:p14="http://schemas.microsoft.com/office/powerpoint/2010/main" val="2694052174"/>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ce réservé du contenu 9"/>
          <p:cNvSpPr>
            <a:spLocks noGrp="1"/>
          </p:cNvSpPr>
          <p:nvPr>
            <p:ph idx="1"/>
          </p:nvPr>
        </p:nvSpPr>
        <p:spPr>
          <a:xfrm>
            <a:off x="457200" y="988367"/>
            <a:ext cx="8388881" cy="4158821"/>
          </a:xfrm>
        </p:spPr>
        <p:txBody>
          <a:bodyPr vert="horz" lIns="91440" tIns="45720" rIns="91440" bIns="45720" rtlCol="0" anchor="t">
            <a:normAutofit/>
          </a:bodyPr>
          <a:lstStyle/>
          <a:p>
            <a:pPr marL="0" indent="0" algn="just">
              <a:spcBef>
                <a:spcPts val="0"/>
              </a:spcBef>
              <a:spcAft>
                <a:spcPts val="600"/>
              </a:spcAft>
              <a:buNone/>
              <a:tabLst>
                <a:tab pos="457189" algn="l"/>
              </a:tabLst>
            </a:pPr>
            <a:r>
              <a:rPr lang="fr-FR" sz="1800" b="1" dirty="0">
                <a:solidFill>
                  <a:srgbClr val="F99707"/>
                </a:solidFill>
                <a:latin typeface="Lato" panose="020F0502020204030203" pitchFamily="34" charset="0"/>
                <a:cs typeface="Arial" panose="020B0604020202020204" pitchFamily="34" charset="0"/>
              </a:rPr>
              <a:t>14. PEDT - Présentation des objectifs opérationnels et avancée des groupes de travail par tranches d'âges</a:t>
            </a:r>
          </a:p>
          <a:p>
            <a:pPr marL="0" indent="0" algn="just">
              <a:spcBef>
                <a:spcPts val="0"/>
              </a:spcBef>
              <a:spcAft>
                <a:spcPts val="600"/>
              </a:spcAft>
              <a:buNone/>
              <a:tabLst>
                <a:tab pos="457189" algn="l"/>
              </a:tabLst>
            </a:pPr>
            <a:endParaRPr lang="fr-FR" sz="1800" b="1" dirty="0">
              <a:solidFill>
                <a:srgbClr val="F99707"/>
              </a:solidFill>
              <a:latin typeface="Lato" panose="020F0502020204030203" pitchFamily="34" charset="0"/>
              <a:cs typeface="Arial" panose="020B0604020202020204" pitchFamily="34" charset="0"/>
            </a:endParaRPr>
          </a:p>
          <a:p>
            <a:pPr marL="0" indent="0" algn="just">
              <a:spcBef>
                <a:spcPts val="0"/>
              </a:spcBef>
              <a:spcAft>
                <a:spcPts val="600"/>
              </a:spcAft>
              <a:buNone/>
              <a:tabLst>
                <a:tab pos="457189" algn="l"/>
              </a:tabLst>
            </a:pPr>
            <a:r>
              <a:rPr lang="fr-FR" sz="1800" b="1" i="1" dirty="0">
                <a:solidFill>
                  <a:srgbClr val="F99707"/>
                </a:solidFill>
                <a:latin typeface="Lato" panose="020F0502020204030203" pitchFamily="34" charset="0"/>
                <a:cs typeface="Arial" panose="020B0604020202020204" pitchFamily="34" charset="0"/>
              </a:rPr>
              <a:t>Rappel - Objectifs stratégiques</a:t>
            </a:r>
          </a:p>
          <a:p>
            <a:pPr algn="just">
              <a:spcBef>
                <a:spcPts val="0"/>
              </a:spcBef>
              <a:spcAft>
                <a:spcPts val="600"/>
              </a:spcAft>
              <a:buFont typeface="Wingdings" panose="05000000000000000000" pitchFamily="2" charset="2"/>
              <a:buChar char="Ø"/>
              <a:tabLst>
                <a:tab pos="457189" algn="l"/>
              </a:tabLst>
            </a:pPr>
            <a:r>
              <a:rPr lang="fr-FR" sz="1800" dirty="0">
                <a:solidFill>
                  <a:srgbClr val="F99707"/>
                </a:solidFill>
                <a:ea typeface="SimSun;宋体"/>
                <a:cs typeface="Times New Roman" panose="02020603050405020304" pitchFamily="18" charset="0"/>
              </a:rPr>
              <a:t>F</a:t>
            </a:r>
            <a:r>
              <a:rPr lang="fr-FR" sz="1800" dirty="0">
                <a:solidFill>
                  <a:srgbClr val="00000A"/>
                </a:solidFill>
                <a:ea typeface="SimSun;宋体"/>
                <a:cs typeface="Times New Roman" panose="02020603050405020304" pitchFamily="18" charset="0"/>
              </a:rPr>
              <a:t>avoriser la mise en œuvre d’une culture de la bienveillance éducative.</a:t>
            </a:r>
          </a:p>
          <a:p>
            <a:pPr algn="just">
              <a:spcBef>
                <a:spcPts val="0"/>
              </a:spcBef>
              <a:spcAft>
                <a:spcPts val="600"/>
              </a:spcAft>
              <a:buFont typeface="Wingdings" panose="05000000000000000000" pitchFamily="2" charset="2"/>
              <a:buChar char="Ø"/>
              <a:tabLst>
                <a:tab pos="457189" algn="l"/>
              </a:tabLst>
            </a:pPr>
            <a:r>
              <a:rPr lang="fr-FR" sz="1800" dirty="0">
                <a:solidFill>
                  <a:srgbClr val="F99707"/>
                </a:solidFill>
                <a:ea typeface="SimSun;宋体"/>
                <a:cs typeface="Times New Roman" panose="02020603050405020304" pitchFamily="18" charset="0"/>
              </a:rPr>
              <a:t>D</a:t>
            </a:r>
            <a:r>
              <a:rPr lang="fr-FR" sz="1800" dirty="0">
                <a:solidFill>
                  <a:srgbClr val="00000A"/>
                </a:solidFill>
                <a:ea typeface="SimSun;宋体"/>
                <a:cs typeface="Times New Roman" panose="02020603050405020304" pitchFamily="18" charset="0"/>
              </a:rPr>
              <a:t>évelopper et promouvoir l’accès aux services et à l’offre éducative pour assurer l’équité sur le territoire.</a:t>
            </a:r>
          </a:p>
          <a:p>
            <a:pPr algn="just">
              <a:spcBef>
                <a:spcPts val="0"/>
              </a:spcBef>
              <a:spcAft>
                <a:spcPts val="600"/>
              </a:spcAft>
              <a:buFont typeface="Wingdings" panose="05000000000000000000" pitchFamily="2" charset="2"/>
              <a:buChar char="Ø"/>
              <a:tabLst>
                <a:tab pos="457189" algn="l"/>
              </a:tabLst>
            </a:pPr>
            <a:r>
              <a:rPr lang="fr-FR" sz="1800" dirty="0">
                <a:solidFill>
                  <a:srgbClr val="F99707"/>
                </a:solidFill>
                <a:ea typeface="SimSun;宋体"/>
                <a:cs typeface="Times New Roman" panose="02020603050405020304" pitchFamily="18" charset="0"/>
              </a:rPr>
              <a:t>A</a:t>
            </a:r>
            <a:r>
              <a:rPr lang="fr-FR" sz="1800" dirty="0">
                <a:solidFill>
                  <a:srgbClr val="00000A"/>
                </a:solidFill>
                <a:ea typeface="SimSun;宋体"/>
                <a:cs typeface="Times New Roman" panose="02020603050405020304" pitchFamily="18" charset="0"/>
              </a:rPr>
              <a:t>ccompagner les familles dans la parentalité et favoriser la co-éducation.</a:t>
            </a:r>
          </a:p>
          <a:p>
            <a:pPr algn="just">
              <a:spcBef>
                <a:spcPts val="0"/>
              </a:spcBef>
              <a:spcAft>
                <a:spcPts val="600"/>
              </a:spcAft>
              <a:buFont typeface="Wingdings" panose="05000000000000000000" pitchFamily="2" charset="2"/>
              <a:buChar char="Ø"/>
              <a:tabLst>
                <a:tab pos="457189" algn="l"/>
              </a:tabLst>
            </a:pPr>
            <a:r>
              <a:rPr lang="fr-FR" sz="1800" dirty="0">
                <a:solidFill>
                  <a:srgbClr val="F99707"/>
                </a:solidFill>
                <a:ea typeface="SimSun;宋体"/>
                <a:cs typeface="Times New Roman" panose="02020603050405020304" pitchFamily="18" charset="0"/>
              </a:rPr>
              <a:t>F</a:t>
            </a:r>
            <a:r>
              <a:rPr lang="fr-FR" sz="1800" dirty="0">
                <a:solidFill>
                  <a:srgbClr val="00000A"/>
                </a:solidFill>
                <a:ea typeface="SimSun;宋体"/>
                <a:cs typeface="Times New Roman" panose="02020603050405020304" pitchFamily="18" charset="0"/>
              </a:rPr>
              <a:t>avoriser et accompagner la citoyenneté pour permettre à la fois l’épanouissement de soi et le vivre ensemble.</a:t>
            </a:r>
          </a:p>
          <a:p>
            <a:pPr algn="just">
              <a:spcBef>
                <a:spcPts val="0"/>
              </a:spcBef>
              <a:spcAft>
                <a:spcPts val="600"/>
              </a:spcAft>
              <a:buFont typeface="Wingdings" panose="05000000000000000000" pitchFamily="2" charset="2"/>
              <a:buChar char="Ø"/>
              <a:tabLst>
                <a:tab pos="457189" algn="l"/>
              </a:tabLst>
            </a:pPr>
            <a:r>
              <a:rPr lang="fr-FR" sz="1800" dirty="0">
                <a:solidFill>
                  <a:srgbClr val="F99707"/>
                </a:solidFill>
                <a:ea typeface="SimSun;宋体"/>
                <a:cs typeface="Times New Roman" panose="02020603050405020304" pitchFamily="18" charset="0"/>
              </a:rPr>
              <a:t>S</a:t>
            </a:r>
            <a:r>
              <a:rPr lang="fr-FR" sz="1800" dirty="0">
                <a:solidFill>
                  <a:srgbClr val="00000A"/>
                </a:solidFill>
                <a:ea typeface="SimSun;宋体"/>
                <a:cs typeface="Times New Roman" panose="02020603050405020304" pitchFamily="18" charset="0"/>
              </a:rPr>
              <a:t>tructurer et promouvoir un accès à des activités diversifiées (culturelles, artistiques, sportives …)</a:t>
            </a:r>
          </a:p>
          <a:p>
            <a:pPr algn="just">
              <a:spcBef>
                <a:spcPts val="0"/>
              </a:spcBef>
              <a:spcAft>
                <a:spcPts val="600"/>
              </a:spcAft>
              <a:tabLst>
                <a:tab pos="457189" algn="l"/>
              </a:tabLst>
            </a:pPr>
            <a:endParaRPr lang="fr-FR" sz="2400" dirty="0">
              <a:solidFill>
                <a:schemeClr val="bg1"/>
              </a:solidFill>
              <a:ea typeface="SimSun;宋体"/>
              <a:cs typeface="Times New Roman" panose="02020603050405020304" pitchFamily="18" charset="0"/>
            </a:endParaRPr>
          </a:p>
        </p:txBody>
      </p:sp>
      <p:cxnSp>
        <p:nvCxnSpPr>
          <p:cNvPr id="6" name="Connecteur droit 5">
            <a:extLst>
              <a:ext uri="{FF2B5EF4-FFF2-40B4-BE49-F238E27FC236}">
                <a16:creationId xmlns:a16="http://schemas.microsoft.com/office/drawing/2014/main" id="{D02FCFA7-D3AC-4A77-82E3-D7EF5D2B3393}"/>
              </a:ext>
            </a:extLst>
          </p:cNvPr>
          <p:cNvCxnSpPr>
            <a:cxnSpLocks/>
          </p:cNvCxnSpPr>
          <p:nvPr/>
        </p:nvCxnSpPr>
        <p:spPr>
          <a:xfrm>
            <a:off x="3851920" y="4948014"/>
            <a:ext cx="3528392" cy="0"/>
          </a:xfrm>
          <a:prstGeom prst="line">
            <a:avLst/>
          </a:prstGeom>
        </p:spPr>
        <p:style>
          <a:lnRef idx="1">
            <a:schemeClr val="accent1"/>
          </a:lnRef>
          <a:fillRef idx="0">
            <a:schemeClr val="accent1"/>
          </a:fillRef>
          <a:effectRef idx="0">
            <a:schemeClr val="accent1"/>
          </a:effectRef>
          <a:fontRef idx="minor">
            <a:schemeClr val="tx1"/>
          </a:fontRef>
        </p:style>
      </p:cxnSp>
      <p:sp>
        <p:nvSpPr>
          <p:cNvPr id="3" name="Espace réservé du numéro de diapositive 2">
            <a:extLst>
              <a:ext uri="{FF2B5EF4-FFF2-40B4-BE49-F238E27FC236}">
                <a16:creationId xmlns:a16="http://schemas.microsoft.com/office/drawing/2014/main" id="{E2BED08F-6CE9-4B21-AB60-CE1561A6921E}"/>
              </a:ext>
            </a:extLst>
          </p:cNvPr>
          <p:cNvSpPr>
            <a:spLocks noGrp="1"/>
          </p:cNvSpPr>
          <p:nvPr>
            <p:ph type="sldNum" sz="quarter" idx="12"/>
          </p:nvPr>
        </p:nvSpPr>
        <p:spPr/>
        <p:txBody>
          <a:bodyPr/>
          <a:lstStyle/>
          <a:p>
            <a:pPr defTabSz="685800"/>
            <a:fld id="{7DD352F8-E6D5-40A5-90BA-A89BD40754D9}" type="slidenum">
              <a:rPr lang="fr-FR">
                <a:latin typeface="Lato"/>
              </a:rPr>
              <a:pPr defTabSz="685800"/>
              <a:t>99</a:t>
            </a:fld>
            <a:endParaRPr lang="fr-FR">
              <a:latin typeface="Lato"/>
            </a:endParaRPr>
          </a:p>
        </p:txBody>
      </p:sp>
      <p:sp>
        <p:nvSpPr>
          <p:cNvPr id="7" name="Titre 8">
            <a:extLst>
              <a:ext uri="{FF2B5EF4-FFF2-40B4-BE49-F238E27FC236}">
                <a16:creationId xmlns:a16="http://schemas.microsoft.com/office/drawing/2014/main" id="{1BDC7E60-B7F2-D83F-9E10-E0671536CDCD}"/>
              </a:ext>
            </a:extLst>
          </p:cNvPr>
          <p:cNvSpPr>
            <a:spLocks noGrp="1"/>
          </p:cNvSpPr>
          <p:nvPr>
            <p:ph type="title"/>
          </p:nvPr>
        </p:nvSpPr>
        <p:spPr>
          <a:xfrm>
            <a:off x="457199" y="65846"/>
            <a:ext cx="8506047" cy="777713"/>
          </a:xfrm>
        </p:spPr>
        <p:txBody>
          <a:bodyPr anchor="t">
            <a:normAutofit fontScale="90000"/>
          </a:bodyPr>
          <a:lstStyle/>
          <a:p>
            <a:pPr algn="l"/>
            <a:r>
              <a:rPr lang="fr-FR" b="1" dirty="0">
                <a:solidFill>
                  <a:srgbClr val="F99707"/>
                </a:solidFill>
                <a:latin typeface="Lato" pitchFamily="34" charset="0"/>
                <a:ea typeface="Lato" pitchFamily="34" charset="0"/>
                <a:cs typeface="Lato" pitchFamily="34" charset="0"/>
              </a:rPr>
              <a:t>Education– Enfance jeunesse  </a:t>
            </a:r>
            <a:r>
              <a:rPr lang="fr-FR" sz="1400" b="1" i="1" dirty="0">
                <a:solidFill>
                  <a:srgbClr val="5E3B27"/>
                </a:solidFill>
                <a:latin typeface="Lato" pitchFamily="34" charset="0"/>
                <a:ea typeface="Lato" pitchFamily="34" charset="0"/>
                <a:cs typeface="Lato" pitchFamily="34" charset="0"/>
              </a:rPr>
              <a:t>- Intervention de M</a:t>
            </a:r>
            <a:r>
              <a:rPr lang="fr-FR" sz="1400" b="1" i="1" dirty="0">
                <a:solidFill>
                  <a:schemeClr val="tx2">
                    <a:lumMod val="50000"/>
                  </a:schemeClr>
                </a:solidFill>
                <a:latin typeface="Lato" pitchFamily="34" charset="0"/>
                <a:ea typeface="Lato" pitchFamily="34" charset="0"/>
                <a:cs typeface="Lato" pitchFamily="34" charset="0"/>
              </a:rPr>
              <a:t>adame Marylène PICARD et Madame Marie-Emmanuelle SAINTIER</a:t>
            </a:r>
            <a:endParaRPr lang="fr-FR" sz="1400" b="1" i="1" dirty="0">
              <a:solidFill>
                <a:srgbClr val="5E3B27"/>
              </a:solidFill>
              <a:latin typeface="Lato" pitchFamily="34" charset="0"/>
              <a:ea typeface="Lato" pitchFamily="34" charset="0"/>
              <a:cs typeface="Lato" pitchFamily="34" charset="0"/>
            </a:endParaRPr>
          </a:p>
        </p:txBody>
      </p:sp>
      <p:sp>
        <p:nvSpPr>
          <p:cNvPr id="8" name="Espace réservé de la date 2">
            <a:extLst>
              <a:ext uri="{FF2B5EF4-FFF2-40B4-BE49-F238E27FC236}">
                <a16:creationId xmlns:a16="http://schemas.microsoft.com/office/drawing/2014/main" id="{9F72C94F-4678-0315-7E6B-180AE6543D23}"/>
              </a:ext>
            </a:extLst>
          </p:cNvPr>
          <p:cNvSpPr>
            <a:spLocks noGrp="1"/>
          </p:cNvSpPr>
          <p:nvPr>
            <p:ph type="dt" sz="half" idx="10"/>
          </p:nvPr>
        </p:nvSpPr>
        <p:spPr>
          <a:xfrm>
            <a:off x="457201" y="4767264"/>
            <a:ext cx="3322712" cy="273844"/>
          </a:xfrm>
        </p:spPr>
        <p:txBody>
          <a:bodyPr/>
          <a:lstStyle/>
          <a:p>
            <a:r>
              <a:rPr lang="fr-FR" i="1" dirty="0"/>
              <a:t>Conseil communautaire – 17 novembre 2022</a:t>
            </a:r>
          </a:p>
        </p:txBody>
      </p:sp>
    </p:spTree>
    <p:extLst>
      <p:ext uri="{BB962C8B-B14F-4D97-AF65-F5344CB8AC3E}">
        <p14:creationId xmlns:p14="http://schemas.microsoft.com/office/powerpoint/2010/main" val="3030424615"/>
      </p:ext>
    </p:extLst>
  </p:cSld>
  <p:clrMapOvr>
    <a:masterClrMapping/>
  </p:clrMapOvr>
</p:sld>
</file>

<file path=ppt/theme/theme1.xml><?xml version="1.0" encoding="utf-8"?>
<a:theme xmlns:a="http://schemas.openxmlformats.org/drawingml/2006/main" name="Thème1">
  <a:themeElements>
    <a:clrScheme name="Mellois en Poitou">
      <a:dk1>
        <a:srgbClr val="FFFFFF"/>
      </a:dk1>
      <a:lt1>
        <a:srgbClr val="000000"/>
      </a:lt1>
      <a:dk2>
        <a:srgbClr val="CD1719"/>
      </a:dk2>
      <a:lt2>
        <a:srgbClr val="5E3B27"/>
      </a:lt2>
      <a:accent1>
        <a:srgbClr val="B51923"/>
      </a:accent1>
      <a:accent2>
        <a:srgbClr val="E94E1B"/>
      </a:accent2>
      <a:accent3>
        <a:srgbClr val="F39200"/>
      </a:accent3>
      <a:accent4>
        <a:srgbClr val="559398"/>
      </a:accent4>
      <a:accent5>
        <a:srgbClr val="ED694B"/>
      </a:accent5>
      <a:accent6>
        <a:srgbClr val="AFCA0B"/>
      </a:accent6>
      <a:hlink>
        <a:srgbClr val="0000FF"/>
      </a:hlink>
      <a:folHlink>
        <a:srgbClr val="800080"/>
      </a:folHlink>
    </a:clrScheme>
    <a:fontScheme name="Mellois en Poitou">
      <a:majorFont>
        <a:latin typeface="Caviar Dreams bold"/>
        <a:ea typeface=""/>
        <a:cs typeface=""/>
      </a:majorFont>
      <a:minorFont>
        <a:latin typeface="Lat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onception personnalisé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Thème1">
  <a:themeElements>
    <a:clrScheme name="Mellois en Poitou">
      <a:dk1>
        <a:srgbClr val="FFFFFF"/>
      </a:dk1>
      <a:lt1>
        <a:srgbClr val="000000"/>
      </a:lt1>
      <a:dk2>
        <a:srgbClr val="CD1719"/>
      </a:dk2>
      <a:lt2>
        <a:srgbClr val="5E3B27"/>
      </a:lt2>
      <a:accent1>
        <a:srgbClr val="B51923"/>
      </a:accent1>
      <a:accent2>
        <a:srgbClr val="E94E1B"/>
      </a:accent2>
      <a:accent3>
        <a:srgbClr val="F39200"/>
      </a:accent3>
      <a:accent4>
        <a:srgbClr val="559398"/>
      </a:accent4>
      <a:accent5>
        <a:srgbClr val="ED694B"/>
      </a:accent5>
      <a:accent6>
        <a:srgbClr val="AFCA0B"/>
      </a:accent6>
      <a:hlink>
        <a:srgbClr val="0000FF"/>
      </a:hlink>
      <a:folHlink>
        <a:srgbClr val="800080"/>
      </a:folHlink>
    </a:clrScheme>
    <a:fontScheme name="Mellois en Poitou">
      <a:majorFont>
        <a:latin typeface="Caviar Dreams bold"/>
        <a:ea typeface=""/>
        <a:cs typeface=""/>
      </a:majorFont>
      <a:minorFont>
        <a:latin typeface="Lat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Thème1">
  <a:themeElements>
    <a:clrScheme name="Mellois en Poitou">
      <a:dk1>
        <a:srgbClr val="FFFFFF"/>
      </a:dk1>
      <a:lt1>
        <a:srgbClr val="000000"/>
      </a:lt1>
      <a:dk2>
        <a:srgbClr val="CD1719"/>
      </a:dk2>
      <a:lt2>
        <a:srgbClr val="5E3B27"/>
      </a:lt2>
      <a:accent1>
        <a:srgbClr val="B51923"/>
      </a:accent1>
      <a:accent2>
        <a:srgbClr val="E94E1B"/>
      </a:accent2>
      <a:accent3>
        <a:srgbClr val="F39200"/>
      </a:accent3>
      <a:accent4>
        <a:srgbClr val="559398"/>
      </a:accent4>
      <a:accent5>
        <a:srgbClr val="ED694B"/>
      </a:accent5>
      <a:accent6>
        <a:srgbClr val="AFCA0B"/>
      </a:accent6>
      <a:hlink>
        <a:srgbClr val="0000FF"/>
      </a:hlink>
      <a:folHlink>
        <a:srgbClr val="800080"/>
      </a:folHlink>
    </a:clrScheme>
    <a:fontScheme name="Mellois en Poitou">
      <a:majorFont>
        <a:latin typeface="Caviar Dreams bold"/>
        <a:ea typeface=""/>
        <a:cs typeface=""/>
      </a:majorFont>
      <a:minorFont>
        <a:latin typeface="Lat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3_Thème1">
  <a:themeElements>
    <a:clrScheme name="Mellois en Poitou">
      <a:dk1>
        <a:srgbClr val="FFFFFF"/>
      </a:dk1>
      <a:lt1>
        <a:srgbClr val="000000"/>
      </a:lt1>
      <a:dk2>
        <a:srgbClr val="CD1719"/>
      </a:dk2>
      <a:lt2>
        <a:srgbClr val="5E3B27"/>
      </a:lt2>
      <a:accent1>
        <a:srgbClr val="B51923"/>
      </a:accent1>
      <a:accent2>
        <a:srgbClr val="E94E1B"/>
      </a:accent2>
      <a:accent3>
        <a:srgbClr val="F39200"/>
      </a:accent3>
      <a:accent4>
        <a:srgbClr val="559398"/>
      </a:accent4>
      <a:accent5>
        <a:srgbClr val="ED694B"/>
      </a:accent5>
      <a:accent6>
        <a:srgbClr val="AFCA0B"/>
      </a:accent6>
      <a:hlink>
        <a:srgbClr val="0000FF"/>
      </a:hlink>
      <a:folHlink>
        <a:srgbClr val="800080"/>
      </a:folHlink>
    </a:clrScheme>
    <a:fontScheme name="Mellois en Poitou">
      <a:majorFont>
        <a:latin typeface="Caviar Dreams bold"/>
        <a:ea typeface=""/>
        <a:cs typeface=""/>
      </a:majorFont>
      <a:minorFont>
        <a:latin typeface="Lat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4_Thème1">
  <a:themeElements>
    <a:clrScheme name="Mellois en Poitou">
      <a:dk1>
        <a:srgbClr val="FFFFFF"/>
      </a:dk1>
      <a:lt1>
        <a:srgbClr val="000000"/>
      </a:lt1>
      <a:dk2>
        <a:srgbClr val="CD1719"/>
      </a:dk2>
      <a:lt2>
        <a:srgbClr val="5E3B27"/>
      </a:lt2>
      <a:accent1>
        <a:srgbClr val="B51923"/>
      </a:accent1>
      <a:accent2>
        <a:srgbClr val="E94E1B"/>
      </a:accent2>
      <a:accent3>
        <a:srgbClr val="F39200"/>
      </a:accent3>
      <a:accent4>
        <a:srgbClr val="559398"/>
      </a:accent4>
      <a:accent5>
        <a:srgbClr val="ED694B"/>
      </a:accent5>
      <a:accent6>
        <a:srgbClr val="AFCA0B"/>
      </a:accent6>
      <a:hlink>
        <a:srgbClr val="0000FF"/>
      </a:hlink>
      <a:folHlink>
        <a:srgbClr val="800080"/>
      </a:folHlink>
    </a:clrScheme>
    <a:fontScheme name="Mellois en Poitou">
      <a:majorFont>
        <a:latin typeface="Caviar Dreams bold"/>
        <a:ea typeface=""/>
        <a:cs typeface=""/>
      </a:majorFont>
      <a:minorFont>
        <a:latin typeface="Lat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5_Thème1">
  <a:themeElements>
    <a:clrScheme name="Mellois en Poitou">
      <a:dk1>
        <a:srgbClr val="FFFFFF"/>
      </a:dk1>
      <a:lt1>
        <a:srgbClr val="000000"/>
      </a:lt1>
      <a:dk2>
        <a:srgbClr val="CD1719"/>
      </a:dk2>
      <a:lt2>
        <a:srgbClr val="5E3B27"/>
      </a:lt2>
      <a:accent1>
        <a:srgbClr val="B51923"/>
      </a:accent1>
      <a:accent2>
        <a:srgbClr val="E94E1B"/>
      </a:accent2>
      <a:accent3>
        <a:srgbClr val="F39200"/>
      </a:accent3>
      <a:accent4>
        <a:srgbClr val="559398"/>
      </a:accent4>
      <a:accent5>
        <a:srgbClr val="ED694B"/>
      </a:accent5>
      <a:accent6>
        <a:srgbClr val="AFCA0B"/>
      </a:accent6>
      <a:hlink>
        <a:srgbClr val="0000FF"/>
      </a:hlink>
      <a:folHlink>
        <a:srgbClr val="800080"/>
      </a:folHlink>
    </a:clrScheme>
    <a:fontScheme name="Mellois en Poitou">
      <a:majorFont>
        <a:latin typeface="Caviar Dreams bold"/>
        <a:ea typeface=""/>
        <a:cs typeface=""/>
      </a:majorFont>
      <a:minorFont>
        <a:latin typeface="Lat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6_Thème1">
  <a:themeElements>
    <a:clrScheme name="Mellois en Poitou">
      <a:dk1>
        <a:srgbClr val="FFFFFF"/>
      </a:dk1>
      <a:lt1>
        <a:srgbClr val="000000"/>
      </a:lt1>
      <a:dk2>
        <a:srgbClr val="CD1719"/>
      </a:dk2>
      <a:lt2>
        <a:srgbClr val="5E3B27"/>
      </a:lt2>
      <a:accent1>
        <a:srgbClr val="B51923"/>
      </a:accent1>
      <a:accent2>
        <a:srgbClr val="E94E1B"/>
      </a:accent2>
      <a:accent3>
        <a:srgbClr val="F39200"/>
      </a:accent3>
      <a:accent4>
        <a:srgbClr val="559398"/>
      </a:accent4>
      <a:accent5>
        <a:srgbClr val="ED694B"/>
      </a:accent5>
      <a:accent6>
        <a:srgbClr val="AFCA0B"/>
      </a:accent6>
      <a:hlink>
        <a:srgbClr val="0000FF"/>
      </a:hlink>
      <a:folHlink>
        <a:srgbClr val="800080"/>
      </a:folHlink>
    </a:clrScheme>
    <a:fontScheme name="Mellois en Poitou">
      <a:majorFont>
        <a:latin typeface="Caviar Dreams bold"/>
        <a:ea typeface=""/>
        <a:cs typeface=""/>
      </a:majorFont>
      <a:minorFont>
        <a:latin typeface="Lat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1416</TotalTime>
  <Words>13179</Words>
  <Application>Microsoft Office PowerPoint</Application>
  <PresentationFormat>Affichage à l'écran (16:9)</PresentationFormat>
  <Paragraphs>2457</Paragraphs>
  <Slides>142</Slides>
  <Notes>137</Notes>
  <HiddenSlides>0</HiddenSlides>
  <MMClips>0</MMClips>
  <ScaleCrop>false</ScaleCrop>
  <HeadingPairs>
    <vt:vector size="8" baseType="variant">
      <vt:variant>
        <vt:lpstr>Polices utilisées</vt:lpstr>
      </vt:variant>
      <vt:variant>
        <vt:i4>12</vt:i4>
      </vt:variant>
      <vt:variant>
        <vt:lpstr>Thème</vt:lpstr>
      </vt:variant>
      <vt:variant>
        <vt:i4>8</vt:i4>
      </vt:variant>
      <vt:variant>
        <vt:lpstr>Serveurs OLE incorporés</vt:lpstr>
      </vt:variant>
      <vt:variant>
        <vt:i4>1</vt:i4>
      </vt:variant>
      <vt:variant>
        <vt:lpstr>Titres des diapositives</vt:lpstr>
      </vt:variant>
      <vt:variant>
        <vt:i4>142</vt:i4>
      </vt:variant>
    </vt:vector>
  </HeadingPairs>
  <TitlesOfParts>
    <vt:vector size="163" baseType="lpstr">
      <vt:lpstr>Arial</vt:lpstr>
      <vt:lpstr>Calibri</vt:lpstr>
      <vt:lpstr>Calibri Light</vt:lpstr>
      <vt:lpstr>Caviar Dreams</vt:lpstr>
      <vt:lpstr>Caviar Dreams bold</vt:lpstr>
      <vt:lpstr>Gill Sans MT</vt:lpstr>
      <vt:lpstr>Lato</vt:lpstr>
      <vt:lpstr>Lato, sans-serif</vt:lpstr>
      <vt:lpstr>Marianne</vt:lpstr>
      <vt:lpstr>Marianne ExtraBold</vt:lpstr>
      <vt:lpstr>Symbol</vt:lpstr>
      <vt:lpstr>Wingdings</vt:lpstr>
      <vt:lpstr>Thème1</vt:lpstr>
      <vt:lpstr>Conception personnalisée</vt:lpstr>
      <vt:lpstr>2_Thème1</vt:lpstr>
      <vt:lpstr>1_Thème1</vt:lpstr>
      <vt:lpstr>3_Thème1</vt:lpstr>
      <vt:lpstr>4_Thème1</vt:lpstr>
      <vt:lpstr>5_Thème1</vt:lpstr>
      <vt:lpstr>6_Thème1</vt:lpstr>
      <vt:lpstr>Worksheet</vt:lpstr>
      <vt:lpstr>Celles-sur-Belle Salle des fêtes</vt:lpstr>
      <vt:lpstr>Conseil communautaire - Intervention de Monsieur Fabrice MICHELET </vt:lpstr>
      <vt:lpstr>Conseil communautaire  </vt:lpstr>
      <vt:lpstr>Affaires générales -  Intervention de Monsieur Fabrice Michelet</vt:lpstr>
      <vt:lpstr>Affaires générales -  Intervention de Monsieur Fabrice Michelet</vt:lpstr>
      <vt:lpstr>Affaires générales -  Intervention de Monsieur Fabrice Michelet</vt:lpstr>
      <vt:lpstr>Conseil communautaire  </vt:lpstr>
      <vt:lpstr>Finances - Intervention de Monsieur Jérôme PELTIER</vt:lpstr>
      <vt:lpstr>Finances - Intervention de Monsieur Jérôme PELTIER</vt:lpstr>
      <vt:lpstr>Rappel de la construction du budget 2023</vt:lpstr>
      <vt:lpstr>  </vt:lpstr>
      <vt:lpstr>Finances - Intervention de Monsieur Jérôme PELTIER</vt:lpstr>
      <vt:lpstr>Finances - Intervention de Monsieur Jérôme PELTIER</vt:lpstr>
      <vt:lpstr>Présentation PowerPoint</vt:lpstr>
      <vt:lpstr>  </vt:lpstr>
      <vt:lpstr>Présentation PowerPoint</vt:lpstr>
      <vt:lpstr>Présentation PowerPoint</vt:lpstr>
      <vt:lpstr>Présentation PowerPoint</vt:lpstr>
      <vt:lpstr>  </vt:lpstr>
      <vt:lpstr>  </vt:lpstr>
      <vt:lpstr>  </vt:lpstr>
      <vt:lpstr>  </vt:lpstr>
      <vt:lpstr>  </vt:lpstr>
      <vt:lpstr>  </vt:lpstr>
      <vt:lpstr>  </vt:lpstr>
      <vt:lpstr>Présentation PowerPoint</vt:lpstr>
      <vt:lpstr>Présentation PowerPoint</vt:lpstr>
      <vt:lpstr>Présentation PowerPoint</vt:lpstr>
      <vt:lpstr>Présentation PowerPoint</vt:lpstr>
      <vt:lpstr>Présentation PowerPoint</vt:lpstr>
      <vt:lpstr>  </vt:lpstr>
      <vt:lpstr>  </vt:lpstr>
      <vt:lpstr>  </vt:lpstr>
      <vt:lpstr>  </vt:lpstr>
      <vt:lpstr>  </vt:lpstr>
      <vt:lpstr>  </vt:lpstr>
      <vt:lpstr>  </vt:lpstr>
      <vt:lpstr>  </vt:lpstr>
      <vt:lpstr>  </vt:lpstr>
      <vt:lpstr>Finances - Intervention de Monsieur Jérôme PELTIER</vt:lpstr>
      <vt:lpstr>  </vt:lpstr>
      <vt:lpstr>  </vt:lpstr>
      <vt:lpstr>  </vt:lpstr>
      <vt:lpstr>  </vt:lpstr>
      <vt:lpstr>  </vt:lpstr>
      <vt:lpstr>  </vt:lpstr>
      <vt:lpstr>  </vt:lpstr>
      <vt:lpstr>  </vt:lpstr>
      <vt:lpstr>Présentation PowerPoint</vt:lpstr>
      <vt:lpstr>Finances - Intervention de Monsieur Jérôme PELTIER</vt:lpstr>
      <vt:lpstr>Finances - Intervention de Monsieur Jérôme PELTIER</vt:lpstr>
      <vt:lpstr>Finances - Intervention de Monsieur Jérôme PELTIER</vt:lpstr>
      <vt:lpstr>Finances - Intervention de Monsieur Jérôme PELTIER</vt:lpstr>
      <vt:lpstr>Finances - Intervention de Monsieur Jérôme PELTIER</vt:lpstr>
      <vt:lpstr>Finances - Intervention de Monsieur Jérôme PELTIER</vt:lpstr>
      <vt:lpstr>Finances - Intervention de Monsieur Jérôme PELTIER</vt:lpstr>
      <vt:lpstr>Finances - Intervention de Monsieur Jérôme PELTIER</vt:lpstr>
      <vt:lpstr>Finances - Intervention de Monsieur Jérôme PELTIER</vt:lpstr>
      <vt:lpstr>Finances - Intervention de Monsieur Jérôme PELTIER</vt:lpstr>
      <vt:lpstr>Finances - Intervention de Monsieur Jérôme PELTIER</vt:lpstr>
      <vt:lpstr>Finances - Intervention de Monsieur Jérôme PELTIER</vt:lpstr>
      <vt:lpstr>Finances - Intervention de Monsieur Jérôme PELTIER</vt:lpstr>
      <vt:lpstr>Finances - Intervention de Monsieur Jérôme PELTIER</vt:lpstr>
      <vt:lpstr>Finances - Intervention de Monsieur Jérôme PELTIER</vt:lpstr>
      <vt:lpstr>Finances - Intervention de Monsieur Jérôme PELTIER</vt:lpstr>
      <vt:lpstr>Finances - Intervention de Monsieur Jérôme PELTIER</vt:lpstr>
      <vt:lpstr>Finances - Intervention de Monsieur Jérôme PELTIER</vt:lpstr>
      <vt:lpstr>Conseil communautaire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Conseil communautaire  </vt:lpstr>
      <vt:lpstr>Attractivité économique et touristique - Intervention de Monsieur Nicolas RAGOT</vt:lpstr>
      <vt:lpstr>Attractivité économique et touristique - Intervention de Monsieur Nicolas RAGOT</vt:lpstr>
      <vt:lpstr>Attractivité économique et touristique - Intervention de Monsieur Nicolas RAGOT</vt:lpstr>
      <vt:lpstr>Attractivité économique et touristique - Intervention de Monsieur Nicolas RAGOT</vt:lpstr>
      <vt:lpstr>Attractivité économique et touristique - Intervention de Monsieur Nicolas RAGOT</vt:lpstr>
      <vt:lpstr>Attractivité économique et touristique - Intervention de Monsieur Nicolas RAGOT</vt:lpstr>
      <vt:lpstr>Attractivité économique et touristique - Intervention de Monsieur Nicolas RAGOT</vt:lpstr>
      <vt:lpstr>Attractivité économique et touristique - Intervention de Monsieur Nicolas RAGOT</vt:lpstr>
      <vt:lpstr>Attractivité économique et touristique - Intervention de Monsieur Nicolas RAGOT</vt:lpstr>
      <vt:lpstr>Attractivité économique et touristique - Intervention de Monsieur Nicolas RAGOT</vt:lpstr>
      <vt:lpstr>Attractivité économique et touristique - Intervention de Monsieur Nicolas RAGOT</vt:lpstr>
      <vt:lpstr>Attractivité économique et touristique - Intervention de Monsieur Nicolas RAGOT</vt:lpstr>
      <vt:lpstr>Attractivité économique et touristique - Intervention de Monsieur Nicolas RAGOT</vt:lpstr>
      <vt:lpstr>Attractivité économique et touristique - Intervention de Monsieur Nicolas RAGOT</vt:lpstr>
      <vt:lpstr>Attractivité économique et touristique - Intervention de Monsieur Nicolas RAGOT</vt:lpstr>
      <vt:lpstr>Conseil communautaire  </vt:lpstr>
      <vt:lpstr>Présentation PowerPoint</vt:lpstr>
      <vt:lpstr>Présentation PowerPoint</vt:lpstr>
      <vt:lpstr>Education– Enfance jeunesse  - Intervention de Madame Marylène PICARD et Madame Marie-Emmanuelle SAINTIER</vt:lpstr>
      <vt:lpstr>Présentation PowerPoint</vt:lpstr>
      <vt:lpstr>Education– Enfance jeunesse  - Intervention de Madame Marylène PICARD et Madame Marie-Emmanuelle SAINTIER</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Education – Politique scolaire - Intervention de Madame Marie-Emmanuelle SAINTIER</vt:lpstr>
      <vt:lpstr>Conseil communautaire  </vt:lpstr>
      <vt:lpstr>Climat – Air - Energie -  Intervention de Monsieur Sylvain GRIFFAULT</vt:lpstr>
      <vt:lpstr>Climat – Air - Energie -  Intervention de Monsieur Sylvain GRIFFAULT</vt:lpstr>
      <vt:lpstr>Climat – Air - Energie -  Intervention de Monsieur Sylvain GRIFFAULT</vt:lpstr>
      <vt:lpstr>Climat – Air - Energie -  Intervention de Monsieur Sylvain GRIFFAULT</vt:lpstr>
      <vt:lpstr>Climat – Air - Energie -  Intervention de Monsieur Sylvain GRIFFAULT</vt:lpstr>
      <vt:lpstr>Climat – Air - Energie -  Intervention de Monsieur Sylvain GRIFFAULT</vt:lpstr>
      <vt:lpstr>Climat – Air - Energie -  Intervention de Monsieur Sylvain GRIFFAULT</vt:lpstr>
      <vt:lpstr>Climat – Air - Energie -  Intervention de Monsieur Sylvain GRIFFAULT</vt:lpstr>
      <vt:lpstr>Climat – Air - Energie -  Intervention de Monsieur Sylvain GRIFFAULT</vt:lpstr>
      <vt:lpstr>Présentation PowerPoint</vt:lpstr>
      <vt:lpstr>Conseil communautaire  </vt:lpstr>
      <vt:lpstr>Aménagement - Intervention de Monsieur Sylvain GRIFFAULT</vt:lpstr>
      <vt:lpstr>Aménagement - Intervention de Monsieur Sylvain GRIFFAULT</vt:lpstr>
      <vt:lpstr>Aménagement - Intervention de Monsieur Sylvain GRIFFAULT</vt:lpstr>
      <vt:lpstr>Aménagement - Intervention de Monsieur Sylvain GRIFFAULT</vt:lpstr>
      <vt:lpstr>Aménagement - Intervention de Monsieur Sylvain GRIFFAULT</vt:lpstr>
      <vt:lpstr>Aménagement - Intervention de Monsieur Sylvain GRIFFAULT</vt:lpstr>
      <vt:lpstr>Aménagement - Intervention de Monsieur Sylvain GRIFFAULT</vt:lpstr>
      <vt:lpstr>Aménagement - Intervention de Monsieur Sylvain GRIFFAULT</vt:lpstr>
      <vt:lpstr>Conseil communautaire  </vt:lpstr>
      <vt:lpstr>Présentation PowerPoint</vt:lpstr>
      <vt:lpstr>Cycle de l’eau -  Intervention de Monsieur Philippe CACLIN</vt:lpstr>
      <vt:lpstr>Conseil communautaire  </vt:lpstr>
      <vt:lpstr>Questions diverses - Intervention de Monsieur Fabrice MICHELET</vt:lpstr>
      <vt:lpstr>Questions diverses - Intervention de Monsieur Fabrice MICHELET</vt:lpstr>
      <vt:lpstr>Questions diverses - Intervention de Monsieur Fabrice MICHELET</vt:lpstr>
      <vt:lpstr>Questions diverses - Intervention de Monsieur Fabrice MICHELET</vt:lpstr>
      <vt:lpstr>Questions diverses - Intervention de Monsieur Fabrice MICHELET</vt:lpstr>
      <vt:lpstr>Questions diverses - Intervention de Monsieur Fabrice MICHELET</vt:lpstr>
      <vt:lpstr>Questions diverses - Intervention de Monsieur Fabrice MICHELET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Titre</dc:title>
  <dc:creator>Isabelle GUERIN</dc:creator>
  <cp:lastModifiedBy>Ola ALHUSSIN</cp:lastModifiedBy>
  <cp:revision>114</cp:revision>
  <cp:lastPrinted>2022-11-14T12:41:51Z</cp:lastPrinted>
  <dcterms:created xsi:type="dcterms:W3CDTF">2018-02-21T10:23:29Z</dcterms:created>
  <dcterms:modified xsi:type="dcterms:W3CDTF">2022-11-17T19:12:57Z</dcterms:modified>
</cp:coreProperties>
</file>