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 id="2147483696" r:id="rId2"/>
    <p:sldMasterId id="2147483720" r:id="rId3"/>
  </p:sldMasterIdLst>
  <p:notesMasterIdLst>
    <p:notesMasterId r:id="rId49"/>
  </p:notesMasterIdLst>
  <p:handoutMasterIdLst>
    <p:handoutMasterId r:id="rId50"/>
  </p:handoutMasterIdLst>
  <p:sldIdLst>
    <p:sldId id="1943" r:id="rId4"/>
    <p:sldId id="299" r:id="rId5"/>
    <p:sldId id="2026" r:id="rId6"/>
    <p:sldId id="2050" r:id="rId7"/>
    <p:sldId id="1982" r:id="rId8"/>
    <p:sldId id="294" r:id="rId9"/>
    <p:sldId id="2497" r:id="rId10"/>
    <p:sldId id="2508" r:id="rId11"/>
    <p:sldId id="264" r:id="rId12"/>
    <p:sldId id="2509" r:id="rId13"/>
    <p:sldId id="2498" r:id="rId14"/>
    <p:sldId id="2510" r:id="rId15"/>
    <p:sldId id="2511" r:id="rId16"/>
    <p:sldId id="2500" r:id="rId17"/>
    <p:sldId id="2501" r:id="rId18"/>
    <p:sldId id="2512" r:id="rId19"/>
    <p:sldId id="2507" r:id="rId20"/>
    <p:sldId id="2502" r:id="rId21"/>
    <p:sldId id="2503" r:id="rId22"/>
    <p:sldId id="2504" r:id="rId23"/>
    <p:sldId id="2505" r:id="rId24"/>
    <p:sldId id="2491" r:id="rId25"/>
    <p:sldId id="2496" r:id="rId26"/>
    <p:sldId id="2506" r:id="rId27"/>
    <p:sldId id="2493" r:id="rId28"/>
    <p:sldId id="2519" r:id="rId29"/>
    <p:sldId id="2522" r:id="rId30"/>
    <p:sldId id="2492" r:id="rId31"/>
    <p:sldId id="2520" r:id="rId32"/>
    <p:sldId id="2518" r:id="rId33"/>
    <p:sldId id="2521" r:id="rId34"/>
    <p:sldId id="1964" r:id="rId35"/>
    <p:sldId id="2074" r:id="rId36"/>
    <p:sldId id="2075" r:id="rId37"/>
    <p:sldId id="2489" r:id="rId38"/>
    <p:sldId id="2490" r:id="rId39"/>
    <p:sldId id="2051" r:id="rId40"/>
    <p:sldId id="2123" r:id="rId41"/>
    <p:sldId id="2124" r:id="rId42"/>
    <p:sldId id="2136" r:id="rId43"/>
    <p:sldId id="2523" r:id="rId44"/>
    <p:sldId id="2516" r:id="rId45"/>
    <p:sldId id="1276" r:id="rId46"/>
    <p:sldId id="2085" r:id="rId47"/>
    <p:sldId id="570" r:id="rId48"/>
  </p:sldIdLst>
  <p:sldSz cx="9144000" cy="5143500" type="screen16x9"/>
  <p:notesSz cx="9872663" cy="679767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142" userDrawn="1">
          <p15:clr>
            <a:srgbClr val="A4A3A4"/>
          </p15:clr>
        </p15:guide>
        <p15:guide id="2" pos="311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eline Terrasson" initials="ET" lastIdx="1" clrIdx="0">
    <p:extLst>
      <p:ext uri="{19B8F6BF-5375-455C-9EA6-DF929625EA0E}">
        <p15:presenceInfo xmlns:p15="http://schemas.microsoft.com/office/powerpoint/2012/main" userId="S-1-5-21-723863043-3699329132-782542783-221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99707"/>
    <a:srgbClr val="E44506"/>
    <a:srgbClr val="00682F"/>
    <a:srgbClr val="518C91"/>
    <a:srgbClr val="0BA907"/>
    <a:srgbClr val="009E47"/>
    <a:srgbClr val="CC3300"/>
    <a:srgbClr val="00194C"/>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94249" autoAdjust="0"/>
  </p:normalViewPr>
  <p:slideViewPr>
    <p:cSldViewPr snapToGrid="0">
      <p:cViewPr varScale="1">
        <p:scale>
          <a:sx n="142" d="100"/>
          <a:sy n="142" d="100"/>
        </p:scale>
        <p:origin x="918" y="186"/>
      </p:cViewPr>
      <p:guideLst>
        <p:guide orient="horz" pos="1620"/>
        <p:guide pos="2880"/>
      </p:guideLst>
    </p:cSldViewPr>
  </p:slideViewPr>
  <p:notesTextViewPr>
    <p:cViewPr>
      <p:scale>
        <a:sx n="1" d="1"/>
        <a:sy n="1" d="1"/>
      </p:scale>
      <p:origin x="0" y="0"/>
    </p:cViewPr>
  </p:notesTextViewPr>
  <p:notesViewPr>
    <p:cSldViewPr snapToGrid="0">
      <p:cViewPr>
        <p:scale>
          <a:sx n="1" d="2"/>
          <a:sy n="1" d="2"/>
        </p:scale>
        <p:origin x="1488" y="1500"/>
      </p:cViewPr>
      <p:guideLst>
        <p:guide orient="horz" pos="2142"/>
        <p:guide pos="311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commentAuthors" Target="commentAuthor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5" y="0"/>
            <a:ext cx="4278153" cy="339883"/>
          </a:xfrm>
          <a:prstGeom prst="rect">
            <a:avLst/>
          </a:prstGeom>
        </p:spPr>
        <p:txBody>
          <a:bodyPr vert="horz" lIns="90751" tIns="45376" rIns="90751" bIns="45376" rtlCol="0"/>
          <a:lstStyle>
            <a:lvl1pPr algn="l">
              <a:defRPr sz="1200"/>
            </a:lvl1pPr>
          </a:lstStyle>
          <a:p>
            <a:endParaRPr lang="fr-FR"/>
          </a:p>
        </p:txBody>
      </p:sp>
      <p:sp>
        <p:nvSpPr>
          <p:cNvPr id="4" name="Espace réservé du pied de page 3"/>
          <p:cNvSpPr>
            <a:spLocks noGrp="1"/>
          </p:cNvSpPr>
          <p:nvPr>
            <p:ph type="ftr" sz="quarter" idx="2"/>
          </p:nvPr>
        </p:nvSpPr>
        <p:spPr>
          <a:xfrm>
            <a:off x="15" y="6456614"/>
            <a:ext cx="4278153" cy="339883"/>
          </a:xfrm>
          <a:prstGeom prst="rect">
            <a:avLst/>
          </a:prstGeom>
        </p:spPr>
        <p:txBody>
          <a:bodyPr vert="horz" lIns="90751" tIns="45376" rIns="90751" bIns="45376" rtlCol="0" anchor="b"/>
          <a:lstStyle>
            <a:lvl1pPr algn="l">
              <a:defRPr sz="1200"/>
            </a:lvl1pPr>
          </a:lstStyle>
          <a:p>
            <a:r>
              <a:rPr lang="fr-FR" dirty="0"/>
              <a:t>Conseil communautaire du 1</a:t>
            </a:r>
            <a:r>
              <a:rPr lang="fr-FR" baseline="30000" dirty="0"/>
              <a:t>er</a:t>
            </a:r>
            <a:r>
              <a:rPr lang="fr-FR" dirty="0"/>
              <a:t> juillet 2021</a:t>
            </a:r>
          </a:p>
        </p:txBody>
      </p:sp>
      <p:sp>
        <p:nvSpPr>
          <p:cNvPr id="5" name="Espace réservé du numéro de diapositive 4"/>
          <p:cNvSpPr>
            <a:spLocks noGrp="1"/>
          </p:cNvSpPr>
          <p:nvPr>
            <p:ph type="sldNum" sz="quarter" idx="3"/>
          </p:nvPr>
        </p:nvSpPr>
        <p:spPr>
          <a:xfrm>
            <a:off x="5592239" y="6456614"/>
            <a:ext cx="4278153" cy="339883"/>
          </a:xfrm>
          <a:prstGeom prst="rect">
            <a:avLst/>
          </a:prstGeom>
        </p:spPr>
        <p:txBody>
          <a:bodyPr vert="horz" lIns="90751" tIns="45376" rIns="90751" bIns="45376" rtlCol="0" anchor="b"/>
          <a:lstStyle>
            <a:lvl1pPr algn="r">
              <a:defRPr sz="1200"/>
            </a:lvl1pPr>
          </a:lstStyle>
          <a:p>
            <a:fld id="{FFB96337-1DF0-44B5-AB5C-1C8FBBDB8647}" type="slidenum">
              <a:rPr lang="fr-FR" smtClean="0"/>
              <a:pPr/>
              <a:t>‹N°›</a:t>
            </a:fld>
            <a:endParaRPr lang="fr-FR"/>
          </a:p>
        </p:txBody>
      </p:sp>
      <p:sp>
        <p:nvSpPr>
          <p:cNvPr id="6" name="Espace réservé de la date 5">
            <a:extLst>
              <a:ext uri="{FF2B5EF4-FFF2-40B4-BE49-F238E27FC236}">
                <a16:creationId xmlns:a16="http://schemas.microsoft.com/office/drawing/2014/main" id="{08F31EA8-CB23-4E46-9FF1-134B9CD10F1C}"/>
              </a:ext>
            </a:extLst>
          </p:cNvPr>
          <p:cNvSpPr>
            <a:spLocks noGrp="1"/>
          </p:cNvSpPr>
          <p:nvPr>
            <p:ph type="dt" sz="quarter" idx="1"/>
          </p:nvPr>
        </p:nvSpPr>
        <p:spPr>
          <a:xfrm>
            <a:off x="5591599" y="1"/>
            <a:ext cx="4279478" cy="341246"/>
          </a:xfrm>
          <a:prstGeom prst="rect">
            <a:avLst/>
          </a:prstGeom>
        </p:spPr>
        <p:txBody>
          <a:bodyPr vert="horz" lIns="91438" tIns="45718" rIns="91438" bIns="45718" rtlCol="0"/>
          <a:lstStyle>
            <a:lvl1pPr algn="r">
              <a:defRPr sz="1200"/>
            </a:lvl1pPr>
          </a:lstStyle>
          <a:p>
            <a:fld id="{4BCB8C2E-AA3F-454E-8D19-211E4EAF527A}" type="datetimeFigureOut">
              <a:rPr lang="fr-FR" smtClean="0"/>
              <a:t>26/10/2023</a:t>
            </a:fld>
            <a:endParaRPr lang="fr-FR"/>
          </a:p>
        </p:txBody>
      </p:sp>
    </p:spTree>
    <p:extLst>
      <p:ext uri="{BB962C8B-B14F-4D97-AF65-F5344CB8AC3E}">
        <p14:creationId xmlns:p14="http://schemas.microsoft.com/office/powerpoint/2010/main" val="6625416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3" y="7"/>
            <a:ext cx="4278733" cy="339725"/>
          </a:xfrm>
          <a:prstGeom prst="rect">
            <a:avLst/>
          </a:prstGeom>
        </p:spPr>
        <p:txBody>
          <a:bodyPr vert="horz" lIns="90751" tIns="45376" rIns="90751" bIns="45376" rtlCol="0"/>
          <a:lstStyle>
            <a:lvl1pPr algn="l">
              <a:defRPr sz="1200"/>
            </a:lvl1pPr>
          </a:lstStyle>
          <a:p>
            <a:endParaRPr lang="fr-FR"/>
          </a:p>
        </p:txBody>
      </p:sp>
      <p:sp>
        <p:nvSpPr>
          <p:cNvPr id="3" name="Espace réservé de la date 2"/>
          <p:cNvSpPr>
            <a:spLocks noGrp="1"/>
          </p:cNvSpPr>
          <p:nvPr>
            <p:ph type="dt" idx="1"/>
          </p:nvPr>
        </p:nvSpPr>
        <p:spPr>
          <a:xfrm>
            <a:off x="5592354" y="7"/>
            <a:ext cx="4278733" cy="339725"/>
          </a:xfrm>
          <a:prstGeom prst="rect">
            <a:avLst/>
          </a:prstGeom>
        </p:spPr>
        <p:txBody>
          <a:bodyPr vert="horz" lIns="90751" tIns="45376" rIns="90751" bIns="45376" rtlCol="0"/>
          <a:lstStyle>
            <a:lvl1pPr algn="r">
              <a:defRPr sz="1200"/>
            </a:lvl1pPr>
          </a:lstStyle>
          <a:p>
            <a:r>
              <a:rPr lang="fr-FR"/>
              <a:t>juillet 19</a:t>
            </a:r>
          </a:p>
        </p:txBody>
      </p:sp>
      <p:sp>
        <p:nvSpPr>
          <p:cNvPr id="4" name="Espace réservé de l'image des diapositives 3"/>
          <p:cNvSpPr>
            <a:spLocks noGrp="1" noRot="1" noChangeAspect="1"/>
          </p:cNvSpPr>
          <p:nvPr>
            <p:ph type="sldImg" idx="2"/>
          </p:nvPr>
        </p:nvSpPr>
        <p:spPr>
          <a:xfrm>
            <a:off x="2670175" y="509588"/>
            <a:ext cx="4532313" cy="2549525"/>
          </a:xfrm>
          <a:prstGeom prst="rect">
            <a:avLst/>
          </a:prstGeom>
          <a:noFill/>
          <a:ln w="12700">
            <a:solidFill>
              <a:prstClr val="black"/>
            </a:solidFill>
          </a:ln>
        </p:spPr>
        <p:txBody>
          <a:bodyPr vert="horz" lIns="90751" tIns="45376" rIns="90751" bIns="45376" rtlCol="0" anchor="ctr"/>
          <a:lstStyle/>
          <a:p>
            <a:endParaRPr lang="fr-FR"/>
          </a:p>
        </p:txBody>
      </p:sp>
      <p:sp>
        <p:nvSpPr>
          <p:cNvPr id="5" name="Espace réservé des commentaires 4"/>
          <p:cNvSpPr>
            <a:spLocks noGrp="1"/>
          </p:cNvSpPr>
          <p:nvPr>
            <p:ph type="body" sz="quarter" idx="3"/>
          </p:nvPr>
        </p:nvSpPr>
        <p:spPr>
          <a:xfrm>
            <a:off x="986798" y="3228982"/>
            <a:ext cx="7899077" cy="3059113"/>
          </a:xfrm>
          <a:prstGeom prst="rect">
            <a:avLst/>
          </a:prstGeom>
        </p:spPr>
        <p:txBody>
          <a:bodyPr vert="horz" lIns="90751" tIns="45376" rIns="90751" bIns="45376"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3" y="6456369"/>
            <a:ext cx="4278733" cy="339725"/>
          </a:xfrm>
          <a:prstGeom prst="rect">
            <a:avLst/>
          </a:prstGeom>
        </p:spPr>
        <p:txBody>
          <a:bodyPr vert="horz" lIns="90751" tIns="45376" rIns="90751" bIns="45376"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592354" y="6456369"/>
            <a:ext cx="4278733" cy="339725"/>
          </a:xfrm>
          <a:prstGeom prst="rect">
            <a:avLst/>
          </a:prstGeom>
        </p:spPr>
        <p:txBody>
          <a:bodyPr vert="horz" lIns="90751" tIns="45376" rIns="90751" bIns="45376" rtlCol="0" anchor="b"/>
          <a:lstStyle>
            <a:lvl1pPr algn="r">
              <a:defRPr sz="1200"/>
            </a:lvl1pPr>
          </a:lstStyle>
          <a:p>
            <a:fld id="{03097FD1-80B2-48DF-8654-9B8CBCC23FEC}" type="slidenum">
              <a:rPr lang="fr-FR" smtClean="0"/>
              <a:pPr/>
              <a:t>‹N°›</a:t>
            </a:fld>
            <a:endParaRPr lang="fr-FR"/>
          </a:p>
        </p:txBody>
      </p:sp>
    </p:spTree>
    <p:extLst>
      <p:ext uri="{BB962C8B-B14F-4D97-AF65-F5344CB8AC3E}">
        <p14:creationId xmlns:p14="http://schemas.microsoft.com/office/powerpoint/2010/main" val="365087775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defTabSz="910636">
              <a:defRPr/>
            </a:pPr>
            <a:fld id="{03097FD1-80B2-48DF-8654-9B8CBCC23FEC}" type="slidenum">
              <a:rPr lang="fr-FR">
                <a:solidFill>
                  <a:prstClr val="black"/>
                </a:solidFill>
                <a:latin typeface="Calibri"/>
              </a:rPr>
              <a:pPr defTabSz="910636">
                <a:defRPr/>
              </a:pPr>
              <a:t>1</a:t>
            </a:fld>
            <a:endParaRPr lang="fr-FR">
              <a:solidFill>
                <a:prstClr val="black"/>
              </a:solidFill>
              <a:latin typeface="Calibri"/>
            </a:endParaRPr>
          </a:p>
        </p:txBody>
      </p:sp>
    </p:spTree>
    <p:extLst>
      <p:ext uri="{BB962C8B-B14F-4D97-AF65-F5344CB8AC3E}">
        <p14:creationId xmlns:p14="http://schemas.microsoft.com/office/powerpoint/2010/main" val="6818464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Dans le cadre de la stratégie d’accueil au-delà de l’aménagement des ZAE =&gt;il y a le volet immobilier</a:t>
            </a:r>
          </a:p>
        </p:txBody>
      </p:sp>
      <p:sp>
        <p:nvSpPr>
          <p:cNvPr id="4" name="Espace réservé du numéro de diapositive 3"/>
          <p:cNvSpPr>
            <a:spLocks noGrp="1"/>
          </p:cNvSpPr>
          <p:nvPr>
            <p:ph type="sldNum" sz="quarter" idx="10"/>
          </p:nvPr>
        </p:nvSpPr>
        <p:spPr/>
        <p:txBody>
          <a:bodyPr/>
          <a:lstStyle/>
          <a:p>
            <a:fld id="{03097FD1-80B2-48DF-8654-9B8CBCC23FEC}" type="slidenum">
              <a:rPr lang="fr-FR" smtClean="0"/>
              <a:pPr/>
              <a:t>10</a:t>
            </a:fld>
            <a:endParaRPr lang="fr-FR"/>
          </a:p>
        </p:txBody>
      </p:sp>
    </p:spTree>
    <p:extLst>
      <p:ext uri="{BB962C8B-B14F-4D97-AF65-F5344CB8AC3E}">
        <p14:creationId xmlns:p14="http://schemas.microsoft.com/office/powerpoint/2010/main" val="3184014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11</a:t>
            </a:fld>
            <a:endParaRPr lang="fr-FR">
              <a:solidFill>
                <a:prstClr val="black"/>
              </a:solidFill>
              <a:latin typeface="Calibri"/>
            </a:endParaRPr>
          </a:p>
        </p:txBody>
      </p:sp>
    </p:spTree>
    <p:extLst>
      <p:ext uri="{BB962C8B-B14F-4D97-AF65-F5344CB8AC3E}">
        <p14:creationId xmlns:p14="http://schemas.microsoft.com/office/powerpoint/2010/main" val="18761361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12</a:t>
            </a:fld>
            <a:endParaRPr lang="fr-FR">
              <a:solidFill>
                <a:prstClr val="black"/>
              </a:solidFill>
              <a:latin typeface="Calibri"/>
            </a:endParaRPr>
          </a:p>
        </p:txBody>
      </p:sp>
    </p:spTree>
    <p:extLst>
      <p:ext uri="{BB962C8B-B14F-4D97-AF65-F5344CB8AC3E}">
        <p14:creationId xmlns:p14="http://schemas.microsoft.com/office/powerpoint/2010/main" val="45992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13</a:t>
            </a:fld>
            <a:endParaRPr lang="fr-FR">
              <a:solidFill>
                <a:prstClr val="black"/>
              </a:solidFill>
              <a:latin typeface="Calibri"/>
            </a:endParaRPr>
          </a:p>
        </p:txBody>
      </p:sp>
    </p:spTree>
    <p:extLst>
      <p:ext uri="{BB962C8B-B14F-4D97-AF65-F5344CB8AC3E}">
        <p14:creationId xmlns:p14="http://schemas.microsoft.com/office/powerpoint/2010/main" val="8145867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14</a:t>
            </a:fld>
            <a:endParaRPr lang="fr-FR">
              <a:solidFill>
                <a:prstClr val="black"/>
              </a:solidFill>
              <a:latin typeface="Calibri"/>
            </a:endParaRPr>
          </a:p>
        </p:txBody>
      </p:sp>
    </p:spTree>
    <p:extLst>
      <p:ext uri="{BB962C8B-B14F-4D97-AF65-F5344CB8AC3E}">
        <p14:creationId xmlns:p14="http://schemas.microsoft.com/office/powerpoint/2010/main" val="41463371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15</a:t>
            </a:fld>
            <a:endParaRPr lang="fr-FR">
              <a:solidFill>
                <a:prstClr val="black"/>
              </a:solidFill>
              <a:latin typeface="Calibri"/>
            </a:endParaRPr>
          </a:p>
        </p:txBody>
      </p:sp>
    </p:spTree>
    <p:extLst>
      <p:ext uri="{BB962C8B-B14F-4D97-AF65-F5344CB8AC3E}">
        <p14:creationId xmlns:p14="http://schemas.microsoft.com/office/powerpoint/2010/main" val="18458803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16</a:t>
            </a:fld>
            <a:endParaRPr lang="fr-FR">
              <a:solidFill>
                <a:prstClr val="black"/>
              </a:solidFill>
              <a:latin typeface="Calibri"/>
            </a:endParaRPr>
          </a:p>
        </p:txBody>
      </p:sp>
    </p:spTree>
    <p:extLst>
      <p:ext uri="{BB962C8B-B14F-4D97-AF65-F5344CB8AC3E}">
        <p14:creationId xmlns:p14="http://schemas.microsoft.com/office/powerpoint/2010/main" val="23361628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17</a:t>
            </a:fld>
            <a:endParaRPr lang="fr-FR">
              <a:solidFill>
                <a:prstClr val="black"/>
              </a:solidFill>
              <a:latin typeface="Calibri"/>
            </a:endParaRPr>
          </a:p>
        </p:txBody>
      </p:sp>
    </p:spTree>
    <p:extLst>
      <p:ext uri="{BB962C8B-B14F-4D97-AF65-F5344CB8AC3E}">
        <p14:creationId xmlns:p14="http://schemas.microsoft.com/office/powerpoint/2010/main" val="16145806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18</a:t>
            </a:fld>
            <a:endParaRPr lang="fr-FR">
              <a:solidFill>
                <a:prstClr val="black"/>
              </a:solidFill>
              <a:latin typeface="Calibri"/>
            </a:endParaRPr>
          </a:p>
        </p:txBody>
      </p:sp>
    </p:spTree>
    <p:extLst>
      <p:ext uri="{BB962C8B-B14F-4D97-AF65-F5344CB8AC3E}">
        <p14:creationId xmlns:p14="http://schemas.microsoft.com/office/powerpoint/2010/main" val="409641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19</a:t>
            </a:fld>
            <a:endParaRPr lang="fr-FR">
              <a:solidFill>
                <a:prstClr val="black"/>
              </a:solidFill>
              <a:latin typeface="Calibri"/>
            </a:endParaRPr>
          </a:p>
        </p:txBody>
      </p:sp>
    </p:spTree>
    <p:extLst>
      <p:ext uri="{BB962C8B-B14F-4D97-AF65-F5344CB8AC3E}">
        <p14:creationId xmlns:p14="http://schemas.microsoft.com/office/powerpoint/2010/main" val="4056358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03097FD1-80B2-48DF-8654-9B8CBCC23FEC}" type="slidenum">
              <a:rPr lang="fr-FR" smtClean="0"/>
              <a:pPr/>
              <a:t>2</a:t>
            </a:fld>
            <a:endParaRPr lang="fr-FR"/>
          </a:p>
        </p:txBody>
      </p:sp>
    </p:spTree>
    <p:extLst>
      <p:ext uri="{BB962C8B-B14F-4D97-AF65-F5344CB8AC3E}">
        <p14:creationId xmlns:p14="http://schemas.microsoft.com/office/powerpoint/2010/main" val="33930383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20</a:t>
            </a:fld>
            <a:endParaRPr lang="fr-FR">
              <a:solidFill>
                <a:prstClr val="black"/>
              </a:solidFill>
              <a:latin typeface="Calibri"/>
            </a:endParaRPr>
          </a:p>
        </p:txBody>
      </p:sp>
    </p:spTree>
    <p:extLst>
      <p:ext uri="{BB962C8B-B14F-4D97-AF65-F5344CB8AC3E}">
        <p14:creationId xmlns:p14="http://schemas.microsoft.com/office/powerpoint/2010/main" val="16419354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21</a:t>
            </a:fld>
            <a:endParaRPr lang="fr-FR">
              <a:solidFill>
                <a:prstClr val="black"/>
              </a:solidFill>
              <a:latin typeface="Calibri"/>
            </a:endParaRPr>
          </a:p>
        </p:txBody>
      </p:sp>
    </p:spTree>
    <p:extLst>
      <p:ext uri="{BB962C8B-B14F-4D97-AF65-F5344CB8AC3E}">
        <p14:creationId xmlns:p14="http://schemas.microsoft.com/office/powerpoint/2010/main" val="2388596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defTabSz="907530">
              <a:defRPr/>
            </a:pPr>
            <a:fld id="{03097FD1-80B2-48DF-8654-9B8CBCC23FEC}" type="slidenum">
              <a:rPr lang="fr-FR">
                <a:solidFill>
                  <a:prstClr val="black"/>
                </a:solidFill>
                <a:latin typeface="Calibri"/>
              </a:rPr>
              <a:pPr defTabSz="907530">
                <a:defRPr/>
              </a:pPr>
              <a:t>22</a:t>
            </a:fld>
            <a:endParaRPr lang="fr-FR">
              <a:solidFill>
                <a:prstClr val="black"/>
              </a:solidFill>
              <a:latin typeface="Calibri"/>
            </a:endParaRPr>
          </a:p>
        </p:txBody>
      </p:sp>
    </p:spTree>
    <p:extLst>
      <p:ext uri="{BB962C8B-B14F-4D97-AF65-F5344CB8AC3E}">
        <p14:creationId xmlns:p14="http://schemas.microsoft.com/office/powerpoint/2010/main" val="12172561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23</a:t>
            </a:fld>
            <a:endParaRPr lang="fr-FR">
              <a:solidFill>
                <a:prstClr val="black"/>
              </a:solidFill>
              <a:latin typeface="Calibri"/>
            </a:endParaRPr>
          </a:p>
        </p:txBody>
      </p:sp>
    </p:spTree>
    <p:extLst>
      <p:ext uri="{BB962C8B-B14F-4D97-AF65-F5344CB8AC3E}">
        <p14:creationId xmlns:p14="http://schemas.microsoft.com/office/powerpoint/2010/main" val="29846044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24</a:t>
            </a:fld>
            <a:endParaRPr lang="fr-FR">
              <a:solidFill>
                <a:prstClr val="black"/>
              </a:solidFill>
              <a:latin typeface="Calibri"/>
            </a:endParaRPr>
          </a:p>
        </p:txBody>
      </p:sp>
    </p:spTree>
    <p:extLst>
      <p:ext uri="{BB962C8B-B14F-4D97-AF65-F5344CB8AC3E}">
        <p14:creationId xmlns:p14="http://schemas.microsoft.com/office/powerpoint/2010/main" val="30397356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defTabSz="907530">
              <a:defRPr/>
            </a:pPr>
            <a:fld id="{03097FD1-80B2-48DF-8654-9B8CBCC23FEC}" type="slidenum">
              <a:rPr lang="fr-FR">
                <a:solidFill>
                  <a:prstClr val="black"/>
                </a:solidFill>
                <a:latin typeface="Calibri"/>
              </a:rPr>
              <a:pPr defTabSz="907530">
                <a:defRPr/>
              </a:pPr>
              <a:t>25</a:t>
            </a:fld>
            <a:endParaRPr lang="fr-FR">
              <a:solidFill>
                <a:prstClr val="black"/>
              </a:solidFill>
              <a:latin typeface="Calibri"/>
            </a:endParaRPr>
          </a:p>
        </p:txBody>
      </p:sp>
    </p:spTree>
    <p:extLst>
      <p:ext uri="{BB962C8B-B14F-4D97-AF65-F5344CB8AC3E}">
        <p14:creationId xmlns:p14="http://schemas.microsoft.com/office/powerpoint/2010/main" val="21002353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26</a:t>
            </a:fld>
            <a:endParaRPr lang="fr-FR">
              <a:solidFill>
                <a:prstClr val="black"/>
              </a:solidFill>
              <a:latin typeface="Calibri"/>
            </a:endParaRPr>
          </a:p>
        </p:txBody>
      </p:sp>
    </p:spTree>
    <p:extLst>
      <p:ext uri="{BB962C8B-B14F-4D97-AF65-F5344CB8AC3E}">
        <p14:creationId xmlns:p14="http://schemas.microsoft.com/office/powerpoint/2010/main" val="11698451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27</a:t>
            </a:fld>
            <a:endParaRPr lang="fr-FR">
              <a:solidFill>
                <a:prstClr val="black"/>
              </a:solidFill>
              <a:latin typeface="Calibri"/>
            </a:endParaRPr>
          </a:p>
        </p:txBody>
      </p:sp>
    </p:spTree>
    <p:extLst>
      <p:ext uri="{BB962C8B-B14F-4D97-AF65-F5344CB8AC3E}">
        <p14:creationId xmlns:p14="http://schemas.microsoft.com/office/powerpoint/2010/main" val="9766260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28</a:t>
            </a:fld>
            <a:endParaRPr lang="fr-FR">
              <a:solidFill>
                <a:prstClr val="black"/>
              </a:solidFill>
              <a:latin typeface="Calibri"/>
            </a:endParaRPr>
          </a:p>
        </p:txBody>
      </p:sp>
    </p:spTree>
    <p:extLst>
      <p:ext uri="{BB962C8B-B14F-4D97-AF65-F5344CB8AC3E}">
        <p14:creationId xmlns:p14="http://schemas.microsoft.com/office/powerpoint/2010/main" val="5286122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29</a:t>
            </a:fld>
            <a:endParaRPr lang="fr-FR">
              <a:solidFill>
                <a:prstClr val="black"/>
              </a:solidFill>
              <a:latin typeface="Calibri"/>
            </a:endParaRPr>
          </a:p>
        </p:txBody>
      </p:sp>
    </p:spTree>
    <p:extLst>
      <p:ext uri="{BB962C8B-B14F-4D97-AF65-F5344CB8AC3E}">
        <p14:creationId xmlns:p14="http://schemas.microsoft.com/office/powerpoint/2010/main" val="1765649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defTabSz="907530">
              <a:defRPr/>
            </a:pPr>
            <a:fld id="{03097FD1-80B2-48DF-8654-9B8CBCC23FEC}" type="slidenum">
              <a:rPr lang="fr-FR">
                <a:solidFill>
                  <a:prstClr val="black"/>
                </a:solidFill>
                <a:latin typeface="Calibri"/>
              </a:rPr>
              <a:pPr defTabSz="907530">
                <a:defRPr/>
              </a:pPr>
              <a:t>3</a:t>
            </a:fld>
            <a:endParaRPr lang="fr-FR">
              <a:solidFill>
                <a:prstClr val="black"/>
              </a:solidFill>
              <a:latin typeface="Calibri"/>
            </a:endParaRPr>
          </a:p>
        </p:txBody>
      </p:sp>
    </p:spTree>
    <p:extLst>
      <p:ext uri="{BB962C8B-B14F-4D97-AF65-F5344CB8AC3E}">
        <p14:creationId xmlns:p14="http://schemas.microsoft.com/office/powerpoint/2010/main" val="41355564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30</a:t>
            </a:fld>
            <a:endParaRPr lang="fr-FR">
              <a:solidFill>
                <a:prstClr val="black"/>
              </a:solidFill>
              <a:latin typeface="Calibri"/>
            </a:endParaRPr>
          </a:p>
        </p:txBody>
      </p:sp>
    </p:spTree>
    <p:extLst>
      <p:ext uri="{BB962C8B-B14F-4D97-AF65-F5344CB8AC3E}">
        <p14:creationId xmlns:p14="http://schemas.microsoft.com/office/powerpoint/2010/main" val="13180037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31</a:t>
            </a:fld>
            <a:endParaRPr lang="fr-FR">
              <a:solidFill>
                <a:prstClr val="black"/>
              </a:solidFill>
              <a:latin typeface="Calibri"/>
            </a:endParaRPr>
          </a:p>
        </p:txBody>
      </p:sp>
    </p:spTree>
    <p:extLst>
      <p:ext uri="{BB962C8B-B14F-4D97-AF65-F5344CB8AC3E}">
        <p14:creationId xmlns:p14="http://schemas.microsoft.com/office/powerpoint/2010/main" val="14826114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defTabSz="907530">
              <a:defRPr/>
            </a:pPr>
            <a:fld id="{03097FD1-80B2-48DF-8654-9B8CBCC23FEC}" type="slidenum">
              <a:rPr lang="fr-FR">
                <a:solidFill>
                  <a:prstClr val="black"/>
                </a:solidFill>
                <a:latin typeface="Calibri"/>
              </a:rPr>
              <a:pPr defTabSz="907530">
                <a:defRPr/>
              </a:pPr>
              <a:t>32</a:t>
            </a:fld>
            <a:endParaRPr lang="fr-FR">
              <a:solidFill>
                <a:prstClr val="black"/>
              </a:solidFill>
              <a:latin typeface="Calibri"/>
            </a:endParaRPr>
          </a:p>
        </p:txBody>
      </p:sp>
    </p:spTree>
    <p:extLst>
      <p:ext uri="{BB962C8B-B14F-4D97-AF65-F5344CB8AC3E}">
        <p14:creationId xmlns:p14="http://schemas.microsoft.com/office/powerpoint/2010/main" val="26560361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03097FD1-80B2-48DF-8654-9B8CBCC23FEC}" type="slidenum">
              <a:rPr lang="fr-FR" smtClean="0"/>
              <a:pPr/>
              <a:t>33</a:t>
            </a:fld>
            <a:endParaRPr lang="fr-FR"/>
          </a:p>
        </p:txBody>
      </p:sp>
    </p:spTree>
    <p:extLst>
      <p:ext uri="{BB962C8B-B14F-4D97-AF65-F5344CB8AC3E}">
        <p14:creationId xmlns:p14="http://schemas.microsoft.com/office/powerpoint/2010/main" val="14812826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03097FD1-80B2-48DF-8654-9B8CBCC23FEC}" type="slidenum">
              <a:rPr lang="fr-FR" smtClean="0"/>
              <a:pPr/>
              <a:t>34</a:t>
            </a:fld>
            <a:endParaRPr lang="fr-FR"/>
          </a:p>
        </p:txBody>
      </p:sp>
    </p:spTree>
    <p:extLst>
      <p:ext uri="{BB962C8B-B14F-4D97-AF65-F5344CB8AC3E}">
        <p14:creationId xmlns:p14="http://schemas.microsoft.com/office/powerpoint/2010/main" val="29543203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03097FD1-80B2-48DF-8654-9B8CBCC23FEC}" type="slidenum">
              <a:rPr lang="fr-FR" smtClean="0"/>
              <a:pPr/>
              <a:t>35</a:t>
            </a:fld>
            <a:endParaRPr lang="fr-FR"/>
          </a:p>
        </p:txBody>
      </p:sp>
    </p:spTree>
    <p:extLst>
      <p:ext uri="{BB962C8B-B14F-4D97-AF65-F5344CB8AC3E}">
        <p14:creationId xmlns:p14="http://schemas.microsoft.com/office/powerpoint/2010/main" val="18373215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03097FD1-80B2-48DF-8654-9B8CBCC23FEC}" type="slidenum">
              <a:rPr lang="fr-FR" smtClean="0"/>
              <a:pPr/>
              <a:t>36</a:t>
            </a:fld>
            <a:endParaRPr lang="fr-FR"/>
          </a:p>
        </p:txBody>
      </p:sp>
    </p:spTree>
    <p:extLst>
      <p:ext uri="{BB962C8B-B14F-4D97-AF65-F5344CB8AC3E}">
        <p14:creationId xmlns:p14="http://schemas.microsoft.com/office/powerpoint/2010/main" val="38281036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defTabSz="914296">
              <a:defRPr/>
            </a:pPr>
            <a:fld id="{03097FD1-80B2-48DF-8654-9B8CBCC23FEC}" type="slidenum">
              <a:rPr lang="fr-FR">
                <a:solidFill>
                  <a:prstClr val="black"/>
                </a:solidFill>
                <a:latin typeface="Calibri"/>
              </a:rPr>
              <a:pPr defTabSz="914296">
                <a:defRPr/>
              </a:pPr>
              <a:t>37</a:t>
            </a:fld>
            <a:endParaRPr lang="fr-FR">
              <a:solidFill>
                <a:prstClr val="black"/>
              </a:solidFill>
              <a:latin typeface="Calibri"/>
            </a:endParaRPr>
          </a:p>
        </p:txBody>
      </p:sp>
    </p:spTree>
    <p:extLst>
      <p:ext uri="{BB962C8B-B14F-4D97-AF65-F5344CB8AC3E}">
        <p14:creationId xmlns:p14="http://schemas.microsoft.com/office/powerpoint/2010/main" val="3615612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3097FD1-80B2-48DF-8654-9B8CBCC23FEC}" type="slidenum">
              <a:rPr lang="fr-FR" smtClean="0"/>
              <a:pPr/>
              <a:t>38</a:t>
            </a:fld>
            <a:endParaRPr lang="fr-FR" dirty="0"/>
          </a:p>
        </p:txBody>
      </p:sp>
    </p:spTree>
    <p:extLst>
      <p:ext uri="{BB962C8B-B14F-4D97-AF65-F5344CB8AC3E}">
        <p14:creationId xmlns:p14="http://schemas.microsoft.com/office/powerpoint/2010/main" val="41031802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3097FD1-80B2-48DF-8654-9B8CBCC23FEC}" type="slidenum">
              <a:rPr lang="fr-FR" smtClean="0"/>
              <a:pPr/>
              <a:t>39</a:t>
            </a:fld>
            <a:endParaRPr lang="fr-FR" dirty="0"/>
          </a:p>
        </p:txBody>
      </p:sp>
    </p:spTree>
    <p:extLst>
      <p:ext uri="{BB962C8B-B14F-4D97-AF65-F5344CB8AC3E}">
        <p14:creationId xmlns:p14="http://schemas.microsoft.com/office/powerpoint/2010/main" val="2619460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03097FD1-80B2-48DF-8654-9B8CBCC23FEC}" type="slidenum">
              <a:rPr lang="fr-FR" smtClean="0"/>
              <a:pPr/>
              <a:t>4</a:t>
            </a:fld>
            <a:endParaRPr lang="fr-FR"/>
          </a:p>
        </p:txBody>
      </p:sp>
    </p:spTree>
    <p:extLst>
      <p:ext uri="{BB962C8B-B14F-4D97-AF65-F5344CB8AC3E}">
        <p14:creationId xmlns:p14="http://schemas.microsoft.com/office/powerpoint/2010/main" val="38975636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3097FD1-80B2-48DF-8654-9B8CBCC23FEC}" type="slidenum">
              <a:rPr lang="fr-FR" smtClean="0"/>
              <a:pPr/>
              <a:t>40</a:t>
            </a:fld>
            <a:endParaRPr lang="fr-FR" dirty="0"/>
          </a:p>
        </p:txBody>
      </p:sp>
    </p:spTree>
    <p:extLst>
      <p:ext uri="{BB962C8B-B14F-4D97-AF65-F5344CB8AC3E}">
        <p14:creationId xmlns:p14="http://schemas.microsoft.com/office/powerpoint/2010/main" val="30991820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3097FD1-80B2-48DF-8654-9B8CBCC23FEC}" type="slidenum">
              <a:rPr lang="fr-FR" smtClean="0"/>
              <a:pPr/>
              <a:t>41</a:t>
            </a:fld>
            <a:endParaRPr lang="fr-FR" dirty="0"/>
          </a:p>
        </p:txBody>
      </p:sp>
    </p:spTree>
    <p:extLst>
      <p:ext uri="{BB962C8B-B14F-4D97-AF65-F5344CB8AC3E}">
        <p14:creationId xmlns:p14="http://schemas.microsoft.com/office/powerpoint/2010/main" val="303466202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03097FD1-80B2-48DF-8654-9B8CBCC23FEC}" type="slidenum">
              <a:rPr lang="fr-FR" smtClean="0"/>
              <a:pPr/>
              <a:t>42</a:t>
            </a:fld>
            <a:endParaRPr lang="fr-FR"/>
          </a:p>
        </p:txBody>
      </p:sp>
    </p:spTree>
    <p:extLst>
      <p:ext uri="{BB962C8B-B14F-4D97-AF65-F5344CB8AC3E}">
        <p14:creationId xmlns:p14="http://schemas.microsoft.com/office/powerpoint/2010/main" val="11354407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defTabSz="907530">
              <a:defRPr/>
            </a:pPr>
            <a:fld id="{03097FD1-80B2-48DF-8654-9B8CBCC23FEC}" type="slidenum">
              <a:rPr lang="fr-FR">
                <a:solidFill>
                  <a:prstClr val="black"/>
                </a:solidFill>
                <a:latin typeface="Calibri"/>
              </a:rPr>
              <a:pPr defTabSz="907530">
                <a:defRPr/>
              </a:pPr>
              <a:t>43</a:t>
            </a:fld>
            <a:endParaRPr lang="fr-FR">
              <a:solidFill>
                <a:prstClr val="black"/>
              </a:solidFill>
              <a:latin typeface="Calibri"/>
            </a:endParaRPr>
          </a:p>
        </p:txBody>
      </p:sp>
    </p:spTree>
    <p:extLst>
      <p:ext uri="{BB962C8B-B14F-4D97-AF65-F5344CB8AC3E}">
        <p14:creationId xmlns:p14="http://schemas.microsoft.com/office/powerpoint/2010/main" val="17908715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03097FD1-80B2-48DF-8654-9B8CBCC23FEC}" type="slidenum">
              <a:rPr lang="fr-FR" smtClean="0"/>
              <a:pPr/>
              <a:t>44</a:t>
            </a:fld>
            <a:endParaRPr lang="fr-FR"/>
          </a:p>
        </p:txBody>
      </p:sp>
    </p:spTree>
    <p:extLst>
      <p:ext uri="{BB962C8B-B14F-4D97-AF65-F5344CB8AC3E}">
        <p14:creationId xmlns:p14="http://schemas.microsoft.com/office/powerpoint/2010/main" val="2324166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defTabSz="907530">
              <a:defRPr/>
            </a:pPr>
            <a:fld id="{03097FD1-80B2-48DF-8654-9B8CBCC23FEC}" type="slidenum">
              <a:rPr lang="fr-FR">
                <a:solidFill>
                  <a:prstClr val="black"/>
                </a:solidFill>
                <a:latin typeface="Calibri"/>
              </a:rPr>
              <a:pPr defTabSz="907530">
                <a:defRPr/>
              </a:pPr>
              <a:t>5</a:t>
            </a:fld>
            <a:endParaRPr lang="fr-FR">
              <a:solidFill>
                <a:prstClr val="black"/>
              </a:solidFill>
              <a:latin typeface="Calibri"/>
            </a:endParaRPr>
          </a:p>
        </p:txBody>
      </p:sp>
    </p:spTree>
    <p:extLst>
      <p:ext uri="{BB962C8B-B14F-4D97-AF65-F5344CB8AC3E}">
        <p14:creationId xmlns:p14="http://schemas.microsoft.com/office/powerpoint/2010/main" val="2255966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err="1"/>
              <a:t>Fonct</a:t>
            </a:r>
            <a:r>
              <a:rPr lang="fr-FR" dirty="0"/>
              <a:t> actuel </a:t>
            </a:r>
          </a:p>
          <a:p>
            <a:r>
              <a:rPr lang="fr-FR" dirty="0"/>
              <a:t>Pas de règle du jeu</a:t>
            </a:r>
          </a:p>
          <a:p>
            <a:r>
              <a:rPr lang="fr-FR" dirty="0"/>
              <a:t>Melle et </a:t>
            </a:r>
            <a:r>
              <a:rPr lang="fr-FR" dirty="0" err="1"/>
              <a:t>brioux</a:t>
            </a:r>
            <a:r>
              <a:rPr lang="fr-FR" dirty="0"/>
              <a:t> 500€ pour les 3 ans</a:t>
            </a:r>
          </a:p>
          <a:p>
            <a:r>
              <a:rPr lang="fr-FR" dirty="0"/>
              <a:t>Peintre rentré bail commercial</a:t>
            </a:r>
          </a:p>
          <a:p>
            <a:r>
              <a:rPr lang="fr-FR" dirty="0"/>
              <a:t>Naud </a:t>
            </a:r>
          </a:p>
          <a:p>
            <a:endParaRPr lang="fr-FR" dirty="0"/>
          </a:p>
        </p:txBody>
      </p:sp>
      <p:sp>
        <p:nvSpPr>
          <p:cNvPr id="4" name="Espace réservé du numéro de diapositive 3"/>
          <p:cNvSpPr>
            <a:spLocks noGrp="1"/>
          </p:cNvSpPr>
          <p:nvPr>
            <p:ph type="sldNum" sz="quarter" idx="10"/>
          </p:nvPr>
        </p:nvSpPr>
        <p:spPr/>
        <p:txBody>
          <a:bodyPr/>
          <a:lstStyle/>
          <a:p>
            <a:fld id="{03097FD1-80B2-48DF-8654-9B8CBCC23FEC}" type="slidenum">
              <a:rPr lang="fr-FR" smtClean="0"/>
              <a:pPr/>
              <a:t>6</a:t>
            </a:fld>
            <a:endParaRPr lang="fr-FR"/>
          </a:p>
        </p:txBody>
      </p:sp>
    </p:spTree>
    <p:extLst>
      <p:ext uri="{BB962C8B-B14F-4D97-AF65-F5344CB8AC3E}">
        <p14:creationId xmlns:p14="http://schemas.microsoft.com/office/powerpoint/2010/main" val="23678484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7</a:t>
            </a:fld>
            <a:endParaRPr lang="fr-FR">
              <a:solidFill>
                <a:prstClr val="black"/>
              </a:solidFill>
              <a:latin typeface="Calibri"/>
            </a:endParaRPr>
          </a:p>
        </p:txBody>
      </p:sp>
    </p:spTree>
    <p:extLst>
      <p:ext uri="{BB962C8B-B14F-4D97-AF65-F5344CB8AC3E}">
        <p14:creationId xmlns:p14="http://schemas.microsoft.com/office/powerpoint/2010/main" val="2620436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910651">
              <a:defRPr/>
            </a:pPr>
            <a:fld id="{03097FD1-80B2-48DF-8654-9B8CBCC23FEC}" type="slidenum">
              <a:rPr lang="fr-FR">
                <a:solidFill>
                  <a:prstClr val="black"/>
                </a:solidFill>
                <a:latin typeface="Calibri"/>
              </a:rPr>
              <a:pPr defTabSz="910651">
                <a:defRPr/>
              </a:pPr>
              <a:t>8</a:t>
            </a:fld>
            <a:endParaRPr lang="fr-FR">
              <a:solidFill>
                <a:prstClr val="black"/>
              </a:solidFill>
              <a:latin typeface="Calibri"/>
            </a:endParaRPr>
          </a:p>
        </p:txBody>
      </p:sp>
    </p:spTree>
    <p:extLst>
      <p:ext uri="{BB962C8B-B14F-4D97-AF65-F5344CB8AC3E}">
        <p14:creationId xmlns:p14="http://schemas.microsoft.com/office/powerpoint/2010/main" val="1219058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Dans le cadre de la stratégie d’accueil au-delà de l’aménagement des ZAE =&gt;il y a le volet immobilier</a:t>
            </a:r>
          </a:p>
        </p:txBody>
      </p:sp>
      <p:sp>
        <p:nvSpPr>
          <p:cNvPr id="4" name="Espace réservé du numéro de diapositive 3"/>
          <p:cNvSpPr>
            <a:spLocks noGrp="1"/>
          </p:cNvSpPr>
          <p:nvPr>
            <p:ph type="sldNum" sz="quarter" idx="10"/>
          </p:nvPr>
        </p:nvSpPr>
        <p:spPr/>
        <p:txBody>
          <a:bodyPr/>
          <a:lstStyle/>
          <a:p>
            <a:fld id="{03097FD1-80B2-48DF-8654-9B8CBCC23FEC}" type="slidenum">
              <a:rPr lang="fr-FR" smtClean="0"/>
              <a:pPr/>
              <a:t>9</a:t>
            </a:fld>
            <a:endParaRPr lang="fr-FR"/>
          </a:p>
        </p:txBody>
      </p:sp>
    </p:spTree>
    <p:extLst>
      <p:ext uri="{BB962C8B-B14F-4D97-AF65-F5344CB8AC3E}">
        <p14:creationId xmlns:p14="http://schemas.microsoft.com/office/powerpoint/2010/main" val="3641043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10" name="Espace réservé de la date 9"/>
          <p:cNvSpPr>
            <a:spLocks noGrp="1"/>
          </p:cNvSpPr>
          <p:nvPr>
            <p:ph type="dt" sz="half" idx="10"/>
          </p:nvPr>
        </p:nvSpPr>
        <p:spPr/>
        <p:txBody>
          <a:bodyPr/>
          <a:lstStyle/>
          <a:p>
            <a:r>
              <a:rPr lang="fr-FR"/>
              <a:t>Bureau communautaire - 19 octobre 2023 </a:t>
            </a:r>
          </a:p>
        </p:txBody>
      </p:sp>
      <p:sp>
        <p:nvSpPr>
          <p:cNvPr id="11" name="Espace réservé du numéro de diapositive 10"/>
          <p:cNvSpPr>
            <a:spLocks noGrp="1"/>
          </p:cNvSpPr>
          <p:nvPr>
            <p:ph type="sldNum" sz="quarter" idx="11"/>
          </p:nvPr>
        </p:nvSpPr>
        <p:spPr/>
        <p:txBody>
          <a:bodyPr/>
          <a:lstStyle>
            <a:lvl1pPr>
              <a:defRPr/>
            </a:lvl1pPr>
          </a:lstStyle>
          <a:p>
            <a:r>
              <a:rPr lang="fr-FR"/>
              <a:t>2</a:t>
            </a:r>
          </a:p>
        </p:txBody>
      </p:sp>
      <p:sp>
        <p:nvSpPr>
          <p:cNvPr id="12" name="Espace réservé du pied de page 11"/>
          <p:cNvSpPr>
            <a:spLocks noGrp="1"/>
          </p:cNvSpPr>
          <p:nvPr>
            <p:ph type="ftr" sz="quarter" idx="12"/>
          </p:nvPr>
        </p:nvSpPr>
        <p:spPr/>
        <p:txBody>
          <a:bodyPr/>
          <a:lstStyle/>
          <a:p>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Bureau communautaire - 19 octobre 2023 </a:t>
            </a: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DD352F8-E6D5-40A5-90BA-A89BD40754D9}"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05980"/>
            <a:ext cx="2057400" cy="4388644"/>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05980"/>
            <a:ext cx="6019800" cy="4388644"/>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Bureau communautaire - 19 octobre 2023 </a:t>
            </a: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DD352F8-E6D5-40A5-90BA-A89BD40754D9}" type="slidenum">
              <a:rPr lang="fr-FR" smtClean="0"/>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166250" y="4746483"/>
            <a:ext cx="3322712" cy="273844"/>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1200">
                <a:solidFill>
                  <a:srgbClr val="C00000"/>
                </a:solidFill>
              </a:defRPr>
            </a:lvl1pPr>
          </a:lstStyle>
          <a:p>
            <a:r>
              <a:rPr lang="fr-FR"/>
              <a:t>Bureau communautaire - 19 octobre 2023 </a:t>
            </a:r>
            <a:endParaRPr lang="fr-FR" dirty="0"/>
          </a:p>
        </p:txBody>
      </p:sp>
      <p:sp>
        <p:nvSpPr>
          <p:cNvPr id="3" name="Espace réservé du texte 2">
            <a:extLst>
              <a:ext uri="{FF2B5EF4-FFF2-40B4-BE49-F238E27FC236}">
                <a16:creationId xmlns:a16="http://schemas.microsoft.com/office/drawing/2014/main" id="{64B17B94-4361-4AD9-D641-00CDD10FFF40}"/>
              </a:ext>
            </a:extLst>
          </p:cNvPr>
          <p:cNvSpPr>
            <a:spLocks noGrp="1"/>
          </p:cNvSpPr>
          <p:nvPr>
            <p:ph type="body" sz="quarter" idx="13" hasCustomPrompt="1"/>
          </p:nvPr>
        </p:nvSpPr>
        <p:spPr>
          <a:xfrm>
            <a:off x="155865" y="882148"/>
            <a:ext cx="8763000" cy="3738562"/>
          </a:xfrm>
        </p:spPr>
        <p:txBody>
          <a:bodyPr/>
          <a:lstStyle>
            <a:lvl1pPr marL="0" indent="0">
              <a:buNone/>
              <a:defRPr sz="2300" b="1">
                <a:solidFill>
                  <a:srgbClr val="F99707"/>
                </a:solidFill>
              </a:defRPr>
            </a:lvl1pPr>
            <a:lvl2pPr marL="742950" indent="-285750">
              <a:buFont typeface="Arial" panose="020B0604020202020204" pitchFamily="34" charset="0"/>
              <a:buChar char="•"/>
              <a:defRPr sz="2000">
                <a:solidFill>
                  <a:schemeClr val="bg1"/>
                </a:solidFill>
              </a:defRPr>
            </a:lvl2pPr>
            <a:lvl3pPr marL="1143000" indent="-228600">
              <a:buFont typeface="Wingdings" panose="05000000000000000000" pitchFamily="2" charset="2"/>
              <a:buChar char="ü"/>
              <a:defRPr sz="1800">
                <a:solidFill>
                  <a:schemeClr val="bg1"/>
                </a:solidFill>
              </a:defRPr>
            </a:lvl3pPr>
            <a:lvl4pPr>
              <a:defRPr sz="1800">
                <a:solidFill>
                  <a:schemeClr val="bg1"/>
                </a:solidFill>
              </a:defRPr>
            </a:lvl4pPr>
            <a:lvl5pPr>
              <a:defRPr sz="1800">
                <a:solidFill>
                  <a:schemeClr val="bg1"/>
                </a:solidFill>
              </a:defRPr>
            </a:lvl5pPr>
          </a:lstStyle>
          <a:p>
            <a:pPr lvl="0"/>
            <a:r>
              <a:rPr lang="fr-FR" dirty="0"/>
              <a:t>Cliquez pour modifier le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Espace réservé du texte 6">
            <a:extLst>
              <a:ext uri="{FF2B5EF4-FFF2-40B4-BE49-F238E27FC236}">
                <a16:creationId xmlns:a16="http://schemas.microsoft.com/office/drawing/2014/main" id="{B5D3278C-71D9-943B-E202-B0F8446DB05F}"/>
              </a:ext>
            </a:extLst>
          </p:cNvPr>
          <p:cNvSpPr>
            <a:spLocks noGrp="1"/>
          </p:cNvSpPr>
          <p:nvPr>
            <p:ph type="body" sz="quarter" idx="14" hasCustomPrompt="1"/>
          </p:nvPr>
        </p:nvSpPr>
        <p:spPr>
          <a:xfrm>
            <a:off x="138113" y="69850"/>
            <a:ext cx="8815387" cy="631825"/>
          </a:xfrm>
        </p:spPr>
        <p:txBody>
          <a:bodyPr>
            <a:noAutofit/>
          </a:bodyPr>
          <a:lstStyle>
            <a:lvl1pPr marL="0" indent="0">
              <a:buNone/>
              <a:defRPr sz="2800" b="1">
                <a:solidFill>
                  <a:srgbClr val="F99707"/>
                </a:solidFill>
                <a:latin typeface="+mn-lt"/>
              </a:defRPr>
            </a:lvl1pPr>
            <a:lvl2pPr>
              <a:defRPr>
                <a:solidFill>
                  <a:srgbClr val="F99707"/>
                </a:solidFill>
              </a:defRPr>
            </a:lvl2pPr>
            <a:lvl3pPr>
              <a:defRPr>
                <a:solidFill>
                  <a:srgbClr val="F99707"/>
                </a:solidFill>
              </a:defRPr>
            </a:lvl3pPr>
            <a:lvl4pPr>
              <a:defRPr>
                <a:solidFill>
                  <a:srgbClr val="F99707"/>
                </a:solidFill>
              </a:defRPr>
            </a:lvl4pPr>
            <a:lvl5pPr>
              <a:defRPr>
                <a:solidFill>
                  <a:srgbClr val="F99707"/>
                </a:solidFill>
              </a:defRPr>
            </a:lvl5pPr>
          </a:lstStyle>
          <a:p>
            <a:pPr lvl="0"/>
            <a:r>
              <a:rPr lang="fr-FR" dirty="0"/>
              <a:t>Cliquez pour modifier le texte du masque</a:t>
            </a:r>
          </a:p>
        </p:txBody>
      </p:sp>
      <p:sp>
        <p:nvSpPr>
          <p:cNvPr id="9" name="Espace réservé du numéro de diapositive 8">
            <a:extLst>
              <a:ext uri="{FF2B5EF4-FFF2-40B4-BE49-F238E27FC236}">
                <a16:creationId xmlns:a16="http://schemas.microsoft.com/office/drawing/2014/main" id="{4B4EED87-0FEC-3338-E3E3-2C8FBA644101}"/>
              </a:ext>
            </a:extLst>
          </p:cNvPr>
          <p:cNvSpPr>
            <a:spLocks noGrp="1"/>
          </p:cNvSpPr>
          <p:nvPr>
            <p:ph type="sldNum" sz="quarter" idx="15"/>
          </p:nvPr>
        </p:nvSpPr>
        <p:spPr>
          <a:xfrm>
            <a:off x="5655040" y="4751464"/>
            <a:ext cx="648072" cy="273844"/>
          </a:xfrm>
        </p:spPr>
        <p:txBody>
          <a:bodyPr/>
          <a:lstStyle/>
          <a:p>
            <a:fld id="{7DD352F8-E6D5-40A5-90BA-A89BD40754D9}" type="slidenum">
              <a:rPr lang="fr-FR" smtClean="0"/>
              <a:pPr/>
              <a:t>‹N°›</a:t>
            </a:fld>
            <a:endParaRPr lang="fr-FR" dirty="0"/>
          </a:p>
        </p:txBody>
      </p:sp>
    </p:spTree>
    <p:extLst>
      <p:ext uri="{BB962C8B-B14F-4D97-AF65-F5344CB8AC3E}">
        <p14:creationId xmlns:p14="http://schemas.microsoft.com/office/powerpoint/2010/main" val="40175495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8613"/>
            <a:ext cx="7772400" cy="1101725"/>
          </a:xfrm>
        </p:spPr>
        <p:txBody>
          <a:bodyPr/>
          <a:lstStyle/>
          <a:p>
            <a:r>
              <a:rPr lang="fr-FR"/>
              <a:t>Cliquez pour modifier le style du titre</a:t>
            </a:r>
          </a:p>
        </p:txBody>
      </p:sp>
      <p:sp>
        <p:nvSpPr>
          <p:cNvPr id="3" name="Sous-titr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r>
              <a:rPr lang="fr-FR"/>
              <a:t>Bureau communautaire - 19 octobre 2023 </a:t>
            </a:r>
            <a:endParaRPr lang="fr-FR" dirty="0"/>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91B5A3F-553E-4E9E-9C7E-D016CC66133E}" type="slidenum">
              <a:rPr lang="fr-FR" smtClean="0"/>
              <a:pPr/>
              <a:t>‹N°›</a:t>
            </a:fld>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Bureau communautaire - 19 octobre 2023 </a:t>
            </a:r>
            <a:endParaRPr lang="fr-FR" dirty="0"/>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91B5A3F-553E-4E9E-9C7E-D016CC66133E}" type="slidenum">
              <a:rPr lang="fr-FR" smtClean="0"/>
              <a:pPr/>
              <a:t>‹N°›</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3305175"/>
            <a:ext cx="7772400" cy="1022350"/>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r>
              <a:rPr lang="fr-FR"/>
              <a:t>Bureau communautaire - 19 octobre 2023 </a:t>
            </a:r>
            <a:endParaRPr lang="fr-FR" dirty="0"/>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91B5A3F-553E-4E9E-9C7E-D016CC66133E}" type="slidenum">
              <a:rPr lang="fr-FR" smtClean="0"/>
              <a:pPr/>
              <a:t>‹N°›</a:t>
            </a:fld>
            <a:endParaRPr 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Bureau communautaire - 19 octobre 2023 </a:t>
            </a:r>
            <a:endParaRPr lang="fr-FR" dirty="0"/>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91B5A3F-553E-4E9E-9C7E-D016CC66133E}" type="slidenum">
              <a:rPr lang="fr-FR" smtClean="0"/>
              <a:pPr/>
              <a:t>‹N°›</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Bureau communautaire - 19 octobre 2023 </a:t>
            </a:r>
            <a:endParaRPr lang="fr-FR" dirty="0"/>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91B5A3F-553E-4E9E-9C7E-D016CC66133E}" type="slidenum">
              <a:rPr lang="fr-FR" smtClean="0"/>
              <a:pPr/>
              <a:t>‹N°›</a:t>
            </a:fld>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2"/>
          <p:cNvSpPr>
            <a:spLocks noGrp="1"/>
          </p:cNvSpPr>
          <p:nvPr>
            <p:ph type="dt" sz="half" idx="10"/>
          </p:nvPr>
        </p:nvSpPr>
        <p:spPr/>
        <p:txBody>
          <a:bodyPr/>
          <a:lstStyle/>
          <a:p>
            <a:r>
              <a:rPr lang="fr-FR"/>
              <a:t>Bureau communautaire - 19 octobre 2023 </a:t>
            </a:r>
            <a:endParaRPr lang="fr-FR" dirty="0"/>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91B5A3F-553E-4E9E-9C7E-D016CC66133E}" type="slidenum">
              <a:rPr lang="fr-FR" smtClean="0"/>
              <a:pPr/>
              <a:t>‹N°›</a:t>
            </a:fld>
            <a:endParaRPr 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Bureau communautaire - 19 octobre 2023 </a:t>
            </a:r>
            <a:endParaRPr lang="fr-FR" dirty="0"/>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91B5A3F-553E-4E9E-9C7E-D016CC66133E}"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a:xfrm>
            <a:off x="457200" y="4767264"/>
            <a:ext cx="3322712" cy="273844"/>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a:solidFill>
                  <a:srgbClr val="C00000"/>
                </a:solidFill>
              </a:defRPr>
            </a:lvl1pPr>
          </a:lstStyle>
          <a:p>
            <a:r>
              <a:rPr lang="fr-FR"/>
              <a:t>Bureau communautaire - 19 octobre 2023 </a:t>
            </a:r>
            <a:endParaRPr lang="fr-FR" dirty="0"/>
          </a:p>
        </p:txBody>
      </p:sp>
      <p:sp>
        <p:nvSpPr>
          <p:cNvPr id="5" name="Espace réservé du pied de page 4"/>
          <p:cNvSpPr>
            <a:spLocks noGrp="1"/>
          </p:cNvSpPr>
          <p:nvPr>
            <p:ph type="ftr" sz="quarter" idx="11"/>
          </p:nvPr>
        </p:nvSpPr>
        <p:spPr>
          <a:xfrm>
            <a:off x="3851920" y="4767264"/>
            <a:ext cx="3312368" cy="273844"/>
          </a:xfrm>
        </p:spPr>
        <p:txBody>
          <a:bodyPr/>
          <a:lstStyle>
            <a:lvl1pPr>
              <a:defRPr>
                <a:ln>
                  <a:solidFill>
                    <a:schemeClr val="accent1"/>
                  </a:solidFill>
                </a:ln>
                <a:solidFill>
                  <a:schemeClr val="bg1"/>
                </a:solidFill>
              </a:defRPr>
            </a:lvl1pPr>
          </a:lstStyle>
          <a:p>
            <a:endParaRPr lang="fr-FR"/>
          </a:p>
        </p:txBody>
      </p:sp>
      <p:sp>
        <p:nvSpPr>
          <p:cNvPr id="6" name="Espace réservé du numéro de diapositive 5"/>
          <p:cNvSpPr>
            <a:spLocks noGrp="1"/>
          </p:cNvSpPr>
          <p:nvPr>
            <p:ph type="sldNum" sz="quarter" idx="12"/>
          </p:nvPr>
        </p:nvSpPr>
        <p:spPr>
          <a:xfrm>
            <a:off x="7236296" y="4767264"/>
            <a:ext cx="648072" cy="273844"/>
          </a:xfrm>
        </p:spPr>
        <p:txBody>
          <a:bodyPr/>
          <a:lstStyle>
            <a:lvl1pPr>
              <a:defRPr>
                <a:solidFill>
                  <a:srgbClr val="C00000"/>
                </a:solidFill>
              </a:defRPr>
            </a:lvl1pPr>
          </a:lstStyle>
          <a:p>
            <a:fld id="{7DD352F8-E6D5-40A5-90BA-A89BD40754D9}" type="slidenum">
              <a:rPr lang="fr-FR" smtClean="0"/>
              <a:pPr/>
              <a:t>‹N°›</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3008313" cy="871537"/>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r>
              <a:rPr lang="fr-FR"/>
              <a:t>Bureau communautaire - 19 octobre 2023 </a:t>
            </a:r>
            <a:endParaRPr lang="fr-FR" dirty="0"/>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91B5A3F-553E-4E9E-9C7E-D016CC66133E}" type="slidenum">
              <a:rPr lang="fr-FR" smtClean="0"/>
              <a:pPr/>
              <a:t>‹N°›</a:t>
            </a:fld>
            <a:endParaRPr lang="fr-F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3600450"/>
            <a:ext cx="5486400" cy="425450"/>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r>
              <a:rPr lang="fr-FR"/>
              <a:t>Bureau communautaire - 19 octobre 2023 </a:t>
            </a:r>
            <a:endParaRPr lang="fr-FR" dirty="0"/>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91B5A3F-553E-4E9E-9C7E-D016CC66133E}" type="slidenum">
              <a:rPr lang="fr-FR" smtClean="0"/>
              <a:pPr/>
              <a:t>‹N°›</a:t>
            </a:fld>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Bureau communautaire - 19 octobre 2023 </a:t>
            </a:r>
            <a:endParaRPr lang="fr-FR" dirty="0"/>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91B5A3F-553E-4E9E-9C7E-D016CC66133E}" type="slidenum">
              <a:rPr lang="fr-FR" smtClean="0"/>
              <a:pPr/>
              <a:t>‹N°›</a:t>
            </a:fld>
            <a:endParaRPr 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06375"/>
            <a:ext cx="2057400" cy="4387850"/>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06375"/>
            <a:ext cx="6019800" cy="43878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Bureau communautaire - 19 octobre 2023 </a:t>
            </a:r>
            <a:endParaRPr lang="fr-FR" dirty="0"/>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91B5A3F-553E-4E9E-9C7E-D016CC66133E}" type="slidenum">
              <a:rPr lang="fr-FR" smtClean="0"/>
              <a:pPr/>
              <a:t>‹N°›</a:t>
            </a:fld>
            <a:endParaRPr lang="fr-F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10" name="Espace réservé de la date 9"/>
          <p:cNvSpPr>
            <a:spLocks noGrp="1"/>
          </p:cNvSpPr>
          <p:nvPr>
            <p:ph type="dt" sz="half" idx="10"/>
          </p:nvPr>
        </p:nvSpPr>
        <p:spPr/>
        <p:txBody>
          <a:bodyPr/>
          <a:lstStyle/>
          <a:p>
            <a:r>
              <a:rPr lang="fr-FR"/>
              <a:t>Bureau communautaire - 19 octobre 2023 </a:t>
            </a:r>
          </a:p>
        </p:txBody>
      </p:sp>
      <p:sp>
        <p:nvSpPr>
          <p:cNvPr id="11" name="Espace réservé du numéro de diapositive 10"/>
          <p:cNvSpPr>
            <a:spLocks noGrp="1"/>
          </p:cNvSpPr>
          <p:nvPr>
            <p:ph type="sldNum" sz="quarter" idx="11"/>
          </p:nvPr>
        </p:nvSpPr>
        <p:spPr/>
        <p:txBody>
          <a:bodyPr/>
          <a:lstStyle>
            <a:lvl1pPr>
              <a:defRPr/>
            </a:lvl1pPr>
          </a:lstStyle>
          <a:p>
            <a:r>
              <a:rPr lang="fr-FR"/>
              <a:t>2</a:t>
            </a:r>
          </a:p>
        </p:txBody>
      </p:sp>
      <p:sp>
        <p:nvSpPr>
          <p:cNvPr id="12" name="Espace réservé du pied de page 11"/>
          <p:cNvSpPr>
            <a:spLocks noGrp="1"/>
          </p:cNvSpPr>
          <p:nvPr>
            <p:ph type="ftr" sz="quarter" idx="12"/>
          </p:nvPr>
        </p:nvSpPr>
        <p:spPr/>
        <p:txBody>
          <a:bodyPr/>
          <a:lstStyle/>
          <a:p>
            <a:endParaRPr lang="fr-FR"/>
          </a:p>
        </p:txBody>
      </p:sp>
    </p:spTree>
    <p:extLst>
      <p:ext uri="{BB962C8B-B14F-4D97-AF65-F5344CB8AC3E}">
        <p14:creationId xmlns:p14="http://schemas.microsoft.com/office/powerpoint/2010/main" val="29942602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Bureau communautaire - 19 octobre 2023 </a:t>
            </a: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DD352F8-E6D5-40A5-90BA-A89BD40754D9}" type="slidenum">
              <a:rPr lang="fr-FR" smtClean="0"/>
              <a:pPr/>
              <a:t>‹N°›</a:t>
            </a:fld>
            <a:endParaRPr lang="fr-FR"/>
          </a:p>
        </p:txBody>
      </p:sp>
    </p:spTree>
    <p:extLst>
      <p:ext uri="{BB962C8B-B14F-4D97-AF65-F5344CB8AC3E}">
        <p14:creationId xmlns:p14="http://schemas.microsoft.com/office/powerpoint/2010/main" val="11057133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3305176"/>
            <a:ext cx="7772400" cy="1021556"/>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r>
              <a:rPr lang="fr-FR"/>
              <a:t>Bureau communautaire - 19 octobre 2023 </a:t>
            </a: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DD352F8-E6D5-40A5-90BA-A89BD40754D9}" type="slidenum">
              <a:rPr lang="fr-FR" smtClean="0"/>
              <a:pPr/>
              <a:t>‹N°›</a:t>
            </a:fld>
            <a:endParaRPr lang="fr-FR"/>
          </a:p>
        </p:txBody>
      </p:sp>
    </p:spTree>
    <p:extLst>
      <p:ext uri="{BB962C8B-B14F-4D97-AF65-F5344CB8AC3E}">
        <p14:creationId xmlns:p14="http://schemas.microsoft.com/office/powerpoint/2010/main" val="21031190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Bureau communautaire - 19 octobre 2023 </a:t>
            </a: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DD352F8-E6D5-40A5-90BA-A89BD40754D9}" type="slidenum">
              <a:rPr lang="fr-FR" smtClean="0"/>
              <a:pPr/>
              <a:t>‹N°›</a:t>
            </a:fld>
            <a:endParaRPr lang="fr-FR"/>
          </a:p>
        </p:txBody>
      </p:sp>
    </p:spTree>
    <p:extLst>
      <p:ext uri="{BB962C8B-B14F-4D97-AF65-F5344CB8AC3E}">
        <p14:creationId xmlns:p14="http://schemas.microsoft.com/office/powerpoint/2010/main" val="12111843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Bureau communautaire - 19 octobre 2023 </a:t>
            </a: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lvl1pPr>
              <a:defRPr>
                <a:solidFill>
                  <a:srgbClr val="FF0000"/>
                </a:solidFill>
              </a:defRPr>
            </a:lvl1pPr>
          </a:lstStyle>
          <a:p>
            <a:fld id="{7DD352F8-E6D5-40A5-90BA-A89BD40754D9}" type="slidenum">
              <a:rPr lang="fr-FR" smtClean="0"/>
              <a:pPr/>
              <a:t>‹N°›</a:t>
            </a:fld>
            <a:endParaRPr lang="fr-FR" dirty="0"/>
          </a:p>
        </p:txBody>
      </p:sp>
    </p:spTree>
    <p:extLst>
      <p:ext uri="{BB962C8B-B14F-4D97-AF65-F5344CB8AC3E}">
        <p14:creationId xmlns:p14="http://schemas.microsoft.com/office/powerpoint/2010/main" val="31573653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Bureau communautaire - 19 octobre 2023 </a:t>
            </a: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DD352F8-E6D5-40A5-90BA-A89BD40754D9}" type="slidenum">
              <a:rPr lang="fr-FR" smtClean="0"/>
              <a:pPr/>
              <a:t>‹N°›</a:t>
            </a:fld>
            <a:endParaRPr lang="fr-FR"/>
          </a:p>
        </p:txBody>
      </p:sp>
    </p:spTree>
    <p:extLst>
      <p:ext uri="{BB962C8B-B14F-4D97-AF65-F5344CB8AC3E}">
        <p14:creationId xmlns:p14="http://schemas.microsoft.com/office/powerpoint/2010/main" val="331887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3305176"/>
            <a:ext cx="7772400" cy="1021556"/>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Bureau communautaire - 19 octobre 2023 </a:t>
            </a: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DD352F8-E6D5-40A5-90BA-A89BD40754D9}" type="slidenum">
              <a:rPr lang="fr-FR" smtClean="0"/>
              <a:pPr/>
              <a:t>‹N°›</a:t>
            </a:fld>
            <a:endParaRPr lang="fr-F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Bureau communautaire - 19 octobre 2023 </a:t>
            </a: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DD352F8-E6D5-40A5-90BA-A89BD40754D9}" type="slidenum">
              <a:rPr lang="fr-FR" smtClean="0"/>
              <a:pPr/>
              <a:t>‹N°›</a:t>
            </a:fld>
            <a:endParaRPr lang="fr-FR"/>
          </a:p>
        </p:txBody>
      </p:sp>
    </p:spTree>
    <p:extLst>
      <p:ext uri="{BB962C8B-B14F-4D97-AF65-F5344CB8AC3E}">
        <p14:creationId xmlns:p14="http://schemas.microsoft.com/office/powerpoint/2010/main" val="17209109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3" y="204787"/>
            <a:ext cx="3008313" cy="871538"/>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r>
              <a:rPr lang="fr-FR"/>
              <a:t>Bureau communautaire - 19 octobre 2023 </a:t>
            </a: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DD352F8-E6D5-40A5-90BA-A89BD40754D9}" type="slidenum">
              <a:rPr lang="fr-FR" smtClean="0"/>
              <a:pPr/>
              <a:t>‹N°›</a:t>
            </a:fld>
            <a:endParaRPr lang="fr-FR"/>
          </a:p>
        </p:txBody>
      </p:sp>
    </p:spTree>
    <p:extLst>
      <p:ext uri="{BB962C8B-B14F-4D97-AF65-F5344CB8AC3E}">
        <p14:creationId xmlns:p14="http://schemas.microsoft.com/office/powerpoint/2010/main" val="12394851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3600451"/>
            <a:ext cx="5486400" cy="425054"/>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r>
              <a:rPr lang="fr-FR"/>
              <a:t>Bureau communautaire - 19 octobre 2023 </a:t>
            </a: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DD352F8-E6D5-40A5-90BA-A89BD40754D9}" type="slidenum">
              <a:rPr lang="fr-FR" smtClean="0"/>
              <a:pPr/>
              <a:t>‹N°›</a:t>
            </a:fld>
            <a:endParaRPr lang="fr-FR"/>
          </a:p>
        </p:txBody>
      </p:sp>
    </p:spTree>
    <p:extLst>
      <p:ext uri="{BB962C8B-B14F-4D97-AF65-F5344CB8AC3E}">
        <p14:creationId xmlns:p14="http://schemas.microsoft.com/office/powerpoint/2010/main" val="27888866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Bureau communautaire - 19 octobre 2023 </a:t>
            </a: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DD352F8-E6D5-40A5-90BA-A89BD40754D9}" type="slidenum">
              <a:rPr lang="fr-FR" smtClean="0"/>
              <a:pPr/>
              <a:t>‹N°›</a:t>
            </a:fld>
            <a:endParaRPr lang="fr-FR"/>
          </a:p>
        </p:txBody>
      </p:sp>
    </p:spTree>
    <p:extLst>
      <p:ext uri="{BB962C8B-B14F-4D97-AF65-F5344CB8AC3E}">
        <p14:creationId xmlns:p14="http://schemas.microsoft.com/office/powerpoint/2010/main" val="35519897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05980"/>
            <a:ext cx="2057400" cy="4388644"/>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05980"/>
            <a:ext cx="6019800" cy="4388644"/>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Bureau communautaire - 19 octobre 2023 </a:t>
            </a: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DD352F8-E6D5-40A5-90BA-A89BD40754D9}" type="slidenum">
              <a:rPr lang="fr-FR" smtClean="0"/>
              <a:pPr/>
              <a:t>‹N°›</a:t>
            </a:fld>
            <a:endParaRPr lang="fr-FR"/>
          </a:p>
        </p:txBody>
      </p:sp>
    </p:spTree>
    <p:extLst>
      <p:ext uri="{BB962C8B-B14F-4D97-AF65-F5344CB8AC3E}">
        <p14:creationId xmlns:p14="http://schemas.microsoft.com/office/powerpoint/2010/main" val="1505518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Bureau communautaire - 19 octobre 2023 </a:t>
            </a: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DD352F8-E6D5-40A5-90BA-A89BD40754D9}"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Bureau communautaire - 19 octobre 2023 </a:t>
            </a: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DD352F8-E6D5-40A5-90BA-A89BD40754D9}"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Bureau communautaire - 19 octobre 2023 </a:t>
            </a: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DD352F8-E6D5-40A5-90BA-A89BD40754D9}"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Bureau communautaire - 19 octobre 2023 </a:t>
            </a: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DD352F8-E6D5-40A5-90BA-A89BD40754D9}"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3" y="204787"/>
            <a:ext cx="3008313" cy="871538"/>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Bureau communautaire - 19 octobre 2023 </a:t>
            </a: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DD352F8-E6D5-40A5-90BA-A89BD40754D9}"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3600451"/>
            <a:ext cx="5486400" cy="425054"/>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Bureau communautaire - 19 octobre 2023 </a:t>
            </a: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DD352F8-E6D5-40A5-90BA-A89BD40754D9}"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2.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email">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Bureau communautaire - 19 octobre 2023 </a:t>
            </a:r>
          </a:p>
        </p:txBody>
      </p:sp>
      <p:sp>
        <p:nvSpPr>
          <p:cNvPr id="5" name="Espace réservé du pied de page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DD352F8-E6D5-40A5-90BA-A89BD40754D9}"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732" r:id="rId12"/>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4767263"/>
            <a:ext cx="3394720" cy="274637"/>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ea typeface="Lato" panose="020F0502020204030203" pitchFamily="34" charset="0"/>
                <a:cs typeface="Lato" panose="020F0502020204030203" pitchFamily="34" charset="0"/>
              </a:defRPr>
            </a:lvl1pPr>
          </a:lstStyle>
          <a:p>
            <a:r>
              <a:rPr lang="fr-FR"/>
              <a:t>Bureau communautaire - 19 octobre 2023 </a:t>
            </a:r>
            <a:endParaRPr lang="fr-FR" dirty="0"/>
          </a:p>
        </p:txBody>
      </p:sp>
      <p:sp>
        <p:nvSpPr>
          <p:cNvPr id="5" name="Espace réservé du pied de page 4"/>
          <p:cNvSpPr>
            <a:spLocks noGrp="1"/>
          </p:cNvSpPr>
          <p:nvPr>
            <p:ph type="ftr" sz="quarter" idx="3"/>
          </p:nvPr>
        </p:nvSpPr>
        <p:spPr>
          <a:xfrm>
            <a:off x="3851920" y="4716047"/>
            <a:ext cx="3312368" cy="274637"/>
          </a:xfrm>
          <a:prstGeom prst="rect">
            <a:avLst/>
          </a:prstGeom>
          <a:solidFill>
            <a:schemeClr val="bg1"/>
          </a:solidFill>
          <a:ln>
            <a:solidFill>
              <a:schemeClr val="bg1"/>
            </a:solidFill>
          </a:ln>
        </p:spPr>
        <p:txBody>
          <a:bodyPr vert="horz" lIns="91440" tIns="45720" rIns="91440" bIns="45720" rtlCol="0" anchor="ctr"/>
          <a:lstStyle>
            <a:lvl1pPr algn="ctr">
              <a:defRPr sz="1200">
                <a:solidFill>
                  <a:srgbClr val="C00000"/>
                </a:solidFill>
              </a:defRPr>
            </a:lvl1pPr>
          </a:lstStyle>
          <a:p>
            <a:pPr algn="l"/>
            <a:endParaRPr lang="fr-FR"/>
          </a:p>
        </p:txBody>
      </p:sp>
      <p:sp>
        <p:nvSpPr>
          <p:cNvPr id="6" name="Espace réservé du numéro de diapositive 5"/>
          <p:cNvSpPr>
            <a:spLocks noGrp="1"/>
          </p:cNvSpPr>
          <p:nvPr>
            <p:ph type="sldNum" sz="quarter" idx="4"/>
          </p:nvPr>
        </p:nvSpPr>
        <p:spPr>
          <a:xfrm>
            <a:off x="7236296" y="4767263"/>
            <a:ext cx="72008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991B5A3F-553E-4E9E-9C7E-D016CC66133E}"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Bureau communautaire - 19 octobre 2023 </a:t>
            </a:r>
          </a:p>
        </p:txBody>
      </p:sp>
      <p:sp>
        <p:nvSpPr>
          <p:cNvPr id="5" name="Espace réservé du pied de page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DD352F8-E6D5-40A5-90BA-A89BD40754D9}" type="slidenum">
              <a:rPr lang="fr-FR" smtClean="0"/>
              <a:pPr/>
              <a:t>‹N°›</a:t>
            </a:fld>
            <a:endParaRPr lang="fr-FR"/>
          </a:p>
        </p:txBody>
      </p:sp>
    </p:spTree>
    <p:extLst>
      <p:ext uri="{BB962C8B-B14F-4D97-AF65-F5344CB8AC3E}">
        <p14:creationId xmlns:p14="http://schemas.microsoft.com/office/powerpoint/2010/main" val="374392314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9.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251520" y="4011910"/>
            <a:ext cx="3312368" cy="864096"/>
          </a:xfrm>
        </p:spPr>
        <p:txBody>
          <a:bodyPr>
            <a:normAutofit/>
          </a:bodyPr>
          <a:lstStyle/>
          <a:p>
            <a:pPr algn="l"/>
            <a:r>
              <a:rPr lang="fr-FR" sz="1600" b="1" dirty="0">
                <a:solidFill>
                  <a:schemeClr val="bg2"/>
                </a:solidFill>
                <a:latin typeface="Caviar Dreams" pitchFamily="34" charset="0"/>
                <a:cs typeface="Arial" pitchFamily="34" charset="0"/>
              </a:rPr>
              <a:t>Les Arcades, Melle</a:t>
            </a:r>
            <a:br>
              <a:rPr lang="fr-FR" sz="1600" b="1" dirty="0">
                <a:solidFill>
                  <a:schemeClr val="bg2"/>
                </a:solidFill>
                <a:latin typeface="Caviar Dreams" pitchFamily="34" charset="0"/>
                <a:cs typeface="Arial" pitchFamily="34" charset="0"/>
              </a:rPr>
            </a:br>
            <a:r>
              <a:rPr lang="fr-FR" sz="1600" b="1" dirty="0">
                <a:solidFill>
                  <a:schemeClr val="bg2"/>
                </a:solidFill>
                <a:latin typeface="Caviar Dreams" pitchFamily="34" charset="0"/>
                <a:cs typeface="Arial" pitchFamily="34" charset="0"/>
              </a:rPr>
              <a:t>Salle la </a:t>
            </a:r>
            <a:r>
              <a:rPr lang="fr-FR" sz="1600" b="1" dirty="0" err="1">
                <a:solidFill>
                  <a:schemeClr val="bg2"/>
                </a:solidFill>
                <a:latin typeface="Caviar Dreams" pitchFamily="34" charset="0"/>
                <a:cs typeface="Arial" pitchFamily="34" charset="0"/>
              </a:rPr>
              <a:t>Béronne</a:t>
            </a:r>
            <a:endParaRPr lang="fr-FR" sz="1600" b="1" dirty="0">
              <a:solidFill>
                <a:schemeClr val="bg2"/>
              </a:solidFill>
              <a:latin typeface="Caviar Dreams" pitchFamily="34" charset="0"/>
              <a:cs typeface="Arial" pitchFamily="34" charset="0"/>
            </a:endParaRPr>
          </a:p>
        </p:txBody>
      </p:sp>
      <p:sp>
        <p:nvSpPr>
          <p:cNvPr id="4" name="Sous-titre 2"/>
          <p:cNvSpPr txBox="1">
            <a:spLocks/>
          </p:cNvSpPr>
          <p:nvPr/>
        </p:nvSpPr>
        <p:spPr>
          <a:xfrm>
            <a:off x="3826933" y="2009552"/>
            <a:ext cx="5317067" cy="2105247"/>
          </a:xfrm>
          <a:prstGeom prst="rect">
            <a:avLst/>
          </a:prstGeom>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fr-FR" sz="3600" b="1" dirty="0">
                <a:solidFill>
                  <a:srgbClr val="FFFFFF"/>
                </a:solidFill>
                <a:latin typeface="Caviar Dreams" pitchFamily="34" charset="0"/>
                <a:ea typeface="Lato" pitchFamily="34" charset="0"/>
                <a:cs typeface="Lato" pitchFamily="34" charset="0"/>
              </a:rPr>
              <a:t>Bureau</a:t>
            </a:r>
            <a:r>
              <a:rPr kumimoji="0" lang="fr-FR" sz="3600" b="1" i="0" u="none" strike="noStrike" kern="1200" cap="none" spc="0" normalizeH="0" baseline="0" noProof="0" dirty="0">
                <a:ln>
                  <a:noFill/>
                </a:ln>
                <a:solidFill>
                  <a:srgbClr val="FFFFFF"/>
                </a:solidFill>
                <a:effectLst/>
                <a:uLnTx/>
                <a:uFillTx/>
                <a:latin typeface="Caviar Dreams" pitchFamily="34" charset="0"/>
                <a:ea typeface="Lato" pitchFamily="34" charset="0"/>
                <a:cs typeface="Lato" pitchFamily="34" charset="0"/>
              </a:rPr>
              <a:t> </a:t>
            </a:r>
            <a:r>
              <a:rPr lang="fr-FR" sz="3600" b="1" dirty="0">
                <a:solidFill>
                  <a:srgbClr val="FFFFFF"/>
                </a:solidFill>
                <a:latin typeface="Caviar Dreams" pitchFamily="34" charset="0"/>
                <a:ea typeface="Lato" pitchFamily="34" charset="0"/>
                <a:cs typeface="Lato" pitchFamily="34" charset="0"/>
              </a:rPr>
              <a:t>communautaire</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fr-FR" sz="3600" b="1" dirty="0">
                <a:solidFill>
                  <a:srgbClr val="FFFFFF"/>
                </a:solidFill>
                <a:latin typeface="Caviar Dreams" pitchFamily="34" charset="0"/>
                <a:ea typeface="Lato" pitchFamily="34" charset="0"/>
                <a:cs typeface="Lato" pitchFamily="34" charset="0"/>
              </a:rPr>
              <a:t>du 19 octobre 2023</a:t>
            </a:r>
            <a:endParaRPr kumimoji="0" lang="fr-FR" sz="3600" b="1" i="0" u="none" strike="noStrike" kern="1200" cap="none" spc="0" normalizeH="0" baseline="0" noProof="0" dirty="0">
              <a:ln>
                <a:noFill/>
              </a:ln>
              <a:solidFill>
                <a:srgbClr val="FFFFFF"/>
              </a:solidFill>
              <a:effectLst/>
              <a:uLnTx/>
              <a:uFillTx/>
              <a:latin typeface="Caviar Dreams" pitchFamily="34" charset="0"/>
              <a:ea typeface="Lato" pitchFamily="34" charset="0"/>
              <a:cs typeface="Lato"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479684" y="704330"/>
            <a:ext cx="8611849" cy="667797"/>
          </a:xfrm>
        </p:spPr>
        <p:txBody>
          <a:bodyPr anchor="t">
            <a:normAutofit fontScale="90000"/>
          </a:bodyPr>
          <a:lstStyle/>
          <a:p>
            <a:pPr algn="l"/>
            <a:r>
              <a:rPr lang="fr-FR" sz="1800" b="1" dirty="0">
                <a:solidFill>
                  <a:schemeClr val="tx2"/>
                </a:solidFill>
                <a:latin typeface="+mn-lt"/>
                <a:ea typeface="SimSun;宋体"/>
                <a:cs typeface="Times New Roman" panose="02020603050405020304" pitchFamily="18" charset="0"/>
              </a:rPr>
              <a:t>2</a:t>
            </a:r>
            <a:r>
              <a:rPr lang="fr-FR" sz="1800" b="1" dirty="0">
                <a:solidFill>
                  <a:schemeClr val="tx2"/>
                </a:solidFill>
                <a:latin typeface="+mn-lt"/>
                <a:cs typeface="Times New Roman" panose="02020603050405020304" pitchFamily="18" charset="0"/>
              </a:rPr>
              <a:t>. Ateliers Relais - Règlement de fonctionnement et approbation des tarifs</a:t>
            </a:r>
            <a:br>
              <a:rPr lang="fr-FR" sz="2200" b="1" dirty="0">
                <a:solidFill>
                  <a:schemeClr val="accent1"/>
                </a:solidFill>
                <a:latin typeface="+mn-lt"/>
                <a:cs typeface="Times New Roman" panose="02020603050405020304" pitchFamily="18" charset="0"/>
              </a:rPr>
            </a:br>
            <a:br>
              <a:rPr lang="fr-FR" b="1" dirty="0">
                <a:solidFill>
                  <a:schemeClr val="bg2"/>
                </a:solidFill>
                <a:latin typeface="Caviar Dreams" pitchFamily="34" charset="0"/>
              </a:rPr>
            </a:br>
            <a:br>
              <a:rPr lang="fr-FR" b="1" i="1" dirty="0">
                <a:solidFill>
                  <a:schemeClr val="bg2"/>
                </a:solidFill>
                <a:latin typeface="Lato" pitchFamily="34" charset="0"/>
                <a:ea typeface="Lato" pitchFamily="34" charset="0"/>
                <a:cs typeface="Lato" pitchFamily="34" charset="0"/>
              </a:rPr>
            </a:br>
            <a:endParaRPr lang="fr-FR" b="1" dirty="0">
              <a:solidFill>
                <a:srgbClr val="432918"/>
              </a:solidFill>
              <a:latin typeface="Caviar Dreams" pitchFamily="34" charset="0"/>
            </a:endParaRPr>
          </a:p>
        </p:txBody>
      </p:sp>
      <p:sp>
        <p:nvSpPr>
          <p:cNvPr id="10" name="Espace réservé du contenu 9"/>
          <p:cNvSpPr>
            <a:spLocks noGrp="1"/>
          </p:cNvSpPr>
          <p:nvPr>
            <p:ph idx="1"/>
          </p:nvPr>
        </p:nvSpPr>
        <p:spPr>
          <a:xfrm>
            <a:off x="382250" y="1086787"/>
            <a:ext cx="8229600" cy="3194805"/>
          </a:xfrm>
        </p:spPr>
        <p:txBody>
          <a:bodyPr>
            <a:normAutofit/>
          </a:bodyPr>
          <a:lstStyle/>
          <a:p>
            <a:pPr marL="0" indent="0" algn="l">
              <a:buNone/>
            </a:pPr>
            <a:endParaRPr lang="fr-FR" sz="2000" b="1" i="0" u="none" strike="noStrike" baseline="0" dirty="0">
              <a:solidFill>
                <a:schemeClr val="bg1"/>
              </a:solidFill>
              <a:latin typeface="DejaVuSans"/>
            </a:endParaRPr>
          </a:p>
          <a:p>
            <a:pPr marL="0" indent="0" algn="l">
              <a:buNone/>
            </a:pPr>
            <a:endParaRPr lang="fr-FR" sz="2000" b="1" dirty="0">
              <a:solidFill>
                <a:schemeClr val="bg1"/>
              </a:solidFill>
              <a:latin typeface="DejaVuSans"/>
            </a:endParaRPr>
          </a:p>
          <a:p>
            <a:pPr marL="0" indent="0" algn="l">
              <a:buNone/>
            </a:pPr>
            <a:r>
              <a:rPr lang="fr-FR" sz="2000" b="1" i="0" u="none" strike="noStrike" baseline="0" dirty="0">
                <a:solidFill>
                  <a:schemeClr val="bg1"/>
                </a:solidFill>
              </a:rPr>
              <a:t>Le bureau communautaire est invité à :</a:t>
            </a:r>
          </a:p>
          <a:p>
            <a:pPr algn="l"/>
            <a:r>
              <a:rPr lang="fr-FR" sz="2000" b="1" i="0" u="none" strike="noStrike" baseline="0" dirty="0">
                <a:solidFill>
                  <a:schemeClr val="bg1"/>
                </a:solidFill>
              </a:rPr>
              <a:t>APPROUVER les tarifs, tel que présenté ci-dessus.</a:t>
            </a:r>
          </a:p>
          <a:p>
            <a:pPr algn="l"/>
            <a:r>
              <a:rPr lang="fr-FR" sz="2000" b="1" i="0" u="none" strike="noStrike" baseline="0" dirty="0">
                <a:solidFill>
                  <a:schemeClr val="bg1"/>
                </a:solidFill>
              </a:rPr>
              <a:t>ADOPTER le règlement de fonctionnement des Ateliers Relais.</a:t>
            </a:r>
            <a:endParaRPr lang="fr-FR" sz="2000" b="1" dirty="0">
              <a:solidFill>
                <a:schemeClr val="bg1"/>
              </a:solidFill>
              <a:ea typeface="Lato" pitchFamily="34" charset="0"/>
              <a:cs typeface="Lato" pitchFamily="34" charset="0"/>
            </a:endParaRPr>
          </a:p>
        </p:txBody>
      </p:sp>
      <p:cxnSp>
        <p:nvCxnSpPr>
          <p:cNvPr id="5" name="Connecteur droit 4"/>
          <p:cNvCxnSpPr>
            <a:cxnSpLocks/>
            <a:stCxn id="4" idx="1"/>
          </p:cNvCxnSpPr>
          <p:nvPr/>
        </p:nvCxnSpPr>
        <p:spPr>
          <a:xfrm flipH="1">
            <a:off x="3243263" y="4874894"/>
            <a:ext cx="4101045" cy="111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251520" y="4731990"/>
            <a:ext cx="3312368" cy="276999"/>
          </a:xfrm>
          <a:prstGeom prst="rect">
            <a:avLst/>
          </a:prstGeom>
          <a:noFill/>
        </p:spPr>
        <p:txBody>
          <a:bodyPr wrap="square" rtlCol="0">
            <a:spAutoFit/>
          </a:bodyPr>
          <a:lstStyle/>
          <a:p>
            <a:r>
              <a:rPr lang="fr-FR" sz="1200" i="1" dirty="0">
                <a:solidFill>
                  <a:schemeClr val="tx2"/>
                </a:solidFill>
                <a:latin typeface="Lato" pitchFamily="34" charset="0"/>
                <a:ea typeface="Lato" pitchFamily="34" charset="0"/>
                <a:cs typeface="Lato" pitchFamily="34" charset="0"/>
              </a:rPr>
              <a:t>Bureau communautaire - 19 octobre 2023</a:t>
            </a:r>
          </a:p>
        </p:txBody>
      </p:sp>
      <p:sp>
        <p:nvSpPr>
          <p:cNvPr id="2" name="Titre 8">
            <a:extLst>
              <a:ext uri="{FF2B5EF4-FFF2-40B4-BE49-F238E27FC236}">
                <a16:creationId xmlns:a16="http://schemas.microsoft.com/office/drawing/2014/main" id="{EC9B2844-EB2F-774E-DD16-CC05B01733B5}"/>
              </a:ext>
            </a:extLst>
          </p:cNvPr>
          <p:cNvSpPr txBox="1">
            <a:spLocks/>
          </p:cNvSpPr>
          <p:nvPr/>
        </p:nvSpPr>
        <p:spPr>
          <a:xfrm>
            <a:off x="307648" y="0"/>
            <a:ext cx="8728847" cy="777713"/>
          </a:xfrm>
          <a:prstGeom prst="rect">
            <a:avLst/>
          </a:prstGeom>
        </p:spPr>
        <p:txBody>
          <a:bodyPr vert="horz" lIns="91440" tIns="45720" rIns="91440" bIns="45720" rtlCol="0" anchor="t">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4000" b="1">
                <a:solidFill>
                  <a:schemeClr val="tx2"/>
                </a:solidFill>
                <a:latin typeface="Caviar Dreams" pitchFamily="34" charset="0"/>
                <a:cs typeface="Arial" pitchFamily="34" charset="0"/>
              </a:rPr>
              <a:t>Attractivité économique et touristique</a:t>
            </a:r>
            <a:br>
              <a:rPr lang="fr-FR" sz="4000" b="1">
                <a:solidFill>
                  <a:srgbClr val="E44506"/>
                </a:solidFill>
                <a:latin typeface="Caviar Dreams" pitchFamily="34" charset="0"/>
                <a:cs typeface="Arial" pitchFamily="34" charset="0"/>
              </a:rPr>
            </a:br>
            <a:r>
              <a:rPr lang="fr-FR" sz="1600" b="1">
                <a:solidFill>
                  <a:schemeClr val="bg2"/>
                </a:solidFill>
                <a:latin typeface="Caviar Dreams" pitchFamily="34" charset="0"/>
                <a:cs typeface="Arial" pitchFamily="34" charset="0"/>
              </a:rPr>
              <a:t>- </a:t>
            </a:r>
            <a:r>
              <a:rPr lang="fr-FR" sz="1600" b="1" i="1">
                <a:solidFill>
                  <a:schemeClr val="bg2"/>
                </a:solidFill>
                <a:latin typeface="Lato" pitchFamily="34" charset="0"/>
                <a:ea typeface="Lato" pitchFamily="34" charset="0"/>
                <a:cs typeface="Lato" pitchFamily="34" charset="0"/>
              </a:rPr>
              <a:t>Intervention de Monsieur </a:t>
            </a:r>
            <a:r>
              <a:rPr lang="fr-FR" sz="1600" b="1" i="1">
                <a:solidFill>
                  <a:schemeClr val="tx2">
                    <a:lumMod val="50000"/>
                  </a:schemeClr>
                </a:solidFill>
                <a:latin typeface="Lato" pitchFamily="34" charset="0"/>
                <a:ea typeface="Lato" pitchFamily="34" charset="0"/>
                <a:cs typeface="Lato" pitchFamily="34" charset="0"/>
              </a:rPr>
              <a:t>Nicolas RAGOT</a:t>
            </a:r>
            <a:endParaRPr lang="fr-FR" sz="1400" b="1" dirty="0">
              <a:solidFill>
                <a:srgbClr val="432918"/>
              </a:solidFill>
              <a:latin typeface="Caviar Dreams" pitchFamily="34" charset="0"/>
            </a:endParaRPr>
          </a:p>
        </p:txBody>
      </p:sp>
      <p:sp>
        <p:nvSpPr>
          <p:cNvPr id="4" name="Espace réservé du numéro de diapositive 3">
            <a:extLst>
              <a:ext uri="{FF2B5EF4-FFF2-40B4-BE49-F238E27FC236}">
                <a16:creationId xmlns:a16="http://schemas.microsoft.com/office/drawing/2014/main" id="{72E96D33-4D52-2B9C-17DF-2E39E7DF6059}"/>
              </a:ext>
            </a:extLst>
          </p:cNvPr>
          <p:cNvSpPr>
            <a:spLocks noGrp="1"/>
          </p:cNvSpPr>
          <p:nvPr>
            <p:ph type="sldNum" sz="quarter" idx="12"/>
          </p:nvPr>
        </p:nvSpPr>
        <p:spPr>
          <a:xfrm>
            <a:off x="7344308" y="4737972"/>
            <a:ext cx="648072" cy="273844"/>
          </a:xfrm>
        </p:spPr>
        <p:txBody>
          <a:bodyPr/>
          <a:lstStyle/>
          <a:p>
            <a:fld id="{7DD352F8-E6D5-40A5-90BA-A89BD40754D9}" type="slidenum">
              <a:rPr lang="fr-FR" smtClean="0"/>
              <a:pPr/>
              <a:t>10</a:t>
            </a:fld>
            <a:endParaRPr lang="fr-FR" dirty="0"/>
          </a:p>
        </p:txBody>
      </p:sp>
    </p:spTree>
    <p:extLst>
      <p:ext uri="{BB962C8B-B14F-4D97-AF65-F5344CB8AC3E}">
        <p14:creationId xmlns:p14="http://schemas.microsoft.com/office/powerpoint/2010/main" val="40740313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307648" y="0"/>
            <a:ext cx="8728847" cy="777713"/>
          </a:xfrm>
        </p:spPr>
        <p:txBody>
          <a:bodyPr anchor="t">
            <a:normAutofit fontScale="90000"/>
          </a:bodyPr>
          <a:lstStyle/>
          <a:p>
            <a:pPr algn="l"/>
            <a:r>
              <a:rPr lang="fr-FR" sz="4000" b="1" dirty="0">
                <a:solidFill>
                  <a:schemeClr val="tx2"/>
                </a:solidFill>
                <a:latin typeface="Caviar Dreams" pitchFamily="34" charset="0"/>
                <a:cs typeface="Arial" pitchFamily="34" charset="0"/>
              </a:rPr>
              <a:t>Attractivité économique et touristique</a:t>
            </a:r>
            <a:br>
              <a:rPr lang="fr-FR" sz="4000" b="1" dirty="0">
                <a:solidFill>
                  <a:srgbClr val="E44506"/>
                </a:solidFill>
                <a:latin typeface="Caviar Dreams" pitchFamily="34" charset="0"/>
                <a:cs typeface="Arial" pitchFamily="34" charset="0"/>
              </a:rPr>
            </a:br>
            <a:r>
              <a:rPr lang="fr-FR" sz="1600" b="1" dirty="0">
                <a:solidFill>
                  <a:schemeClr val="bg2"/>
                </a:solidFill>
                <a:latin typeface="Caviar Dreams" pitchFamily="34" charset="0"/>
                <a:cs typeface="Arial" pitchFamily="34" charset="0"/>
              </a:rPr>
              <a:t>- </a:t>
            </a:r>
            <a:r>
              <a:rPr lang="fr-FR" sz="1600" b="1" i="1" dirty="0">
                <a:solidFill>
                  <a:schemeClr val="bg2"/>
                </a:solidFill>
                <a:latin typeface="Lato" pitchFamily="34" charset="0"/>
                <a:ea typeface="Lato" pitchFamily="34" charset="0"/>
                <a:cs typeface="Lato" pitchFamily="34" charset="0"/>
              </a:rPr>
              <a:t>Intervention de Monsieur </a:t>
            </a:r>
            <a:r>
              <a:rPr lang="fr-FR" sz="1600" b="1" i="1" dirty="0">
                <a:solidFill>
                  <a:schemeClr val="tx2">
                    <a:lumMod val="50000"/>
                  </a:schemeClr>
                </a:solidFill>
                <a:latin typeface="Lato" pitchFamily="34" charset="0"/>
                <a:ea typeface="Lato" pitchFamily="34" charset="0"/>
                <a:cs typeface="Lato" pitchFamily="34" charset="0"/>
              </a:rPr>
              <a:t>Nicolas RAGOT</a:t>
            </a:r>
            <a:endParaRPr lang="fr-FR" sz="1400" b="1" dirty="0">
              <a:solidFill>
                <a:srgbClr val="432918"/>
              </a:solidFill>
              <a:latin typeface="Caviar Dreams" pitchFamily="34" charset="0"/>
            </a:endParaRPr>
          </a:p>
        </p:txBody>
      </p:sp>
      <p:sp>
        <p:nvSpPr>
          <p:cNvPr id="10" name="Espace réservé du contenu 9"/>
          <p:cNvSpPr>
            <a:spLocks noGrp="1"/>
          </p:cNvSpPr>
          <p:nvPr>
            <p:ph idx="1"/>
          </p:nvPr>
        </p:nvSpPr>
        <p:spPr>
          <a:xfrm>
            <a:off x="450056" y="815557"/>
            <a:ext cx="8315325" cy="4063624"/>
          </a:xfrm>
        </p:spPr>
        <p:txBody>
          <a:bodyPr vert="horz" lIns="91440" tIns="45720" rIns="91440" bIns="45720" rtlCol="0" anchor="t">
            <a:normAutofit/>
          </a:bodyPr>
          <a:lstStyle/>
          <a:p>
            <a:pPr marL="0" indent="0" algn="just">
              <a:spcBef>
                <a:spcPts val="0"/>
              </a:spcBef>
              <a:spcAft>
                <a:spcPts val="600"/>
              </a:spcAft>
              <a:buNone/>
              <a:tabLst>
                <a:tab pos="457189" algn="l"/>
              </a:tabLst>
            </a:pPr>
            <a:r>
              <a:rPr lang="fr-FR" sz="1800" b="1" dirty="0">
                <a:solidFill>
                  <a:schemeClr val="tx2"/>
                </a:solidFill>
                <a:ea typeface="SimSun;宋体"/>
                <a:cs typeface="Times New Roman" panose="02020603050405020304" pitchFamily="18" charset="0"/>
              </a:rPr>
              <a:t>3. Cession du bien immobilier localisé 2 rue de la Garenne à Lorigné au profit de l'EI MANUNTA</a:t>
            </a:r>
          </a:p>
          <a:p>
            <a:pPr marL="0" indent="0" algn="just">
              <a:buNone/>
            </a:pPr>
            <a:r>
              <a:rPr lang="fr-FR" sz="1800" b="1" u="sng" dirty="0">
                <a:solidFill>
                  <a:schemeClr val="tx2"/>
                </a:solidFill>
                <a:effectLst>
                  <a:outerShdw blurRad="38100" dist="38100" dir="2700000" algn="tl">
                    <a:srgbClr val="000000">
                      <a:alpha val="43137"/>
                    </a:srgbClr>
                  </a:outerShdw>
                </a:effectLst>
                <a:latin typeface="Lato" pitchFamily="34" charset="0"/>
                <a:ea typeface="Lato" pitchFamily="34" charset="0"/>
                <a:cs typeface="Lato" pitchFamily="34" charset="0"/>
              </a:rPr>
              <a:t>Contexte</a:t>
            </a:r>
            <a:r>
              <a:rPr lang="fr-FR" sz="1800" b="1" u="sng" dirty="0">
                <a:solidFill>
                  <a:schemeClr val="accent1"/>
                </a:solidFill>
                <a:effectLst>
                  <a:outerShdw blurRad="38100" dist="38100" dir="2700000" algn="tl">
                    <a:srgbClr val="000000">
                      <a:alpha val="43137"/>
                    </a:srgbClr>
                  </a:outerShdw>
                </a:effectLst>
                <a:latin typeface="Lato" pitchFamily="34" charset="0"/>
                <a:ea typeface="Lato" pitchFamily="34" charset="0"/>
                <a:cs typeface="Lato" pitchFamily="34" charset="0"/>
              </a:rPr>
              <a:t> </a:t>
            </a:r>
            <a:r>
              <a:rPr lang="fr-FR" sz="1800" dirty="0">
                <a:solidFill>
                  <a:schemeClr val="accent1"/>
                </a:solidFill>
                <a:latin typeface="Lato" pitchFamily="34" charset="0"/>
                <a:ea typeface="Lato" pitchFamily="34" charset="0"/>
                <a:cs typeface="Lato" pitchFamily="34" charset="0"/>
              </a:rPr>
              <a:t>:</a:t>
            </a:r>
            <a:r>
              <a:rPr lang="fr-FR" sz="1800" dirty="0">
                <a:solidFill>
                  <a:schemeClr val="accent1"/>
                </a:solidFill>
                <a:latin typeface="Lato" pitchFamily="34" charset="0"/>
                <a:ea typeface="Lato" pitchFamily="34" charset="0"/>
                <a:cs typeface="Times New Roman" panose="02020603050405020304" pitchFamily="18" charset="0"/>
              </a:rPr>
              <a:t> </a:t>
            </a:r>
            <a:r>
              <a:rPr lang="fr-FR" sz="1800" dirty="0">
                <a:solidFill>
                  <a:schemeClr val="bg1"/>
                </a:solidFill>
                <a:ea typeface="Lato" pitchFamily="34" charset="0"/>
                <a:cs typeface="Times New Roman" panose="02020603050405020304" pitchFamily="18" charset="0"/>
              </a:rPr>
              <a:t>Vente à la société MANUNTA Entreprise Individuelle, </a:t>
            </a:r>
            <a:r>
              <a:rPr lang="fr-FR" sz="1800" b="0" i="0" u="none" strike="noStrike" baseline="0" dirty="0">
                <a:solidFill>
                  <a:schemeClr val="bg1"/>
                </a:solidFill>
              </a:rPr>
              <a:t>actuellement locataire de ce bien depuis février 2023, d’un ensemble immobilier, cadastré ZB0156, situé 2 rue de la Garenne à Lorigné (79190)</a:t>
            </a:r>
          </a:p>
          <a:p>
            <a:pPr marL="0" indent="0" algn="just">
              <a:buNone/>
            </a:pPr>
            <a:endParaRPr lang="fr-FR" sz="1800" dirty="0">
              <a:solidFill>
                <a:schemeClr val="bg1"/>
              </a:solidFill>
              <a:ea typeface="SimSun;宋体"/>
              <a:cs typeface="Times New Roman" panose="02020603050405020304" pitchFamily="18" charset="0"/>
            </a:endParaRPr>
          </a:p>
          <a:p>
            <a:pPr marL="0" indent="0" algn="l">
              <a:buNone/>
            </a:pPr>
            <a:r>
              <a:rPr lang="fr-FR" sz="1800" b="1" u="sng" dirty="0">
                <a:solidFill>
                  <a:schemeClr val="tx2"/>
                </a:solidFill>
                <a:effectLst>
                  <a:outerShdw blurRad="38100" dist="38100" dir="2700000" algn="tl">
                    <a:srgbClr val="000000">
                      <a:alpha val="43137"/>
                    </a:srgbClr>
                  </a:outerShdw>
                </a:effectLst>
                <a:latin typeface="Lato" pitchFamily="34" charset="0"/>
                <a:ea typeface="Lato" pitchFamily="34" charset="0"/>
                <a:cs typeface="Lato" pitchFamily="34" charset="0"/>
              </a:rPr>
              <a:t>Surface :</a:t>
            </a:r>
            <a:r>
              <a:rPr lang="fr-FR" sz="1800" b="1" u="sng" dirty="0">
                <a:solidFill>
                  <a:schemeClr val="bg1"/>
                </a:solidFill>
                <a:effectLst>
                  <a:outerShdw blurRad="38100" dist="38100" dir="2700000" algn="tl">
                    <a:srgbClr val="000000">
                      <a:alpha val="43137"/>
                    </a:srgbClr>
                  </a:outerShdw>
                </a:effectLst>
                <a:latin typeface="Lato" pitchFamily="34" charset="0"/>
                <a:ea typeface="Lato" pitchFamily="34" charset="0"/>
                <a:cs typeface="Times New Roman" panose="02020603050405020304" pitchFamily="18" charset="0"/>
              </a:rPr>
              <a:t> </a:t>
            </a:r>
            <a:r>
              <a:rPr lang="fr-FR" sz="1800" dirty="0">
                <a:solidFill>
                  <a:schemeClr val="bg1"/>
                </a:solidFill>
                <a:latin typeface="Lato" pitchFamily="34" charset="0"/>
                <a:ea typeface="Lato" pitchFamily="34" charset="0"/>
                <a:cs typeface="Times New Roman" panose="02020603050405020304" pitchFamily="18" charset="0"/>
              </a:rPr>
              <a:t>1870 m² avec un bâtiment de 114 m²</a:t>
            </a:r>
          </a:p>
          <a:p>
            <a:pPr marL="0" indent="0" algn="l">
              <a:buNone/>
            </a:pPr>
            <a:endParaRPr lang="fr-FR" sz="1800" b="0" i="0" u="none" strike="noStrike" baseline="0" dirty="0">
              <a:solidFill>
                <a:schemeClr val="bg1"/>
              </a:solidFill>
              <a:latin typeface="DejaVuSans"/>
            </a:endParaRPr>
          </a:p>
          <a:p>
            <a:pPr marL="0" indent="0" algn="l">
              <a:buNone/>
            </a:pPr>
            <a:r>
              <a:rPr lang="fr-FR" sz="1800" b="1" u="sng" dirty="0">
                <a:solidFill>
                  <a:schemeClr val="tx2"/>
                </a:solidFill>
                <a:effectLst>
                  <a:outerShdw blurRad="38100" dist="38100" dir="2700000" algn="tl">
                    <a:srgbClr val="000000">
                      <a:alpha val="43137"/>
                    </a:srgbClr>
                  </a:outerShdw>
                </a:effectLst>
                <a:latin typeface="Lato" pitchFamily="34" charset="0"/>
                <a:ea typeface="Lato" pitchFamily="34" charset="0"/>
                <a:cs typeface="Lato" pitchFamily="34" charset="0"/>
              </a:rPr>
              <a:t>Objectif :</a:t>
            </a:r>
            <a:r>
              <a:rPr lang="fr-FR" sz="1800" dirty="0">
                <a:solidFill>
                  <a:schemeClr val="bg1"/>
                </a:solidFill>
                <a:effectLst>
                  <a:outerShdw blurRad="38100" dist="38100" dir="2700000" algn="tl">
                    <a:srgbClr val="000000">
                      <a:alpha val="43137"/>
                    </a:srgbClr>
                  </a:outerShdw>
                </a:effectLst>
                <a:latin typeface="DejaVuSans"/>
                <a:ea typeface="Lato" pitchFamily="34" charset="0"/>
                <a:cs typeface="Lato" pitchFamily="34" charset="0"/>
              </a:rPr>
              <a:t> </a:t>
            </a:r>
            <a:r>
              <a:rPr lang="fr-FR" sz="1800" dirty="0">
                <a:solidFill>
                  <a:schemeClr val="bg1"/>
                </a:solidFill>
                <a:ea typeface="Lato" pitchFamily="34" charset="0"/>
                <a:cs typeface="Lato" pitchFamily="34" charset="0"/>
              </a:rPr>
              <a:t>Permettre à la société de </a:t>
            </a:r>
            <a:r>
              <a:rPr lang="fr-FR" sz="1800" b="0" i="0" u="none" strike="noStrike" baseline="0" dirty="0">
                <a:solidFill>
                  <a:schemeClr val="bg1"/>
                </a:solidFill>
              </a:rPr>
              <a:t>développer son activité de paysagiste</a:t>
            </a:r>
          </a:p>
          <a:p>
            <a:pPr marL="0" indent="0" algn="l">
              <a:buNone/>
            </a:pPr>
            <a:endParaRPr lang="fr-FR" sz="1800" dirty="0">
              <a:solidFill>
                <a:schemeClr val="bg1"/>
              </a:solidFill>
              <a:ea typeface="SimSun;宋体"/>
              <a:cs typeface="Times New Roman" panose="02020603050405020304" pitchFamily="18" charset="0"/>
            </a:endParaRPr>
          </a:p>
          <a:p>
            <a:pPr marL="0" indent="0" algn="l">
              <a:buNone/>
            </a:pPr>
            <a:r>
              <a:rPr lang="fr-FR" sz="1800" b="1" u="sng" dirty="0">
                <a:solidFill>
                  <a:schemeClr val="tx2"/>
                </a:solidFill>
                <a:effectLst>
                  <a:outerShdw blurRad="38100" dist="38100" dir="2700000" algn="tl">
                    <a:srgbClr val="000000">
                      <a:alpha val="43137"/>
                    </a:srgbClr>
                  </a:outerShdw>
                </a:effectLst>
                <a:latin typeface="Lato" pitchFamily="34" charset="0"/>
                <a:ea typeface="Lato" pitchFamily="34" charset="0"/>
                <a:cs typeface="Lato" pitchFamily="34" charset="0"/>
              </a:rPr>
              <a:t>Prix : </a:t>
            </a:r>
            <a:r>
              <a:rPr lang="fr-FR" sz="1800" dirty="0">
                <a:solidFill>
                  <a:schemeClr val="bg1"/>
                </a:solidFill>
                <a:latin typeface="Lato" pitchFamily="34" charset="0"/>
                <a:ea typeface="Lato" pitchFamily="34" charset="0"/>
                <a:cs typeface="Lato" pitchFamily="34" charset="0"/>
              </a:rPr>
              <a:t>25 000 € hors taxes et hors frais</a:t>
            </a:r>
            <a:endParaRPr lang="fr-FR" sz="1800" b="1" dirty="0">
              <a:solidFill>
                <a:schemeClr val="bg1"/>
              </a:solidFill>
              <a:ea typeface="SimSun;宋体"/>
              <a:cs typeface="Times New Roman" panose="02020603050405020304" pitchFamily="18" charset="0"/>
            </a:endParaRP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11</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6816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307648" y="0"/>
            <a:ext cx="8728847" cy="777713"/>
          </a:xfrm>
        </p:spPr>
        <p:txBody>
          <a:bodyPr anchor="t">
            <a:normAutofit fontScale="90000"/>
          </a:bodyPr>
          <a:lstStyle/>
          <a:p>
            <a:pPr algn="l"/>
            <a:r>
              <a:rPr lang="fr-FR" sz="4000" b="1" dirty="0">
                <a:solidFill>
                  <a:schemeClr val="tx2"/>
                </a:solidFill>
                <a:latin typeface="Caviar Dreams" pitchFamily="34" charset="0"/>
                <a:cs typeface="Arial" pitchFamily="34" charset="0"/>
              </a:rPr>
              <a:t>Attractivité économique et touristique</a:t>
            </a:r>
            <a:br>
              <a:rPr lang="fr-FR" sz="4000" b="1" dirty="0">
                <a:solidFill>
                  <a:srgbClr val="E44506"/>
                </a:solidFill>
                <a:latin typeface="Caviar Dreams" pitchFamily="34" charset="0"/>
                <a:cs typeface="Arial" pitchFamily="34" charset="0"/>
              </a:rPr>
            </a:br>
            <a:r>
              <a:rPr lang="fr-FR" sz="1600" b="1" dirty="0">
                <a:solidFill>
                  <a:schemeClr val="bg2"/>
                </a:solidFill>
                <a:latin typeface="Caviar Dreams" pitchFamily="34" charset="0"/>
                <a:cs typeface="Arial" pitchFamily="34" charset="0"/>
              </a:rPr>
              <a:t>- </a:t>
            </a:r>
            <a:r>
              <a:rPr lang="fr-FR" sz="1600" b="1" i="1" dirty="0">
                <a:solidFill>
                  <a:schemeClr val="bg2"/>
                </a:solidFill>
                <a:latin typeface="Lato" pitchFamily="34" charset="0"/>
                <a:ea typeface="Lato" pitchFamily="34" charset="0"/>
                <a:cs typeface="Lato" pitchFamily="34" charset="0"/>
              </a:rPr>
              <a:t>Intervention de Monsieur </a:t>
            </a:r>
            <a:r>
              <a:rPr lang="fr-FR" sz="1600" b="1" i="1" dirty="0">
                <a:solidFill>
                  <a:schemeClr val="tx2">
                    <a:lumMod val="50000"/>
                  </a:schemeClr>
                </a:solidFill>
                <a:latin typeface="Lato" pitchFamily="34" charset="0"/>
                <a:ea typeface="Lato" pitchFamily="34" charset="0"/>
                <a:cs typeface="Lato" pitchFamily="34" charset="0"/>
              </a:rPr>
              <a:t>Nicolas RAGOT</a:t>
            </a:r>
            <a:endParaRPr lang="fr-FR" sz="1400" b="1" dirty="0">
              <a:solidFill>
                <a:srgbClr val="432918"/>
              </a:solidFill>
              <a:latin typeface="Caviar Dreams" pitchFamily="34" charset="0"/>
            </a:endParaRPr>
          </a:p>
        </p:txBody>
      </p:sp>
      <p:sp>
        <p:nvSpPr>
          <p:cNvPr id="10" name="Espace réservé du contenu 9"/>
          <p:cNvSpPr>
            <a:spLocks noGrp="1"/>
          </p:cNvSpPr>
          <p:nvPr>
            <p:ph idx="1"/>
          </p:nvPr>
        </p:nvSpPr>
        <p:spPr>
          <a:xfrm>
            <a:off x="450056" y="815557"/>
            <a:ext cx="8315325" cy="4063624"/>
          </a:xfrm>
        </p:spPr>
        <p:txBody>
          <a:bodyPr vert="horz" lIns="91440" tIns="45720" rIns="91440" bIns="45720" rtlCol="0" anchor="t">
            <a:normAutofit/>
          </a:bodyPr>
          <a:lstStyle/>
          <a:p>
            <a:pPr marL="0" indent="0" algn="just">
              <a:spcBef>
                <a:spcPts val="0"/>
              </a:spcBef>
              <a:spcAft>
                <a:spcPts val="600"/>
              </a:spcAft>
              <a:buNone/>
              <a:tabLst>
                <a:tab pos="457189" algn="l"/>
              </a:tabLst>
            </a:pPr>
            <a:r>
              <a:rPr lang="fr-FR" sz="1800" b="1" dirty="0">
                <a:solidFill>
                  <a:schemeClr val="tx2"/>
                </a:solidFill>
                <a:ea typeface="SimSun;宋体"/>
                <a:cs typeface="Times New Roman" panose="02020603050405020304" pitchFamily="18" charset="0"/>
              </a:rPr>
              <a:t>3. Cession du bien immobilier localisé 2 rue de la Garenne à Lorigné au profit de l'EI MANUNTA</a:t>
            </a:r>
          </a:p>
          <a:p>
            <a:pPr marL="0" indent="0" algn="just">
              <a:spcBef>
                <a:spcPts val="0"/>
              </a:spcBef>
              <a:spcAft>
                <a:spcPts val="600"/>
              </a:spcAft>
              <a:buNone/>
              <a:tabLst>
                <a:tab pos="457189" algn="l"/>
              </a:tabLst>
            </a:pPr>
            <a:endParaRPr lang="fr-FR" sz="1800" b="1" dirty="0">
              <a:solidFill>
                <a:schemeClr val="accent1"/>
              </a:solidFill>
              <a:ea typeface="SimSun;宋体"/>
              <a:cs typeface="Times New Roman" panose="02020603050405020304" pitchFamily="18" charset="0"/>
            </a:endParaRP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12</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9B4C495B-31F6-567E-55BD-A997D36CA47F}"/>
              </a:ext>
            </a:extLst>
          </p:cNvPr>
          <p:cNvPicPr>
            <a:picLocks noChangeAspect="1"/>
          </p:cNvPicPr>
          <p:nvPr/>
        </p:nvPicPr>
        <p:blipFill>
          <a:blip r:embed="rId3"/>
          <a:stretch>
            <a:fillRect/>
          </a:stretch>
        </p:blipFill>
        <p:spPr>
          <a:xfrm>
            <a:off x="586095" y="2018329"/>
            <a:ext cx="2621801" cy="1974678"/>
          </a:xfrm>
          <a:prstGeom prst="rect">
            <a:avLst/>
          </a:prstGeom>
        </p:spPr>
      </p:pic>
      <p:pic>
        <p:nvPicPr>
          <p:cNvPr id="7" name="Image 6">
            <a:extLst>
              <a:ext uri="{FF2B5EF4-FFF2-40B4-BE49-F238E27FC236}">
                <a16:creationId xmlns:a16="http://schemas.microsoft.com/office/drawing/2014/main" id="{5459223F-8CAE-B7F1-2625-4FAA724D513F}"/>
              </a:ext>
            </a:extLst>
          </p:cNvPr>
          <p:cNvPicPr>
            <a:picLocks noChangeAspect="1"/>
          </p:cNvPicPr>
          <p:nvPr/>
        </p:nvPicPr>
        <p:blipFill>
          <a:blip r:embed="rId4"/>
          <a:stretch>
            <a:fillRect/>
          </a:stretch>
        </p:blipFill>
        <p:spPr>
          <a:xfrm>
            <a:off x="3290340" y="2038807"/>
            <a:ext cx="2909285" cy="1954200"/>
          </a:xfrm>
          <a:prstGeom prst="rect">
            <a:avLst/>
          </a:prstGeom>
        </p:spPr>
      </p:pic>
      <p:pic>
        <p:nvPicPr>
          <p:cNvPr id="12" name="Image 11">
            <a:extLst>
              <a:ext uri="{FF2B5EF4-FFF2-40B4-BE49-F238E27FC236}">
                <a16:creationId xmlns:a16="http://schemas.microsoft.com/office/drawing/2014/main" id="{56165F04-8C54-0BD1-E437-0FBD43572BEF}"/>
              </a:ext>
            </a:extLst>
          </p:cNvPr>
          <p:cNvPicPr>
            <a:picLocks noChangeAspect="1"/>
          </p:cNvPicPr>
          <p:nvPr/>
        </p:nvPicPr>
        <p:blipFill>
          <a:blip r:embed="rId5"/>
          <a:stretch>
            <a:fillRect/>
          </a:stretch>
        </p:blipFill>
        <p:spPr>
          <a:xfrm>
            <a:off x="6300490" y="2002159"/>
            <a:ext cx="2547336" cy="1954200"/>
          </a:xfrm>
          <a:prstGeom prst="rect">
            <a:avLst/>
          </a:prstGeom>
        </p:spPr>
      </p:pic>
    </p:spTree>
    <p:extLst>
      <p:ext uri="{BB962C8B-B14F-4D97-AF65-F5344CB8AC3E}">
        <p14:creationId xmlns:p14="http://schemas.microsoft.com/office/powerpoint/2010/main" val="638081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307648" y="0"/>
            <a:ext cx="8728847" cy="777713"/>
          </a:xfrm>
        </p:spPr>
        <p:txBody>
          <a:bodyPr anchor="t">
            <a:normAutofit fontScale="90000"/>
          </a:bodyPr>
          <a:lstStyle/>
          <a:p>
            <a:pPr algn="l"/>
            <a:r>
              <a:rPr lang="fr-FR" sz="4000" b="1" dirty="0">
                <a:solidFill>
                  <a:schemeClr val="tx2"/>
                </a:solidFill>
                <a:latin typeface="Caviar Dreams" pitchFamily="34" charset="0"/>
                <a:cs typeface="Arial" pitchFamily="34" charset="0"/>
              </a:rPr>
              <a:t>Attractivité économique et touristique</a:t>
            </a:r>
            <a:br>
              <a:rPr lang="fr-FR" sz="4000" b="1" dirty="0">
                <a:solidFill>
                  <a:srgbClr val="E44506"/>
                </a:solidFill>
                <a:latin typeface="Caviar Dreams" pitchFamily="34" charset="0"/>
                <a:cs typeface="Arial" pitchFamily="34" charset="0"/>
              </a:rPr>
            </a:br>
            <a:r>
              <a:rPr lang="fr-FR" sz="1600" b="1" dirty="0">
                <a:solidFill>
                  <a:schemeClr val="bg2"/>
                </a:solidFill>
                <a:latin typeface="Caviar Dreams" pitchFamily="34" charset="0"/>
                <a:cs typeface="Arial" pitchFamily="34" charset="0"/>
              </a:rPr>
              <a:t>- </a:t>
            </a:r>
            <a:r>
              <a:rPr lang="fr-FR" sz="1600" b="1" i="1" dirty="0">
                <a:solidFill>
                  <a:schemeClr val="bg2"/>
                </a:solidFill>
                <a:latin typeface="Lato" pitchFamily="34" charset="0"/>
                <a:ea typeface="Lato" pitchFamily="34" charset="0"/>
                <a:cs typeface="Lato" pitchFamily="34" charset="0"/>
              </a:rPr>
              <a:t>Intervention de Monsieur </a:t>
            </a:r>
            <a:r>
              <a:rPr lang="fr-FR" sz="1600" b="1" i="1" dirty="0">
                <a:solidFill>
                  <a:schemeClr val="tx2">
                    <a:lumMod val="50000"/>
                  </a:schemeClr>
                </a:solidFill>
                <a:latin typeface="Lato" pitchFamily="34" charset="0"/>
                <a:ea typeface="Lato" pitchFamily="34" charset="0"/>
                <a:cs typeface="Lato" pitchFamily="34" charset="0"/>
              </a:rPr>
              <a:t>Nicolas RAGOT</a:t>
            </a:r>
            <a:endParaRPr lang="fr-FR" sz="1400" b="1" dirty="0">
              <a:solidFill>
                <a:srgbClr val="432918"/>
              </a:solidFill>
              <a:latin typeface="Caviar Dreams" pitchFamily="34" charset="0"/>
            </a:endParaRPr>
          </a:p>
        </p:txBody>
      </p:sp>
      <p:sp>
        <p:nvSpPr>
          <p:cNvPr id="10" name="Espace réservé du contenu 9"/>
          <p:cNvSpPr>
            <a:spLocks noGrp="1"/>
          </p:cNvSpPr>
          <p:nvPr>
            <p:ph idx="1"/>
          </p:nvPr>
        </p:nvSpPr>
        <p:spPr>
          <a:xfrm>
            <a:off x="450056" y="815557"/>
            <a:ext cx="8349170" cy="4063624"/>
          </a:xfrm>
        </p:spPr>
        <p:txBody>
          <a:bodyPr vert="horz" lIns="91440" tIns="45720" rIns="91440" bIns="45720" rtlCol="0" anchor="t">
            <a:normAutofit fontScale="85000" lnSpcReduction="10000"/>
          </a:bodyPr>
          <a:lstStyle/>
          <a:p>
            <a:pPr marL="0" indent="0" algn="just">
              <a:spcBef>
                <a:spcPts val="0"/>
              </a:spcBef>
              <a:spcAft>
                <a:spcPts val="600"/>
              </a:spcAft>
              <a:buNone/>
              <a:tabLst>
                <a:tab pos="457189" algn="l"/>
              </a:tabLst>
            </a:pPr>
            <a:r>
              <a:rPr lang="fr-FR" sz="2000" b="1" dirty="0">
                <a:solidFill>
                  <a:schemeClr val="tx2"/>
                </a:solidFill>
                <a:ea typeface="SimSun;宋体"/>
                <a:cs typeface="Times New Roman" panose="02020603050405020304" pitchFamily="18" charset="0"/>
              </a:rPr>
              <a:t>3. Cession du bien immobilier localisé 2 rue de la Garenne à Lorigné au profit de l'EI MANUNTA</a:t>
            </a:r>
          </a:p>
          <a:p>
            <a:pPr marL="0" indent="0" algn="just">
              <a:spcBef>
                <a:spcPts val="0"/>
              </a:spcBef>
              <a:spcAft>
                <a:spcPts val="600"/>
              </a:spcAft>
              <a:buNone/>
              <a:tabLst>
                <a:tab pos="457189" algn="l"/>
              </a:tabLst>
            </a:pPr>
            <a:r>
              <a:rPr lang="fr-FR" sz="2000" b="1" dirty="0">
                <a:solidFill>
                  <a:schemeClr val="bg1"/>
                </a:solidFill>
                <a:ea typeface="SimSun;宋体"/>
                <a:cs typeface="Times New Roman" panose="02020603050405020304" pitchFamily="18" charset="0"/>
              </a:rPr>
              <a:t>Le bureau communautaire est invité à :</a:t>
            </a:r>
          </a:p>
          <a:p>
            <a:pPr algn="just">
              <a:spcBef>
                <a:spcPts val="0"/>
              </a:spcBef>
              <a:spcAft>
                <a:spcPts val="600"/>
              </a:spcAft>
              <a:tabLst>
                <a:tab pos="457189" algn="l"/>
              </a:tabLst>
            </a:pPr>
            <a:r>
              <a:rPr lang="fr-FR" sz="2000" b="1" dirty="0">
                <a:solidFill>
                  <a:schemeClr val="bg1"/>
                </a:solidFill>
                <a:ea typeface="SimSun;宋体"/>
                <a:cs typeface="Times New Roman" panose="02020603050405020304" pitchFamily="18" charset="0"/>
              </a:rPr>
              <a:t>AUTORISER le président ou le vice-président délégué, à signer une promesse synallagmatique de vente sous conditions suspensives et clause de réitération d’un bien immobilier d’une superficie totale de 1870 m² avec un bâtiment de 114 m² implanté cadastrée ZB0156 au 2 rue de la Garenne à Lorigné (79190), à la société MANUNTA Entreprise individuelle, au prix de 25 000 € hors taxes – hors frais, ainsi que toutes autres pièces nécessaires à la réalisation de l’opération ;</a:t>
            </a:r>
          </a:p>
          <a:p>
            <a:pPr algn="just">
              <a:spcBef>
                <a:spcPts val="0"/>
              </a:spcBef>
              <a:spcAft>
                <a:spcPts val="600"/>
              </a:spcAft>
              <a:tabLst>
                <a:tab pos="457189" algn="l"/>
              </a:tabLst>
            </a:pPr>
            <a:r>
              <a:rPr lang="fr-FR" sz="2000" b="1" dirty="0">
                <a:solidFill>
                  <a:schemeClr val="bg1"/>
                </a:solidFill>
                <a:ea typeface="SimSun;宋体"/>
                <a:cs typeface="Times New Roman" panose="02020603050405020304" pitchFamily="18" charset="0"/>
              </a:rPr>
              <a:t>DECIDER d’inscrire les crédits correspondants au budget annexe Patrimoine économique 2023 ;</a:t>
            </a:r>
          </a:p>
          <a:p>
            <a:pPr algn="just">
              <a:spcBef>
                <a:spcPts val="0"/>
              </a:spcBef>
              <a:spcAft>
                <a:spcPts val="600"/>
              </a:spcAft>
              <a:tabLst>
                <a:tab pos="457189" algn="l"/>
              </a:tabLst>
            </a:pPr>
            <a:r>
              <a:rPr lang="fr-FR" sz="2000" b="1" dirty="0">
                <a:solidFill>
                  <a:schemeClr val="bg1"/>
                </a:solidFill>
                <a:ea typeface="SimSun;宋体"/>
                <a:cs typeface="Times New Roman" panose="02020603050405020304" pitchFamily="18" charset="0"/>
              </a:rPr>
              <a:t>AUTORISER le président ou le vice-président délégué à signer les actes de ventes authentiques sous conditions suspensives et clause de réitération, ainsi que tous documents relatifs qui seront dressés par le notaire désigné pour la transaction, étant précisé que les frais d’actes notariés seront à la charge de l’acquéreur.</a:t>
            </a: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13</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1371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307648" y="0"/>
            <a:ext cx="8728847" cy="777713"/>
          </a:xfrm>
        </p:spPr>
        <p:txBody>
          <a:bodyPr anchor="t">
            <a:normAutofit fontScale="90000"/>
          </a:bodyPr>
          <a:lstStyle/>
          <a:p>
            <a:pPr algn="l"/>
            <a:r>
              <a:rPr lang="fr-FR" sz="4000" b="1" dirty="0">
                <a:solidFill>
                  <a:schemeClr val="tx2"/>
                </a:solidFill>
                <a:latin typeface="Caviar Dreams" pitchFamily="34" charset="0"/>
                <a:cs typeface="Arial" pitchFamily="34" charset="0"/>
              </a:rPr>
              <a:t>Attractivité économique et touristique</a:t>
            </a:r>
            <a:br>
              <a:rPr lang="fr-FR" sz="4000" b="1" dirty="0">
                <a:solidFill>
                  <a:srgbClr val="E44506"/>
                </a:solidFill>
                <a:latin typeface="Caviar Dreams" pitchFamily="34" charset="0"/>
                <a:cs typeface="Arial" pitchFamily="34" charset="0"/>
              </a:rPr>
            </a:br>
            <a:r>
              <a:rPr lang="fr-FR" sz="1600" b="1" dirty="0">
                <a:solidFill>
                  <a:schemeClr val="bg2"/>
                </a:solidFill>
                <a:latin typeface="Caviar Dreams" pitchFamily="34" charset="0"/>
                <a:cs typeface="Arial" pitchFamily="34" charset="0"/>
              </a:rPr>
              <a:t>- </a:t>
            </a:r>
            <a:r>
              <a:rPr lang="fr-FR" sz="1600" b="1" i="1" dirty="0">
                <a:solidFill>
                  <a:schemeClr val="bg2"/>
                </a:solidFill>
                <a:latin typeface="Lato" pitchFamily="34" charset="0"/>
                <a:ea typeface="Lato" pitchFamily="34" charset="0"/>
                <a:cs typeface="Lato" pitchFamily="34" charset="0"/>
              </a:rPr>
              <a:t>Intervention de Monsieur </a:t>
            </a:r>
            <a:r>
              <a:rPr lang="fr-FR" sz="1600" b="1" i="1" dirty="0">
                <a:solidFill>
                  <a:schemeClr val="tx2">
                    <a:lumMod val="50000"/>
                  </a:schemeClr>
                </a:solidFill>
                <a:latin typeface="Lato" pitchFamily="34" charset="0"/>
                <a:ea typeface="Lato" pitchFamily="34" charset="0"/>
                <a:cs typeface="Lato" pitchFamily="34" charset="0"/>
              </a:rPr>
              <a:t>Nicolas RAGOT</a:t>
            </a:r>
            <a:endParaRPr lang="fr-FR" sz="1400" b="1" dirty="0">
              <a:solidFill>
                <a:srgbClr val="432918"/>
              </a:solidFill>
              <a:latin typeface="Caviar Dreams" pitchFamily="34" charset="0"/>
            </a:endParaRPr>
          </a:p>
        </p:txBody>
      </p:sp>
      <p:sp>
        <p:nvSpPr>
          <p:cNvPr id="10" name="Espace réservé du contenu 9"/>
          <p:cNvSpPr>
            <a:spLocks noGrp="1"/>
          </p:cNvSpPr>
          <p:nvPr>
            <p:ph idx="1"/>
          </p:nvPr>
        </p:nvSpPr>
        <p:spPr>
          <a:xfrm>
            <a:off x="450056" y="815556"/>
            <a:ext cx="8315325" cy="4132453"/>
          </a:xfrm>
        </p:spPr>
        <p:txBody>
          <a:bodyPr vert="horz" lIns="91440" tIns="45720" rIns="91440" bIns="45720" rtlCol="0" anchor="t">
            <a:normAutofit fontScale="85000" lnSpcReduction="10000"/>
          </a:bodyPr>
          <a:lstStyle/>
          <a:p>
            <a:pPr marL="0" indent="0" algn="just">
              <a:spcBef>
                <a:spcPts val="0"/>
              </a:spcBef>
              <a:spcAft>
                <a:spcPts val="600"/>
              </a:spcAft>
              <a:buNone/>
              <a:tabLst>
                <a:tab pos="457189" algn="l"/>
              </a:tabLst>
            </a:pPr>
            <a:r>
              <a:rPr lang="fr-FR" sz="2000" b="1" dirty="0">
                <a:solidFill>
                  <a:schemeClr val="tx2"/>
                </a:solidFill>
                <a:ea typeface="SimSun;宋体"/>
                <a:cs typeface="Times New Roman" panose="02020603050405020304" pitchFamily="18" charset="0"/>
              </a:rPr>
              <a:t>4. Fressines - ZAE La Croix Ganne - Cession parcelle ZD0173 </a:t>
            </a:r>
          </a:p>
          <a:p>
            <a:pPr marL="0" indent="0" algn="just">
              <a:buNone/>
            </a:pPr>
            <a:r>
              <a:rPr lang="fr-FR" sz="2000" b="1" u="sng" dirty="0">
                <a:solidFill>
                  <a:schemeClr val="tx2"/>
                </a:solidFill>
                <a:effectLst>
                  <a:outerShdw blurRad="38100" dist="38100" dir="2700000" algn="tl">
                    <a:srgbClr val="000000">
                      <a:alpha val="43137"/>
                    </a:srgbClr>
                  </a:outerShdw>
                </a:effectLst>
                <a:latin typeface="Lato" pitchFamily="34" charset="0"/>
                <a:ea typeface="Lato" pitchFamily="34" charset="0"/>
                <a:cs typeface="Lato" pitchFamily="34" charset="0"/>
              </a:rPr>
              <a:t>Contexte :</a:t>
            </a:r>
            <a:r>
              <a:rPr lang="fr-FR" sz="2000" dirty="0">
                <a:solidFill>
                  <a:schemeClr val="bg1"/>
                </a:solidFill>
                <a:latin typeface="Lato" pitchFamily="34" charset="0"/>
                <a:ea typeface="Lato" pitchFamily="34" charset="0"/>
                <a:cs typeface="Lato" pitchFamily="34" charset="0"/>
              </a:rPr>
              <a:t> Vente à la société FUMTECH d’un bien immobilier, cadastré ZD0173, situé dans le parc d’activité économique de la Croix Ganne à Fressines (79370) lui permettant d’implanter le siège social, l’entrepôt et les bureaux</a:t>
            </a:r>
            <a:endParaRPr lang="fr-FR" sz="2000" dirty="0">
              <a:solidFill>
                <a:schemeClr val="bg1"/>
              </a:solidFill>
              <a:ea typeface="SimSun;宋体"/>
              <a:cs typeface="Times New Roman" panose="02020603050405020304" pitchFamily="18" charset="0"/>
            </a:endParaRPr>
          </a:p>
          <a:p>
            <a:pPr marL="0" indent="0" algn="l">
              <a:buNone/>
            </a:pPr>
            <a:r>
              <a:rPr lang="fr-FR" sz="2000" b="1" u="sng" dirty="0">
                <a:solidFill>
                  <a:schemeClr val="tx2"/>
                </a:solidFill>
                <a:effectLst>
                  <a:outerShdw blurRad="38100" dist="38100" dir="2700000" algn="tl">
                    <a:srgbClr val="000000">
                      <a:alpha val="43137"/>
                    </a:srgbClr>
                  </a:outerShdw>
                </a:effectLst>
                <a:latin typeface="Lato" pitchFamily="34" charset="0"/>
                <a:ea typeface="Lato" pitchFamily="34" charset="0"/>
                <a:cs typeface="Lato" pitchFamily="34" charset="0"/>
              </a:rPr>
              <a:t>Surface :</a:t>
            </a:r>
            <a:r>
              <a:rPr lang="fr-FR" sz="2000" b="1" u="sng" dirty="0">
                <a:solidFill>
                  <a:schemeClr val="bg1"/>
                </a:solidFill>
                <a:effectLst>
                  <a:outerShdw blurRad="38100" dist="38100" dir="2700000" algn="tl">
                    <a:srgbClr val="000000">
                      <a:alpha val="43137"/>
                    </a:srgbClr>
                  </a:outerShdw>
                </a:effectLst>
                <a:latin typeface="Lato" pitchFamily="34" charset="0"/>
                <a:ea typeface="Lato" pitchFamily="34" charset="0"/>
                <a:cs typeface="Times New Roman" panose="02020603050405020304" pitchFamily="18" charset="0"/>
              </a:rPr>
              <a:t> </a:t>
            </a:r>
            <a:r>
              <a:rPr lang="fr-FR" sz="2000" dirty="0">
                <a:solidFill>
                  <a:schemeClr val="bg1"/>
                </a:solidFill>
                <a:latin typeface="Lato" pitchFamily="34" charset="0"/>
                <a:ea typeface="Lato" pitchFamily="34" charset="0"/>
                <a:cs typeface="Times New Roman" panose="02020603050405020304" pitchFamily="18" charset="0"/>
              </a:rPr>
              <a:t>1 880m²</a:t>
            </a:r>
          </a:p>
          <a:p>
            <a:pPr marL="0" indent="0" algn="l">
              <a:buNone/>
            </a:pPr>
            <a:r>
              <a:rPr lang="fr-FR" sz="2000" b="1" u="sng" dirty="0">
                <a:solidFill>
                  <a:schemeClr val="tx2"/>
                </a:solidFill>
                <a:effectLst>
                  <a:outerShdw blurRad="38100" dist="38100" dir="2700000" algn="tl">
                    <a:srgbClr val="000000">
                      <a:alpha val="43137"/>
                    </a:srgbClr>
                  </a:outerShdw>
                </a:effectLst>
                <a:latin typeface="Lato" pitchFamily="34" charset="0"/>
                <a:ea typeface="Lato" pitchFamily="34" charset="0"/>
                <a:cs typeface="Times New Roman" panose="02020603050405020304" pitchFamily="18" charset="0"/>
              </a:rPr>
              <a:t>Nature de l’activité de l’entreprise : </a:t>
            </a:r>
          </a:p>
          <a:p>
            <a:r>
              <a:rPr lang="fr-FR" sz="2000" dirty="0">
                <a:solidFill>
                  <a:schemeClr val="bg1"/>
                </a:solidFill>
                <a:latin typeface="Lato" pitchFamily="34" charset="0"/>
                <a:ea typeface="Lato" pitchFamily="34" charset="0"/>
                <a:cs typeface="Times New Roman" panose="02020603050405020304" pitchFamily="18" charset="0"/>
              </a:rPr>
              <a:t>Installation de conduit d’évacuation de la fumée ; </a:t>
            </a:r>
          </a:p>
          <a:p>
            <a:r>
              <a:rPr lang="fr-FR" sz="2000" dirty="0">
                <a:solidFill>
                  <a:schemeClr val="bg1"/>
                </a:solidFill>
                <a:latin typeface="Lato" pitchFamily="34" charset="0"/>
                <a:ea typeface="Lato" pitchFamily="34" charset="0"/>
                <a:cs typeface="Times New Roman" panose="02020603050405020304" pitchFamily="18" charset="0"/>
              </a:rPr>
              <a:t>vente et installation de poêles à bois</a:t>
            </a:r>
            <a:endParaRPr lang="fr-FR" sz="2000" b="0" i="0" u="none" strike="noStrike" baseline="0" dirty="0">
              <a:solidFill>
                <a:schemeClr val="bg1"/>
              </a:solidFill>
              <a:latin typeface="DejaVuSans"/>
            </a:endParaRPr>
          </a:p>
          <a:p>
            <a:pPr marL="0" indent="0" algn="l">
              <a:buNone/>
            </a:pPr>
            <a:r>
              <a:rPr lang="fr-FR" sz="2000" b="1" u="sng" dirty="0">
                <a:solidFill>
                  <a:schemeClr val="tx2"/>
                </a:solidFill>
                <a:effectLst>
                  <a:outerShdw blurRad="38100" dist="38100" dir="2700000" algn="tl">
                    <a:srgbClr val="000000">
                      <a:alpha val="43137"/>
                    </a:srgbClr>
                  </a:outerShdw>
                </a:effectLst>
                <a:latin typeface="Lato" pitchFamily="34" charset="0"/>
                <a:ea typeface="Lato" pitchFamily="34" charset="0"/>
                <a:cs typeface="Lato" pitchFamily="34" charset="0"/>
              </a:rPr>
              <a:t>Objectif : </a:t>
            </a:r>
            <a:r>
              <a:rPr lang="fr-FR" sz="2000" dirty="0">
                <a:solidFill>
                  <a:schemeClr val="bg1"/>
                </a:solidFill>
                <a:latin typeface="Lato" pitchFamily="34" charset="0"/>
                <a:ea typeface="Lato" pitchFamily="34" charset="0"/>
                <a:cs typeface="Lato" pitchFamily="34" charset="0"/>
              </a:rPr>
              <a:t>Permettre à la société de se rapprocher de son show room TURBO FONTE, implanté à Chauray</a:t>
            </a:r>
            <a:endParaRPr lang="fr-FR" sz="2000" i="0" strike="noStrike" baseline="0" dirty="0">
              <a:solidFill>
                <a:schemeClr val="bg1"/>
              </a:solidFill>
            </a:endParaRPr>
          </a:p>
          <a:p>
            <a:pPr marL="0" indent="0" algn="just">
              <a:buNone/>
            </a:pPr>
            <a:r>
              <a:rPr lang="fr-FR" sz="2000" b="1" u="sng" dirty="0">
                <a:solidFill>
                  <a:schemeClr val="tx2"/>
                </a:solidFill>
                <a:effectLst>
                  <a:outerShdw blurRad="38100" dist="38100" dir="2700000" algn="tl">
                    <a:srgbClr val="000000">
                      <a:alpha val="43137"/>
                    </a:srgbClr>
                  </a:outerShdw>
                </a:effectLst>
                <a:latin typeface="Lato" pitchFamily="34" charset="0"/>
                <a:ea typeface="Lato" pitchFamily="34" charset="0"/>
                <a:cs typeface="Lato" pitchFamily="34" charset="0"/>
              </a:rPr>
              <a:t>Réalisation du projet :</a:t>
            </a:r>
            <a:r>
              <a:rPr lang="fr-FR" sz="2000" i="0" strike="noStrike" baseline="0" dirty="0">
                <a:solidFill>
                  <a:schemeClr val="tx2"/>
                </a:solidFill>
              </a:rPr>
              <a:t> </a:t>
            </a:r>
            <a:r>
              <a:rPr lang="fr-FR" sz="2000" i="0" strike="noStrike" baseline="0" dirty="0">
                <a:solidFill>
                  <a:schemeClr val="bg1"/>
                </a:solidFill>
              </a:rPr>
              <a:t>Acquisition foncière portée par la SCI « URBA IMMO 79 » domicilié au 4 rue du lavoir 79370 FRESSINES, en cours de création</a:t>
            </a:r>
            <a:endParaRPr lang="fr-FR" sz="2000" dirty="0">
              <a:solidFill>
                <a:schemeClr val="bg1"/>
              </a:solidFill>
              <a:ea typeface="SimSun;宋体"/>
              <a:cs typeface="Times New Roman" panose="02020603050405020304" pitchFamily="18" charset="0"/>
            </a:endParaRPr>
          </a:p>
          <a:p>
            <a:pPr marL="0" indent="0" algn="just">
              <a:buNone/>
            </a:pPr>
            <a:r>
              <a:rPr lang="fr-FR" sz="2000" b="1" u="sng" dirty="0">
                <a:solidFill>
                  <a:schemeClr val="tx2"/>
                </a:solidFill>
                <a:effectLst>
                  <a:outerShdw blurRad="38100" dist="38100" dir="2700000" algn="tl">
                    <a:srgbClr val="000000">
                      <a:alpha val="43137"/>
                    </a:srgbClr>
                  </a:outerShdw>
                </a:effectLst>
                <a:latin typeface="Lato" pitchFamily="34" charset="0"/>
                <a:ea typeface="Lato" pitchFamily="34" charset="0"/>
                <a:cs typeface="Lato" pitchFamily="34" charset="0"/>
              </a:rPr>
              <a:t>Prix : </a:t>
            </a:r>
            <a:r>
              <a:rPr lang="fr-FR" sz="2000" dirty="0">
                <a:solidFill>
                  <a:schemeClr val="bg1"/>
                </a:solidFill>
                <a:latin typeface="Lato" pitchFamily="34" charset="0"/>
                <a:ea typeface="Lato" pitchFamily="34" charset="0"/>
                <a:cs typeface="Lato" pitchFamily="34" charset="0"/>
              </a:rPr>
              <a:t>25 000 € hors taxes et hors frais. La TVA applicable à cette cession sera de 20</a:t>
            </a:r>
            <a:r>
              <a:rPr lang="fr-FR" sz="2000" dirty="0">
                <a:solidFill>
                  <a:schemeClr val="bg1"/>
                </a:solidFill>
                <a:latin typeface="Calibri" panose="020F0502020204030204" pitchFamily="34" charset="0"/>
                <a:ea typeface="Lato" pitchFamily="34" charset="0"/>
                <a:cs typeface="Calibri" panose="020F0502020204030204" pitchFamily="34" charset="0"/>
              </a:rPr>
              <a:t> </a:t>
            </a:r>
            <a:r>
              <a:rPr lang="fr-FR" sz="2000" dirty="0">
                <a:solidFill>
                  <a:schemeClr val="bg1"/>
                </a:solidFill>
                <a:latin typeface="Lato" pitchFamily="34" charset="0"/>
                <a:ea typeface="Lato" pitchFamily="34" charset="0"/>
                <a:cs typeface="Lato" pitchFamily="34" charset="0"/>
              </a:rPr>
              <a:t>%, représentant un montant de 5</a:t>
            </a:r>
            <a:r>
              <a:rPr lang="fr-FR" sz="2000" dirty="0">
                <a:solidFill>
                  <a:schemeClr val="bg1"/>
                </a:solidFill>
                <a:latin typeface="Calibri" panose="020F0502020204030204" pitchFamily="34" charset="0"/>
                <a:ea typeface="Lato" pitchFamily="34" charset="0"/>
                <a:cs typeface="Calibri" panose="020F0502020204030204" pitchFamily="34" charset="0"/>
              </a:rPr>
              <a:t> </a:t>
            </a:r>
            <a:r>
              <a:rPr lang="fr-FR" sz="2000" dirty="0">
                <a:solidFill>
                  <a:schemeClr val="bg1"/>
                </a:solidFill>
                <a:latin typeface="Lato" pitchFamily="34" charset="0"/>
                <a:ea typeface="Lato" pitchFamily="34" charset="0"/>
                <a:cs typeface="Lato" pitchFamily="34" charset="0"/>
              </a:rPr>
              <a:t>000 €, soit une vente totale à 25 000 € HT et </a:t>
            </a:r>
            <a:r>
              <a:rPr lang="fr-FR" sz="2000" b="1" dirty="0">
                <a:solidFill>
                  <a:schemeClr val="bg1"/>
                </a:solidFill>
                <a:effectLst>
                  <a:outerShdw blurRad="38100" dist="38100" dir="2700000" algn="tl">
                    <a:srgbClr val="000000">
                      <a:alpha val="43137"/>
                    </a:srgbClr>
                  </a:outerShdw>
                </a:effectLst>
                <a:latin typeface="Lato" pitchFamily="34" charset="0"/>
                <a:ea typeface="Lato" pitchFamily="34" charset="0"/>
                <a:cs typeface="Lato" pitchFamily="34" charset="0"/>
              </a:rPr>
              <a:t>30</a:t>
            </a:r>
            <a:r>
              <a:rPr lang="fr-FR" sz="2000" b="1" dirty="0">
                <a:solidFill>
                  <a:schemeClr val="bg1"/>
                </a:solidFill>
                <a:effectLst>
                  <a:outerShdw blurRad="38100" dist="38100" dir="2700000" algn="tl">
                    <a:srgbClr val="000000">
                      <a:alpha val="43137"/>
                    </a:srgbClr>
                  </a:outerShdw>
                </a:effectLst>
                <a:latin typeface="Calibri" panose="020F0502020204030204" pitchFamily="34" charset="0"/>
                <a:ea typeface="Lato" pitchFamily="34" charset="0"/>
                <a:cs typeface="Calibri" panose="020F0502020204030204" pitchFamily="34" charset="0"/>
              </a:rPr>
              <a:t> </a:t>
            </a:r>
            <a:r>
              <a:rPr lang="fr-FR" sz="2000" b="1" dirty="0">
                <a:solidFill>
                  <a:schemeClr val="bg1"/>
                </a:solidFill>
                <a:effectLst>
                  <a:outerShdw blurRad="38100" dist="38100" dir="2700000" algn="tl">
                    <a:srgbClr val="000000">
                      <a:alpha val="43137"/>
                    </a:srgbClr>
                  </a:outerShdw>
                </a:effectLst>
                <a:latin typeface="Lato" pitchFamily="34" charset="0"/>
                <a:ea typeface="Lato" pitchFamily="34" charset="0"/>
                <a:cs typeface="Lato" pitchFamily="34" charset="0"/>
              </a:rPr>
              <a:t>000 € TTC</a:t>
            </a:r>
            <a:endParaRPr lang="fr-FR" sz="2000" b="1" dirty="0">
              <a:solidFill>
                <a:schemeClr val="bg1"/>
              </a:solidFill>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2000" b="1" dirty="0">
              <a:solidFill>
                <a:schemeClr val="accent1"/>
              </a:solidFill>
              <a:ea typeface="SimSun;宋体"/>
              <a:cs typeface="Times New Roman" panose="02020603050405020304" pitchFamily="18" charset="0"/>
            </a:endParaRP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14</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dirty="0">
                <a:latin typeface="Lato"/>
              </a:rPr>
              <a:t>Bureau communautaire - 19 octobre 2023 </a:t>
            </a: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45788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307648" y="0"/>
            <a:ext cx="8728847" cy="777713"/>
          </a:xfrm>
        </p:spPr>
        <p:txBody>
          <a:bodyPr anchor="t">
            <a:normAutofit fontScale="90000"/>
          </a:bodyPr>
          <a:lstStyle/>
          <a:p>
            <a:pPr algn="l"/>
            <a:r>
              <a:rPr lang="fr-FR" sz="4000" b="1" dirty="0">
                <a:solidFill>
                  <a:schemeClr val="tx2"/>
                </a:solidFill>
                <a:latin typeface="Caviar Dreams" pitchFamily="34" charset="0"/>
                <a:cs typeface="Arial" pitchFamily="34" charset="0"/>
              </a:rPr>
              <a:t>Attractivité économique et touristique</a:t>
            </a:r>
            <a:br>
              <a:rPr lang="fr-FR" sz="4000" b="1" dirty="0">
                <a:solidFill>
                  <a:srgbClr val="E44506"/>
                </a:solidFill>
                <a:latin typeface="Caviar Dreams" pitchFamily="34" charset="0"/>
                <a:cs typeface="Arial" pitchFamily="34" charset="0"/>
              </a:rPr>
            </a:br>
            <a:r>
              <a:rPr lang="fr-FR" sz="1600" b="1" dirty="0">
                <a:solidFill>
                  <a:schemeClr val="bg2"/>
                </a:solidFill>
                <a:latin typeface="Caviar Dreams" pitchFamily="34" charset="0"/>
                <a:cs typeface="Arial" pitchFamily="34" charset="0"/>
              </a:rPr>
              <a:t>- </a:t>
            </a:r>
            <a:r>
              <a:rPr lang="fr-FR" sz="1600" b="1" i="1" dirty="0">
                <a:solidFill>
                  <a:schemeClr val="bg2"/>
                </a:solidFill>
                <a:latin typeface="Lato" pitchFamily="34" charset="0"/>
                <a:ea typeface="Lato" pitchFamily="34" charset="0"/>
                <a:cs typeface="Lato" pitchFamily="34" charset="0"/>
              </a:rPr>
              <a:t>Intervention de Monsieur </a:t>
            </a:r>
            <a:r>
              <a:rPr lang="fr-FR" sz="1600" b="1" i="1" dirty="0">
                <a:solidFill>
                  <a:schemeClr val="tx2">
                    <a:lumMod val="50000"/>
                  </a:schemeClr>
                </a:solidFill>
                <a:latin typeface="Lato" pitchFamily="34" charset="0"/>
                <a:ea typeface="Lato" pitchFamily="34" charset="0"/>
                <a:cs typeface="Lato" pitchFamily="34" charset="0"/>
              </a:rPr>
              <a:t>Nicolas RAGOT</a:t>
            </a:r>
            <a:endParaRPr lang="fr-FR" sz="1400" b="1" dirty="0">
              <a:solidFill>
                <a:srgbClr val="432918"/>
              </a:solidFill>
              <a:latin typeface="Caviar Dreams" pitchFamily="34" charset="0"/>
            </a:endParaRPr>
          </a:p>
        </p:txBody>
      </p:sp>
      <p:sp>
        <p:nvSpPr>
          <p:cNvPr id="10" name="Espace réservé du contenu 9"/>
          <p:cNvSpPr>
            <a:spLocks noGrp="1"/>
          </p:cNvSpPr>
          <p:nvPr>
            <p:ph idx="1"/>
          </p:nvPr>
        </p:nvSpPr>
        <p:spPr>
          <a:xfrm>
            <a:off x="450056" y="777713"/>
            <a:ext cx="8315325" cy="4101468"/>
          </a:xfrm>
        </p:spPr>
        <p:txBody>
          <a:bodyPr vert="horz" lIns="91440" tIns="45720" rIns="91440" bIns="45720" rtlCol="0" anchor="t">
            <a:normAutofit/>
          </a:bodyPr>
          <a:lstStyle/>
          <a:p>
            <a:pPr marL="0" indent="0" algn="just">
              <a:spcBef>
                <a:spcPts val="0"/>
              </a:spcBef>
              <a:spcAft>
                <a:spcPts val="600"/>
              </a:spcAft>
              <a:buNone/>
              <a:tabLst>
                <a:tab pos="457189" algn="l"/>
              </a:tabLst>
            </a:pPr>
            <a:r>
              <a:rPr lang="fr-FR" sz="2000" b="1" dirty="0">
                <a:solidFill>
                  <a:schemeClr val="tx2"/>
                </a:solidFill>
                <a:ea typeface="SimSun;宋体"/>
                <a:cs typeface="Times New Roman" panose="02020603050405020304" pitchFamily="18" charset="0"/>
              </a:rPr>
              <a:t>4. Fressines - ZAE La Croix Ganne - Cession parcelle ZD0173 </a:t>
            </a: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15</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25684CCC-631A-CF20-3078-CA5F97C1F6DC}"/>
              </a:ext>
            </a:extLst>
          </p:cNvPr>
          <p:cNvPicPr>
            <a:picLocks noChangeAspect="1"/>
          </p:cNvPicPr>
          <p:nvPr/>
        </p:nvPicPr>
        <p:blipFill>
          <a:blip r:embed="rId3"/>
          <a:stretch>
            <a:fillRect/>
          </a:stretch>
        </p:blipFill>
        <p:spPr>
          <a:xfrm>
            <a:off x="2807494" y="1161046"/>
            <a:ext cx="4357804" cy="3631503"/>
          </a:xfrm>
          <a:prstGeom prst="rect">
            <a:avLst/>
          </a:prstGeom>
        </p:spPr>
      </p:pic>
    </p:spTree>
    <p:extLst>
      <p:ext uri="{BB962C8B-B14F-4D97-AF65-F5344CB8AC3E}">
        <p14:creationId xmlns:p14="http://schemas.microsoft.com/office/powerpoint/2010/main" val="1609711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307648" y="0"/>
            <a:ext cx="8728847" cy="777713"/>
          </a:xfrm>
        </p:spPr>
        <p:txBody>
          <a:bodyPr anchor="t">
            <a:normAutofit fontScale="90000"/>
          </a:bodyPr>
          <a:lstStyle/>
          <a:p>
            <a:pPr algn="l"/>
            <a:r>
              <a:rPr lang="fr-FR" sz="4000" b="1" dirty="0">
                <a:solidFill>
                  <a:schemeClr val="tx2"/>
                </a:solidFill>
                <a:latin typeface="Caviar Dreams" pitchFamily="34" charset="0"/>
                <a:cs typeface="Arial" pitchFamily="34" charset="0"/>
              </a:rPr>
              <a:t>Attractivité économique et touristique</a:t>
            </a:r>
            <a:br>
              <a:rPr lang="fr-FR" sz="4000" b="1" dirty="0">
                <a:solidFill>
                  <a:srgbClr val="E44506"/>
                </a:solidFill>
                <a:latin typeface="Caviar Dreams" pitchFamily="34" charset="0"/>
                <a:cs typeface="Arial" pitchFamily="34" charset="0"/>
              </a:rPr>
            </a:br>
            <a:r>
              <a:rPr lang="fr-FR" sz="1600" b="1" dirty="0">
                <a:solidFill>
                  <a:schemeClr val="bg2"/>
                </a:solidFill>
                <a:latin typeface="Caviar Dreams" pitchFamily="34" charset="0"/>
                <a:cs typeface="Arial" pitchFamily="34" charset="0"/>
              </a:rPr>
              <a:t>- </a:t>
            </a:r>
            <a:r>
              <a:rPr lang="fr-FR" sz="1600" b="1" i="1" dirty="0">
                <a:solidFill>
                  <a:schemeClr val="bg2"/>
                </a:solidFill>
                <a:latin typeface="Lato" pitchFamily="34" charset="0"/>
                <a:ea typeface="Lato" pitchFamily="34" charset="0"/>
                <a:cs typeface="Lato" pitchFamily="34" charset="0"/>
              </a:rPr>
              <a:t>Intervention de Monsieur </a:t>
            </a:r>
            <a:r>
              <a:rPr lang="fr-FR" sz="1600" b="1" i="1" dirty="0">
                <a:solidFill>
                  <a:schemeClr val="tx2">
                    <a:lumMod val="50000"/>
                  </a:schemeClr>
                </a:solidFill>
                <a:latin typeface="Lato" pitchFamily="34" charset="0"/>
                <a:ea typeface="Lato" pitchFamily="34" charset="0"/>
                <a:cs typeface="Lato" pitchFamily="34" charset="0"/>
              </a:rPr>
              <a:t>Nicolas RAGOT</a:t>
            </a:r>
            <a:endParaRPr lang="fr-FR" sz="1400" b="1" dirty="0">
              <a:solidFill>
                <a:srgbClr val="432918"/>
              </a:solidFill>
              <a:latin typeface="Caviar Dreams" pitchFamily="34" charset="0"/>
            </a:endParaRPr>
          </a:p>
        </p:txBody>
      </p:sp>
      <p:sp>
        <p:nvSpPr>
          <p:cNvPr id="10" name="Espace réservé du contenu 9"/>
          <p:cNvSpPr>
            <a:spLocks noGrp="1"/>
          </p:cNvSpPr>
          <p:nvPr>
            <p:ph idx="1"/>
          </p:nvPr>
        </p:nvSpPr>
        <p:spPr>
          <a:xfrm>
            <a:off x="450056" y="777713"/>
            <a:ext cx="8315325" cy="4101468"/>
          </a:xfrm>
        </p:spPr>
        <p:txBody>
          <a:bodyPr vert="horz" lIns="91440" tIns="45720" rIns="91440" bIns="45720" rtlCol="0" anchor="t">
            <a:normAutofit fontScale="92500" lnSpcReduction="20000"/>
          </a:bodyPr>
          <a:lstStyle/>
          <a:p>
            <a:pPr marL="0" indent="0" algn="just">
              <a:spcBef>
                <a:spcPts val="0"/>
              </a:spcBef>
              <a:spcAft>
                <a:spcPts val="600"/>
              </a:spcAft>
              <a:buNone/>
              <a:tabLst>
                <a:tab pos="457189" algn="l"/>
              </a:tabLst>
            </a:pPr>
            <a:r>
              <a:rPr lang="fr-FR" sz="2000" b="1" dirty="0">
                <a:solidFill>
                  <a:schemeClr val="tx2"/>
                </a:solidFill>
                <a:ea typeface="SimSun;宋体"/>
                <a:cs typeface="Times New Roman" panose="02020603050405020304" pitchFamily="18" charset="0"/>
              </a:rPr>
              <a:t>4. Fressines - ZAE La Croix Ganne - Cession parcelle ZD0173 </a:t>
            </a:r>
          </a:p>
          <a:p>
            <a:pPr marL="0" indent="0" algn="just">
              <a:spcBef>
                <a:spcPts val="0"/>
              </a:spcBef>
              <a:spcAft>
                <a:spcPts val="600"/>
              </a:spcAft>
              <a:buNone/>
              <a:tabLst>
                <a:tab pos="457189" algn="l"/>
              </a:tabLst>
            </a:pPr>
            <a:r>
              <a:rPr lang="fr-FR" sz="2000" b="1" dirty="0">
                <a:solidFill>
                  <a:schemeClr val="bg1"/>
                </a:solidFill>
                <a:ea typeface="SimSun;宋体"/>
                <a:cs typeface="Times New Roman" panose="02020603050405020304" pitchFamily="18" charset="0"/>
              </a:rPr>
              <a:t>Le bureau communautaire est invité à :</a:t>
            </a:r>
          </a:p>
          <a:p>
            <a:pPr algn="just">
              <a:spcBef>
                <a:spcPts val="0"/>
              </a:spcBef>
              <a:spcAft>
                <a:spcPts val="600"/>
              </a:spcAft>
              <a:tabLst>
                <a:tab pos="457189" algn="l"/>
              </a:tabLst>
            </a:pPr>
            <a:r>
              <a:rPr lang="fr-FR" sz="2000" b="1" dirty="0">
                <a:solidFill>
                  <a:schemeClr val="bg1"/>
                </a:solidFill>
                <a:ea typeface="SimSun;宋体"/>
                <a:cs typeface="Times New Roman" panose="02020603050405020304" pitchFamily="18" charset="0"/>
              </a:rPr>
              <a:t>AUTORISER le président ou le vice-président délégué à signer l’acte de vente définitif et/ou la promesse synallagmatique de vente sous conditions suspensives pour la parcelle cadastrée ZD0173 située parc d’activité de la Croix Ganne (Fressines), à la SCI URBA IMMO 79 – ou toute autre structure se substituant, au prix global de 25 000€ HT et hors frais (frais de notaire à la charge de l’acquéreur) et d’une TVA sur marge de 3 385,53€, ainsi que toutes autres pièces nécessaires à la réalisation de l’opération ;</a:t>
            </a:r>
          </a:p>
          <a:p>
            <a:pPr algn="just">
              <a:spcBef>
                <a:spcPts val="0"/>
              </a:spcBef>
              <a:spcAft>
                <a:spcPts val="600"/>
              </a:spcAft>
              <a:tabLst>
                <a:tab pos="457189" algn="l"/>
              </a:tabLst>
            </a:pPr>
            <a:r>
              <a:rPr lang="fr-FR" sz="2000" b="1" dirty="0">
                <a:solidFill>
                  <a:schemeClr val="bg1"/>
                </a:solidFill>
                <a:ea typeface="SimSun;宋体"/>
                <a:cs typeface="Times New Roman" panose="02020603050405020304" pitchFamily="18" charset="0"/>
              </a:rPr>
              <a:t>DECIDER d’inscrire les crédits correspondants au budget annexe zone d’activités 2023 ;</a:t>
            </a:r>
          </a:p>
          <a:p>
            <a:pPr algn="just">
              <a:spcBef>
                <a:spcPts val="0"/>
              </a:spcBef>
              <a:spcAft>
                <a:spcPts val="600"/>
              </a:spcAft>
              <a:tabLst>
                <a:tab pos="457189" algn="l"/>
              </a:tabLst>
            </a:pPr>
            <a:r>
              <a:rPr lang="fr-FR" sz="2000" b="1" dirty="0">
                <a:solidFill>
                  <a:schemeClr val="bg1"/>
                </a:solidFill>
                <a:ea typeface="SimSun;宋体"/>
                <a:cs typeface="Times New Roman" panose="02020603050405020304" pitchFamily="18" charset="0"/>
              </a:rPr>
              <a:t>AUTORISER le président ou le vice-président délégué à signer les actes de ventes authentiques et tous documents relatifs qui seront dressés par le notaire désigné pour la transaction.</a:t>
            </a: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16</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dirty="0">
                <a:latin typeface="Lato"/>
              </a:rPr>
              <a:t>Bureau communautaire - 19 octobre 2023 </a:t>
            </a: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72617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307648" y="0"/>
            <a:ext cx="8728847" cy="777713"/>
          </a:xfrm>
        </p:spPr>
        <p:txBody>
          <a:bodyPr anchor="t">
            <a:normAutofit fontScale="90000"/>
          </a:bodyPr>
          <a:lstStyle/>
          <a:p>
            <a:pPr algn="l"/>
            <a:r>
              <a:rPr lang="fr-FR" sz="4000" b="1" dirty="0">
                <a:solidFill>
                  <a:schemeClr val="tx2"/>
                </a:solidFill>
                <a:latin typeface="Caviar Dreams" pitchFamily="34" charset="0"/>
                <a:cs typeface="Arial" pitchFamily="34" charset="0"/>
              </a:rPr>
              <a:t>Attractivité économique et touristique</a:t>
            </a:r>
            <a:br>
              <a:rPr lang="fr-FR" sz="4000" b="1" dirty="0">
                <a:solidFill>
                  <a:srgbClr val="E44506"/>
                </a:solidFill>
                <a:latin typeface="Caviar Dreams" pitchFamily="34" charset="0"/>
                <a:cs typeface="Arial" pitchFamily="34" charset="0"/>
              </a:rPr>
            </a:br>
            <a:r>
              <a:rPr lang="fr-FR" sz="1600" b="1" dirty="0">
                <a:solidFill>
                  <a:schemeClr val="bg2"/>
                </a:solidFill>
                <a:latin typeface="Caviar Dreams" pitchFamily="34" charset="0"/>
                <a:cs typeface="Arial" pitchFamily="34" charset="0"/>
              </a:rPr>
              <a:t>- </a:t>
            </a:r>
            <a:r>
              <a:rPr lang="fr-FR" sz="1600" b="1" i="1" dirty="0">
                <a:solidFill>
                  <a:schemeClr val="bg2"/>
                </a:solidFill>
                <a:latin typeface="Lato" pitchFamily="34" charset="0"/>
                <a:ea typeface="Lato" pitchFamily="34" charset="0"/>
                <a:cs typeface="Lato" pitchFamily="34" charset="0"/>
              </a:rPr>
              <a:t>Intervention de Monsieur </a:t>
            </a:r>
            <a:r>
              <a:rPr lang="fr-FR" sz="1600" b="1" i="1" dirty="0">
                <a:solidFill>
                  <a:schemeClr val="tx2">
                    <a:lumMod val="50000"/>
                  </a:schemeClr>
                </a:solidFill>
                <a:latin typeface="Lato" pitchFamily="34" charset="0"/>
                <a:ea typeface="Lato" pitchFamily="34" charset="0"/>
                <a:cs typeface="Lato" pitchFamily="34" charset="0"/>
              </a:rPr>
              <a:t>Nicolas RAGOT</a:t>
            </a:r>
            <a:endParaRPr lang="fr-FR" sz="1400" b="1" dirty="0">
              <a:solidFill>
                <a:srgbClr val="432918"/>
              </a:solidFill>
              <a:latin typeface="Caviar Dreams" pitchFamily="34" charset="0"/>
            </a:endParaRPr>
          </a:p>
        </p:txBody>
      </p:sp>
      <p:sp>
        <p:nvSpPr>
          <p:cNvPr id="10" name="Espace réservé du contenu 9"/>
          <p:cNvSpPr>
            <a:spLocks noGrp="1"/>
          </p:cNvSpPr>
          <p:nvPr>
            <p:ph idx="1"/>
          </p:nvPr>
        </p:nvSpPr>
        <p:spPr>
          <a:xfrm>
            <a:off x="307648" y="815557"/>
            <a:ext cx="8728847" cy="4063624"/>
          </a:xfrm>
        </p:spPr>
        <p:txBody>
          <a:bodyPr vert="horz" lIns="91440" tIns="45720" rIns="91440" bIns="45720" rtlCol="0" anchor="t">
            <a:normAutofit fontScale="92500" lnSpcReduction="20000"/>
          </a:bodyPr>
          <a:lstStyle/>
          <a:p>
            <a:pPr marL="0" indent="0" algn="just">
              <a:spcBef>
                <a:spcPts val="0"/>
              </a:spcBef>
              <a:spcAft>
                <a:spcPts val="600"/>
              </a:spcAft>
              <a:buNone/>
              <a:tabLst>
                <a:tab pos="457189" algn="l"/>
              </a:tabLst>
            </a:pPr>
            <a:r>
              <a:rPr lang="fr-FR" sz="1700" b="1" dirty="0">
                <a:solidFill>
                  <a:schemeClr val="tx2"/>
                </a:solidFill>
                <a:ea typeface="SimSun;宋体"/>
                <a:cs typeface="Times New Roman" panose="02020603050405020304" pitchFamily="18" charset="0"/>
              </a:rPr>
              <a:t>5. Limalonges - Zone d'activité économique Les Maisons Blanches - Vente de terrains (parcelles cadastrées ZR0348, ZR0350, ZR0351 et ZR0352)</a:t>
            </a:r>
          </a:p>
          <a:p>
            <a:pPr marL="0" indent="0" algn="just">
              <a:spcBef>
                <a:spcPts val="0"/>
              </a:spcBef>
              <a:spcAft>
                <a:spcPts val="600"/>
              </a:spcAft>
              <a:buNone/>
              <a:tabLst>
                <a:tab pos="457189" algn="l"/>
              </a:tabLst>
            </a:pPr>
            <a:r>
              <a:rPr lang="fr-FR" sz="1600" b="1" u="sng" dirty="0">
                <a:solidFill>
                  <a:schemeClr val="tx2"/>
                </a:solidFill>
                <a:effectLst>
                  <a:outerShdw blurRad="38100" dist="38100" dir="2700000" algn="tl">
                    <a:srgbClr val="000000">
                      <a:alpha val="43137"/>
                    </a:srgbClr>
                  </a:outerShdw>
                </a:effectLst>
                <a:ea typeface="SimSun;宋体"/>
                <a:cs typeface="Times New Roman" panose="02020603050405020304" pitchFamily="18" charset="0"/>
              </a:rPr>
              <a:t>Contexte :</a:t>
            </a:r>
            <a:r>
              <a:rPr lang="fr-FR" sz="1600" b="1" dirty="0">
                <a:solidFill>
                  <a:schemeClr val="accent1"/>
                </a:solidFill>
                <a:effectLst>
                  <a:outerShdw blurRad="38100" dist="38100" dir="2700000" algn="tl">
                    <a:srgbClr val="000000">
                      <a:alpha val="43137"/>
                    </a:srgbClr>
                  </a:outerShdw>
                </a:effectLst>
                <a:ea typeface="SimSun;宋体"/>
                <a:cs typeface="Times New Roman" panose="02020603050405020304" pitchFamily="18" charset="0"/>
              </a:rPr>
              <a:t> </a:t>
            </a:r>
            <a:r>
              <a:rPr lang="fr-FR" sz="1600" dirty="0">
                <a:solidFill>
                  <a:schemeClr val="bg1"/>
                </a:solidFill>
                <a:ea typeface="SimSun;宋体"/>
                <a:cs typeface="Times New Roman" panose="02020603050405020304" pitchFamily="18" charset="0"/>
              </a:rPr>
              <a:t>Modification de la délibération B30_03_2030_03 du 30 mars 2023 autorisant la vente de l’ensemble immobilier, cadastré ZR0348, ZR0350, ZR0351 et ZR0352, d’une superficie totale de 2 518m², situé zone d’activités Les Maisons blanches à Limalonges (79 190)</a:t>
            </a:r>
          </a:p>
          <a:p>
            <a:pPr marL="0" indent="0" algn="just">
              <a:spcBef>
                <a:spcPts val="0"/>
              </a:spcBef>
              <a:spcAft>
                <a:spcPts val="600"/>
              </a:spcAft>
              <a:buNone/>
              <a:tabLst>
                <a:tab pos="457189" algn="l"/>
              </a:tabLst>
            </a:pPr>
            <a:endParaRPr lang="fr-FR" sz="1600" dirty="0">
              <a:solidFill>
                <a:schemeClr val="bg1"/>
              </a:solidFill>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1600" dirty="0">
              <a:solidFill>
                <a:schemeClr val="bg1"/>
              </a:solidFill>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1600" dirty="0">
              <a:solidFill>
                <a:schemeClr val="bg1"/>
              </a:solidFill>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1600" dirty="0">
              <a:solidFill>
                <a:schemeClr val="bg1"/>
              </a:solidFill>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1600" dirty="0">
              <a:solidFill>
                <a:schemeClr val="bg1"/>
              </a:solidFill>
              <a:ea typeface="SimSun;宋体"/>
              <a:cs typeface="Times New Roman" panose="02020603050405020304" pitchFamily="18" charset="0"/>
            </a:endParaRPr>
          </a:p>
          <a:p>
            <a:pPr marL="0" indent="0" algn="just">
              <a:spcBef>
                <a:spcPts val="0"/>
              </a:spcBef>
              <a:spcAft>
                <a:spcPts val="600"/>
              </a:spcAft>
              <a:buNone/>
              <a:tabLst>
                <a:tab pos="457189" algn="l"/>
              </a:tabLst>
            </a:pPr>
            <a:r>
              <a:rPr lang="fr-FR" sz="1600" b="1" u="sng" dirty="0">
                <a:solidFill>
                  <a:schemeClr val="tx2"/>
                </a:solidFill>
                <a:effectLst>
                  <a:outerShdw blurRad="38100" dist="38100" dir="2700000" algn="tl">
                    <a:srgbClr val="000000">
                      <a:alpha val="43137"/>
                    </a:srgbClr>
                  </a:outerShdw>
                </a:effectLst>
                <a:latin typeface="Lato" pitchFamily="34" charset="0"/>
                <a:ea typeface="Lato" pitchFamily="34" charset="0"/>
                <a:cs typeface="Lato" pitchFamily="34" charset="0"/>
              </a:rPr>
              <a:t>Clause de réitération</a:t>
            </a:r>
            <a:r>
              <a:rPr lang="fr-FR" sz="1600" b="1" u="sng" dirty="0">
                <a:solidFill>
                  <a:schemeClr val="tx2"/>
                </a:solidFill>
                <a:effectLst>
                  <a:outerShdw blurRad="38100" dist="38100" dir="2700000" algn="tl">
                    <a:srgbClr val="000000">
                      <a:alpha val="43137"/>
                    </a:srgbClr>
                  </a:outerShdw>
                </a:effectLst>
                <a:latin typeface="Lato" pitchFamily="34" charset="0"/>
                <a:ea typeface="Lato" pitchFamily="34" charset="0"/>
                <a:cs typeface="Times New Roman" panose="02020603050405020304" pitchFamily="18" charset="0"/>
              </a:rPr>
              <a:t> proposée : </a:t>
            </a:r>
            <a:r>
              <a:rPr lang="fr-FR" sz="1600" dirty="0">
                <a:solidFill>
                  <a:schemeClr val="bg1"/>
                </a:solidFill>
                <a:latin typeface="Lato" pitchFamily="34" charset="0"/>
                <a:ea typeface="Lato" pitchFamily="34" charset="0"/>
                <a:cs typeface="Lato" pitchFamily="34" charset="0"/>
              </a:rPr>
              <a:t>Pour que la cession soit pleine et entière, la réitération par acte authentique devra intervenir avant le </a:t>
            </a:r>
            <a:r>
              <a:rPr lang="fr-FR" sz="1600" dirty="0">
                <a:solidFill>
                  <a:schemeClr val="bg1"/>
                </a:solidFill>
                <a:effectLst>
                  <a:outerShdw blurRad="38100" dist="38100" dir="2700000" algn="tl">
                    <a:srgbClr val="000000">
                      <a:alpha val="43137"/>
                    </a:srgbClr>
                  </a:outerShdw>
                </a:effectLst>
                <a:latin typeface="Lato" pitchFamily="34" charset="0"/>
                <a:ea typeface="Lato" pitchFamily="34" charset="0"/>
                <a:cs typeface="Lato" pitchFamily="34" charset="0"/>
              </a:rPr>
              <a:t>30 juin 2024 </a:t>
            </a:r>
            <a:r>
              <a:rPr lang="fr-FR" sz="1600" dirty="0">
                <a:solidFill>
                  <a:schemeClr val="bg1"/>
                </a:solidFill>
                <a:latin typeface="Lato" pitchFamily="34" charset="0"/>
                <a:ea typeface="Lato" pitchFamily="34" charset="0"/>
                <a:cs typeface="Lato" pitchFamily="34" charset="0"/>
              </a:rPr>
              <a:t>(au lieu de 31 décembre 2023). Si la cession par acte authentique n’est pas réalisée à cette date, les parties sont libérées de leurs engagements réciproques et la décision de cession sera caduque</a:t>
            </a:r>
          </a:p>
          <a:p>
            <a:pPr marL="0" indent="0" algn="just">
              <a:spcBef>
                <a:spcPts val="0"/>
              </a:spcBef>
              <a:spcAft>
                <a:spcPts val="600"/>
              </a:spcAft>
              <a:buNone/>
              <a:tabLst>
                <a:tab pos="457189" algn="l"/>
              </a:tabLst>
            </a:pPr>
            <a:r>
              <a:rPr lang="fr-FR" sz="1600" b="1" u="sng" dirty="0">
                <a:solidFill>
                  <a:schemeClr val="tx2"/>
                </a:solidFill>
                <a:effectLst>
                  <a:outerShdw blurRad="38100" dist="38100" dir="2700000" algn="tl">
                    <a:srgbClr val="000000">
                      <a:alpha val="43137"/>
                    </a:srgbClr>
                  </a:outerShdw>
                </a:effectLst>
                <a:latin typeface="Lato" pitchFamily="34" charset="0"/>
                <a:ea typeface="Lato" pitchFamily="34" charset="0"/>
                <a:cs typeface="Lato" pitchFamily="34" charset="0"/>
              </a:rPr>
              <a:t>Prix :</a:t>
            </a:r>
            <a:r>
              <a:rPr lang="fr-FR" sz="1600" b="1" dirty="0">
                <a:solidFill>
                  <a:srgbClr val="EF6905"/>
                </a:solidFill>
                <a:effectLst>
                  <a:outerShdw blurRad="38100" dist="38100" dir="2700000" algn="tl">
                    <a:srgbClr val="000000">
                      <a:alpha val="43137"/>
                    </a:srgbClr>
                  </a:outerShdw>
                </a:effectLst>
                <a:latin typeface="Lato" pitchFamily="34" charset="0"/>
                <a:ea typeface="Lato" pitchFamily="34" charset="0"/>
                <a:cs typeface="Lato" pitchFamily="34" charset="0"/>
              </a:rPr>
              <a:t> </a:t>
            </a:r>
            <a:r>
              <a:rPr lang="fr-FR" sz="1600" dirty="0">
                <a:solidFill>
                  <a:schemeClr val="bg1"/>
                </a:solidFill>
                <a:latin typeface="Lato" pitchFamily="34" charset="0"/>
                <a:ea typeface="Lato" pitchFamily="34" charset="0"/>
                <a:cs typeface="Lato" pitchFamily="34" charset="0"/>
              </a:rPr>
              <a:t>17 000 € hors taxes et hors frais ; soit environ 6,75 € HT/ HF par m² de terrain. Le taux de la TVA applicable à cette cession est de 20 % en sus, soit un montant de 3 400 €. La vente totale sera par conséquent </a:t>
            </a:r>
            <a:r>
              <a:rPr lang="fr-FR" sz="1600" b="1" dirty="0">
                <a:solidFill>
                  <a:schemeClr val="bg1"/>
                </a:solidFill>
                <a:latin typeface="Lato" pitchFamily="34" charset="0"/>
                <a:ea typeface="Lato" pitchFamily="34" charset="0"/>
                <a:cs typeface="Lato" pitchFamily="34" charset="0"/>
              </a:rPr>
              <a:t>à 20 400 € TTC </a:t>
            </a:r>
            <a:endParaRPr lang="fr-FR" sz="1600" dirty="0">
              <a:solidFill>
                <a:schemeClr val="bg1"/>
              </a:solidFill>
              <a:latin typeface="Lato" pitchFamily="34" charset="0"/>
              <a:ea typeface="Lato" pitchFamily="34" charset="0"/>
              <a:cs typeface="Lato" pitchFamily="34" charset="0"/>
            </a:endParaRPr>
          </a:p>
          <a:p>
            <a:pPr marL="0" indent="0" algn="just">
              <a:spcBef>
                <a:spcPts val="0"/>
              </a:spcBef>
              <a:spcAft>
                <a:spcPts val="600"/>
              </a:spcAft>
              <a:buNone/>
              <a:tabLst>
                <a:tab pos="457189" algn="l"/>
              </a:tabLst>
            </a:pPr>
            <a:endParaRPr lang="fr-FR" sz="1600" dirty="0">
              <a:solidFill>
                <a:schemeClr val="bg1"/>
              </a:solidFill>
              <a:latin typeface="Lato" pitchFamily="34" charset="0"/>
              <a:ea typeface="Lato" pitchFamily="34" charset="0"/>
              <a:cs typeface="Lato" pitchFamily="34" charset="0"/>
            </a:endParaRPr>
          </a:p>
          <a:p>
            <a:pPr marL="0" indent="0" algn="just">
              <a:spcBef>
                <a:spcPts val="0"/>
              </a:spcBef>
              <a:spcAft>
                <a:spcPts val="600"/>
              </a:spcAft>
              <a:buNone/>
              <a:tabLst>
                <a:tab pos="457189" algn="l"/>
              </a:tabLst>
            </a:pPr>
            <a:endParaRPr lang="fr-FR" sz="1600" dirty="0">
              <a:solidFill>
                <a:schemeClr val="tx2"/>
              </a:solidFill>
              <a:effectLst>
                <a:outerShdw blurRad="38100" dist="38100" dir="2700000" algn="tl">
                  <a:srgbClr val="000000">
                    <a:alpha val="43137"/>
                  </a:srgbClr>
                </a:outerShdw>
              </a:effectLst>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1600" dirty="0">
              <a:solidFill>
                <a:schemeClr val="bg1"/>
              </a:solidFill>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1600" dirty="0">
              <a:solidFill>
                <a:schemeClr val="bg1"/>
              </a:solidFill>
              <a:ea typeface="SimSun;宋体"/>
              <a:cs typeface="Times New Roman" panose="02020603050405020304" pitchFamily="18" charset="0"/>
            </a:endParaRP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17</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Flèche : bas 7">
            <a:extLst>
              <a:ext uri="{FF2B5EF4-FFF2-40B4-BE49-F238E27FC236}">
                <a16:creationId xmlns:a16="http://schemas.microsoft.com/office/drawing/2014/main" id="{801445C0-204D-3F98-5324-2B4901ABDA09}"/>
              </a:ext>
            </a:extLst>
          </p:cNvPr>
          <p:cNvSpPr/>
          <p:nvPr/>
        </p:nvSpPr>
        <p:spPr>
          <a:xfrm>
            <a:off x="4187439" y="1966509"/>
            <a:ext cx="484632" cy="53578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B2D97F5D-9F99-3205-D102-39D11C8B6678}"/>
              </a:ext>
            </a:extLst>
          </p:cNvPr>
          <p:cNvSpPr txBox="1"/>
          <p:nvPr/>
        </p:nvSpPr>
        <p:spPr>
          <a:xfrm>
            <a:off x="1776014" y="2525456"/>
            <a:ext cx="5307482" cy="923330"/>
          </a:xfrm>
          <a:prstGeom prst="rect">
            <a:avLst/>
          </a:prstGeom>
          <a:noFill/>
        </p:spPr>
        <p:txBody>
          <a:bodyPr wrap="square" rtlCol="0">
            <a:spAutoFit/>
          </a:bodyPr>
          <a:lstStyle/>
          <a:p>
            <a:pPr algn="ctr"/>
            <a:r>
              <a:rPr lang="fr-FR" sz="1800" dirty="0">
                <a:solidFill>
                  <a:schemeClr val="tx2"/>
                </a:solidFill>
                <a:effectLst>
                  <a:outerShdw blurRad="38100" dist="38100" dir="2700000" algn="tl">
                    <a:srgbClr val="000000">
                      <a:alpha val="43137"/>
                    </a:srgbClr>
                  </a:outerShdw>
                </a:effectLst>
                <a:ea typeface="SimSun;宋体"/>
                <a:cs typeface="Times New Roman" panose="02020603050405020304" pitchFamily="18" charset="0"/>
              </a:rPr>
              <a:t>Motif :</a:t>
            </a:r>
            <a:r>
              <a:rPr lang="fr-FR" sz="1800" b="1" dirty="0">
                <a:solidFill>
                  <a:schemeClr val="tx2"/>
                </a:solidFill>
                <a:ea typeface="SimSun;宋体"/>
                <a:cs typeface="Times New Roman" panose="02020603050405020304" pitchFamily="18" charset="0"/>
              </a:rPr>
              <a:t> </a:t>
            </a:r>
          </a:p>
          <a:p>
            <a:pPr algn="ctr"/>
            <a:r>
              <a:rPr lang="fr-FR" sz="1800" b="1" dirty="0">
                <a:solidFill>
                  <a:schemeClr val="bg1"/>
                </a:solidFill>
                <a:effectLst>
                  <a:outerShdw blurRad="38100" dist="38100" dir="2700000" algn="tl">
                    <a:srgbClr val="000000">
                      <a:alpha val="43137"/>
                    </a:srgbClr>
                  </a:outerShdw>
                </a:effectLst>
                <a:ea typeface="SimSun;宋体"/>
                <a:cs typeface="Times New Roman" panose="02020603050405020304" pitchFamily="18" charset="0"/>
              </a:rPr>
              <a:t>Date de réitération </a:t>
            </a:r>
            <a:r>
              <a:rPr lang="fr-FR" sz="1800" b="1" dirty="0">
                <a:solidFill>
                  <a:schemeClr val="bg1"/>
                </a:solidFill>
                <a:effectLst>
                  <a:outerShdw blurRad="38100" dist="38100" dir="2700000" algn="tl">
                    <a:srgbClr val="000000">
                      <a:alpha val="43137"/>
                    </a:srgbClr>
                  </a:outerShdw>
                </a:effectLst>
                <a:latin typeface="Lato" panose="020F0502020204030203" pitchFamily="34" charset="0"/>
              </a:rPr>
              <a:t>par acte authentique </a:t>
            </a:r>
            <a:r>
              <a:rPr lang="fr-FR" sz="1800" b="1" dirty="0">
                <a:solidFill>
                  <a:schemeClr val="bg1"/>
                </a:solidFill>
                <a:effectLst>
                  <a:outerShdw blurRad="38100" dist="38100" dir="2700000" algn="tl">
                    <a:srgbClr val="000000">
                      <a:alpha val="43137"/>
                    </a:srgbClr>
                  </a:outerShdw>
                </a:effectLst>
                <a:ea typeface="SimSun;宋体"/>
                <a:cs typeface="Times New Roman" panose="02020603050405020304" pitchFamily="18" charset="0"/>
              </a:rPr>
              <a:t>erronée</a:t>
            </a:r>
          </a:p>
          <a:p>
            <a:endParaRPr lang="fr-FR" dirty="0"/>
          </a:p>
        </p:txBody>
      </p:sp>
    </p:spTree>
    <p:extLst>
      <p:ext uri="{BB962C8B-B14F-4D97-AF65-F5344CB8AC3E}">
        <p14:creationId xmlns:p14="http://schemas.microsoft.com/office/powerpoint/2010/main" val="6810627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307648" y="0"/>
            <a:ext cx="8728847" cy="777713"/>
          </a:xfrm>
        </p:spPr>
        <p:txBody>
          <a:bodyPr anchor="t">
            <a:normAutofit fontScale="90000"/>
          </a:bodyPr>
          <a:lstStyle/>
          <a:p>
            <a:pPr algn="l"/>
            <a:r>
              <a:rPr lang="fr-FR" sz="4000" b="1" dirty="0">
                <a:solidFill>
                  <a:schemeClr val="tx2"/>
                </a:solidFill>
                <a:latin typeface="Caviar Dreams" pitchFamily="34" charset="0"/>
                <a:cs typeface="Arial" pitchFamily="34" charset="0"/>
              </a:rPr>
              <a:t>Attractivité économique et touristique</a:t>
            </a:r>
            <a:br>
              <a:rPr lang="fr-FR" sz="4000" b="1" dirty="0">
                <a:solidFill>
                  <a:srgbClr val="E44506"/>
                </a:solidFill>
                <a:latin typeface="Caviar Dreams" pitchFamily="34" charset="0"/>
                <a:cs typeface="Arial" pitchFamily="34" charset="0"/>
              </a:rPr>
            </a:br>
            <a:r>
              <a:rPr lang="fr-FR" sz="1600" b="1" dirty="0">
                <a:solidFill>
                  <a:schemeClr val="bg2"/>
                </a:solidFill>
                <a:latin typeface="Caviar Dreams" pitchFamily="34" charset="0"/>
                <a:cs typeface="Arial" pitchFamily="34" charset="0"/>
              </a:rPr>
              <a:t>- </a:t>
            </a:r>
            <a:r>
              <a:rPr lang="fr-FR" sz="1600" b="1" i="1" dirty="0">
                <a:solidFill>
                  <a:schemeClr val="bg2"/>
                </a:solidFill>
                <a:latin typeface="Lato" pitchFamily="34" charset="0"/>
                <a:ea typeface="Lato" pitchFamily="34" charset="0"/>
                <a:cs typeface="Lato" pitchFamily="34" charset="0"/>
              </a:rPr>
              <a:t>Intervention de Monsieur </a:t>
            </a:r>
            <a:r>
              <a:rPr lang="fr-FR" sz="1600" b="1" i="1" dirty="0">
                <a:solidFill>
                  <a:schemeClr val="tx2">
                    <a:lumMod val="50000"/>
                  </a:schemeClr>
                </a:solidFill>
                <a:latin typeface="Lato" pitchFamily="34" charset="0"/>
                <a:ea typeface="Lato" pitchFamily="34" charset="0"/>
                <a:cs typeface="Lato" pitchFamily="34" charset="0"/>
              </a:rPr>
              <a:t>Nicolas RAGOT</a:t>
            </a:r>
            <a:endParaRPr lang="fr-FR" sz="1400" b="1" dirty="0">
              <a:solidFill>
                <a:srgbClr val="432918"/>
              </a:solidFill>
              <a:latin typeface="Caviar Dreams" pitchFamily="34" charset="0"/>
            </a:endParaRPr>
          </a:p>
        </p:txBody>
      </p:sp>
      <p:sp>
        <p:nvSpPr>
          <p:cNvPr id="10" name="Espace réservé du contenu 9"/>
          <p:cNvSpPr>
            <a:spLocks noGrp="1"/>
          </p:cNvSpPr>
          <p:nvPr>
            <p:ph idx="1"/>
          </p:nvPr>
        </p:nvSpPr>
        <p:spPr>
          <a:xfrm>
            <a:off x="307647" y="762470"/>
            <a:ext cx="8728847" cy="4063624"/>
          </a:xfrm>
        </p:spPr>
        <p:txBody>
          <a:bodyPr vert="horz" lIns="91440" tIns="45720" rIns="91440" bIns="45720" rtlCol="0" anchor="t">
            <a:normAutofit/>
          </a:bodyPr>
          <a:lstStyle/>
          <a:p>
            <a:pPr marL="0" indent="0" algn="just">
              <a:spcBef>
                <a:spcPts val="0"/>
              </a:spcBef>
              <a:spcAft>
                <a:spcPts val="600"/>
              </a:spcAft>
              <a:buNone/>
              <a:tabLst>
                <a:tab pos="457189" algn="l"/>
              </a:tabLst>
            </a:pPr>
            <a:r>
              <a:rPr lang="fr-FR" sz="1800" b="1" dirty="0">
                <a:solidFill>
                  <a:schemeClr val="tx2"/>
                </a:solidFill>
                <a:ea typeface="SimSun;宋体"/>
                <a:cs typeface="Times New Roman" panose="02020603050405020304" pitchFamily="18" charset="0"/>
              </a:rPr>
              <a:t>5. Limalonges - Zone d'activité économique Les Maisons Blanches - Vente de terrains (parcelles cadastrées ZR0348, ZR0350, ZR0351 et ZR0352)</a:t>
            </a:r>
          </a:p>
          <a:p>
            <a:pPr marL="0" indent="0" algn="just">
              <a:spcBef>
                <a:spcPts val="0"/>
              </a:spcBef>
              <a:spcAft>
                <a:spcPts val="600"/>
              </a:spcAft>
              <a:buNone/>
              <a:tabLst>
                <a:tab pos="457189" algn="l"/>
              </a:tabLst>
            </a:pPr>
            <a:endParaRPr lang="fr-FR" sz="1600" dirty="0">
              <a:solidFill>
                <a:schemeClr val="bg1"/>
              </a:solidFill>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1600" dirty="0">
              <a:solidFill>
                <a:schemeClr val="bg1"/>
              </a:solidFill>
              <a:ea typeface="SimSun;宋体"/>
              <a:cs typeface="Times New Roman" panose="02020603050405020304" pitchFamily="18" charset="0"/>
            </a:endParaRP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18</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Image 12">
            <a:extLst>
              <a:ext uri="{FF2B5EF4-FFF2-40B4-BE49-F238E27FC236}">
                <a16:creationId xmlns:a16="http://schemas.microsoft.com/office/drawing/2014/main" id="{42560F18-30D6-1657-E4E1-77F593288345}"/>
              </a:ext>
            </a:extLst>
          </p:cNvPr>
          <p:cNvPicPr>
            <a:picLocks noChangeAspect="1"/>
          </p:cNvPicPr>
          <p:nvPr/>
        </p:nvPicPr>
        <p:blipFill>
          <a:blip r:embed="rId3"/>
          <a:stretch>
            <a:fillRect/>
          </a:stretch>
        </p:blipFill>
        <p:spPr>
          <a:xfrm>
            <a:off x="607219" y="1334419"/>
            <a:ext cx="7370703" cy="3706689"/>
          </a:xfrm>
          <a:prstGeom prst="rect">
            <a:avLst/>
          </a:prstGeom>
        </p:spPr>
      </p:pic>
    </p:spTree>
    <p:extLst>
      <p:ext uri="{BB962C8B-B14F-4D97-AF65-F5344CB8AC3E}">
        <p14:creationId xmlns:p14="http://schemas.microsoft.com/office/powerpoint/2010/main" val="33730674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307648" y="0"/>
            <a:ext cx="8728847" cy="777713"/>
          </a:xfrm>
        </p:spPr>
        <p:txBody>
          <a:bodyPr anchor="t">
            <a:normAutofit fontScale="90000"/>
          </a:bodyPr>
          <a:lstStyle/>
          <a:p>
            <a:pPr algn="l"/>
            <a:r>
              <a:rPr lang="fr-FR" sz="4000" b="1" dirty="0">
                <a:solidFill>
                  <a:schemeClr val="tx2"/>
                </a:solidFill>
                <a:latin typeface="Caviar Dreams" pitchFamily="34" charset="0"/>
                <a:cs typeface="Arial" pitchFamily="34" charset="0"/>
              </a:rPr>
              <a:t>Attractivité économique et touristique</a:t>
            </a:r>
            <a:br>
              <a:rPr lang="fr-FR" sz="4000" b="1" dirty="0">
                <a:solidFill>
                  <a:srgbClr val="E44506"/>
                </a:solidFill>
                <a:latin typeface="Caviar Dreams" pitchFamily="34" charset="0"/>
                <a:cs typeface="Arial" pitchFamily="34" charset="0"/>
              </a:rPr>
            </a:br>
            <a:r>
              <a:rPr lang="fr-FR" sz="1600" b="1" dirty="0">
                <a:solidFill>
                  <a:schemeClr val="bg2"/>
                </a:solidFill>
                <a:latin typeface="Caviar Dreams" pitchFamily="34" charset="0"/>
                <a:cs typeface="Arial" pitchFamily="34" charset="0"/>
              </a:rPr>
              <a:t>- </a:t>
            </a:r>
            <a:r>
              <a:rPr lang="fr-FR" sz="1600" b="1" i="1" dirty="0">
                <a:solidFill>
                  <a:schemeClr val="bg2"/>
                </a:solidFill>
                <a:latin typeface="Lato" pitchFamily="34" charset="0"/>
                <a:ea typeface="Lato" pitchFamily="34" charset="0"/>
                <a:cs typeface="Lato" pitchFamily="34" charset="0"/>
              </a:rPr>
              <a:t>Intervention de Monsieur </a:t>
            </a:r>
            <a:r>
              <a:rPr lang="fr-FR" sz="1600" b="1" i="1" dirty="0">
                <a:solidFill>
                  <a:schemeClr val="tx2">
                    <a:lumMod val="50000"/>
                  </a:schemeClr>
                </a:solidFill>
                <a:latin typeface="Lato" pitchFamily="34" charset="0"/>
                <a:ea typeface="Lato" pitchFamily="34" charset="0"/>
                <a:cs typeface="Lato" pitchFamily="34" charset="0"/>
              </a:rPr>
              <a:t>Nicolas RAGOT</a:t>
            </a:r>
            <a:endParaRPr lang="fr-FR" sz="1400" b="1" dirty="0">
              <a:solidFill>
                <a:srgbClr val="432918"/>
              </a:solidFill>
              <a:latin typeface="Caviar Dreams" pitchFamily="34" charset="0"/>
            </a:endParaRPr>
          </a:p>
        </p:txBody>
      </p:sp>
      <p:sp>
        <p:nvSpPr>
          <p:cNvPr id="10" name="Espace réservé du contenu 9"/>
          <p:cNvSpPr>
            <a:spLocks noGrp="1"/>
          </p:cNvSpPr>
          <p:nvPr>
            <p:ph idx="1"/>
          </p:nvPr>
        </p:nvSpPr>
        <p:spPr>
          <a:xfrm>
            <a:off x="450056" y="815557"/>
            <a:ext cx="8315325" cy="4063624"/>
          </a:xfrm>
        </p:spPr>
        <p:txBody>
          <a:bodyPr vert="horz" lIns="91440" tIns="45720" rIns="91440" bIns="45720" rtlCol="0" anchor="t">
            <a:normAutofit fontScale="85000" lnSpcReduction="20000"/>
          </a:bodyPr>
          <a:lstStyle/>
          <a:p>
            <a:pPr marL="0" indent="0" algn="just">
              <a:spcBef>
                <a:spcPts val="0"/>
              </a:spcBef>
              <a:spcAft>
                <a:spcPts val="600"/>
              </a:spcAft>
              <a:buNone/>
              <a:tabLst>
                <a:tab pos="457189" algn="l"/>
              </a:tabLst>
            </a:pPr>
            <a:r>
              <a:rPr lang="fr-FR" sz="2000" b="1" dirty="0">
                <a:solidFill>
                  <a:schemeClr val="tx2"/>
                </a:solidFill>
                <a:ea typeface="SimSun;宋体"/>
                <a:cs typeface="Times New Roman" panose="02020603050405020304" pitchFamily="18" charset="0"/>
              </a:rPr>
              <a:t>5. Limalonges - Zone d'activité économique Les Maisons Blanches - Vente de terrains (parcelles cadastrées ZR0348, ZR0350, ZR0351 et ZR0352)</a:t>
            </a:r>
          </a:p>
          <a:p>
            <a:pPr marL="0" indent="0" algn="just" rtl="0">
              <a:lnSpc>
                <a:spcPct val="100000"/>
              </a:lnSpc>
              <a:buNone/>
            </a:pPr>
            <a:r>
              <a:rPr lang="fr-FR" sz="1800" b="1" dirty="0">
                <a:solidFill>
                  <a:schemeClr val="bg1"/>
                </a:solidFill>
                <a:effectLst/>
                <a:latin typeface="Lato, sans-serif"/>
              </a:rPr>
              <a:t>Le Bureau communautaire est invité à :</a:t>
            </a:r>
          </a:p>
          <a:p>
            <a:pPr marL="0" indent="0" algn="just" rtl="0">
              <a:lnSpc>
                <a:spcPct val="100000"/>
              </a:lnSpc>
              <a:buNone/>
            </a:pPr>
            <a:endParaRPr lang="fr-FR" sz="1800" b="1" dirty="0">
              <a:solidFill>
                <a:schemeClr val="bg1"/>
              </a:solidFill>
              <a:effectLst/>
              <a:latin typeface="Lato" panose="020F0502020204030203" pitchFamily="34" charset="0"/>
            </a:endParaRPr>
          </a:p>
          <a:p>
            <a:pPr algn="just"/>
            <a:r>
              <a:rPr lang="fr-FR" sz="1800" b="1" u="none" strike="noStrike" dirty="0">
                <a:solidFill>
                  <a:schemeClr val="bg1"/>
                </a:solidFill>
                <a:effectLst/>
                <a:latin typeface="Lato" panose="020F0502020204030203" pitchFamily="34" charset="0"/>
              </a:rPr>
              <a:t>RETIRER la délibération n°B30_03_2023_03 du 30 mars 2023 autorisant la vente des parcelles cadastrées ZR0401, ZR0402 et ZR0367 ;</a:t>
            </a:r>
          </a:p>
          <a:p>
            <a:pPr algn="just"/>
            <a:r>
              <a:rPr lang="fr-FR" sz="1800" b="1" u="none" strike="noStrike" dirty="0">
                <a:solidFill>
                  <a:schemeClr val="bg1"/>
                </a:solidFill>
                <a:effectLst/>
                <a:latin typeface="Lato" panose="020F0502020204030203" pitchFamily="34" charset="0"/>
              </a:rPr>
              <a:t>AUTORISER le président ou le vice-président délégué, à signer une promesse synallagmatique de vente sous conditions suspensives et clause de réitération, pour un ensemble immobilier d’une superficie de 2 518m² constitué des parcelles cadastrée ZR0348 (1 920m²), ZR0350 (14m²), ZR0351 (314m²) et ZR0352 (270m²), sis à Limalonges – zone d’activité Les Maisons Blanches, à la société TRANSPORTS COLLON (ou toute structure s’y substituant pour ledit projet), au prix de 17 000€ hors taxes – hors frais, soit environ 6,75€ HT-HF /m² de terrain, TVA 20 % en sus, ainsi que toutes autres pièces nécessaires à la réalisation de l’opération ;</a:t>
            </a:r>
          </a:p>
          <a:p>
            <a:pPr algn="just"/>
            <a:r>
              <a:rPr lang="fr-FR" sz="1800" b="1" u="none" strike="noStrike" dirty="0">
                <a:solidFill>
                  <a:schemeClr val="bg1"/>
                </a:solidFill>
                <a:effectLst/>
                <a:latin typeface="Lato" panose="020F0502020204030203" pitchFamily="34" charset="0"/>
              </a:rPr>
              <a:t>DÉCIDER d’inscrire les crédits correspondants au budget annexe zone d’activités 2023 ;</a:t>
            </a:r>
          </a:p>
          <a:p>
            <a:pPr algn="just"/>
            <a:r>
              <a:rPr lang="fr-FR" sz="1800" b="1" u="none" strike="noStrike" dirty="0">
                <a:solidFill>
                  <a:schemeClr val="bg1"/>
                </a:solidFill>
                <a:effectLst/>
                <a:latin typeface="Lato" panose="020F0502020204030203" pitchFamily="34" charset="0"/>
              </a:rPr>
              <a:t>AUTORISER le président ou le vice-président délégué à signer les actes de ventes authentiques sous conditions suspensives et clause de réitération, ainsi que tous documents relatifs qui seront dressés par le notaire désigné pour la transaction, étant précisé que les frais d’actes notariés seront à la charge de l’acquéreur.</a:t>
            </a:r>
          </a:p>
          <a:p>
            <a:pPr marL="0" indent="0" algn="just">
              <a:spcBef>
                <a:spcPts val="0"/>
              </a:spcBef>
              <a:spcAft>
                <a:spcPts val="600"/>
              </a:spcAft>
              <a:buNone/>
              <a:tabLst>
                <a:tab pos="457189" algn="l"/>
              </a:tabLst>
            </a:pPr>
            <a:endParaRPr lang="fr-FR" sz="2000" b="1" dirty="0">
              <a:solidFill>
                <a:schemeClr val="accent1"/>
              </a:solidFill>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2000" b="1" dirty="0">
              <a:solidFill>
                <a:schemeClr val="accent1"/>
              </a:solidFill>
              <a:ea typeface="SimSun;宋体"/>
              <a:cs typeface="Times New Roman" panose="02020603050405020304" pitchFamily="18" charset="0"/>
            </a:endParaRP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19</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5254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457200" y="205978"/>
            <a:ext cx="8229600" cy="1069627"/>
          </a:xfrm>
        </p:spPr>
        <p:txBody>
          <a:bodyPr anchor="t">
            <a:normAutofit fontScale="90000"/>
          </a:bodyPr>
          <a:lstStyle/>
          <a:p>
            <a:pPr algn="l"/>
            <a:r>
              <a:rPr lang="fr-FR" b="1" dirty="0">
                <a:solidFill>
                  <a:schemeClr val="bg2"/>
                </a:solidFill>
                <a:latin typeface="Caviar Dreams" pitchFamily="34" charset="0"/>
                <a:cs typeface="Arial" pitchFamily="34" charset="0"/>
              </a:rPr>
              <a:t>Bureau communautaire</a:t>
            </a:r>
            <a:br>
              <a:rPr lang="fr-FR" b="1" dirty="0">
                <a:solidFill>
                  <a:srgbClr val="C00000"/>
                </a:solidFill>
                <a:latin typeface="Caviar Dreams" pitchFamily="34" charset="0"/>
              </a:rPr>
            </a:br>
            <a:r>
              <a:rPr lang="fr-FR" sz="1600" b="1" i="1" dirty="0">
                <a:solidFill>
                  <a:schemeClr val="tx2">
                    <a:lumMod val="50000"/>
                  </a:schemeClr>
                </a:solidFill>
                <a:latin typeface="Lato" pitchFamily="34" charset="0"/>
                <a:ea typeface="Lato" pitchFamily="34" charset="0"/>
                <a:cs typeface="Lato" pitchFamily="34" charset="0"/>
              </a:rPr>
              <a:t>- Intervention de Madame Sylvie COUSIN</a:t>
            </a:r>
            <a:br>
              <a:rPr lang="fr-FR" b="1" i="1" strike="sngStrike" dirty="0">
                <a:solidFill>
                  <a:srgbClr val="FF0000"/>
                </a:solidFill>
                <a:latin typeface="Lato" pitchFamily="34" charset="0"/>
                <a:ea typeface="Lato" pitchFamily="34" charset="0"/>
                <a:cs typeface="Lato" pitchFamily="34" charset="0"/>
              </a:rPr>
            </a:br>
            <a:endParaRPr lang="fr-FR" b="1" strike="sngStrike" dirty="0">
              <a:solidFill>
                <a:srgbClr val="FF0000"/>
              </a:solidFill>
              <a:latin typeface="Caviar Dreams" pitchFamily="34" charset="0"/>
            </a:endParaRPr>
          </a:p>
        </p:txBody>
      </p:sp>
      <p:sp>
        <p:nvSpPr>
          <p:cNvPr id="10" name="Espace réservé du contenu 9"/>
          <p:cNvSpPr>
            <a:spLocks noGrp="1"/>
          </p:cNvSpPr>
          <p:nvPr>
            <p:ph idx="1"/>
          </p:nvPr>
        </p:nvSpPr>
        <p:spPr>
          <a:xfrm>
            <a:off x="457200" y="1200151"/>
            <a:ext cx="8229600" cy="3207256"/>
          </a:xfrm>
        </p:spPr>
        <p:txBody>
          <a:bodyPr>
            <a:normAutofit/>
          </a:bodyPr>
          <a:lstStyle/>
          <a:p>
            <a:pPr lvl="0" algn="just">
              <a:buFontTx/>
              <a:buChar char="-"/>
            </a:pPr>
            <a:endParaRPr lang="fr-FR" sz="2400" b="1" dirty="0">
              <a:solidFill>
                <a:srgbClr val="CD1719"/>
              </a:solidFill>
              <a:latin typeface="Lato" pitchFamily="34" charset="0"/>
              <a:ea typeface="Lato" pitchFamily="34" charset="0"/>
              <a:cs typeface="Lato" pitchFamily="34" charset="0"/>
            </a:endParaRPr>
          </a:p>
          <a:p>
            <a:pPr lvl="0" algn="just">
              <a:buFontTx/>
              <a:buChar char="-"/>
            </a:pPr>
            <a:r>
              <a:rPr lang="fr-FR" sz="2400" b="1" dirty="0">
                <a:solidFill>
                  <a:schemeClr val="tx2"/>
                </a:solidFill>
                <a:latin typeface="Lato" pitchFamily="34" charset="0"/>
                <a:ea typeface="Lato" pitchFamily="34" charset="0"/>
                <a:cs typeface="Lato" pitchFamily="34" charset="0"/>
              </a:rPr>
              <a:t>Quorum</a:t>
            </a:r>
          </a:p>
          <a:p>
            <a:pPr marL="0" lvl="0" indent="0" algn="just">
              <a:buNone/>
            </a:pPr>
            <a:endParaRPr lang="fr-FR" sz="2400" b="1" dirty="0">
              <a:solidFill>
                <a:srgbClr val="E44506"/>
              </a:solidFill>
              <a:latin typeface="Lato" pitchFamily="34" charset="0"/>
              <a:ea typeface="Lato" pitchFamily="34" charset="0"/>
              <a:cs typeface="Lato" pitchFamily="34" charset="0"/>
            </a:endParaRPr>
          </a:p>
          <a:p>
            <a:pPr lvl="0" algn="just">
              <a:buFontTx/>
              <a:buChar char="-"/>
            </a:pPr>
            <a:r>
              <a:rPr lang="fr-FR" sz="2400" b="1" dirty="0">
                <a:solidFill>
                  <a:schemeClr val="tx2"/>
                </a:solidFill>
                <a:latin typeface="Lato" pitchFamily="34" charset="0"/>
                <a:ea typeface="Lato" pitchFamily="34" charset="0"/>
                <a:cs typeface="Lato" pitchFamily="34" charset="0"/>
              </a:rPr>
              <a:t>Pouvoirs</a:t>
            </a:r>
          </a:p>
          <a:p>
            <a:pPr lvl="0" algn="just">
              <a:buFontTx/>
              <a:buChar char="-"/>
            </a:pPr>
            <a:endParaRPr lang="fr-FR" sz="2400" b="1" dirty="0">
              <a:solidFill>
                <a:schemeClr val="tx2"/>
              </a:solidFill>
              <a:latin typeface="Lato" pitchFamily="34" charset="0"/>
              <a:ea typeface="Lato" pitchFamily="34" charset="0"/>
              <a:cs typeface="Lato" pitchFamily="34" charset="0"/>
            </a:endParaRPr>
          </a:p>
          <a:p>
            <a:pPr lvl="0" algn="just">
              <a:buFontTx/>
              <a:buChar char="-"/>
            </a:pPr>
            <a:r>
              <a:rPr lang="fr-FR" sz="2400" b="1" dirty="0">
                <a:solidFill>
                  <a:schemeClr val="tx2"/>
                </a:solidFill>
                <a:latin typeface="Lato" pitchFamily="34" charset="0"/>
                <a:ea typeface="Lato" pitchFamily="34" charset="0"/>
                <a:cs typeface="Lato" pitchFamily="34" charset="0"/>
              </a:rPr>
              <a:t>Désignation du secrétaire de séance : Gilles PICHON</a:t>
            </a:r>
          </a:p>
          <a:p>
            <a:pPr marL="0" lvl="0" indent="0" algn="just">
              <a:buNone/>
            </a:pPr>
            <a:endParaRPr lang="fr-FR" sz="2400" b="1" dirty="0">
              <a:solidFill>
                <a:srgbClr val="CD1719"/>
              </a:solidFill>
              <a:latin typeface="Lato" pitchFamily="34" charset="0"/>
              <a:ea typeface="Lato" pitchFamily="34" charset="0"/>
              <a:cs typeface="Lato" pitchFamily="34" charset="0"/>
            </a:endParaRPr>
          </a:p>
        </p:txBody>
      </p:sp>
      <p:cxnSp>
        <p:nvCxnSpPr>
          <p:cNvPr id="7" name="Connecteur droit 6">
            <a:extLst>
              <a:ext uri="{FF2B5EF4-FFF2-40B4-BE49-F238E27FC236}">
                <a16:creationId xmlns:a16="http://schemas.microsoft.com/office/drawing/2014/main" id="{C77B24A6-8542-4024-B80A-A1F3301AB7E1}"/>
              </a:ext>
            </a:extLst>
          </p:cNvPr>
          <p:cNvCxnSpPr>
            <a:cxnSpLocks/>
          </p:cNvCxnSpPr>
          <p:nvPr/>
        </p:nvCxnSpPr>
        <p:spPr>
          <a:xfrm>
            <a:off x="3635896" y="4948014"/>
            <a:ext cx="3744416"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Espace réservé de la date 1">
            <a:extLst>
              <a:ext uri="{FF2B5EF4-FFF2-40B4-BE49-F238E27FC236}">
                <a16:creationId xmlns:a16="http://schemas.microsoft.com/office/drawing/2014/main" id="{D885962A-4232-4ADE-B81E-9474B31AD69C}"/>
              </a:ext>
            </a:extLst>
          </p:cNvPr>
          <p:cNvSpPr>
            <a:spLocks noGrp="1"/>
          </p:cNvSpPr>
          <p:nvPr>
            <p:ph type="dt" sz="half" idx="10"/>
          </p:nvPr>
        </p:nvSpPr>
        <p:spPr/>
        <p:txBody>
          <a:bodyPr/>
          <a:lstStyle/>
          <a:p>
            <a:r>
              <a:rPr lang="fr-FR" i="1" dirty="0"/>
              <a:t>Bureau communautaire - 19 octobre 2023 </a:t>
            </a:r>
          </a:p>
        </p:txBody>
      </p:sp>
      <p:sp>
        <p:nvSpPr>
          <p:cNvPr id="4" name="Espace réservé du numéro de diapositive 3">
            <a:extLst>
              <a:ext uri="{FF2B5EF4-FFF2-40B4-BE49-F238E27FC236}">
                <a16:creationId xmlns:a16="http://schemas.microsoft.com/office/drawing/2014/main" id="{7BFF1F33-4FE3-4460-8585-3FB144873AB1}"/>
              </a:ext>
            </a:extLst>
          </p:cNvPr>
          <p:cNvSpPr>
            <a:spLocks noGrp="1"/>
          </p:cNvSpPr>
          <p:nvPr>
            <p:ph type="sldNum" sz="quarter" idx="12"/>
          </p:nvPr>
        </p:nvSpPr>
        <p:spPr/>
        <p:txBody>
          <a:bodyPr/>
          <a:lstStyle/>
          <a:p>
            <a:fld id="{7DD352F8-E6D5-40A5-90BA-A89BD40754D9}" type="slidenum">
              <a:rPr lang="fr-FR" smtClean="0"/>
              <a:pPr/>
              <a:t>2</a:t>
            </a:fld>
            <a:endParaRPr lang="fr-FR"/>
          </a:p>
        </p:txBody>
      </p:sp>
    </p:spTree>
    <p:extLst>
      <p:ext uri="{BB962C8B-B14F-4D97-AF65-F5344CB8AC3E}">
        <p14:creationId xmlns:p14="http://schemas.microsoft.com/office/powerpoint/2010/main" val="16701066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307648" y="0"/>
            <a:ext cx="8728847" cy="777713"/>
          </a:xfrm>
        </p:spPr>
        <p:txBody>
          <a:bodyPr anchor="t">
            <a:normAutofit fontScale="90000"/>
          </a:bodyPr>
          <a:lstStyle/>
          <a:p>
            <a:pPr algn="l"/>
            <a:r>
              <a:rPr lang="fr-FR" sz="4000" b="1" dirty="0">
                <a:solidFill>
                  <a:schemeClr val="tx2"/>
                </a:solidFill>
                <a:latin typeface="Caviar Dreams" pitchFamily="34" charset="0"/>
                <a:cs typeface="Arial" pitchFamily="34" charset="0"/>
              </a:rPr>
              <a:t>Attractivité économique et touristique</a:t>
            </a:r>
            <a:br>
              <a:rPr lang="fr-FR" sz="4000" b="1" dirty="0">
                <a:solidFill>
                  <a:srgbClr val="E44506"/>
                </a:solidFill>
                <a:latin typeface="Caviar Dreams" pitchFamily="34" charset="0"/>
                <a:cs typeface="Arial" pitchFamily="34" charset="0"/>
              </a:rPr>
            </a:br>
            <a:r>
              <a:rPr lang="fr-FR" sz="1600" b="1" dirty="0">
                <a:solidFill>
                  <a:schemeClr val="bg2"/>
                </a:solidFill>
                <a:latin typeface="Caviar Dreams" pitchFamily="34" charset="0"/>
                <a:cs typeface="Arial" pitchFamily="34" charset="0"/>
              </a:rPr>
              <a:t>- </a:t>
            </a:r>
            <a:r>
              <a:rPr lang="fr-FR" sz="1600" b="1" i="1" dirty="0">
                <a:solidFill>
                  <a:schemeClr val="bg2"/>
                </a:solidFill>
                <a:latin typeface="Lato" pitchFamily="34" charset="0"/>
                <a:ea typeface="Lato" pitchFamily="34" charset="0"/>
                <a:cs typeface="Lato" pitchFamily="34" charset="0"/>
              </a:rPr>
              <a:t>Intervention de Monsieur </a:t>
            </a:r>
            <a:r>
              <a:rPr lang="fr-FR" sz="1600" b="1" i="1" dirty="0">
                <a:solidFill>
                  <a:schemeClr val="tx2">
                    <a:lumMod val="50000"/>
                  </a:schemeClr>
                </a:solidFill>
                <a:latin typeface="Lato" pitchFamily="34" charset="0"/>
                <a:ea typeface="Lato" pitchFamily="34" charset="0"/>
                <a:cs typeface="Lato" pitchFamily="34" charset="0"/>
              </a:rPr>
              <a:t>Nicolas RAGOT</a:t>
            </a:r>
            <a:endParaRPr lang="fr-FR" sz="1400" b="1" dirty="0">
              <a:solidFill>
                <a:srgbClr val="432918"/>
              </a:solidFill>
              <a:latin typeface="Caviar Dreams" pitchFamily="34" charset="0"/>
            </a:endParaRPr>
          </a:p>
        </p:txBody>
      </p:sp>
      <p:sp>
        <p:nvSpPr>
          <p:cNvPr id="10" name="Espace réservé du contenu 9"/>
          <p:cNvSpPr>
            <a:spLocks noGrp="1"/>
          </p:cNvSpPr>
          <p:nvPr>
            <p:ph idx="1"/>
          </p:nvPr>
        </p:nvSpPr>
        <p:spPr>
          <a:xfrm>
            <a:off x="450056" y="815557"/>
            <a:ext cx="8315325" cy="4063624"/>
          </a:xfrm>
        </p:spPr>
        <p:txBody>
          <a:bodyPr vert="horz" lIns="91440" tIns="45720" rIns="91440" bIns="45720" rtlCol="0" anchor="t">
            <a:normAutofit/>
          </a:bodyPr>
          <a:lstStyle/>
          <a:p>
            <a:pPr marL="0" indent="0" algn="just">
              <a:spcBef>
                <a:spcPts val="0"/>
              </a:spcBef>
              <a:spcAft>
                <a:spcPts val="600"/>
              </a:spcAft>
              <a:buNone/>
              <a:tabLst>
                <a:tab pos="457189" algn="l"/>
              </a:tabLst>
            </a:pPr>
            <a:r>
              <a:rPr lang="fr-FR" sz="2000" b="1" dirty="0">
                <a:solidFill>
                  <a:schemeClr val="tx2"/>
                </a:solidFill>
                <a:ea typeface="SimSun;宋体"/>
                <a:cs typeface="Times New Roman" panose="02020603050405020304" pitchFamily="18" charset="0"/>
              </a:rPr>
              <a:t>6. Association Solidarité Paysans - Attribution subvention 2023</a:t>
            </a:r>
          </a:p>
          <a:p>
            <a:pPr marL="0" indent="0" algn="just">
              <a:spcBef>
                <a:spcPts val="0"/>
              </a:spcBef>
              <a:spcAft>
                <a:spcPts val="600"/>
              </a:spcAft>
              <a:buNone/>
              <a:tabLst>
                <a:tab pos="457189" algn="l"/>
              </a:tabLst>
            </a:pPr>
            <a:endParaRPr lang="fr-FR" sz="2000" b="1" dirty="0">
              <a:solidFill>
                <a:schemeClr val="accent1"/>
              </a:solidFill>
              <a:ea typeface="SimSun;宋体"/>
              <a:cs typeface="Times New Roman" panose="02020603050405020304" pitchFamily="18" charset="0"/>
            </a:endParaRPr>
          </a:p>
          <a:p>
            <a:pPr marL="0" indent="0" algn="just">
              <a:spcBef>
                <a:spcPts val="0"/>
              </a:spcBef>
              <a:spcAft>
                <a:spcPts val="600"/>
              </a:spcAft>
              <a:buNone/>
              <a:tabLst>
                <a:tab pos="457189" algn="l"/>
              </a:tabLst>
            </a:pPr>
            <a:r>
              <a:rPr lang="fr-FR" sz="1800" b="1" u="sng" dirty="0">
                <a:solidFill>
                  <a:schemeClr val="tx2"/>
                </a:solidFill>
                <a:effectLst>
                  <a:outerShdw blurRad="38100" dist="38100" dir="2700000" algn="tl">
                    <a:srgbClr val="000000">
                      <a:alpha val="43137"/>
                    </a:srgbClr>
                  </a:outerShdw>
                </a:effectLst>
                <a:ea typeface="Lato" pitchFamily="34" charset="0"/>
                <a:cs typeface="Lato" pitchFamily="34" charset="0"/>
              </a:rPr>
              <a:t>Contexte :</a:t>
            </a:r>
            <a:r>
              <a:rPr lang="fr-FR" sz="1800" b="1" dirty="0">
                <a:solidFill>
                  <a:schemeClr val="accent1"/>
                </a:solidFill>
                <a:ea typeface="SimSun;宋体"/>
                <a:cs typeface="Times New Roman" panose="02020603050405020304" pitchFamily="18" charset="0"/>
              </a:rPr>
              <a:t> </a:t>
            </a:r>
            <a:r>
              <a:rPr lang="fr-FR" sz="1800" dirty="0">
                <a:solidFill>
                  <a:schemeClr val="bg1"/>
                </a:solidFill>
                <a:ea typeface="SimSun;宋体"/>
                <a:cs typeface="Times New Roman" panose="02020603050405020304" pitchFamily="18" charset="0"/>
              </a:rPr>
              <a:t>Attribution d’une subvention à l’association Solidarité Paysans Poitou-Charentes pour l’année 2023</a:t>
            </a:r>
          </a:p>
          <a:p>
            <a:pPr marL="0" indent="0" algn="just">
              <a:spcBef>
                <a:spcPts val="0"/>
              </a:spcBef>
              <a:spcAft>
                <a:spcPts val="600"/>
              </a:spcAft>
              <a:buNone/>
              <a:tabLst>
                <a:tab pos="457189" algn="l"/>
              </a:tabLst>
            </a:pPr>
            <a:r>
              <a:rPr lang="fr-FR" sz="1800" b="1" u="sng" dirty="0">
                <a:solidFill>
                  <a:schemeClr val="tx2"/>
                </a:solidFill>
                <a:effectLst>
                  <a:outerShdw blurRad="38100" dist="38100" dir="2700000" algn="tl">
                    <a:srgbClr val="000000">
                      <a:alpha val="43137"/>
                    </a:srgbClr>
                  </a:outerShdw>
                </a:effectLst>
                <a:ea typeface="Lato" pitchFamily="34" charset="0"/>
                <a:cs typeface="Lato" pitchFamily="34" charset="0"/>
              </a:rPr>
              <a:t>Objet de l’association :</a:t>
            </a:r>
            <a:r>
              <a:rPr lang="fr-FR" sz="1800" b="1" dirty="0">
                <a:solidFill>
                  <a:schemeClr val="tx2"/>
                </a:solidFill>
                <a:effectLst>
                  <a:outerShdw blurRad="38100" dist="38100" dir="2700000" algn="tl">
                    <a:srgbClr val="000000">
                      <a:alpha val="43137"/>
                    </a:srgbClr>
                  </a:outerShdw>
                </a:effectLst>
                <a:ea typeface="Lato" pitchFamily="34" charset="0"/>
                <a:cs typeface="Lato" pitchFamily="34" charset="0"/>
              </a:rPr>
              <a:t> </a:t>
            </a:r>
            <a:r>
              <a:rPr lang="fr-FR" sz="1800" dirty="0">
                <a:solidFill>
                  <a:schemeClr val="bg1"/>
                </a:solidFill>
                <a:ea typeface="SimSun;宋体"/>
                <a:cs typeface="Times New Roman" panose="02020603050405020304" pitchFamily="18" charset="0"/>
              </a:rPr>
              <a:t>A</a:t>
            </a:r>
            <a:r>
              <a:rPr lang="fr-FR" sz="1800" dirty="0">
                <a:solidFill>
                  <a:schemeClr val="bg1"/>
                </a:solidFill>
                <a:effectLst/>
              </a:rPr>
              <a:t>ccompagnement des agriculteurs en difficultés notamment concernant les sujets économiques, juridiques, sociaux, administratifs et techniques </a:t>
            </a:r>
          </a:p>
          <a:p>
            <a:pPr marL="0" indent="0" algn="just">
              <a:spcBef>
                <a:spcPts val="0"/>
              </a:spcBef>
              <a:spcAft>
                <a:spcPts val="600"/>
              </a:spcAft>
              <a:buNone/>
              <a:tabLst>
                <a:tab pos="457189" algn="l"/>
              </a:tabLst>
            </a:pPr>
            <a:r>
              <a:rPr lang="fr-FR" sz="1800" b="1" u="sng" dirty="0">
                <a:solidFill>
                  <a:schemeClr val="tx2"/>
                </a:solidFill>
                <a:effectLst>
                  <a:outerShdw blurRad="38100" dist="38100" dir="2700000" algn="tl">
                    <a:srgbClr val="000000">
                      <a:alpha val="43137"/>
                    </a:srgbClr>
                  </a:outerShdw>
                </a:effectLst>
                <a:ea typeface="Lato" pitchFamily="34" charset="0"/>
                <a:cs typeface="Lato" pitchFamily="34" charset="0"/>
              </a:rPr>
              <a:t>Montant de la subvention : </a:t>
            </a:r>
            <a:r>
              <a:rPr lang="fr-FR" sz="1800" dirty="0">
                <a:solidFill>
                  <a:schemeClr val="bg1"/>
                </a:solidFill>
              </a:rPr>
              <a:t>4 500 €</a:t>
            </a:r>
            <a:endParaRPr lang="fr-FR" sz="1800" dirty="0">
              <a:solidFill>
                <a:schemeClr val="bg1"/>
              </a:solidFill>
              <a:effectLst/>
            </a:endParaRPr>
          </a:p>
          <a:p>
            <a:pPr marL="0" indent="0" algn="just">
              <a:spcBef>
                <a:spcPts val="0"/>
              </a:spcBef>
              <a:spcAft>
                <a:spcPts val="600"/>
              </a:spcAft>
              <a:buNone/>
              <a:tabLst>
                <a:tab pos="457189" algn="l"/>
              </a:tabLst>
            </a:pPr>
            <a:r>
              <a:rPr lang="fr-FR" sz="1800" b="1" u="sng" dirty="0">
                <a:solidFill>
                  <a:schemeClr val="tx2"/>
                </a:solidFill>
                <a:effectLst>
                  <a:outerShdw blurRad="38100" dist="38100" dir="2700000" algn="tl">
                    <a:srgbClr val="000000">
                      <a:alpha val="43137"/>
                    </a:srgbClr>
                  </a:outerShdw>
                </a:effectLst>
                <a:ea typeface="Lato" pitchFamily="34" charset="0"/>
                <a:cs typeface="Lato" pitchFamily="34" charset="0"/>
              </a:rPr>
              <a:t>Bilan des agriculteurs accompagnés sur Mellois en Poitou en 2022 : </a:t>
            </a:r>
          </a:p>
          <a:p>
            <a:pPr marL="0" indent="0" algn="just">
              <a:spcBef>
                <a:spcPts val="0"/>
              </a:spcBef>
              <a:spcAft>
                <a:spcPts val="600"/>
              </a:spcAft>
              <a:buNone/>
              <a:tabLst>
                <a:tab pos="457189" algn="l"/>
              </a:tabLst>
            </a:pPr>
            <a:r>
              <a:rPr lang="fr-FR" sz="1800" dirty="0">
                <a:solidFill>
                  <a:schemeClr val="bg1"/>
                </a:solidFill>
                <a:ea typeface="+mn-lt"/>
                <a:cs typeface="Arial" panose="020B0604020202020204" pitchFamily="34" charset="0"/>
              </a:rPr>
              <a:t>95 fermes accompagnées en Deux-Sèvres, dont 18% sur le territoire du Mellois en Poitou 	   </a:t>
            </a:r>
            <a:r>
              <a:rPr lang="fr-FR" sz="1800" b="1" dirty="0">
                <a:solidFill>
                  <a:schemeClr val="bg1"/>
                </a:solidFill>
                <a:effectLst>
                  <a:outerShdw blurRad="38100" dist="38100" dir="2700000" algn="tl">
                    <a:srgbClr val="000000">
                      <a:alpha val="43137"/>
                    </a:srgbClr>
                  </a:outerShdw>
                </a:effectLst>
                <a:ea typeface="+mn-lt"/>
                <a:cs typeface="Arial" panose="020B0604020202020204" pitchFamily="34" charset="0"/>
              </a:rPr>
              <a:t>17 fermes</a:t>
            </a:r>
          </a:p>
          <a:p>
            <a:pPr marL="0" indent="0" algn="just">
              <a:spcBef>
                <a:spcPts val="0"/>
              </a:spcBef>
              <a:spcAft>
                <a:spcPts val="600"/>
              </a:spcAft>
              <a:buNone/>
              <a:tabLst>
                <a:tab pos="457189" algn="l"/>
              </a:tabLst>
            </a:pPr>
            <a:endParaRPr lang="fr-FR" sz="1800" b="1" u="sng" dirty="0">
              <a:solidFill>
                <a:schemeClr val="accent1"/>
              </a:solidFill>
              <a:effectLst>
                <a:outerShdw blurRad="38100" dist="38100" dir="2700000" algn="tl">
                  <a:srgbClr val="000000">
                    <a:alpha val="43137"/>
                  </a:srgbClr>
                </a:outerShdw>
              </a:effectLst>
              <a:ea typeface="Lato" pitchFamily="34" charset="0"/>
              <a:cs typeface="Lato" pitchFamily="34" charset="0"/>
            </a:endParaRPr>
          </a:p>
          <a:p>
            <a:pPr marL="0" indent="0" algn="just">
              <a:spcBef>
                <a:spcPts val="0"/>
              </a:spcBef>
              <a:spcAft>
                <a:spcPts val="600"/>
              </a:spcAft>
              <a:buNone/>
              <a:tabLst>
                <a:tab pos="457189" algn="l"/>
              </a:tabLst>
            </a:pPr>
            <a:endParaRPr lang="fr-FR" sz="1800" dirty="0">
              <a:solidFill>
                <a:schemeClr val="bg1"/>
              </a:solidFill>
              <a:effectLst/>
            </a:endParaRPr>
          </a:p>
          <a:p>
            <a:pPr marL="0" indent="0" algn="just">
              <a:spcBef>
                <a:spcPts val="0"/>
              </a:spcBef>
              <a:spcAft>
                <a:spcPts val="600"/>
              </a:spcAft>
              <a:buNone/>
              <a:tabLst>
                <a:tab pos="457189" algn="l"/>
              </a:tabLst>
            </a:pPr>
            <a:endParaRPr lang="fr-FR" sz="2000" b="1" dirty="0">
              <a:solidFill>
                <a:schemeClr val="accent1"/>
              </a:solidFill>
              <a:ea typeface="SimSun;宋体"/>
              <a:cs typeface="Times New Roman" panose="02020603050405020304" pitchFamily="18" charset="0"/>
            </a:endParaRP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20</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Flèche : droite 3">
            <a:extLst>
              <a:ext uri="{FF2B5EF4-FFF2-40B4-BE49-F238E27FC236}">
                <a16:creationId xmlns:a16="http://schemas.microsoft.com/office/drawing/2014/main" id="{44F5D456-2278-D977-2B3D-62C3619BBDFA}"/>
              </a:ext>
            </a:extLst>
          </p:cNvPr>
          <p:cNvSpPr/>
          <p:nvPr/>
        </p:nvSpPr>
        <p:spPr>
          <a:xfrm>
            <a:off x="1731366" y="4133656"/>
            <a:ext cx="648072" cy="27384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805114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307648" y="0"/>
            <a:ext cx="8728847" cy="777713"/>
          </a:xfrm>
        </p:spPr>
        <p:txBody>
          <a:bodyPr anchor="t">
            <a:normAutofit fontScale="90000"/>
          </a:bodyPr>
          <a:lstStyle/>
          <a:p>
            <a:pPr algn="l"/>
            <a:r>
              <a:rPr lang="fr-FR" sz="4000" b="1" dirty="0">
                <a:solidFill>
                  <a:schemeClr val="tx2"/>
                </a:solidFill>
                <a:latin typeface="Caviar Dreams" pitchFamily="34" charset="0"/>
                <a:cs typeface="Arial" pitchFamily="34" charset="0"/>
              </a:rPr>
              <a:t>Attractivité économique et touristique</a:t>
            </a:r>
            <a:br>
              <a:rPr lang="fr-FR" sz="4000" b="1" dirty="0">
                <a:solidFill>
                  <a:srgbClr val="E44506"/>
                </a:solidFill>
                <a:latin typeface="Caviar Dreams" pitchFamily="34" charset="0"/>
                <a:cs typeface="Arial" pitchFamily="34" charset="0"/>
              </a:rPr>
            </a:br>
            <a:r>
              <a:rPr lang="fr-FR" sz="1600" b="1" dirty="0">
                <a:solidFill>
                  <a:schemeClr val="bg2"/>
                </a:solidFill>
                <a:latin typeface="Caviar Dreams" pitchFamily="34" charset="0"/>
                <a:cs typeface="Arial" pitchFamily="34" charset="0"/>
              </a:rPr>
              <a:t>- </a:t>
            </a:r>
            <a:r>
              <a:rPr lang="fr-FR" sz="1600" b="1" i="1" dirty="0">
                <a:solidFill>
                  <a:schemeClr val="bg2"/>
                </a:solidFill>
                <a:latin typeface="Lato" pitchFamily="34" charset="0"/>
                <a:ea typeface="Lato" pitchFamily="34" charset="0"/>
                <a:cs typeface="Lato" pitchFamily="34" charset="0"/>
              </a:rPr>
              <a:t>Intervention de Monsieur </a:t>
            </a:r>
            <a:r>
              <a:rPr lang="fr-FR" sz="1600" b="1" i="1" dirty="0">
                <a:solidFill>
                  <a:schemeClr val="tx2">
                    <a:lumMod val="50000"/>
                  </a:schemeClr>
                </a:solidFill>
                <a:latin typeface="Lato" pitchFamily="34" charset="0"/>
                <a:ea typeface="Lato" pitchFamily="34" charset="0"/>
                <a:cs typeface="Lato" pitchFamily="34" charset="0"/>
              </a:rPr>
              <a:t>Nicolas RAGOT</a:t>
            </a:r>
            <a:endParaRPr lang="fr-FR" sz="1400" b="1" dirty="0">
              <a:solidFill>
                <a:srgbClr val="432918"/>
              </a:solidFill>
              <a:latin typeface="Caviar Dreams" pitchFamily="34" charset="0"/>
            </a:endParaRPr>
          </a:p>
        </p:txBody>
      </p:sp>
      <p:sp>
        <p:nvSpPr>
          <p:cNvPr id="10" name="Espace réservé du contenu 9"/>
          <p:cNvSpPr>
            <a:spLocks noGrp="1"/>
          </p:cNvSpPr>
          <p:nvPr>
            <p:ph idx="1"/>
          </p:nvPr>
        </p:nvSpPr>
        <p:spPr>
          <a:xfrm>
            <a:off x="450056" y="815557"/>
            <a:ext cx="8315325" cy="4063624"/>
          </a:xfrm>
        </p:spPr>
        <p:txBody>
          <a:bodyPr vert="horz" lIns="91440" tIns="45720" rIns="91440" bIns="45720" rtlCol="0" anchor="t">
            <a:normAutofit/>
          </a:bodyPr>
          <a:lstStyle/>
          <a:p>
            <a:pPr marL="0" indent="0" algn="just">
              <a:spcBef>
                <a:spcPts val="0"/>
              </a:spcBef>
              <a:spcAft>
                <a:spcPts val="600"/>
              </a:spcAft>
              <a:buNone/>
              <a:tabLst>
                <a:tab pos="457189" algn="l"/>
              </a:tabLst>
            </a:pPr>
            <a:r>
              <a:rPr lang="fr-FR" sz="2000" b="1" dirty="0">
                <a:solidFill>
                  <a:schemeClr val="tx2"/>
                </a:solidFill>
                <a:ea typeface="SimSun;宋体"/>
                <a:cs typeface="Times New Roman" panose="02020603050405020304" pitchFamily="18" charset="0"/>
              </a:rPr>
              <a:t>6. Association Solidarité Paysans - Attribution subvention 2023</a:t>
            </a:r>
          </a:p>
          <a:p>
            <a:pPr marL="0" indent="0" algn="just">
              <a:spcBef>
                <a:spcPts val="0"/>
              </a:spcBef>
              <a:spcAft>
                <a:spcPts val="600"/>
              </a:spcAft>
              <a:buNone/>
              <a:tabLst>
                <a:tab pos="457189" algn="l"/>
              </a:tabLst>
            </a:pPr>
            <a:r>
              <a:rPr lang="fr-FR" sz="2000" i="1" dirty="0">
                <a:solidFill>
                  <a:schemeClr val="bg1"/>
                </a:solidFill>
                <a:ea typeface="SimSun;宋体"/>
                <a:cs typeface="Times New Roman" panose="02020603050405020304" pitchFamily="18" charset="0"/>
              </a:rPr>
              <a:t>Vu l’avis favorable de la réunion des Vice-présidents du 12 octobre 2023,</a:t>
            </a:r>
          </a:p>
          <a:p>
            <a:pPr marL="0" indent="0" algn="just">
              <a:spcBef>
                <a:spcPts val="0"/>
              </a:spcBef>
              <a:spcAft>
                <a:spcPts val="600"/>
              </a:spcAft>
              <a:buNone/>
              <a:tabLst>
                <a:tab pos="457189" algn="l"/>
              </a:tabLst>
            </a:pPr>
            <a:r>
              <a:rPr lang="fr-FR" sz="2000" b="1" dirty="0">
                <a:solidFill>
                  <a:schemeClr val="bg1"/>
                </a:solidFill>
                <a:ea typeface="SimSun;宋体"/>
                <a:cs typeface="Times New Roman" panose="02020603050405020304" pitchFamily="18" charset="0"/>
              </a:rPr>
              <a:t>Le bureau communautaire est invité à :</a:t>
            </a:r>
          </a:p>
          <a:p>
            <a:pPr algn="just">
              <a:spcBef>
                <a:spcPts val="0"/>
              </a:spcBef>
              <a:spcAft>
                <a:spcPts val="600"/>
              </a:spcAft>
              <a:tabLst>
                <a:tab pos="457189" algn="l"/>
              </a:tabLst>
            </a:pPr>
            <a:r>
              <a:rPr lang="fr-FR" sz="2000" b="1" dirty="0">
                <a:solidFill>
                  <a:schemeClr val="bg1"/>
                </a:solidFill>
                <a:ea typeface="SimSun;宋体"/>
                <a:cs typeface="Times New Roman" panose="02020603050405020304" pitchFamily="18" charset="0"/>
              </a:rPr>
              <a:t>AUTORISER l’octroi d’une subvention de 4 500 € à l’association Solidarité Paysans Poitou-Charentes pour l’année 2023 dans les conditions présentées, les crédits nécessaires étant inscrits au budget 2023 ;</a:t>
            </a:r>
          </a:p>
          <a:p>
            <a:pPr algn="just">
              <a:spcBef>
                <a:spcPts val="0"/>
              </a:spcBef>
              <a:spcAft>
                <a:spcPts val="600"/>
              </a:spcAft>
              <a:tabLst>
                <a:tab pos="457189" algn="l"/>
              </a:tabLst>
            </a:pPr>
            <a:r>
              <a:rPr lang="fr-FR" sz="2000" b="1" dirty="0">
                <a:solidFill>
                  <a:schemeClr val="bg1"/>
                </a:solidFill>
                <a:ea typeface="SimSun;宋体"/>
                <a:cs typeface="Times New Roman" panose="02020603050405020304" pitchFamily="18" charset="0"/>
              </a:rPr>
              <a:t>AUTORISER le président ou le vice-président délégué à signer tout document relatif à cette affaire.</a:t>
            </a: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21</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58319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457200" y="195486"/>
            <a:ext cx="8229600" cy="1069627"/>
          </a:xfrm>
        </p:spPr>
        <p:txBody>
          <a:bodyPr anchor="t">
            <a:normAutofit fontScale="90000"/>
          </a:bodyPr>
          <a:lstStyle/>
          <a:p>
            <a:pPr algn="l"/>
            <a:r>
              <a:rPr lang="fr-FR" b="1" dirty="0">
                <a:solidFill>
                  <a:schemeClr val="bg2"/>
                </a:solidFill>
                <a:latin typeface="Caviar Dreams" pitchFamily="34" charset="0"/>
                <a:cs typeface="Arial" pitchFamily="34" charset="0"/>
              </a:rPr>
              <a:t>Bureau communautaire</a:t>
            </a:r>
            <a:br>
              <a:rPr lang="fr-FR" b="1" dirty="0">
                <a:solidFill>
                  <a:schemeClr val="bg2"/>
                </a:solidFill>
                <a:latin typeface="Caviar Dreams" pitchFamily="34" charset="0"/>
              </a:rPr>
            </a:br>
            <a:br>
              <a:rPr lang="fr-FR" b="1" i="1" dirty="0">
                <a:solidFill>
                  <a:schemeClr val="bg2"/>
                </a:solidFill>
                <a:latin typeface="Lato" pitchFamily="34" charset="0"/>
                <a:ea typeface="Lato" pitchFamily="34" charset="0"/>
                <a:cs typeface="Lato" pitchFamily="34" charset="0"/>
              </a:rPr>
            </a:br>
            <a:endParaRPr lang="fr-FR" b="1" dirty="0">
              <a:solidFill>
                <a:srgbClr val="432918"/>
              </a:solidFill>
              <a:latin typeface="Caviar Dreams" pitchFamily="34" charset="0"/>
            </a:endParaRPr>
          </a:p>
        </p:txBody>
      </p:sp>
      <p:sp>
        <p:nvSpPr>
          <p:cNvPr id="10" name="Espace réservé du contenu 9"/>
          <p:cNvSpPr>
            <a:spLocks noGrp="1"/>
          </p:cNvSpPr>
          <p:nvPr>
            <p:ph idx="1"/>
          </p:nvPr>
        </p:nvSpPr>
        <p:spPr>
          <a:xfrm>
            <a:off x="457200" y="1200150"/>
            <a:ext cx="8229600" cy="3531835"/>
          </a:xfrm>
        </p:spPr>
        <p:txBody>
          <a:bodyPr>
            <a:normAutofit/>
          </a:bodyPr>
          <a:lstStyle/>
          <a:p>
            <a:pPr marL="0" indent="0" algn="ctr">
              <a:buNone/>
            </a:pPr>
            <a:endParaRPr lang="fr-FR" sz="4400" b="1" dirty="0">
              <a:solidFill>
                <a:schemeClr val="tx2"/>
              </a:solidFill>
              <a:latin typeface="Lato" pitchFamily="34" charset="0"/>
              <a:ea typeface="Lato" pitchFamily="34" charset="0"/>
              <a:cs typeface="Lato" pitchFamily="34" charset="0"/>
            </a:endParaRPr>
          </a:p>
          <a:p>
            <a:pPr marL="0" indent="0" algn="ctr">
              <a:buNone/>
            </a:pPr>
            <a:endParaRPr lang="fr-FR" sz="4400" b="1" dirty="0">
              <a:solidFill>
                <a:schemeClr val="tx2"/>
              </a:solidFill>
              <a:latin typeface="Lato" pitchFamily="34" charset="0"/>
              <a:ea typeface="Lato" pitchFamily="34" charset="0"/>
              <a:cs typeface="Lato" pitchFamily="34" charset="0"/>
            </a:endParaRPr>
          </a:p>
          <a:p>
            <a:pPr marL="0" indent="0" algn="ctr">
              <a:buNone/>
            </a:pPr>
            <a:r>
              <a:rPr lang="fr-FR" sz="4400" b="1" dirty="0">
                <a:solidFill>
                  <a:srgbClr val="F99707"/>
                </a:solidFill>
                <a:latin typeface="Lato" pitchFamily="34" charset="0"/>
                <a:ea typeface="Lato" pitchFamily="34" charset="0"/>
                <a:cs typeface="Lato" pitchFamily="34" charset="0"/>
              </a:rPr>
              <a:t>ANIMATION DU TERRITOIRE</a:t>
            </a:r>
          </a:p>
          <a:p>
            <a:pPr marL="0" indent="0" algn="ctr">
              <a:buNone/>
            </a:pPr>
            <a:endParaRPr lang="fr-FR" sz="4400" b="1" dirty="0">
              <a:solidFill>
                <a:schemeClr val="tx2"/>
              </a:solidFill>
              <a:latin typeface="Lato" pitchFamily="34" charset="0"/>
              <a:ea typeface="Lato" pitchFamily="34" charset="0"/>
              <a:cs typeface="Lato" pitchFamily="34" charset="0"/>
            </a:endParaRPr>
          </a:p>
        </p:txBody>
      </p:sp>
      <p:sp>
        <p:nvSpPr>
          <p:cNvPr id="3" name="Espace réservé du numéro de diapositive 2">
            <a:extLst>
              <a:ext uri="{FF2B5EF4-FFF2-40B4-BE49-F238E27FC236}">
                <a16:creationId xmlns:a16="http://schemas.microsoft.com/office/drawing/2014/main" id="{B49E291B-FDD9-4909-AC3E-71F3691DEEA4}"/>
              </a:ext>
            </a:extLst>
          </p:cNvPr>
          <p:cNvSpPr>
            <a:spLocks noGrp="1"/>
          </p:cNvSpPr>
          <p:nvPr>
            <p:ph type="sldNum" sz="quarter" idx="12"/>
          </p:nvPr>
        </p:nvSpPr>
        <p:spPr/>
        <p:txBody>
          <a:bodyPr/>
          <a:lstStyle/>
          <a:p>
            <a:fld id="{7DD352F8-E6D5-40A5-90BA-A89BD40754D9}" type="slidenum">
              <a:rPr lang="fr-FR" smtClean="0"/>
              <a:pPr/>
              <a:t>22</a:t>
            </a:fld>
            <a:endParaRPr lang="fr-FR"/>
          </a:p>
        </p:txBody>
      </p:sp>
      <p:cxnSp>
        <p:nvCxnSpPr>
          <p:cNvPr id="12" name="Connecteur droit 11">
            <a:extLst>
              <a:ext uri="{FF2B5EF4-FFF2-40B4-BE49-F238E27FC236}">
                <a16:creationId xmlns:a16="http://schemas.microsoft.com/office/drawing/2014/main" id="{D92DE92B-1BFB-49DE-9959-2B46908FFC4F}"/>
              </a:ext>
            </a:extLst>
          </p:cNvPr>
          <p:cNvCxnSpPr>
            <a:cxnSpLocks/>
          </p:cNvCxnSpPr>
          <p:nvPr/>
        </p:nvCxnSpPr>
        <p:spPr>
          <a:xfrm>
            <a:off x="3851920"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Espace réservé de la date 2">
            <a:extLst>
              <a:ext uri="{FF2B5EF4-FFF2-40B4-BE49-F238E27FC236}">
                <a16:creationId xmlns:a16="http://schemas.microsoft.com/office/drawing/2014/main" id="{14C66AA9-F841-4C04-8BDD-823382C82382}"/>
              </a:ext>
            </a:extLst>
          </p:cNvPr>
          <p:cNvSpPr>
            <a:spLocks noGrp="1"/>
          </p:cNvSpPr>
          <p:nvPr>
            <p:ph type="dt" sz="half" idx="10"/>
          </p:nvPr>
        </p:nvSpPr>
        <p:spPr>
          <a:xfrm>
            <a:off x="457200" y="4767264"/>
            <a:ext cx="3322712" cy="273844"/>
          </a:xfrm>
        </p:spPr>
        <p:txBody>
          <a:bodyPr/>
          <a:lstStyle/>
          <a:p>
            <a:r>
              <a:rPr lang="fr-FR" i="1">
                <a:solidFill>
                  <a:schemeClr val="accent1"/>
                </a:solidFill>
              </a:rPr>
              <a:t>Bureau communautaire - 19 octobre 2023 </a:t>
            </a:r>
            <a:endParaRPr lang="fr-FR" i="1" dirty="0">
              <a:solidFill>
                <a:schemeClr val="accent1"/>
              </a:solidFill>
            </a:endParaRPr>
          </a:p>
        </p:txBody>
      </p:sp>
    </p:spTree>
    <p:extLst>
      <p:ext uri="{BB962C8B-B14F-4D97-AF65-F5344CB8AC3E}">
        <p14:creationId xmlns:p14="http://schemas.microsoft.com/office/powerpoint/2010/main" val="5529241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contenu 9"/>
          <p:cNvSpPr>
            <a:spLocks noGrp="1"/>
          </p:cNvSpPr>
          <p:nvPr>
            <p:ph idx="1"/>
          </p:nvPr>
        </p:nvSpPr>
        <p:spPr>
          <a:xfrm>
            <a:off x="414337" y="703640"/>
            <a:ext cx="8315325" cy="4063624"/>
          </a:xfrm>
        </p:spPr>
        <p:txBody>
          <a:bodyPr vert="horz" lIns="91440" tIns="45720" rIns="91440" bIns="45720" rtlCol="0" anchor="t">
            <a:normAutofit fontScale="85000" lnSpcReduction="20000"/>
          </a:bodyPr>
          <a:lstStyle/>
          <a:p>
            <a:pPr marL="0" indent="0" algn="just">
              <a:spcBef>
                <a:spcPts val="0"/>
              </a:spcBef>
              <a:spcAft>
                <a:spcPts val="600"/>
              </a:spcAft>
              <a:buNone/>
              <a:tabLst>
                <a:tab pos="457189" algn="l"/>
              </a:tabLst>
            </a:pPr>
            <a:r>
              <a:rPr lang="fr-FR" sz="2000" b="1" dirty="0">
                <a:solidFill>
                  <a:schemeClr val="accent3"/>
                </a:solidFill>
                <a:ea typeface="SimSun;宋体"/>
                <a:cs typeface="Times New Roman" panose="02020603050405020304" pitchFamily="18" charset="0"/>
              </a:rPr>
              <a:t>7. Conventions de participations financières avec les communes ayant mis en place des </a:t>
            </a:r>
            <a:r>
              <a:rPr lang="fr-FR" sz="2000" b="1" dirty="0" err="1">
                <a:solidFill>
                  <a:schemeClr val="accent3"/>
                </a:solidFill>
                <a:ea typeface="SimSun;宋体"/>
                <a:cs typeface="Times New Roman" panose="02020603050405020304" pitchFamily="18" charset="0"/>
              </a:rPr>
              <a:t>Pass</a:t>
            </a:r>
            <a:r>
              <a:rPr lang="fr-FR" sz="2000" b="1" dirty="0">
                <a:solidFill>
                  <a:schemeClr val="accent3"/>
                </a:solidFill>
                <a:ea typeface="SimSun;宋体"/>
                <a:cs typeface="Times New Roman" panose="02020603050405020304" pitchFamily="18" charset="0"/>
              </a:rPr>
              <a:t> pour l'accès aux équipements communautaires</a:t>
            </a:r>
          </a:p>
          <a:p>
            <a:pPr marL="0" indent="0" algn="just">
              <a:spcBef>
                <a:spcPts val="0"/>
              </a:spcBef>
              <a:spcAft>
                <a:spcPts val="600"/>
              </a:spcAft>
              <a:buNone/>
              <a:tabLst>
                <a:tab pos="457189" algn="l"/>
              </a:tabLst>
            </a:pPr>
            <a:r>
              <a:rPr kumimoji="0" lang="fr-FR" sz="2000" b="1" i="0" u="sng" strike="noStrike" kern="1200" cap="none" spc="0" normalizeH="0" baseline="0" noProof="0" dirty="0">
                <a:ln>
                  <a:noFill/>
                </a:ln>
                <a:solidFill>
                  <a:schemeClr val="tx2"/>
                </a:solidFill>
                <a:effectLst>
                  <a:outerShdw blurRad="38100" dist="38100" dir="2700000" algn="tl">
                    <a:srgbClr val="000000">
                      <a:alpha val="43137"/>
                    </a:srgbClr>
                  </a:outerShdw>
                </a:effectLst>
                <a:uLnTx/>
                <a:uFillTx/>
                <a:latin typeface="Lato"/>
                <a:ea typeface="+mn-ea"/>
                <a:cs typeface="+mn-cs"/>
              </a:rPr>
              <a:t>Contexte </a:t>
            </a:r>
            <a:r>
              <a:rPr kumimoji="0" lang="fr-FR" sz="2000" b="1" i="0" strike="noStrike" kern="1200" cap="none" spc="0" normalizeH="0" baseline="0" noProof="0" dirty="0">
                <a:ln>
                  <a:noFill/>
                </a:ln>
                <a:solidFill>
                  <a:schemeClr val="tx2"/>
                </a:solidFill>
                <a:effectLst>
                  <a:outerShdw blurRad="38100" dist="38100" dir="2700000" algn="tl">
                    <a:srgbClr val="000000">
                      <a:alpha val="43137"/>
                    </a:srgbClr>
                  </a:outerShdw>
                </a:effectLst>
                <a:uLnTx/>
                <a:uFillTx/>
                <a:latin typeface="Lato"/>
                <a:ea typeface="+mn-ea"/>
                <a:cs typeface="+mn-cs"/>
              </a:rPr>
              <a:t>:</a:t>
            </a:r>
            <a:r>
              <a:rPr lang="fr-FR" sz="2000" dirty="0">
                <a:solidFill>
                  <a:schemeClr val="bg1"/>
                </a:solidFill>
                <a:latin typeface="Lato"/>
              </a:rPr>
              <a:t> Mise en place </a:t>
            </a:r>
            <a:r>
              <a:rPr kumimoji="0" lang="fr-FR" sz="2000" i="0" strike="noStrike" kern="1200" cap="none" spc="0" normalizeH="0" baseline="0" noProof="0" dirty="0">
                <a:ln>
                  <a:noFill/>
                </a:ln>
                <a:solidFill>
                  <a:schemeClr val="bg1"/>
                </a:solidFill>
                <a:uLnTx/>
                <a:uFillTx/>
                <a:latin typeface="Lato"/>
                <a:ea typeface="+mn-ea"/>
                <a:cs typeface="+mn-cs"/>
              </a:rPr>
              <a:t>d’une convention cadre avec les communes souhaitant intégrer le dispositif </a:t>
            </a:r>
            <a:r>
              <a:rPr kumimoji="0" lang="fr-FR" sz="2000" i="0" strike="noStrike" kern="1200" cap="none" spc="0" normalizeH="0" baseline="0" noProof="0" dirty="0" err="1">
                <a:ln>
                  <a:noFill/>
                </a:ln>
                <a:solidFill>
                  <a:schemeClr val="bg1"/>
                </a:solidFill>
                <a:uLnTx/>
                <a:uFillTx/>
                <a:latin typeface="Lato"/>
                <a:ea typeface="+mn-ea"/>
                <a:cs typeface="+mn-cs"/>
              </a:rPr>
              <a:t>Pass’Sport</a:t>
            </a:r>
            <a:endParaRPr kumimoji="0" lang="fr-FR" sz="2000" i="0" strike="noStrike" kern="1200" cap="none" spc="0" normalizeH="0" baseline="0" noProof="0" dirty="0">
              <a:ln>
                <a:noFill/>
              </a:ln>
              <a:solidFill>
                <a:schemeClr val="bg1"/>
              </a:solidFill>
              <a:uLnTx/>
              <a:uFillTx/>
              <a:latin typeface="Lato"/>
              <a:ea typeface="+mn-ea"/>
              <a:cs typeface="+mn-cs"/>
            </a:endParaRPr>
          </a:p>
          <a:p>
            <a:pPr marL="0" indent="0" algn="just">
              <a:spcBef>
                <a:spcPts val="0"/>
              </a:spcBef>
              <a:spcAft>
                <a:spcPts val="600"/>
              </a:spcAft>
              <a:buNone/>
              <a:tabLst>
                <a:tab pos="457189" algn="l"/>
              </a:tabLst>
            </a:pPr>
            <a:endParaRPr lang="fr-FR" sz="2000" b="1" u="sng" dirty="0">
              <a:solidFill>
                <a:srgbClr val="FF0000"/>
              </a:solidFill>
              <a:effectLst>
                <a:outerShdw blurRad="38100" dist="38100" dir="2700000" algn="tl">
                  <a:srgbClr val="000000">
                    <a:alpha val="43137"/>
                  </a:srgbClr>
                </a:outerShdw>
              </a:effectLst>
              <a:latin typeface="Lato"/>
            </a:endParaRPr>
          </a:p>
          <a:p>
            <a:pPr marL="0" indent="0" algn="just">
              <a:spcBef>
                <a:spcPts val="0"/>
              </a:spcBef>
              <a:spcAft>
                <a:spcPts val="600"/>
              </a:spcAft>
              <a:buNone/>
              <a:tabLst>
                <a:tab pos="457189" algn="l"/>
              </a:tabLst>
            </a:pPr>
            <a:endParaRPr lang="fr-FR" sz="2000" b="1" u="sng" dirty="0">
              <a:solidFill>
                <a:srgbClr val="FF0000"/>
              </a:solidFill>
              <a:effectLst>
                <a:outerShdw blurRad="38100" dist="38100" dir="2700000" algn="tl">
                  <a:srgbClr val="000000">
                    <a:alpha val="43137"/>
                  </a:srgbClr>
                </a:outerShdw>
              </a:effectLst>
              <a:latin typeface="Lato"/>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2000" b="1" u="sng" dirty="0">
              <a:solidFill>
                <a:srgbClr val="FF0000"/>
              </a:solidFill>
              <a:effectLst>
                <a:outerShdw blurRad="38100" dist="38100" dir="2700000" algn="tl">
                  <a:srgbClr val="000000">
                    <a:alpha val="43137"/>
                  </a:srgbClr>
                </a:outerShdw>
              </a:effectLst>
              <a:latin typeface="Lato"/>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2000" b="1" u="sng" dirty="0">
              <a:solidFill>
                <a:srgbClr val="FF0000"/>
              </a:solidFill>
              <a:effectLst>
                <a:outerShdw blurRad="38100" dist="38100" dir="2700000" algn="tl">
                  <a:srgbClr val="000000">
                    <a:alpha val="43137"/>
                  </a:srgbClr>
                </a:outerShdw>
              </a:effectLst>
              <a:latin typeface="Lato"/>
              <a:ea typeface="SimSun;宋体"/>
              <a:cs typeface="Times New Roman" panose="02020603050405020304" pitchFamily="18" charset="0"/>
            </a:endParaRPr>
          </a:p>
          <a:p>
            <a:pPr marL="0" indent="0" algn="just">
              <a:spcBef>
                <a:spcPts val="0"/>
              </a:spcBef>
              <a:spcAft>
                <a:spcPts val="600"/>
              </a:spcAft>
              <a:buNone/>
              <a:tabLst>
                <a:tab pos="457189" algn="l"/>
              </a:tabLst>
            </a:pPr>
            <a:endParaRPr kumimoji="0" lang="fr-FR" sz="2000" b="1" i="0" u="sng"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Lato"/>
              <a:ea typeface="+mn-ea"/>
              <a:cs typeface="+mn-cs"/>
            </a:endParaRPr>
          </a:p>
          <a:p>
            <a:pPr marL="0" indent="0" algn="just">
              <a:spcBef>
                <a:spcPts val="0"/>
              </a:spcBef>
              <a:spcAft>
                <a:spcPts val="600"/>
              </a:spcAft>
              <a:buNone/>
              <a:tabLst>
                <a:tab pos="457189" algn="l"/>
              </a:tabLst>
            </a:pPr>
            <a:endParaRPr kumimoji="0" lang="fr-FR" sz="2000" b="1" i="0" u="sng"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Lato"/>
              <a:ea typeface="+mn-ea"/>
              <a:cs typeface="+mn-cs"/>
            </a:endParaRPr>
          </a:p>
          <a:p>
            <a:pPr marL="0" indent="0" algn="just">
              <a:spcBef>
                <a:spcPts val="0"/>
              </a:spcBef>
              <a:spcAft>
                <a:spcPts val="600"/>
              </a:spcAft>
              <a:buNone/>
              <a:tabLst>
                <a:tab pos="457189" algn="l"/>
              </a:tabLst>
            </a:pPr>
            <a:r>
              <a:rPr kumimoji="0" lang="fr-FR" sz="2000" b="1" i="0" u="sng" strike="noStrike" kern="1200" cap="none" spc="0" normalizeH="0" baseline="0" noProof="0" dirty="0">
                <a:ln>
                  <a:noFill/>
                </a:ln>
                <a:solidFill>
                  <a:schemeClr val="tx2"/>
                </a:solidFill>
                <a:effectLst>
                  <a:outerShdw blurRad="38100" dist="38100" dir="2700000" algn="tl">
                    <a:srgbClr val="000000">
                      <a:alpha val="43137"/>
                    </a:srgbClr>
                  </a:outerShdw>
                </a:effectLst>
                <a:uLnTx/>
                <a:uFillTx/>
                <a:latin typeface="Lato"/>
                <a:ea typeface="+mn-ea"/>
                <a:cs typeface="+mn-cs"/>
              </a:rPr>
              <a:t>Modalités de remboursement :</a:t>
            </a:r>
            <a:r>
              <a:rPr kumimoji="0" lang="fr-FR" sz="2000" b="0" i="0" u="none" strike="noStrike" kern="1200" cap="none" spc="0" normalizeH="0" baseline="0" noProof="0" dirty="0">
                <a:ln>
                  <a:noFill/>
                </a:ln>
                <a:solidFill>
                  <a:srgbClr val="000000"/>
                </a:solidFill>
                <a:effectLst/>
                <a:uLnTx/>
                <a:uFillTx/>
                <a:latin typeface="Lato"/>
                <a:ea typeface="+mn-ea"/>
                <a:cs typeface="+mn-cs"/>
              </a:rPr>
              <a:t> La communauté de communes déduise du montant de la cotisation le montant du </a:t>
            </a:r>
            <a:r>
              <a:rPr kumimoji="0" lang="fr-FR" sz="2000" b="0" i="0" u="none" strike="noStrike" kern="1200" cap="none" spc="0" normalizeH="0" baseline="0" noProof="0" dirty="0" err="1">
                <a:ln>
                  <a:noFill/>
                </a:ln>
                <a:solidFill>
                  <a:srgbClr val="000000"/>
                </a:solidFill>
                <a:effectLst/>
                <a:uLnTx/>
                <a:uFillTx/>
                <a:latin typeface="Lato"/>
                <a:ea typeface="+mn-ea"/>
                <a:cs typeface="+mn-cs"/>
              </a:rPr>
              <a:t>Pass</a:t>
            </a:r>
            <a:r>
              <a:rPr kumimoji="0" lang="fr-FR" sz="2000" b="0" i="0" u="none" strike="noStrike" kern="1200" cap="none" spc="0" normalizeH="0" baseline="0" noProof="0" dirty="0">
                <a:ln>
                  <a:noFill/>
                </a:ln>
                <a:solidFill>
                  <a:srgbClr val="000000"/>
                </a:solidFill>
                <a:effectLst/>
                <a:uLnTx/>
                <a:uFillTx/>
                <a:latin typeface="Lato"/>
                <a:ea typeface="+mn-ea"/>
                <a:cs typeface="+mn-cs"/>
              </a:rPr>
              <a:t> pour les activités d’apprentissage et de perfectionnement de la natation (Aqua Base et Aqua Plus en perfectionnement). La commune rembourse à la communauté de communes le différentiel correspondant à la somme des </a:t>
            </a:r>
            <a:r>
              <a:rPr kumimoji="0" lang="fr-FR" sz="2000" b="0" i="0" u="none" strike="noStrike" kern="1200" cap="none" spc="0" normalizeH="0" baseline="0" noProof="0" dirty="0" err="1">
                <a:ln>
                  <a:noFill/>
                </a:ln>
                <a:solidFill>
                  <a:srgbClr val="000000"/>
                </a:solidFill>
                <a:effectLst/>
                <a:uLnTx/>
                <a:uFillTx/>
                <a:latin typeface="Lato"/>
                <a:ea typeface="+mn-ea"/>
                <a:cs typeface="+mn-cs"/>
              </a:rPr>
              <a:t>Pass</a:t>
            </a:r>
            <a:r>
              <a:rPr kumimoji="0" lang="fr-FR" sz="2000" b="0" i="0" u="none" strike="noStrike" kern="1200" cap="none" spc="0" normalizeH="0" baseline="0" noProof="0" dirty="0">
                <a:ln>
                  <a:noFill/>
                </a:ln>
                <a:solidFill>
                  <a:srgbClr val="000000"/>
                </a:solidFill>
                <a:effectLst/>
                <a:uLnTx/>
                <a:uFillTx/>
                <a:latin typeface="Lato"/>
                <a:ea typeface="+mn-ea"/>
                <a:cs typeface="+mn-cs"/>
              </a:rPr>
              <a:t> octroyés</a:t>
            </a:r>
            <a:endParaRPr lang="fr-FR" sz="5400" b="1" dirty="0">
              <a:solidFill>
                <a:srgbClr val="EF6905"/>
              </a:solidFill>
              <a:latin typeface="Lato" pitchFamily="34" charset="0"/>
              <a:ea typeface="Lato" pitchFamily="34" charset="0"/>
              <a:cs typeface="Lato" pitchFamily="34" charset="0"/>
            </a:endParaRPr>
          </a:p>
          <a:p>
            <a:pPr marL="0" indent="0" algn="just">
              <a:spcBef>
                <a:spcPts val="0"/>
              </a:spcBef>
              <a:spcAft>
                <a:spcPts val="600"/>
              </a:spcAft>
              <a:buNone/>
              <a:tabLst>
                <a:tab pos="457189" algn="l"/>
              </a:tabLst>
            </a:pPr>
            <a:endParaRPr lang="fr-FR" sz="2000" b="1" u="sng" dirty="0">
              <a:solidFill>
                <a:srgbClr val="FF0000"/>
              </a:solidFill>
              <a:effectLst>
                <a:outerShdw blurRad="38100" dist="38100" dir="2700000" algn="tl">
                  <a:srgbClr val="000000">
                    <a:alpha val="43137"/>
                  </a:srgbClr>
                </a:outerShdw>
              </a:effectLst>
              <a:latin typeface="Lato"/>
              <a:ea typeface="SimSun;宋体"/>
              <a:cs typeface="Times New Roman" panose="02020603050405020304" pitchFamily="18" charset="0"/>
            </a:endParaRP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23</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itre 8">
            <a:extLst>
              <a:ext uri="{FF2B5EF4-FFF2-40B4-BE49-F238E27FC236}">
                <a16:creationId xmlns:a16="http://schemas.microsoft.com/office/drawing/2014/main" id="{61E870B1-E228-B7E8-1A87-32E19468212F}"/>
              </a:ext>
            </a:extLst>
          </p:cNvPr>
          <p:cNvSpPr>
            <a:spLocks noGrp="1"/>
          </p:cNvSpPr>
          <p:nvPr>
            <p:ph type="title"/>
          </p:nvPr>
        </p:nvSpPr>
        <p:spPr>
          <a:xfrm>
            <a:off x="457200" y="112621"/>
            <a:ext cx="8587587" cy="634349"/>
          </a:xfrm>
        </p:spPr>
        <p:txBody>
          <a:bodyPr anchor="t">
            <a:normAutofit fontScale="90000"/>
          </a:bodyPr>
          <a:lstStyle/>
          <a:p>
            <a:pPr algn="l"/>
            <a:r>
              <a:rPr lang="fr-FR" sz="3600" b="1" dirty="0">
                <a:solidFill>
                  <a:srgbClr val="F99707"/>
                </a:solidFill>
                <a:latin typeface="Caviar Dreams" pitchFamily="34" charset="0"/>
                <a:cs typeface="Arial" pitchFamily="34" charset="0"/>
              </a:rPr>
              <a:t>Animation du territoire </a:t>
            </a:r>
            <a:r>
              <a:rPr lang="fr-FR" sz="2133" b="1" i="1" dirty="0">
                <a:solidFill>
                  <a:schemeClr val="bg2">
                    <a:lumMod val="75000"/>
                  </a:schemeClr>
                </a:solidFill>
                <a:latin typeface="Lato" pitchFamily="34" charset="0"/>
                <a:ea typeface="Lato" pitchFamily="34" charset="0"/>
                <a:cs typeface="Lato" pitchFamily="34" charset="0"/>
              </a:rPr>
              <a:t>-  </a:t>
            </a:r>
            <a:r>
              <a:rPr lang="fr-FR" sz="1400" b="1" i="1" dirty="0">
                <a:solidFill>
                  <a:schemeClr val="bg2">
                    <a:lumMod val="75000"/>
                  </a:schemeClr>
                </a:solidFill>
                <a:latin typeface="Lato" pitchFamily="34" charset="0"/>
                <a:ea typeface="Lato" pitchFamily="34" charset="0"/>
                <a:cs typeface="Lato" pitchFamily="34" charset="0"/>
              </a:rPr>
              <a:t>Intervention de Madame Sylvie COUSIN</a:t>
            </a:r>
          </a:p>
        </p:txBody>
      </p:sp>
      <p:sp>
        <p:nvSpPr>
          <p:cNvPr id="4" name="Flèche : bas 3">
            <a:extLst>
              <a:ext uri="{FF2B5EF4-FFF2-40B4-BE49-F238E27FC236}">
                <a16:creationId xmlns:a16="http://schemas.microsoft.com/office/drawing/2014/main" id="{1DA1ADA1-612B-270D-F843-635C70A76C4F}"/>
              </a:ext>
            </a:extLst>
          </p:cNvPr>
          <p:cNvSpPr/>
          <p:nvPr/>
        </p:nvSpPr>
        <p:spPr>
          <a:xfrm>
            <a:off x="3828960" y="1941418"/>
            <a:ext cx="484632" cy="526828"/>
          </a:xfrm>
          <a:prstGeom prst="down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BE9AC2CB-38B8-E120-7C20-B69B78ABC81C}"/>
              </a:ext>
            </a:extLst>
          </p:cNvPr>
          <p:cNvSpPr txBox="1"/>
          <p:nvPr/>
        </p:nvSpPr>
        <p:spPr>
          <a:xfrm>
            <a:off x="925092" y="2571750"/>
            <a:ext cx="6292367" cy="646331"/>
          </a:xfrm>
          <a:prstGeom prst="rect">
            <a:avLst/>
          </a:prstGeom>
          <a:noFill/>
        </p:spPr>
        <p:txBody>
          <a:bodyPr wrap="square">
            <a:spAutoFit/>
          </a:bodyPr>
          <a:lstStyle/>
          <a:p>
            <a:pPr algn="ctr"/>
            <a:r>
              <a:rPr lang="fr-FR" b="1" dirty="0">
                <a:solidFill>
                  <a:schemeClr val="bg1"/>
                </a:solidFill>
                <a:effectLst>
                  <a:outerShdw blurRad="38100" dist="38100" dir="2700000" algn="tl">
                    <a:srgbClr val="000000">
                      <a:alpha val="43137"/>
                    </a:srgbClr>
                  </a:outerShdw>
                </a:effectLst>
              </a:rPr>
              <a:t>Convention </a:t>
            </a:r>
          </a:p>
          <a:p>
            <a:pPr algn="ctr"/>
            <a:r>
              <a:rPr lang="fr-FR" b="1" dirty="0">
                <a:solidFill>
                  <a:schemeClr val="bg1"/>
                </a:solidFill>
                <a:effectLst>
                  <a:outerShdw blurRad="38100" dist="38100" dir="2700000" algn="tl">
                    <a:srgbClr val="000000">
                      <a:alpha val="43137"/>
                    </a:srgbClr>
                  </a:outerShdw>
                </a:effectLst>
              </a:rPr>
              <a:t>2023-2024 / 2024-2025</a:t>
            </a:r>
            <a:endParaRPr lang="fr-FR" dirty="0"/>
          </a:p>
        </p:txBody>
      </p:sp>
    </p:spTree>
    <p:extLst>
      <p:ext uri="{BB962C8B-B14F-4D97-AF65-F5344CB8AC3E}">
        <p14:creationId xmlns:p14="http://schemas.microsoft.com/office/powerpoint/2010/main" val="21223303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contenu 9"/>
          <p:cNvSpPr>
            <a:spLocks noGrp="1"/>
          </p:cNvSpPr>
          <p:nvPr>
            <p:ph idx="1"/>
          </p:nvPr>
        </p:nvSpPr>
        <p:spPr>
          <a:xfrm>
            <a:off x="414337" y="703640"/>
            <a:ext cx="8315325" cy="4063624"/>
          </a:xfrm>
        </p:spPr>
        <p:txBody>
          <a:bodyPr vert="horz" lIns="91440" tIns="45720" rIns="91440" bIns="45720" rtlCol="0" anchor="t">
            <a:normAutofit/>
          </a:bodyPr>
          <a:lstStyle/>
          <a:p>
            <a:pPr marL="0" indent="0" algn="just">
              <a:spcBef>
                <a:spcPts val="0"/>
              </a:spcBef>
              <a:spcAft>
                <a:spcPts val="600"/>
              </a:spcAft>
              <a:buNone/>
              <a:tabLst>
                <a:tab pos="457189" algn="l"/>
              </a:tabLst>
            </a:pPr>
            <a:r>
              <a:rPr lang="fr-FR" sz="2000" b="1" dirty="0">
                <a:solidFill>
                  <a:schemeClr val="accent3"/>
                </a:solidFill>
                <a:ea typeface="SimSun;宋体"/>
                <a:cs typeface="Times New Roman" panose="02020603050405020304" pitchFamily="18" charset="0"/>
              </a:rPr>
              <a:t>7. Conventions de participations financières avec les communes ayant mis en place des </a:t>
            </a:r>
            <a:r>
              <a:rPr lang="fr-FR" sz="2000" b="1" dirty="0" err="1">
                <a:solidFill>
                  <a:schemeClr val="accent3"/>
                </a:solidFill>
                <a:ea typeface="SimSun;宋体"/>
                <a:cs typeface="Times New Roman" panose="02020603050405020304" pitchFamily="18" charset="0"/>
              </a:rPr>
              <a:t>Pass</a:t>
            </a:r>
            <a:r>
              <a:rPr lang="fr-FR" sz="2000" b="1" dirty="0">
                <a:solidFill>
                  <a:schemeClr val="accent3"/>
                </a:solidFill>
                <a:ea typeface="SimSun;宋体"/>
                <a:cs typeface="Times New Roman" panose="02020603050405020304" pitchFamily="18" charset="0"/>
              </a:rPr>
              <a:t> pour l'accès aux équipements communautaires</a:t>
            </a:r>
          </a:p>
          <a:p>
            <a:pPr marL="0" indent="0" algn="just">
              <a:spcBef>
                <a:spcPts val="0"/>
              </a:spcBef>
              <a:spcAft>
                <a:spcPts val="600"/>
              </a:spcAft>
              <a:buNone/>
              <a:tabLst>
                <a:tab pos="457189" algn="l"/>
              </a:tabLst>
            </a:pPr>
            <a:endParaRPr lang="fr-FR" sz="2000" b="1" dirty="0">
              <a:solidFill>
                <a:schemeClr val="accent3"/>
              </a:solidFill>
              <a:ea typeface="SimSun;宋体"/>
              <a:cs typeface="Times New Roman" panose="02020603050405020304" pitchFamily="18" charset="0"/>
            </a:endParaRPr>
          </a:p>
          <a:p>
            <a:pPr marL="0" indent="0" algn="just">
              <a:spcBef>
                <a:spcPts val="0"/>
              </a:spcBef>
              <a:spcAft>
                <a:spcPts val="600"/>
              </a:spcAft>
              <a:buNone/>
              <a:tabLst>
                <a:tab pos="457189" algn="l"/>
              </a:tabLst>
            </a:pPr>
            <a:r>
              <a:rPr lang="fr-FR" sz="2000" b="1" dirty="0">
                <a:solidFill>
                  <a:schemeClr val="bg1"/>
                </a:solidFill>
                <a:ea typeface="SimSun;宋体"/>
                <a:cs typeface="Times New Roman" panose="02020603050405020304" pitchFamily="18" charset="0"/>
              </a:rPr>
              <a:t>Le bureau communautaire est invité à :</a:t>
            </a:r>
          </a:p>
          <a:p>
            <a:pPr algn="just">
              <a:spcBef>
                <a:spcPts val="0"/>
              </a:spcBef>
              <a:spcAft>
                <a:spcPts val="600"/>
              </a:spcAft>
              <a:tabLst>
                <a:tab pos="457189" algn="l"/>
              </a:tabLst>
            </a:pPr>
            <a:r>
              <a:rPr lang="fr-FR" sz="2000" b="1" dirty="0">
                <a:solidFill>
                  <a:schemeClr val="bg1"/>
                </a:solidFill>
                <a:ea typeface="SimSun;宋体"/>
                <a:cs typeface="Times New Roman" panose="02020603050405020304" pitchFamily="18" charset="0"/>
              </a:rPr>
              <a:t>APPROUVER le remboursement par les communes qui en feraient la demande du différentiel correspondant à la somme des </a:t>
            </a:r>
            <a:r>
              <a:rPr lang="fr-FR" sz="2000" b="1" dirty="0" err="1">
                <a:solidFill>
                  <a:schemeClr val="bg1"/>
                </a:solidFill>
                <a:ea typeface="SimSun;宋体"/>
                <a:cs typeface="Times New Roman" panose="02020603050405020304" pitchFamily="18" charset="0"/>
              </a:rPr>
              <a:t>Pass</a:t>
            </a:r>
            <a:r>
              <a:rPr lang="fr-FR" sz="2000" b="1" dirty="0">
                <a:solidFill>
                  <a:schemeClr val="bg1"/>
                </a:solidFill>
                <a:ea typeface="SimSun;宋体"/>
                <a:cs typeface="Times New Roman" panose="02020603050405020304" pitchFamily="18" charset="0"/>
              </a:rPr>
              <a:t> octroyés.</a:t>
            </a:r>
          </a:p>
          <a:p>
            <a:pPr algn="just">
              <a:spcBef>
                <a:spcPts val="0"/>
              </a:spcBef>
              <a:spcAft>
                <a:spcPts val="600"/>
              </a:spcAft>
              <a:tabLst>
                <a:tab pos="457189" algn="l"/>
              </a:tabLst>
            </a:pPr>
            <a:r>
              <a:rPr lang="fr-FR" sz="2000" b="1" dirty="0">
                <a:solidFill>
                  <a:schemeClr val="bg1"/>
                </a:solidFill>
                <a:ea typeface="SimSun;宋体"/>
                <a:cs typeface="Times New Roman" panose="02020603050405020304" pitchFamily="18" charset="0"/>
              </a:rPr>
              <a:t>AUTORISER le président ou le vice-président délégué à signer la convention cadre 2023-2024/2024-2025, ci-annexée, avec les communes souhaitant intégrer ce dispositif.</a:t>
            </a: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24</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itre 8">
            <a:extLst>
              <a:ext uri="{FF2B5EF4-FFF2-40B4-BE49-F238E27FC236}">
                <a16:creationId xmlns:a16="http://schemas.microsoft.com/office/drawing/2014/main" id="{61E870B1-E228-B7E8-1A87-32E19468212F}"/>
              </a:ext>
            </a:extLst>
          </p:cNvPr>
          <p:cNvSpPr>
            <a:spLocks noGrp="1"/>
          </p:cNvSpPr>
          <p:nvPr>
            <p:ph type="title"/>
          </p:nvPr>
        </p:nvSpPr>
        <p:spPr>
          <a:xfrm>
            <a:off x="457200" y="112621"/>
            <a:ext cx="8587587" cy="634349"/>
          </a:xfrm>
        </p:spPr>
        <p:txBody>
          <a:bodyPr anchor="t">
            <a:normAutofit fontScale="90000"/>
          </a:bodyPr>
          <a:lstStyle/>
          <a:p>
            <a:pPr algn="l"/>
            <a:r>
              <a:rPr lang="fr-FR" sz="3600" b="1" dirty="0">
                <a:solidFill>
                  <a:srgbClr val="F99707"/>
                </a:solidFill>
                <a:latin typeface="Caviar Dreams" pitchFamily="34" charset="0"/>
                <a:cs typeface="Arial" pitchFamily="34" charset="0"/>
              </a:rPr>
              <a:t>Animation du territoire </a:t>
            </a:r>
            <a:r>
              <a:rPr lang="fr-FR" sz="2133" b="1" i="1" dirty="0">
                <a:solidFill>
                  <a:schemeClr val="bg2">
                    <a:lumMod val="75000"/>
                  </a:schemeClr>
                </a:solidFill>
                <a:latin typeface="Lato" pitchFamily="34" charset="0"/>
                <a:ea typeface="Lato" pitchFamily="34" charset="0"/>
                <a:cs typeface="Lato" pitchFamily="34" charset="0"/>
              </a:rPr>
              <a:t>-  </a:t>
            </a:r>
            <a:r>
              <a:rPr lang="fr-FR" sz="1400" b="1" i="1" dirty="0">
                <a:solidFill>
                  <a:schemeClr val="bg2">
                    <a:lumMod val="75000"/>
                  </a:schemeClr>
                </a:solidFill>
                <a:latin typeface="Lato" pitchFamily="34" charset="0"/>
                <a:ea typeface="Lato" pitchFamily="34" charset="0"/>
                <a:cs typeface="Lato" pitchFamily="34" charset="0"/>
              </a:rPr>
              <a:t>Intervention de Madame Sylvie COUSIN</a:t>
            </a:r>
          </a:p>
        </p:txBody>
      </p:sp>
    </p:spTree>
    <p:extLst>
      <p:ext uri="{BB962C8B-B14F-4D97-AF65-F5344CB8AC3E}">
        <p14:creationId xmlns:p14="http://schemas.microsoft.com/office/powerpoint/2010/main" val="3218996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457200" y="195486"/>
            <a:ext cx="8229600" cy="1069627"/>
          </a:xfrm>
        </p:spPr>
        <p:txBody>
          <a:bodyPr anchor="t">
            <a:normAutofit fontScale="90000"/>
          </a:bodyPr>
          <a:lstStyle/>
          <a:p>
            <a:pPr algn="l"/>
            <a:r>
              <a:rPr lang="fr-FR" b="1" dirty="0">
                <a:solidFill>
                  <a:schemeClr val="bg2"/>
                </a:solidFill>
                <a:latin typeface="Caviar Dreams" pitchFamily="34" charset="0"/>
                <a:cs typeface="Arial" pitchFamily="34" charset="0"/>
              </a:rPr>
              <a:t>Bureau communautaire</a:t>
            </a:r>
            <a:br>
              <a:rPr lang="fr-FR" b="1" dirty="0">
                <a:solidFill>
                  <a:schemeClr val="bg2"/>
                </a:solidFill>
                <a:latin typeface="Caviar Dreams" pitchFamily="34" charset="0"/>
              </a:rPr>
            </a:br>
            <a:br>
              <a:rPr lang="fr-FR" b="1" i="1" dirty="0">
                <a:solidFill>
                  <a:schemeClr val="bg2"/>
                </a:solidFill>
                <a:latin typeface="Lato" pitchFamily="34" charset="0"/>
                <a:ea typeface="Lato" pitchFamily="34" charset="0"/>
                <a:cs typeface="Lato" pitchFamily="34" charset="0"/>
              </a:rPr>
            </a:br>
            <a:endParaRPr lang="fr-FR" b="1" dirty="0">
              <a:solidFill>
                <a:srgbClr val="432918"/>
              </a:solidFill>
              <a:latin typeface="Caviar Dreams" pitchFamily="34" charset="0"/>
            </a:endParaRPr>
          </a:p>
        </p:txBody>
      </p:sp>
      <p:sp>
        <p:nvSpPr>
          <p:cNvPr id="10" name="Espace réservé du contenu 9"/>
          <p:cNvSpPr>
            <a:spLocks noGrp="1"/>
          </p:cNvSpPr>
          <p:nvPr>
            <p:ph idx="1"/>
          </p:nvPr>
        </p:nvSpPr>
        <p:spPr>
          <a:xfrm>
            <a:off x="457200" y="1200150"/>
            <a:ext cx="8229600" cy="3531835"/>
          </a:xfrm>
        </p:spPr>
        <p:txBody>
          <a:bodyPr>
            <a:normAutofit/>
          </a:bodyPr>
          <a:lstStyle/>
          <a:p>
            <a:pPr marL="0" indent="0" algn="ctr">
              <a:buNone/>
            </a:pPr>
            <a:endParaRPr lang="fr-FR" sz="4400" b="1" dirty="0">
              <a:solidFill>
                <a:schemeClr val="tx2"/>
              </a:solidFill>
              <a:latin typeface="Lato" pitchFamily="34" charset="0"/>
              <a:ea typeface="Lato" pitchFamily="34" charset="0"/>
              <a:cs typeface="Lato" pitchFamily="34" charset="0"/>
            </a:endParaRPr>
          </a:p>
          <a:p>
            <a:pPr marL="0" indent="0" algn="ctr">
              <a:buNone/>
            </a:pPr>
            <a:endParaRPr lang="fr-FR" sz="4400" b="1" dirty="0">
              <a:solidFill>
                <a:schemeClr val="tx2"/>
              </a:solidFill>
              <a:latin typeface="Lato" pitchFamily="34" charset="0"/>
              <a:ea typeface="Lato" pitchFamily="34" charset="0"/>
              <a:cs typeface="Lato" pitchFamily="34" charset="0"/>
            </a:endParaRPr>
          </a:p>
          <a:p>
            <a:pPr marL="0" indent="0" algn="ctr">
              <a:buNone/>
            </a:pPr>
            <a:r>
              <a:rPr lang="fr-FR" sz="4400" b="1" dirty="0">
                <a:solidFill>
                  <a:schemeClr val="accent6"/>
                </a:solidFill>
                <a:latin typeface="Lato" pitchFamily="34" charset="0"/>
                <a:ea typeface="Lato" pitchFamily="34" charset="0"/>
                <a:cs typeface="Lato" pitchFamily="34" charset="0"/>
              </a:rPr>
              <a:t>SERVICES TECHNIQUES</a:t>
            </a:r>
          </a:p>
          <a:p>
            <a:pPr marL="0" indent="0" algn="ctr">
              <a:buNone/>
            </a:pPr>
            <a:endParaRPr lang="fr-FR" sz="4400" b="1" dirty="0">
              <a:solidFill>
                <a:schemeClr val="tx2"/>
              </a:solidFill>
              <a:latin typeface="Lato" pitchFamily="34" charset="0"/>
              <a:ea typeface="Lato" pitchFamily="34" charset="0"/>
              <a:cs typeface="Lato" pitchFamily="34" charset="0"/>
            </a:endParaRPr>
          </a:p>
        </p:txBody>
      </p:sp>
      <p:sp>
        <p:nvSpPr>
          <p:cNvPr id="3" name="Espace réservé du numéro de diapositive 2">
            <a:extLst>
              <a:ext uri="{FF2B5EF4-FFF2-40B4-BE49-F238E27FC236}">
                <a16:creationId xmlns:a16="http://schemas.microsoft.com/office/drawing/2014/main" id="{B49E291B-FDD9-4909-AC3E-71F3691DEEA4}"/>
              </a:ext>
            </a:extLst>
          </p:cNvPr>
          <p:cNvSpPr>
            <a:spLocks noGrp="1"/>
          </p:cNvSpPr>
          <p:nvPr>
            <p:ph type="sldNum" sz="quarter" idx="12"/>
          </p:nvPr>
        </p:nvSpPr>
        <p:spPr/>
        <p:txBody>
          <a:bodyPr/>
          <a:lstStyle/>
          <a:p>
            <a:fld id="{7DD352F8-E6D5-40A5-90BA-A89BD40754D9}" type="slidenum">
              <a:rPr lang="fr-FR" smtClean="0"/>
              <a:pPr/>
              <a:t>25</a:t>
            </a:fld>
            <a:endParaRPr lang="fr-FR"/>
          </a:p>
        </p:txBody>
      </p:sp>
      <p:cxnSp>
        <p:nvCxnSpPr>
          <p:cNvPr id="12" name="Connecteur droit 11">
            <a:extLst>
              <a:ext uri="{FF2B5EF4-FFF2-40B4-BE49-F238E27FC236}">
                <a16:creationId xmlns:a16="http://schemas.microsoft.com/office/drawing/2014/main" id="{D92DE92B-1BFB-49DE-9959-2B46908FFC4F}"/>
              </a:ext>
            </a:extLst>
          </p:cNvPr>
          <p:cNvCxnSpPr>
            <a:cxnSpLocks/>
          </p:cNvCxnSpPr>
          <p:nvPr/>
        </p:nvCxnSpPr>
        <p:spPr>
          <a:xfrm>
            <a:off x="3851920"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Espace réservé de la date 2">
            <a:extLst>
              <a:ext uri="{FF2B5EF4-FFF2-40B4-BE49-F238E27FC236}">
                <a16:creationId xmlns:a16="http://schemas.microsoft.com/office/drawing/2014/main" id="{14C66AA9-F841-4C04-8BDD-823382C82382}"/>
              </a:ext>
            </a:extLst>
          </p:cNvPr>
          <p:cNvSpPr>
            <a:spLocks noGrp="1"/>
          </p:cNvSpPr>
          <p:nvPr>
            <p:ph type="dt" sz="half" idx="10"/>
          </p:nvPr>
        </p:nvSpPr>
        <p:spPr>
          <a:xfrm>
            <a:off x="457200" y="4767264"/>
            <a:ext cx="3322712" cy="273844"/>
          </a:xfrm>
        </p:spPr>
        <p:txBody>
          <a:bodyPr/>
          <a:lstStyle/>
          <a:p>
            <a:r>
              <a:rPr lang="fr-FR" i="1">
                <a:solidFill>
                  <a:schemeClr val="accent1"/>
                </a:solidFill>
              </a:rPr>
              <a:t>Bureau communautaire - 19 octobre 2023 </a:t>
            </a:r>
            <a:endParaRPr lang="fr-FR" i="1" dirty="0">
              <a:solidFill>
                <a:schemeClr val="accent1"/>
              </a:solidFill>
            </a:endParaRPr>
          </a:p>
        </p:txBody>
      </p:sp>
    </p:spTree>
    <p:extLst>
      <p:ext uri="{BB962C8B-B14F-4D97-AF65-F5344CB8AC3E}">
        <p14:creationId xmlns:p14="http://schemas.microsoft.com/office/powerpoint/2010/main" val="37775855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contenu 9"/>
          <p:cNvSpPr>
            <a:spLocks noGrp="1"/>
          </p:cNvSpPr>
          <p:nvPr>
            <p:ph idx="1"/>
          </p:nvPr>
        </p:nvSpPr>
        <p:spPr>
          <a:xfrm>
            <a:off x="512845" y="611844"/>
            <a:ext cx="8315325" cy="4155420"/>
          </a:xfrm>
        </p:spPr>
        <p:txBody>
          <a:bodyPr vert="horz" lIns="91440" tIns="45720" rIns="91440" bIns="45720" rtlCol="0" anchor="t">
            <a:normAutofit/>
          </a:bodyPr>
          <a:lstStyle/>
          <a:p>
            <a:pPr marL="0" indent="0" algn="just">
              <a:spcBef>
                <a:spcPts val="0"/>
              </a:spcBef>
              <a:spcAft>
                <a:spcPts val="600"/>
              </a:spcAft>
              <a:buNone/>
              <a:tabLst>
                <a:tab pos="457189" algn="l"/>
              </a:tabLst>
            </a:pPr>
            <a:r>
              <a:rPr lang="fr-FR" sz="1400" b="1" dirty="0">
                <a:solidFill>
                  <a:schemeClr val="accent6"/>
                </a:solidFill>
                <a:ea typeface="SimSun;宋体"/>
                <a:cs typeface="Times New Roman" panose="02020603050405020304" pitchFamily="18" charset="0"/>
              </a:rPr>
              <a:t>8. Réhabilitation de l'aire d'accueil des gens du voyage à Melle (79500) - Attribution des marchés de travaux</a:t>
            </a:r>
          </a:p>
          <a:p>
            <a:pPr marL="0" indent="0" algn="just">
              <a:spcBef>
                <a:spcPts val="0"/>
              </a:spcBef>
              <a:spcAft>
                <a:spcPts val="600"/>
              </a:spcAft>
              <a:buNone/>
              <a:tabLst>
                <a:tab pos="457189" algn="l"/>
              </a:tabLst>
            </a:pPr>
            <a:r>
              <a:rPr lang="fr-FR" sz="1600" b="1" u="sng" dirty="0">
                <a:solidFill>
                  <a:schemeClr val="tx2"/>
                </a:solidFill>
                <a:effectLst>
                  <a:outerShdw blurRad="38100" dist="38100" dir="2700000" algn="tl">
                    <a:srgbClr val="000000">
                      <a:alpha val="43137"/>
                    </a:srgbClr>
                  </a:outerShdw>
                </a:effectLst>
                <a:latin typeface="Lato" pitchFamily="34" charset="0"/>
                <a:ea typeface="Lato" pitchFamily="34" charset="0"/>
                <a:cs typeface="Lato" pitchFamily="34" charset="0"/>
              </a:rPr>
              <a:t>Contexte de passation du marché :</a:t>
            </a:r>
            <a:r>
              <a:rPr lang="fr-FR" sz="1600" b="1" dirty="0">
                <a:solidFill>
                  <a:schemeClr val="tx2"/>
                </a:solidFill>
                <a:latin typeface="Lato" pitchFamily="34" charset="0"/>
                <a:ea typeface="Lato" pitchFamily="34" charset="0"/>
                <a:cs typeface="Lato" pitchFamily="34" charset="0"/>
              </a:rPr>
              <a:t>  </a:t>
            </a:r>
          </a:p>
          <a:p>
            <a:pPr algn="just">
              <a:spcBef>
                <a:spcPts val="0"/>
              </a:spcBef>
              <a:spcAft>
                <a:spcPts val="600"/>
              </a:spcAft>
              <a:buFont typeface="Wingdings" panose="05000000000000000000" pitchFamily="2" charset="2"/>
              <a:buChar char="§"/>
              <a:tabLst>
                <a:tab pos="457189" algn="l"/>
              </a:tabLst>
            </a:pPr>
            <a:r>
              <a:rPr lang="fr-FR" sz="1600" dirty="0">
                <a:solidFill>
                  <a:schemeClr val="bg1"/>
                </a:solidFill>
                <a:latin typeface="Lato" pitchFamily="34" charset="0"/>
                <a:ea typeface="Lato" pitchFamily="34" charset="0"/>
                <a:cs typeface="Lato" pitchFamily="34" charset="0"/>
              </a:rPr>
              <a:t>Création, aménagement, entretien et gestion des aires d’accueil des gens du voyage : Une compétence obligatoire de la communauté de communes</a:t>
            </a:r>
          </a:p>
          <a:p>
            <a:pPr algn="just">
              <a:spcBef>
                <a:spcPts val="0"/>
              </a:spcBef>
              <a:spcAft>
                <a:spcPts val="600"/>
              </a:spcAft>
              <a:buFont typeface="Wingdings" panose="05000000000000000000" pitchFamily="2" charset="2"/>
              <a:buChar char="§"/>
              <a:tabLst>
                <a:tab pos="457189" algn="l"/>
              </a:tabLst>
            </a:pPr>
            <a:r>
              <a:rPr lang="fr-FR" sz="1600" dirty="0">
                <a:solidFill>
                  <a:schemeClr val="bg1"/>
                </a:solidFill>
                <a:latin typeface="Lato" pitchFamily="34" charset="0"/>
                <a:ea typeface="Lato" pitchFamily="34" charset="0"/>
                <a:cs typeface="Lato" pitchFamily="34" charset="0"/>
              </a:rPr>
              <a:t>Aire d’accueil située sur la commune de Melle : Une aire identifiée par le schéma départemental</a:t>
            </a:r>
          </a:p>
          <a:p>
            <a:pPr algn="just">
              <a:spcBef>
                <a:spcPts val="0"/>
              </a:spcBef>
              <a:spcAft>
                <a:spcPts val="600"/>
              </a:spcAft>
              <a:buFont typeface="Wingdings" panose="05000000000000000000" pitchFamily="2" charset="2"/>
              <a:buChar char="§"/>
              <a:tabLst>
                <a:tab pos="457189" algn="l"/>
              </a:tabLst>
            </a:pPr>
            <a:r>
              <a:rPr lang="fr-FR" sz="1600" dirty="0">
                <a:solidFill>
                  <a:schemeClr val="bg1"/>
                </a:solidFill>
                <a:latin typeface="Lato" pitchFamily="34" charset="0"/>
                <a:ea typeface="Lato" pitchFamily="34" charset="0"/>
                <a:cs typeface="Lato" pitchFamily="34" charset="0"/>
              </a:rPr>
              <a:t>Destruction de cette aire d’accueil par vandalisme</a:t>
            </a:r>
          </a:p>
          <a:p>
            <a:pPr algn="just">
              <a:spcBef>
                <a:spcPts val="0"/>
              </a:spcBef>
              <a:spcAft>
                <a:spcPts val="600"/>
              </a:spcAft>
              <a:buFont typeface="Wingdings" panose="05000000000000000000" pitchFamily="2" charset="2"/>
              <a:buChar char="§"/>
              <a:tabLst>
                <a:tab pos="457189" algn="l"/>
              </a:tabLst>
            </a:pPr>
            <a:r>
              <a:rPr lang="fr-FR" sz="1600" dirty="0">
                <a:solidFill>
                  <a:schemeClr val="bg1"/>
                </a:solidFill>
                <a:latin typeface="Lato" pitchFamily="34" charset="0"/>
                <a:ea typeface="Lato" pitchFamily="34" charset="0"/>
                <a:cs typeface="Lato" pitchFamily="34" charset="0"/>
              </a:rPr>
              <a:t>Dépôt de déclaration d’urbanisme accordée le 20 décembre 2022 </a:t>
            </a:r>
          </a:p>
          <a:p>
            <a:pPr algn="just">
              <a:spcBef>
                <a:spcPts val="0"/>
              </a:spcBef>
              <a:spcAft>
                <a:spcPts val="600"/>
              </a:spcAft>
              <a:buFont typeface="Wingdings" panose="05000000000000000000" pitchFamily="2" charset="2"/>
              <a:buChar char="§"/>
              <a:tabLst>
                <a:tab pos="457189" algn="l"/>
              </a:tabLst>
            </a:pPr>
            <a:r>
              <a:rPr lang="fr-FR" sz="1600" dirty="0">
                <a:solidFill>
                  <a:schemeClr val="bg1"/>
                </a:solidFill>
                <a:latin typeface="Lato" pitchFamily="34" charset="0"/>
                <a:ea typeface="Lato" pitchFamily="34" charset="0"/>
                <a:cs typeface="Lato" pitchFamily="34" charset="0"/>
              </a:rPr>
              <a:t>Contrat de maîtrise d’œuvre signé en novembre 2022</a:t>
            </a:r>
          </a:p>
          <a:p>
            <a:pPr algn="just">
              <a:spcBef>
                <a:spcPts val="0"/>
              </a:spcBef>
              <a:spcAft>
                <a:spcPts val="600"/>
              </a:spcAft>
              <a:buFont typeface="Wingdings" panose="05000000000000000000" pitchFamily="2" charset="2"/>
              <a:buChar char="§"/>
              <a:tabLst>
                <a:tab pos="457189" algn="l"/>
              </a:tabLst>
            </a:pPr>
            <a:r>
              <a:rPr lang="fr-FR" sz="1600" dirty="0">
                <a:solidFill>
                  <a:schemeClr val="bg1"/>
                </a:solidFill>
                <a:latin typeface="Lato" pitchFamily="34" charset="0"/>
                <a:ea typeface="Lato" pitchFamily="34" charset="0"/>
                <a:cs typeface="Lato" pitchFamily="34" charset="0"/>
              </a:rPr>
              <a:t>Dégradation du poste transformation entrainant son déplacement :</a:t>
            </a:r>
          </a:p>
          <a:p>
            <a:pPr marL="900000" algn="just">
              <a:buFont typeface="Wingdings" panose="05000000000000000000" pitchFamily="2" charset="2"/>
              <a:buChar char="Ø"/>
            </a:pPr>
            <a:r>
              <a:rPr lang="fr-FR" sz="1600" dirty="0">
                <a:solidFill>
                  <a:schemeClr val="bg1"/>
                </a:solidFill>
                <a:latin typeface="Lato" pitchFamily="34" charset="0"/>
                <a:ea typeface="Lato" pitchFamily="34" charset="0"/>
                <a:cs typeface="Lato" pitchFamily="34" charset="0"/>
              </a:rPr>
              <a:t>Coût : 66 500 € HT + 15 700 € HT (PSE) soit un total de 82 200 € HT. Une solution pérenne, à la charge d’ENEDIS a été proposée. Les PSE correspondantes ne sont plus pertinentes. </a:t>
            </a:r>
          </a:p>
          <a:p>
            <a:pPr marL="0" indent="0" algn="just">
              <a:spcBef>
                <a:spcPts val="0"/>
              </a:spcBef>
              <a:spcAft>
                <a:spcPts val="600"/>
              </a:spcAft>
              <a:buNone/>
              <a:tabLst>
                <a:tab pos="457189" algn="l"/>
              </a:tabLst>
            </a:pPr>
            <a:endParaRPr lang="fr-FR" sz="2000" b="1" dirty="0">
              <a:solidFill>
                <a:schemeClr val="accent6"/>
              </a:solidFill>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2000" b="1" dirty="0">
              <a:solidFill>
                <a:schemeClr val="accent6"/>
              </a:solidFill>
              <a:ea typeface="SimSun;宋体"/>
              <a:cs typeface="Times New Roman" panose="02020603050405020304" pitchFamily="18" charset="0"/>
            </a:endParaRP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26</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itre 8">
            <a:extLst>
              <a:ext uri="{FF2B5EF4-FFF2-40B4-BE49-F238E27FC236}">
                <a16:creationId xmlns:a16="http://schemas.microsoft.com/office/drawing/2014/main" id="{B11B164D-3F7B-2DE7-E8A4-28DBA97C29B9}"/>
              </a:ext>
            </a:extLst>
          </p:cNvPr>
          <p:cNvSpPr>
            <a:spLocks noGrp="1"/>
          </p:cNvSpPr>
          <p:nvPr>
            <p:ph type="title"/>
          </p:nvPr>
        </p:nvSpPr>
        <p:spPr>
          <a:xfrm>
            <a:off x="457200" y="0"/>
            <a:ext cx="8750073" cy="1036951"/>
          </a:xfrm>
        </p:spPr>
        <p:txBody>
          <a:bodyPr anchor="t">
            <a:normAutofit/>
          </a:bodyPr>
          <a:lstStyle/>
          <a:p>
            <a:pPr algn="l"/>
            <a:r>
              <a:rPr lang="fr-FR" sz="4000" b="1" dirty="0">
                <a:solidFill>
                  <a:schemeClr val="accent6"/>
                </a:solidFill>
                <a:latin typeface="Caviar Dreams" pitchFamily="34" charset="0"/>
                <a:cs typeface="Arial" pitchFamily="34" charset="0"/>
              </a:rPr>
              <a:t>Services techniques </a:t>
            </a:r>
            <a:r>
              <a:rPr lang="fr-FR" sz="2133" b="1" i="1" dirty="0">
                <a:solidFill>
                  <a:schemeClr val="bg2"/>
                </a:solidFill>
                <a:latin typeface="Lato" pitchFamily="34" charset="0"/>
                <a:ea typeface="Lato" pitchFamily="34" charset="0"/>
                <a:cs typeface="Lato" pitchFamily="34" charset="0"/>
              </a:rPr>
              <a:t>-  </a:t>
            </a:r>
            <a:r>
              <a:rPr lang="fr-FR" sz="1400" b="1" i="1" dirty="0">
                <a:solidFill>
                  <a:schemeClr val="bg2"/>
                </a:solidFill>
                <a:latin typeface="Lato" pitchFamily="34" charset="0"/>
                <a:ea typeface="Lato" pitchFamily="34" charset="0"/>
                <a:cs typeface="Lato" pitchFamily="34" charset="0"/>
              </a:rPr>
              <a:t>Intervention de Monsieur Gilles PICHON</a:t>
            </a:r>
          </a:p>
        </p:txBody>
      </p:sp>
      <p:pic>
        <p:nvPicPr>
          <p:cNvPr id="8" name="Graphique 7" descr="Travail contour">
            <a:extLst>
              <a:ext uri="{FF2B5EF4-FFF2-40B4-BE49-F238E27FC236}">
                <a16:creationId xmlns:a16="http://schemas.microsoft.com/office/drawing/2014/main" id="{B27205A4-0F51-9253-28DE-5A9EC3233B7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84368" y="865119"/>
            <a:ext cx="712653" cy="617508"/>
          </a:xfrm>
          <a:prstGeom prst="rect">
            <a:avLst/>
          </a:prstGeom>
        </p:spPr>
      </p:pic>
    </p:spTree>
    <p:extLst>
      <p:ext uri="{BB962C8B-B14F-4D97-AF65-F5344CB8AC3E}">
        <p14:creationId xmlns:p14="http://schemas.microsoft.com/office/powerpoint/2010/main" val="21716264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contenu 9"/>
          <p:cNvSpPr>
            <a:spLocks noGrp="1"/>
          </p:cNvSpPr>
          <p:nvPr>
            <p:ph idx="1"/>
          </p:nvPr>
        </p:nvSpPr>
        <p:spPr>
          <a:xfrm>
            <a:off x="457200" y="726141"/>
            <a:ext cx="8315325" cy="4314967"/>
          </a:xfrm>
        </p:spPr>
        <p:txBody>
          <a:bodyPr vert="horz" lIns="91440" tIns="45720" rIns="91440" bIns="45720" rtlCol="0" anchor="t">
            <a:normAutofit/>
          </a:bodyPr>
          <a:lstStyle/>
          <a:p>
            <a:pPr marL="0" indent="0" algn="just">
              <a:spcBef>
                <a:spcPts val="0"/>
              </a:spcBef>
              <a:spcAft>
                <a:spcPts val="600"/>
              </a:spcAft>
              <a:buNone/>
              <a:tabLst>
                <a:tab pos="457189" algn="l"/>
              </a:tabLst>
            </a:pPr>
            <a:r>
              <a:rPr lang="fr-FR" sz="1600" b="1" dirty="0">
                <a:solidFill>
                  <a:schemeClr val="accent6"/>
                </a:solidFill>
                <a:ea typeface="SimSun;宋体"/>
                <a:cs typeface="Times New Roman" panose="02020603050405020304" pitchFamily="18" charset="0"/>
              </a:rPr>
              <a:t>8. Réhabilitation de l'aire d'accueil des gens du voyage à Melle (79500) - Attribution des marchés de travaux</a:t>
            </a:r>
          </a:p>
          <a:p>
            <a:pPr marL="0" indent="0" algn="just">
              <a:buNone/>
            </a:pPr>
            <a:r>
              <a:rPr lang="fr-FR" sz="1600" b="1" u="sng" dirty="0">
                <a:solidFill>
                  <a:schemeClr val="tx2"/>
                </a:solidFill>
                <a:effectLst>
                  <a:outerShdw blurRad="38100" dist="38100" dir="2700000" algn="tl">
                    <a:srgbClr val="000000">
                      <a:alpha val="43137"/>
                    </a:srgbClr>
                  </a:outerShdw>
                </a:effectLst>
                <a:latin typeface="Lato" pitchFamily="34" charset="0"/>
                <a:ea typeface="Lato" pitchFamily="34" charset="0"/>
                <a:cs typeface="Lato" pitchFamily="34" charset="0"/>
              </a:rPr>
              <a:t>Rappel du budget prévisionnel de l’opération  :</a:t>
            </a:r>
          </a:p>
          <a:p>
            <a:pPr marL="0" indent="0" algn="just">
              <a:spcBef>
                <a:spcPts val="0"/>
              </a:spcBef>
              <a:spcAft>
                <a:spcPts val="600"/>
              </a:spcAft>
              <a:buNone/>
              <a:tabLst>
                <a:tab pos="457189" algn="l"/>
              </a:tabLst>
            </a:pPr>
            <a:endParaRPr lang="fr-FR" sz="2000" b="1" dirty="0">
              <a:solidFill>
                <a:schemeClr val="accent6"/>
              </a:solidFill>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2000" b="1" dirty="0">
              <a:solidFill>
                <a:schemeClr val="accent6"/>
              </a:solidFill>
              <a:ea typeface="SimSun;宋体"/>
              <a:cs typeface="Times New Roman" panose="02020603050405020304" pitchFamily="18" charset="0"/>
            </a:endParaRP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27</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itre 8">
            <a:extLst>
              <a:ext uri="{FF2B5EF4-FFF2-40B4-BE49-F238E27FC236}">
                <a16:creationId xmlns:a16="http://schemas.microsoft.com/office/drawing/2014/main" id="{B11B164D-3F7B-2DE7-E8A4-28DBA97C29B9}"/>
              </a:ext>
            </a:extLst>
          </p:cNvPr>
          <p:cNvSpPr>
            <a:spLocks noGrp="1"/>
          </p:cNvSpPr>
          <p:nvPr>
            <p:ph type="title"/>
          </p:nvPr>
        </p:nvSpPr>
        <p:spPr>
          <a:xfrm>
            <a:off x="196963" y="102392"/>
            <a:ext cx="8750073" cy="1036951"/>
          </a:xfrm>
        </p:spPr>
        <p:txBody>
          <a:bodyPr anchor="t">
            <a:normAutofit/>
          </a:bodyPr>
          <a:lstStyle/>
          <a:p>
            <a:pPr algn="l"/>
            <a:r>
              <a:rPr lang="fr-FR" sz="4000" b="1" dirty="0">
                <a:solidFill>
                  <a:schemeClr val="accent6"/>
                </a:solidFill>
                <a:latin typeface="Caviar Dreams" pitchFamily="34" charset="0"/>
                <a:cs typeface="Arial" pitchFamily="34" charset="0"/>
              </a:rPr>
              <a:t>Services techniques </a:t>
            </a:r>
            <a:r>
              <a:rPr lang="fr-FR" sz="2133" b="1" i="1" dirty="0">
                <a:solidFill>
                  <a:schemeClr val="bg2"/>
                </a:solidFill>
                <a:latin typeface="Lato" pitchFamily="34" charset="0"/>
                <a:ea typeface="Lato" pitchFamily="34" charset="0"/>
                <a:cs typeface="Lato" pitchFamily="34" charset="0"/>
              </a:rPr>
              <a:t>-  </a:t>
            </a:r>
            <a:r>
              <a:rPr lang="fr-FR" sz="1400" b="1" i="1" dirty="0">
                <a:solidFill>
                  <a:schemeClr val="bg2"/>
                </a:solidFill>
                <a:latin typeface="Lato" pitchFamily="34" charset="0"/>
                <a:ea typeface="Lato" pitchFamily="34" charset="0"/>
                <a:cs typeface="Lato" pitchFamily="34" charset="0"/>
              </a:rPr>
              <a:t>Intervention de Monsieur Gilles PICHON</a:t>
            </a:r>
          </a:p>
        </p:txBody>
      </p:sp>
      <p:pic>
        <p:nvPicPr>
          <p:cNvPr id="6" name="Image 5">
            <a:extLst>
              <a:ext uri="{FF2B5EF4-FFF2-40B4-BE49-F238E27FC236}">
                <a16:creationId xmlns:a16="http://schemas.microsoft.com/office/drawing/2014/main" id="{180081D1-F266-ED55-1B27-B5FDCB19A7E0}"/>
              </a:ext>
            </a:extLst>
          </p:cNvPr>
          <p:cNvPicPr>
            <a:picLocks noChangeAspect="1"/>
          </p:cNvPicPr>
          <p:nvPr/>
        </p:nvPicPr>
        <p:blipFill>
          <a:blip r:embed="rId3"/>
          <a:stretch>
            <a:fillRect/>
          </a:stretch>
        </p:blipFill>
        <p:spPr>
          <a:xfrm>
            <a:off x="703731" y="1862418"/>
            <a:ext cx="8068794" cy="2696135"/>
          </a:xfrm>
          <a:prstGeom prst="rect">
            <a:avLst/>
          </a:prstGeom>
        </p:spPr>
      </p:pic>
    </p:spTree>
    <p:extLst>
      <p:ext uri="{BB962C8B-B14F-4D97-AF65-F5344CB8AC3E}">
        <p14:creationId xmlns:p14="http://schemas.microsoft.com/office/powerpoint/2010/main" val="27338709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contenu 9"/>
          <p:cNvSpPr>
            <a:spLocks noGrp="1"/>
          </p:cNvSpPr>
          <p:nvPr>
            <p:ph idx="1"/>
          </p:nvPr>
        </p:nvSpPr>
        <p:spPr>
          <a:xfrm>
            <a:off x="363072" y="815557"/>
            <a:ext cx="8680076" cy="4063624"/>
          </a:xfrm>
        </p:spPr>
        <p:txBody>
          <a:bodyPr vert="horz" lIns="91440" tIns="45720" rIns="91440" bIns="45720" rtlCol="0" anchor="t">
            <a:normAutofit/>
          </a:bodyPr>
          <a:lstStyle/>
          <a:p>
            <a:pPr marL="0" indent="0" algn="just">
              <a:spcBef>
                <a:spcPts val="0"/>
              </a:spcBef>
              <a:spcAft>
                <a:spcPts val="600"/>
              </a:spcAft>
              <a:buNone/>
              <a:tabLst>
                <a:tab pos="457189" algn="l"/>
              </a:tabLst>
            </a:pPr>
            <a:r>
              <a:rPr lang="fr-FR" sz="1800" b="1" dirty="0">
                <a:solidFill>
                  <a:schemeClr val="accent6"/>
                </a:solidFill>
                <a:ea typeface="SimSun;宋体"/>
                <a:cs typeface="Times New Roman" panose="02020603050405020304" pitchFamily="18" charset="0"/>
              </a:rPr>
              <a:t>8. Réhabilitation de l'aire d'accueil des gens du voyage à Melle (79500) - Attribution des marchés de travaux</a:t>
            </a:r>
          </a:p>
          <a:p>
            <a:pPr algn="just">
              <a:buFont typeface="Arial" pitchFamily="34" charset="0"/>
              <a:buNone/>
            </a:pPr>
            <a:r>
              <a:rPr lang="fr-FR" sz="1900" b="1" u="sng" dirty="0">
                <a:solidFill>
                  <a:schemeClr val="tx2"/>
                </a:solidFill>
                <a:effectLst>
                  <a:outerShdw blurRad="38100" dist="38100" dir="2700000" algn="tl">
                    <a:srgbClr val="000000">
                      <a:alpha val="43137"/>
                    </a:srgbClr>
                  </a:outerShdw>
                </a:effectLst>
                <a:latin typeface="Lato" pitchFamily="34" charset="0"/>
                <a:ea typeface="Lato" pitchFamily="34" charset="0"/>
                <a:cs typeface="Lato" pitchFamily="34" charset="0"/>
              </a:rPr>
              <a:t>Rappel des caractéristiques du marché :</a:t>
            </a:r>
            <a:r>
              <a:rPr lang="fr-FR" sz="1900" b="1" dirty="0">
                <a:solidFill>
                  <a:schemeClr val="tx2"/>
                </a:solidFill>
                <a:effectLst>
                  <a:outerShdw blurRad="38100" dist="38100" dir="2700000" algn="tl">
                    <a:srgbClr val="000000">
                      <a:alpha val="43137"/>
                    </a:srgbClr>
                  </a:outerShdw>
                </a:effectLst>
                <a:latin typeface="Lato" pitchFamily="34" charset="0"/>
                <a:ea typeface="Lato" pitchFamily="34" charset="0"/>
                <a:cs typeface="Lato" pitchFamily="34" charset="0"/>
              </a:rPr>
              <a:t>  </a:t>
            </a:r>
            <a:endParaRPr lang="fr-FR" sz="1800" b="1" dirty="0">
              <a:solidFill>
                <a:schemeClr val="bg1"/>
              </a:solidFill>
              <a:effectLst>
                <a:outerShdw blurRad="38100" dist="38100" dir="2700000" algn="tl">
                  <a:srgbClr val="000000">
                    <a:alpha val="43137"/>
                  </a:srgbClr>
                </a:outerShdw>
              </a:effectLst>
              <a:latin typeface="Lato" pitchFamily="34" charset="0"/>
              <a:ea typeface="Lato" pitchFamily="34" charset="0"/>
              <a:cs typeface="Lato" pitchFamily="34" charset="0"/>
            </a:endParaRPr>
          </a:p>
          <a:p>
            <a:pPr algn="just">
              <a:spcAft>
                <a:spcPts val="600"/>
              </a:spcAft>
              <a:buFont typeface="Arial" pitchFamily="34" charset="0"/>
              <a:buNone/>
            </a:pPr>
            <a:r>
              <a:rPr lang="fr-FR" sz="1800" b="1" dirty="0">
                <a:solidFill>
                  <a:schemeClr val="bg1"/>
                </a:solidFill>
                <a:latin typeface="Lato" pitchFamily="34" charset="0"/>
                <a:ea typeface="Lato" pitchFamily="34" charset="0"/>
                <a:cs typeface="Lato" pitchFamily="34" charset="0"/>
              </a:rPr>
              <a:t>Objet du marché : </a:t>
            </a:r>
            <a:r>
              <a:rPr lang="fr-FR" sz="1800" dirty="0">
                <a:solidFill>
                  <a:schemeClr val="bg1"/>
                </a:solidFill>
                <a:latin typeface="Lato" pitchFamily="34" charset="0"/>
                <a:ea typeface="Lato" pitchFamily="34" charset="0"/>
                <a:cs typeface="Lato" pitchFamily="34" charset="0"/>
              </a:rPr>
              <a:t>Réhabilitation de l’aire d’accueil des gens du voyage</a:t>
            </a:r>
          </a:p>
          <a:p>
            <a:pPr algn="just">
              <a:spcAft>
                <a:spcPts val="600"/>
              </a:spcAft>
              <a:buFont typeface="Arial" pitchFamily="34" charset="0"/>
              <a:buNone/>
            </a:pPr>
            <a:r>
              <a:rPr lang="fr-FR" sz="1800" b="1" dirty="0">
                <a:solidFill>
                  <a:schemeClr val="bg1"/>
                </a:solidFill>
                <a:latin typeface="Lato" pitchFamily="34" charset="0"/>
                <a:ea typeface="Lato" pitchFamily="34" charset="0"/>
                <a:cs typeface="Lato" pitchFamily="34" charset="0"/>
              </a:rPr>
              <a:t>Forme du marché : </a:t>
            </a:r>
            <a:r>
              <a:rPr lang="fr-FR" sz="1800" dirty="0">
                <a:solidFill>
                  <a:schemeClr val="bg1"/>
                </a:solidFill>
                <a:latin typeface="Lato" pitchFamily="34" charset="0"/>
                <a:ea typeface="Lato" pitchFamily="34" charset="0"/>
                <a:cs typeface="Lato" pitchFamily="34" charset="0"/>
              </a:rPr>
              <a:t>Marché passé en procédure adaptée (MAPA)</a:t>
            </a:r>
            <a:endParaRPr lang="fr-FR" sz="1800" b="1" dirty="0">
              <a:solidFill>
                <a:schemeClr val="bg1"/>
              </a:solidFill>
              <a:latin typeface="Lato" pitchFamily="34" charset="0"/>
              <a:ea typeface="Lato" pitchFamily="34" charset="0"/>
              <a:cs typeface="Lato" pitchFamily="34" charset="0"/>
            </a:endParaRPr>
          </a:p>
          <a:p>
            <a:pPr algn="just">
              <a:spcAft>
                <a:spcPts val="600"/>
              </a:spcAft>
              <a:buFont typeface="Arial" pitchFamily="34" charset="0"/>
              <a:buNone/>
            </a:pPr>
            <a:r>
              <a:rPr lang="fr-FR" sz="1800" b="1" dirty="0">
                <a:solidFill>
                  <a:schemeClr val="bg1"/>
                </a:solidFill>
                <a:latin typeface="Lato" pitchFamily="34" charset="0"/>
                <a:ea typeface="Lato" pitchFamily="34" charset="0"/>
                <a:cs typeface="Lato" pitchFamily="34" charset="0"/>
              </a:rPr>
              <a:t>Type de prix : </a:t>
            </a:r>
            <a:r>
              <a:rPr lang="fr-FR" sz="1800" dirty="0">
                <a:solidFill>
                  <a:schemeClr val="bg1"/>
                </a:solidFill>
                <a:latin typeface="Lato" pitchFamily="34" charset="0"/>
                <a:ea typeface="Lato" pitchFamily="34" charset="0"/>
                <a:cs typeface="Lato" pitchFamily="34" charset="0"/>
              </a:rPr>
              <a:t>Forfaitaire</a:t>
            </a:r>
            <a:endParaRPr lang="fr-FR" sz="1800" b="1" dirty="0">
              <a:solidFill>
                <a:schemeClr val="bg1"/>
              </a:solidFill>
              <a:latin typeface="Lato" pitchFamily="34" charset="0"/>
              <a:ea typeface="Lato" pitchFamily="34" charset="0"/>
              <a:cs typeface="Lato" pitchFamily="34" charset="0"/>
            </a:endParaRPr>
          </a:p>
          <a:p>
            <a:pPr algn="just">
              <a:spcAft>
                <a:spcPts val="600"/>
              </a:spcAft>
              <a:buFont typeface="Arial" pitchFamily="34" charset="0"/>
              <a:buNone/>
            </a:pPr>
            <a:r>
              <a:rPr lang="fr-FR" sz="1800" b="1" dirty="0">
                <a:solidFill>
                  <a:schemeClr val="bg1"/>
                </a:solidFill>
                <a:latin typeface="Lato" pitchFamily="34" charset="0"/>
                <a:ea typeface="Lato" pitchFamily="34" charset="0"/>
                <a:cs typeface="Lato" pitchFamily="34" charset="0"/>
              </a:rPr>
              <a:t>Durée : </a:t>
            </a:r>
            <a:r>
              <a:rPr lang="fr-FR" sz="1800" dirty="0">
                <a:solidFill>
                  <a:schemeClr val="bg1"/>
                </a:solidFill>
                <a:latin typeface="Lato" pitchFamily="34" charset="0"/>
                <a:ea typeface="Lato" pitchFamily="34" charset="0"/>
                <a:cs typeface="Lato" pitchFamily="34" charset="0"/>
              </a:rPr>
              <a:t>5 mois dont 1 mois de préparation</a:t>
            </a:r>
            <a:endParaRPr lang="fr-FR" sz="1800" b="1" dirty="0">
              <a:solidFill>
                <a:schemeClr val="bg1"/>
              </a:solidFill>
              <a:latin typeface="Lato" pitchFamily="34" charset="0"/>
              <a:ea typeface="Lato" pitchFamily="34" charset="0"/>
              <a:cs typeface="Lato" pitchFamily="34" charset="0"/>
            </a:endParaRPr>
          </a:p>
          <a:p>
            <a:pPr>
              <a:spcAft>
                <a:spcPts val="600"/>
              </a:spcAft>
              <a:buFont typeface="Arial" pitchFamily="34" charset="0"/>
              <a:buNone/>
            </a:pPr>
            <a:r>
              <a:rPr lang="fr-FR" sz="1800" b="1" dirty="0">
                <a:solidFill>
                  <a:schemeClr val="bg1"/>
                </a:solidFill>
                <a:latin typeface="Lato" pitchFamily="34" charset="0"/>
                <a:ea typeface="Lato" pitchFamily="34" charset="0"/>
                <a:cs typeface="Lato" pitchFamily="34" charset="0"/>
              </a:rPr>
              <a:t>Montant estimatif : </a:t>
            </a:r>
            <a:r>
              <a:rPr lang="fr-FR" sz="1800" dirty="0">
                <a:solidFill>
                  <a:schemeClr val="bg1"/>
                </a:solidFill>
                <a:latin typeface="Lato" pitchFamily="34" charset="0"/>
                <a:ea typeface="Lato" pitchFamily="34" charset="0"/>
                <a:cs typeface="Lato" pitchFamily="34" charset="0"/>
              </a:rPr>
              <a:t>295 124,76 € HT (hors prestations supplémentaires éventuelles)</a:t>
            </a:r>
          </a:p>
          <a:p>
            <a:pPr>
              <a:spcAft>
                <a:spcPts val="600"/>
              </a:spcAft>
              <a:buFont typeface="Arial" pitchFamily="34" charset="0"/>
              <a:buNone/>
            </a:pPr>
            <a:r>
              <a:rPr lang="fr-FR" sz="1800" b="1" dirty="0">
                <a:solidFill>
                  <a:schemeClr val="bg1"/>
                </a:solidFill>
                <a:latin typeface="Lato" pitchFamily="34" charset="0"/>
                <a:ea typeface="Lato" pitchFamily="34" charset="0"/>
                <a:cs typeface="Lato" pitchFamily="34" charset="0"/>
              </a:rPr>
              <a:t>Allotissement</a:t>
            </a:r>
            <a:r>
              <a:rPr lang="fr-FR" sz="1800" dirty="0">
                <a:solidFill>
                  <a:schemeClr val="bg1"/>
                </a:solidFill>
                <a:latin typeface="Lato" pitchFamily="34" charset="0"/>
                <a:ea typeface="Lato" pitchFamily="34" charset="0"/>
                <a:cs typeface="Lato" pitchFamily="34" charset="0"/>
              </a:rPr>
              <a:t> : Le marché comporte 6 lots</a:t>
            </a:r>
          </a:p>
          <a:p>
            <a:pPr marL="0" indent="0" algn="just">
              <a:spcBef>
                <a:spcPts val="0"/>
              </a:spcBef>
              <a:spcAft>
                <a:spcPts val="600"/>
              </a:spcAft>
              <a:buNone/>
              <a:tabLst>
                <a:tab pos="457189" algn="l"/>
              </a:tabLst>
            </a:pPr>
            <a:endParaRPr lang="fr-FR" sz="1800" b="1" dirty="0">
              <a:solidFill>
                <a:schemeClr val="accent6"/>
              </a:solidFill>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2000" b="1" dirty="0">
              <a:solidFill>
                <a:schemeClr val="accent6"/>
              </a:solidFill>
              <a:ea typeface="SimSun;宋体"/>
              <a:cs typeface="Times New Roman" panose="02020603050405020304" pitchFamily="18" charset="0"/>
            </a:endParaRP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28</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itre 8">
            <a:extLst>
              <a:ext uri="{FF2B5EF4-FFF2-40B4-BE49-F238E27FC236}">
                <a16:creationId xmlns:a16="http://schemas.microsoft.com/office/drawing/2014/main" id="{B11B164D-3F7B-2DE7-E8A4-28DBA97C29B9}"/>
              </a:ext>
            </a:extLst>
          </p:cNvPr>
          <p:cNvSpPr>
            <a:spLocks noGrp="1"/>
          </p:cNvSpPr>
          <p:nvPr>
            <p:ph type="title"/>
          </p:nvPr>
        </p:nvSpPr>
        <p:spPr>
          <a:xfrm>
            <a:off x="196963" y="102392"/>
            <a:ext cx="8750073" cy="1036951"/>
          </a:xfrm>
        </p:spPr>
        <p:txBody>
          <a:bodyPr anchor="t">
            <a:normAutofit/>
          </a:bodyPr>
          <a:lstStyle/>
          <a:p>
            <a:pPr algn="l"/>
            <a:r>
              <a:rPr lang="fr-FR" sz="4000" b="1" dirty="0">
                <a:solidFill>
                  <a:schemeClr val="accent6"/>
                </a:solidFill>
                <a:latin typeface="Caviar Dreams" pitchFamily="34" charset="0"/>
                <a:cs typeface="Arial" pitchFamily="34" charset="0"/>
              </a:rPr>
              <a:t>Services techniques </a:t>
            </a:r>
            <a:r>
              <a:rPr lang="fr-FR" sz="2133" b="1" i="1" dirty="0">
                <a:solidFill>
                  <a:schemeClr val="bg2"/>
                </a:solidFill>
                <a:latin typeface="Lato" pitchFamily="34" charset="0"/>
                <a:ea typeface="Lato" pitchFamily="34" charset="0"/>
                <a:cs typeface="Lato" pitchFamily="34" charset="0"/>
              </a:rPr>
              <a:t>-  </a:t>
            </a:r>
            <a:r>
              <a:rPr lang="fr-FR" sz="1400" b="1" i="1" dirty="0">
                <a:solidFill>
                  <a:schemeClr val="bg2"/>
                </a:solidFill>
                <a:latin typeface="Lato" pitchFamily="34" charset="0"/>
                <a:ea typeface="Lato" pitchFamily="34" charset="0"/>
                <a:cs typeface="Lato" pitchFamily="34" charset="0"/>
              </a:rPr>
              <a:t>Intervention de Monsieur Gilles PICHON</a:t>
            </a:r>
          </a:p>
        </p:txBody>
      </p:sp>
    </p:spTree>
    <p:extLst>
      <p:ext uri="{BB962C8B-B14F-4D97-AF65-F5344CB8AC3E}">
        <p14:creationId xmlns:p14="http://schemas.microsoft.com/office/powerpoint/2010/main" val="28511625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contenu 9"/>
          <p:cNvSpPr>
            <a:spLocks noGrp="1"/>
          </p:cNvSpPr>
          <p:nvPr>
            <p:ph idx="1"/>
          </p:nvPr>
        </p:nvSpPr>
        <p:spPr>
          <a:xfrm>
            <a:off x="482830" y="566718"/>
            <a:ext cx="8178335" cy="4063624"/>
          </a:xfrm>
        </p:spPr>
        <p:txBody>
          <a:bodyPr vert="horz" lIns="91440" tIns="45720" rIns="91440" bIns="45720" rtlCol="0" anchor="t">
            <a:normAutofit/>
          </a:bodyPr>
          <a:lstStyle/>
          <a:p>
            <a:pPr marL="0" indent="0" algn="just">
              <a:spcBef>
                <a:spcPts val="0"/>
              </a:spcBef>
              <a:spcAft>
                <a:spcPts val="600"/>
              </a:spcAft>
              <a:buNone/>
              <a:tabLst>
                <a:tab pos="457189" algn="l"/>
              </a:tabLst>
            </a:pPr>
            <a:r>
              <a:rPr lang="fr-FR" sz="1400" b="1" dirty="0">
                <a:solidFill>
                  <a:schemeClr val="accent6"/>
                </a:solidFill>
                <a:ea typeface="SimSun;宋体"/>
                <a:cs typeface="Times New Roman" panose="02020603050405020304" pitchFamily="18" charset="0"/>
              </a:rPr>
              <a:t>8. Réhabilitation de l'aire d'accueil des gens du voyage à Melle (79500) - Attribution des marchés de travaux</a:t>
            </a:r>
          </a:p>
          <a:p>
            <a:pPr marL="0" indent="0" algn="just">
              <a:spcBef>
                <a:spcPts val="0"/>
              </a:spcBef>
              <a:buNone/>
              <a:tabLst>
                <a:tab pos="457189" algn="l"/>
              </a:tabLst>
            </a:pPr>
            <a:r>
              <a:rPr lang="fr-FR" sz="1600" b="1" u="sng" dirty="0">
                <a:solidFill>
                  <a:srgbClr val="C00000"/>
                </a:solidFill>
                <a:effectLst>
                  <a:outerShdw blurRad="38100" dist="38100" dir="2700000" algn="tl">
                    <a:srgbClr val="000000">
                      <a:alpha val="43137"/>
                    </a:srgbClr>
                  </a:outerShdw>
                </a:effectLst>
              </a:rPr>
              <a:t>Proposition d’attribution :</a:t>
            </a:r>
          </a:p>
          <a:p>
            <a:pPr marL="0" algn="just">
              <a:buFont typeface="Arial" pitchFamily="34" charset="0"/>
              <a:buNone/>
            </a:pPr>
            <a:r>
              <a:rPr lang="fr-FR" sz="1600" b="1" dirty="0">
                <a:solidFill>
                  <a:schemeClr val="bg1"/>
                </a:solidFill>
                <a:ea typeface="Lato" pitchFamily="34" charset="0"/>
                <a:cs typeface="Lato" pitchFamily="34" charset="0"/>
              </a:rPr>
              <a:t>Il</a:t>
            </a:r>
            <a:r>
              <a:rPr lang="fr-FR" sz="1600" dirty="0">
                <a:solidFill>
                  <a:schemeClr val="bg1"/>
                </a:solidFill>
                <a:ea typeface="Lato" pitchFamily="34" charset="0"/>
                <a:cs typeface="Lato" pitchFamily="34" charset="0"/>
              </a:rPr>
              <a:t> </a:t>
            </a:r>
            <a:r>
              <a:rPr lang="fr-FR" sz="1600" b="1" dirty="0">
                <a:solidFill>
                  <a:schemeClr val="bg1"/>
                </a:solidFill>
                <a:ea typeface="Lato" pitchFamily="34" charset="0"/>
                <a:cs typeface="Lato" pitchFamily="34" charset="0"/>
              </a:rPr>
              <a:t>est proposé, au vu de l’analyse des critères définis dans le règlement de consultation d’attribuer les marchés comme suit : </a:t>
            </a:r>
          </a:p>
          <a:p>
            <a:pPr marL="0" indent="0" algn="just">
              <a:spcBef>
                <a:spcPts val="0"/>
              </a:spcBef>
              <a:spcAft>
                <a:spcPts val="600"/>
              </a:spcAft>
              <a:buNone/>
              <a:tabLst>
                <a:tab pos="457189" algn="l"/>
              </a:tabLst>
            </a:pPr>
            <a:endParaRPr lang="fr-FR" sz="2000" b="1" dirty="0">
              <a:solidFill>
                <a:schemeClr val="accent6"/>
              </a:solidFill>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2000" b="1" dirty="0">
              <a:solidFill>
                <a:schemeClr val="accent6"/>
              </a:solidFill>
              <a:ea typeface="SimSun;宋体"/>
              <a:cs typeface="Times New Roman" panose="02020603050405020304" pitchFamily="18" charset="0"/>
            </a:endParaRP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29</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itre 8">
            <a:extLst>
              <a:ext uri="{FF2B5EF4-FFF2-40B4-BE49-F238E27FC236}">
                <a16:creationId xmlns:a16="http://schemas.microsoft.com/office/drawing/2014/main" id="{B11B164D-3F7B-2DE7-E8A4-28DBA97C29B9}"/>
              </a:ext>
            </a:extLst>
          </p:cNvPr>
          <p:cNvSpPr>
            <a:spLocks noGrp="1"/>
          </p:cNvSpPr>
          <p:nvPr>
            <p:ph type="title"/>
          </p:nvPr>
        </p:nvSpPr>
        <p:spPr>
          <a:xfrm>
            <a:off x="196963" y="102392"/>
            <a:ext cx="8750073" cy="1036951"/>
          </a:xfrm>
        </p:spPr>
        <p:txBody>
          <a:bodyPr anchor="t">
            <a:normAutofit/>
          </a:bodyPr>
          <a:lstStyle/>
          <a:p>
            <a:pPr algn="l"/>
            <a:r>
              <a:rPr lang="fr-FR" sz="3200" b="1" dirty="0">
                <a:solidFill>
                  <a:schemeClr val="accent6"/>
                </a:solidFill>
                <a:latin typeface="Caviar Dreams" pitchFamily="34" charset="0"/>
                <a:cs typeface="Arial" pitchFamily="34" charset="0"/>
              </a:rPr>
              <a:t>Services techniques </a:t>
            </a:r>
            <a:r>
              <a:rPr lang="fr-FR" sz="2133" b="1" i="1" dirty="0">
                <a:solidFill>
                  <a:schemeClr val="bg2"/>
                </a:solidFill>
                <a:latin typeface="Lato" pitchFamily="34" charset="0"/>
                <a:ea typeface="Lato" pitchFamily="34" charset="0"/>
                <a:cs typeface="Lato" pitchFamily="34" charset="0"/>
              </a:rPr>
              <a:t>-  </a:t>
            </a:r>
            <a:r>
              <a:rPr lang="fr-FR" sz="1400" b="1" i="1" dirty="0">
                <a:solidFill>
                  <a:schemeClr val="bg2"/>
                </a:solidFill>
                <a:latin typeface="Lato" pitchFamily="34" charset="0"/>
                <a:ea typeface="Lato" pitchFamily="34" charset="0"/>
                <a:cs typeface="Lato" pitchFamily="34" charset="0"/>
              </a:rPr>
              <a:t>Intervention de Monsieur Gilles PICHON</a:t>
            </a:r>
          </a:p>
        </p:txBody>
      </p:sp>
      <p:pic>
        <p:nvPicPr>
          <p:cNvPr id="17" name="Image 16">
            <a:extLst>
              <a:ext uri="{FF2B5EF4-FFF2-40B4-BE49-F238E27FC236}">
                <a16:creationId xmlns:a16="http://schemas.microsoft.com/office/drawing/2014/main" id="{457C8FF7-AA9A-59FE-6588-9B2CA2CDC2F9}"/>
              </a:ext>
            </a:extLst>
          </p:cNvPr>
          <p:cNvPicPr>
            <a:picLocks noChangeAspect="1"/>
          </p:cNvPicPr>
          <p:nvPr/>
        </p:nvPicPr>
        <p:blipFill>
          <a:blip r:embed="rId3"/>
          <a:stretch>
            <a:fillRect/>
          </a:stretch>
        </p:blipFill>
        <p:spPr>
          <a:xfrm>
            <a:off x="570863" y="1912340"/>
            <a:ext cx="7853719" cy="2990281"/>
          </a:xfrm>
          <a:prstGeom prst="rect">
            <a:avLst/>
          </a:prstGeom>
        </p:spPr>
      </p:pic>
    </p:spTree>
    <p:extLst>
      <p:ext uri="{BB962C8B-B14F-4D97-AF65-F5344CB8AC3E}">
        <p14:creationId xmlns:p14="http://schemas.microsoft.com/office/powerpoint/2010/main" val="1772349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457200" y="195486"/>
            <a:ext cx="8229600" cy="1069627"/>
          </a:xfrm>
        </p:spPr>
        <p:txBody>
          <a:bodyPr anchor="t">
            <a:normAutofit fontScale="90000"/>
          </a:bodyPr>
          <a:lstStyle/>
          <a:p>
            <a:pPr algn="l"/>
            <a:r>
              <a:rPr lang="fr-FR" b="1" dirty="0">
                <a:solidFill>
                  <a:schemeClr val="bg2"/>
                </a:solidFill>
                <a:latin typeface="Caviar Dreams" pitchFamily="34" charset="0"/>
                <a:cs typeface="Arial" pitchFamily="34" charset="0"/>
              </a:rPr>
              <a:t>Bureau communautaire</a:t>
            </a:r>
            <a:br>
              <a:rPr lang="fr-FR" b="1" dirty="0">
                <a:solidFill>
                  <a:schemeClr val="bg2"/>
                </a:solidFill>
                <a:latin typeface="Caviar Dreams" pitchFamily="34" charset="0"/>
              </a:rPr>
            </a:br>
            <a:br>
              <a:rPr lang="fr-FR" b="1" i="1" dirty="0">
                <a:solidFill>
                  <a:schemeClr val="bg2"/>
                </a:solidFill>
                <a:latin typeface="Lato" pitchFamily="34" charset="0"/>
                <a:ea typeface="Lato" pitchFamily="34" charset="0"/>
                <a:cs typeface="Lato" pitchFamily="34" charset="0"/>
              </a:rPr>
            </a:br>
            <a:endParaRPr lang="fr-FR" b="1" dirty="0">
              <a:solidFill>
                <a:srgbClr val="432918"/>
              </a:solidFill>
              <a:latin typeface="Caviar Dreams" pitchFamily="34" charset="0"/>
            </a:endParaRPr>
          </a:p>
        </p:txBody>
      </p:sp>
      <p:sp>
        <p:nvSpPr>
          <p:cNvPr id="10" name="Espace réservé du contenu 9"/>
          <p:cNvSpPr>
            <a:spLocks noGrp="1"/>
          </p:cNvSpPr>
          <p:nvPr>
            <p:ph idx="1"/>
          </p:nvPr>
        </p:nvSpPr>
        <p:spPr>
          <a:xfrm>
            <a:off x="457200" y="1200150"/>
            <a:ext cx="8229600" cy="3531835"/>
          </a:xfrm>
        </p:spPr>
        <p:txBody>
          <a:bodyPr>
            <a:normAutofit/>
          </a:bodyPr>
          <a:lstStyle/>
          <a:p>
            <a:pPr marL="0" indent="0" algn="ctr">
              <a:buNone/>
            </a:pPr>
            <a:endParaRPr lang="fr-FR" sz="4400" b="1" dirty="0">
              <a:solidFill>
                <a:schemeClr val="tx2"/>
              </a:solidFill>
              <a:latin typeface="Lato" pitchFamily="34" charset="0"/>
              <a:ea typeface="Lato" pitchFamily="34" charset="0"/>
              <a:cs typeface="Lato" pitchFamily="34" charset="0"/>
            </a:endParaRPr>
          </a:p>
          <a:p>
            <a:pPr marL="0" indent="0" algn="ctr">
              <a:buNone/>
            </a:pPr>
            <a:endParaRPr lang="fr-FR" sz="4400" b="1" dirty="0">
              <a:solidFill>
                <a:schemeClr val="tx2"/>
              </a:solidFill>
              <a:latin typeface="Lato" pitchFamily="34" charset="0"/>
              <a:ea typeface="Lato" pitchFamily="34" charset="0"/>
              <a:cs typeface="Lato" pitchFamily="34" charset="0"/>
            </a:endParaRPr>
          </a:p>
          <a:p>
            <a:pPr marL="0" indent="0" algn="ctr">
              <a:buNone/>
            </a:pPr>
            <a:r>
              <a:rPr lang="fr-FR" sz="4400" b="1" dirty="0">
                <a:solidFill>
                  <a:schemeClr val="tx2"/>
                </a:solidFill>
                <a:latin typeface="Lato" pitchFamily="34" charset="0"/>
                <a:ea typeface="Lato" pitchFamily="34" charset="0"/>
                <a:cs typeface="Lato" pitchFamily="34" charset="0"/>
              </a:rPr>
              <a:t>AFFAIRES GENERALES</a:t>
            </a:r>
          </a:p>
        </p:txBody>
      </p:sp>
      <p:sp>
        <p:nvSpPr>
          <p:cNvPr id="3" name="Espace réservé du numéro de diapositive 2">
            <a:extLst>
              <a:ext uri="{FF2B5EF4-FFF2-40B4-BE49-F238E27FC236}">
                <a16:creationId xmlns:a16="http://schemas.microsoft.com/office/drawing/2014/main" id="{B49E291B-FDD9-4909-AC3E-71F3691DEEA4}"/>
              </a:ext>
            </a:extLst>
          </p:cNvPr>
          <p:cNvSpPr>
            <a:spLocks noGrp="1"/>
          </p:cNvSpPr>
          <p:nvPr>
            <p:ph type="sldNum" sz="quarter" idx="12"/>
          </p:nvPr>
        </p:nvSpPr>
        <p:spPr/>
        <p:txBody>
          <a:bodyPr/>
          <a:lstStyle/>
          <a:p>
            <a:fld id="{7DD352F8-E6D5-40A5-90BA-A89BD40754D9}" type="slidenum">
              <a:rPr lang="fr-FR" smtClean="0"/>
              <a:pPr/>
              <a:t>3</a:t>
            </a:fld>
            <a:endParaRPr lang="fr-FR"/>
          </a:p>
        </p:txBody>
      </p:sp>
      <p:cxnSp>
        <p:nvCxnSpPr>
          <p:cNvPr id="12" name="Connecteur droit 11">
            <a:extLst>
              <a:ext uri="{FF2B5EF4-FFF2-40B4-BE49-F238E27FC236}">
                <a16:creationId xmlns:a16="http://schemas.microsoft.com/office/drawing/2014/main" id="{D92DE92B-1BFB-49DE-9959-2B46908FFC4F}"/>
              </a:ext>
            </a:extLst>
          </p:cNvPr>
          <p:cNvCxnSpPr>
            <a:cxnSpLocks/>
          </p:cNvCxnSpPr>
          <p:nvPr/>
        </p:nvCxnSpPr>
        <p:spPr>
          <a:xfrm>
            <a:off x="3851920"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Espace réservé de la date 2">
            <a:extLst>
              <a:ext uri="{FF2B5EF4-FFF2-40B4-BE49-F238E27FC236}">
                <a16:creationId xmlns:a16="http://schemas.microsoft.com/office/drawing/2014/main" id="{14C66AA9-F841-4C04-8BDD-823382C82382}"/>
              </a:ext>
            </a:extLst>
          </p:cNvPr>
          <p:cNvSpPr>
            <a:spLocks noGrp="1"/>
          </p:cNvSpPr>
          <p:nvPr>
            <p:ph type="dt" sz="half" idx="10"/>
          </p:nvPr>
        </p:nvSpPr>
        <p:spPr>
          <a:xfrm>
            <a:off x="457200" y="4767264"/>
            <a:ext cx="3322712" cy="273844"/>
          </a:xfrm>
        </p:spPr>
        <p:txBody>
          <a:bodyPr/>
          <a:lstStyle/>
          <a:p>
            <a:r>
              <a:rPr lang="fr-FR" i="1">
                <a:solidFill>
                  <a:schemeClr val="accent1"/>
                </a:solidFill>
              </a:rPr>
              <a:t>Bureau communautaire - 19 octobre 2023 </a:t>
            </a:r>
            <a:endParaRPr lang="fr-FR" i="1" dirty="0">
              <a:solidFill>
                <a:schemeClr val="accent1"/>
              </a:solidFill>
            </a:endParaRPr>
          </a:p>
        </p:txBody>
      </p:sp>
      <p:sp>
        <p:nvSpPr>
          <p:cNvPr id="8" name="Espace réservé du numéro de diapositive 6">
            <a:extLst>
              <a:ext uri="{FF2B5EF4-FFF2-40B4-BE49-F238E27FC236}">
                <a16:creationId xmlns:a16="http://schemas.microsoft.com/office/drawing/2014/main" id="{8EA6247F-EDCC-4D0E-AA5D-73CFE882E3E4}"/>
              </a:ext>
            </a:extLst>
          </p:cNvPr>
          <p:cNvSpPr txBox="1">
            <a:spLocks/>
          </p:cNvSpPr>
          <p:nvPr/>
        </p:nvSpPr>
        <p:spPr>
          <a:xfrm>
            <a:off x="5899956" y="4802543"/>
            <a:ext cx="2133600" cy="273844"/>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DD352F8-E6D5-40A5-90BA-A89BD40754D9}" type="slidenum">
              <a:rPr lang="fr-FR" smtClean="0">
                <a:solidFill>
                  <a:schemeClr val="tx2"/>
                </a:solidFill>
                <a:latin typeface="Lato"/>
              </a:rPr>
              <a:pPr>
                <a:defRPr/>
              </a:pPr>
              <a:t>3</a:t>
            </a:fld>
            <a:endParaRPr lang="fr-FR" dirty="0">
              <a:solidFill>
                <a:schemeClr val="tx2"/>
              </a:solidFill>
              <a:latin typeface="Lato"/>
            </a:endParaRPr>
          </a:p>
        </p:txBody>
      </p:sp>
    </p:spTree>
    <p:extLst>
      <p:ext uri="{BB962C8B-B14F-4D97-AF65-F5344CB8AC3E}">
        <p14:creationId xmlns:p14="http://schemas.microsoft.com/office/powerpoint/2010/main" val="40365687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contenu 9"/>
          <p:cNvSpPr>
            <a:spLocks noGrp="1"/>
          </p:cNvSpPr>
          <p:nvPr>
            <p:ph idx="1"/>
          </p:nvPr>
        </p:nvSpPr>
        <p:spPr>
          <a:xfrm>
            <a:off x="457201" y="703640"/>
            <a:ext cx="8169088" cy="4063624"/>
          </a:xfrm>
        </p:spPr>
        <p:txBody>
          <a:bodyPr vert="horz" lIns="91440" tIns="45720" rIns="91440" bIns="45720" rtlCol="0" anchor="t">
            <a:normAutofit fontScale="92500" lnSpcReduction="20000"/>
          </a:bodyPr>
          <a:lstStyle/>
          <a:p>
            <a:pPr marL="0" indent="0" algn="just">
              <a:spcBef>
                <a:spcPts val="0"/>
              </a:spcBef>
              <a:spcAft>
                <a:spcPts val="600"/>
              </a:spcAft>
              <a:buNone/>
              <a:tabLst>
                <a:tab pos="457189" algn="l"/>
              </a:tabLst>
            </a:pPr>
            <a:r>
              <a:rPr lang="fr-FR" sz="2000" b="1" dirty="0">
                <a:solidFill>
                  <a:schemeClr val="accent6"/>
                </a:solidFill>
                <a:ea typeface="SimSun;宋体"/>
                <a:cs typeface="Times New Roman" panose="02020603050405020304" pitchFamily="18" charset="0"/>
              </a:rPr>
              <a:t>8. Réhabilitation de l'aire d'accueil des gens du voyage à Melle (79500) - Attribution des marchés de travaux</a:t>
            </a:r>
          </a:p>
          <a:p>
            <a:pPr marL="0" indent="0" algn="just">
              <a:spcBef>
                <a:spcPts val="0"/>
              </a:spcBef>
              <a:spcAft>
                <a:spcPts val="600"/>
              </a:spcAft>
              <a:buNone/>
              <a:tabLst>
                <a:tab pos="457189" algn="l"/>
              </a:tabLst>
            </a:pPr>
            <a:r>
              <a:rPr lang="fr-FR" sz="2000" b="1" u="sng" dirty="0">
                <a:solidFill>
                  <a:schemeClr val="tx2"/>
                </a:solidFill>
                <a:effectLst>
                  <a:outerShdw blurRad="38100" dist="38100" dir="2700000" algn="tl">
                    <a:srgbClr val="000000">
                      <a:alpha val="43137"/>
                    </a:srgbClr>
                  </a:outerShdw>
                </a:effectLst>
                <a:ea typeface="SimSun;宋体"/>
                <a:cs typeface="Times New Roman" panose="02020603050405020304" pitchFamily="18" charset="0"/>
              </a:rPr>
              <a:t>Information sur le marché de gestion de l’aire d’accueil des gens du voyage sur la commune de Melle :</a:t>
            </a:r>
          </a:p>
          <a:p>
            <a:pPr algn="just">
              <a:spcBef>
                <a:spcPts val="0"/>
              </a:spcBef>
              <a:spcAft>
                <a:spcPts val="600"/>
              </a:spcAft>
              <a:tabLst>
                <a:tab pos="457189" algn="l"/>
              </a:tabLst>
            </a:pPr>
            <a:r>
              <a:rPr lang="fr-FR" sz="2000" dirty="0">
                <a:solidFill>
                  <a:schemeClr val="bg1"/>
                </a:solidFill>
                <a:ea typeface="SimSun;宋体"/>
                <a:cs typeface="Times New Roman" panose="02020603050405020304" pitchFamily="18" charset="0"/>
              </a:rPr>
              <a:t>La communauté de communes a fait le choix de confier la gestion, la régie et l’entretien de cette aire à un prestataire privé</a:t>
            </a:r>
          </a:p>
          <a:p>
            <a:pPr algn="just">
              <a:spcBef>
                <a:spcPts val="0"/>
              </a:spcBef>
              <a:spcAft>
                <a:spcPts val="600"/>
              </a:spcAft>
              <a:tabLst>
                <a:tab pos="457189" algn="l"/>
              </a:tabLst>
            </a:pPr>
            <a:r>
              <a:rPr lang="fr-FR" sz="2000" dirty="0">
                <a:solidFill>
                  <a:schemeClr val="bg1"/>
                </a:solidFill>
                <a:ea typeface="SimSun;宋体"/>
                <a:cs typeface="Times New Roman" panose="02020603050405020304" pitchFamily="18" charset="0"/>
              </a:rPr>
              <a:t>Le marché est attribué à l’entreprise : </a:t>
            </a:r>
          </a:p>
          <a:p>
            <a:pPr marL="0" indent="0" algn="just">
              <a:spcBef>
                <a:spcPts val="0"/>
              </a:spcBef>
              <a:spcAft>
                <a:spcPts val="600"/>
              </a:spcAft>
              <a:buNone/>
              <a:tabLst>
                <a:tab pos="457189" algn="l"/>
              </a:tabLst>
            </a:pPr>
            <a:endParaRPr lang="fr-FR" sz="2000" dirty="0">
              <a:solidFill>
                <a:schemeClr val="bg1"/>
              </a:solidFill>
              <a:ea typeface="SimSun;宋体"/>
              <a:cs typeface="Times New Roman" panose="02020603050405020304" pitchFamily="18" charset="0"/>
            </a:endParaRPr>
          </a:p>
          <a:p>
            <a:pPr marL="0" indent="0" algn="ctr">
              <a:spcBef>
                <a:spcPts val="0"/>
              </a:spcBef>
              <a:spcAft>
                <a:spcPts val="600"/>
              </a:spcAft>
              <a:buNone/>
              <a:tabLst>
                <a:tab pos="457189" algn="l"/>
              </a:tabLst>
            </a:pPr>
            <a:r>
              <a:rPr lang="fr-FR" sz="2000" b="1" dirty="0">
                <a:solidFill>
                  <a:schemeClr val="bg1"/>
                </a:solidFill>
                <a:ea typeface="SimSun;宋体"/>
                <a:cs typeface="Times New Roman" panose="02020603050405020304" pitchFamily="18" charset="0"/>
              </a:rPr>
              <a:t>VAGO, située à LA TESTE DE BUCH (33260)</a:t>
            </a:r>
          </a:p>
          <a:p>
            <a:pPr marL="0" indent="0" algn="just">
              <a:spcBef>
                <a:spcPts val="0"/>
              </a:spcBef>
              <a:spcAft>
                <a:spcPts val="600"/>
              </a:spcAft>
              <a:buNone/>
              <a:tabLst>
                <a:tab pos="457189" algn="l"/>
              </a:tabLst>
            </a:pPr>
            <a:endParaRPr lang="fr-FR" sz="2000" b="1" dirty="0">
              <a:solidFill>
                <a:schemeClr val="bg1"/>
              </a:solidFill>
              <a:ea typeface="SimSun;宋体"/>
              <a:cs typeface="Times New Roman" panose="02020603050405020304" pitchFamily="18" charset="0"/>
            </a:endParaRPr>
          </a:p>
          <a:p>
            <a:pPr marL="377100" indent="0" algn="just">
              <a:spcBef>
                <a:spcPts val="0"/>
              </a:spcBef>
              <a:spcAft>
                <a:spcPts val="600"/>
              </a:spcAft>
              <a:buNone/>
              <a:tabLst>
                <a:tab pos="457189" algn="l"/>
              </a:tabLst>
            </a:pPr>
            <a:r>
              <a:rPr lang="fr-FR" sz="2000" u="sng" dirty="0">
                <a:solidFill>
                  <a:schemeClr val="bg1"/>
                </a:solidFill>
                <a:ea typeface="SimSun;宋体"/>
                <a:cs typeface="Times New Roman" panose="02020603050405020304" pitchFamily="18" charset="0"/>
              </a:rPr>
              <a:t>Pour un montant de 47 560,64 € HT par an soit 57 072,76 € TTC par an </a:t>
            </a:r>
          </a:p>
          <a:p>
            <a:pPr marL="377100" indent="0" algn="just">
              <a:spcBef>
                <a:spcPts val="0"/>
              </a:spcBef>
              <a:spcAft>
                <a:spcPts val="600"/>
              </a:spcAft>
              <a:buNone/>
              <a:tabLst>
                <a:tab pos="457189" algn="l"/>
              </a:tabLst>
            </a:pPr>
            <a:r>
              <a:rPr lang="fr-FR" sz="2000" u="sng" dirty="0">
                <a:solidFill>
                  <a:schemeClr val="bg1"/>
                </a:solidFill>
                <a:ea typeface="SimSun;宋体"/>
                <a:cs typeface="Times New Roman" panose="02020603050405020304" pitchFamily="18" charset="0"/>
              </a:rPr>
              <a:t>Pour un montant total sur les 4 ans potentiels de 190 242,56 € HT soit 228 291,07 € TTC</a:t>
            </a: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30</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itre 8">
            <a:extLst>
              <a:ext uri="{FF2B5EF4-FFF2-40B4-BE49-F238E27FC236}">
                <a16:creationId xmlns:a16="http://schemas.microsoft.com/office/drawing/2014/main" id="{B11B164D-3F7B-2DE7-E8A4-28DBA97C29B9}"/>
              </a:ext>
            </a:extLst>
          </p:cNvPr>
          <p:cNvSpPr>
            <a:spLocks noGrp="1"/>
          </p:cNvSpPr>
          <p:nvPr>
            <p:ph type="title"/>
          </p:nvPr>
        </p:nvSpPr>
        <p:spPr>
          <a:xfrm>
            <a:off x="196963" y="102392"/>
            <a:ext cx="8750073" cy="1036951"/>
          </a:xfrm>
        </p:spPr>
        <p:txBody>
          <a:bodyPr anchor="t">
            <a:normAutofit/>
          </a:bodyPr>
          <a:lstStyle/>
          <a:p>
            <a:pPr algn="l"/>
            <a:r>
              <a:rPr lang="fr-FR" sz="4000" b="1" dirty="0">
                <a:solidFill>
                  <a:schemeClr val="accent6"/>
                </a:solidFill>
                <a:latin typeface="Caviar Dreams" pitchFamily="34" charset="0"/>
                <a:cs typeface="Arial" pitchFamily="34" charset="0"/>
              </a:rPr>
              <a:t>Services techniques </a:t>
            </a:r>
            <a:r>
              <a:rPr lang="fr-FR" sz="2133" b="1" i="1" dirty="0">
                <a:solidFill>
                  <a:schemeClr val="bg2"/>
                </a:solidFill>
                <a:latin typeface="Lato" pitchFamily="34" charset="0"/>
                <a:ea typeface="Lato" pitchFamily="34" charset="0"/>
                <a:cs typeface="Lato" pitchFamily="34" charset="0"/>
              </a:rPr>
              <a:t>-  </a:t>
            </a:r>
            <a:r>
              <a:rPr lang="fr-FR" sz="1400" b="1" i="1" dirty="0">
                <a:solidFill>
                  <a:schemeClr val="bg2"/>
                </a:solidFill>
                <a:latin typeface="Lato" pitchFamily="34" charset="0"/>
                <a:ea typeface="Lato" pitchFamily="34" charset="0"/>
                <a:cs typeface="Lato" pitchFamily="34" charset="0"/>
              </a:rPr>
              <a:t>Intervention de Monsieur Gilles PICHON</a:t>
            </a:r>
          </a:p>
        </p:txBody>
      </p:sp>
    </p:spTree>
    <p:extLst>
      <p:ext uri="{BB962C8B-B14F-4D97-AF65-F5344CB8AC3E}">
        <p14:creationId xmlns:p14="http://schemas.microsoft.com/office/powerpoint/2010/main" val="26556582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contenu 9"/>
          <p:cNvSpPr>
            <a:spLocks noGrp="1"/>
          </p:cNvSpPr>
          <p:nvPr>
            <p:ph idx="1"/>
          </p:nvPr>
        </p:nvSpPr>
        <p:spPr>
          <a:xfrm>
            <a:off x="414336" y="539938"/>
            <a:ext cx="8315325" cy="4408076"/>
          </a:xfrm>
        </p:spPr>
        <p:txBody>
          <a:bodyPr vert="horz" lIns="91440" tIns="45720" rIns="91440" bIns="45720" rtlCol="0" anchor="t">
            <a:normAutofit lnSpcReduction="10000"/>
          </a:bodyPr>
          <a:lstStyle/>
          <a:p>
            <a:pPr marL="0" indent="0" algn="just">
              <a:spcBef>
                <a:spcPts val="0"/>
              </a:spcBef>
              <a:spcAft>
                <a:spcPts val="600"/>
              </a:spcAft>
              <a:buNone/>
              <a:tabLst>
                <a:tab pos="457189" algn="l"/>
              </a:tabLst>
            </a:pPr>
            <a:r>
              <a:rPr lang="fr-FR" sz="1600" b="1" dirty="0">
                <a:solidFill>
                  <a:schemeClr val="accent6"/>
                </a:solidFill>
                <a:ea typeface="SimSun;宋体"/>
                <a:cs typeface="Times New Roman" panose="02020603050405020304" pitchFamily="18" charset="0"/>
              </a:rPr>
              <a:t>8. Réhabilitation de l'aire d'accueil des gens du voyage à Melle (79500) - Attribution des marchés de travaux</a:t>
            </a:r>
          </a:p>
          <a:p>
            <a:pPr marL="0" indent="0" algn="just">
              <a:spcBef>
                <a:spcPts val="0"/>
              </a:spcBef>
              <a:spcAft>
                <a:spcPts val="600"/>
              </a:spcAft>
              <a:buNone/>
              <a:tabLst>
                <a:tab pos="457189" algn="l"/>
              </a:tabLst>
            </a:pPr>
            <a:r>
              <a:rPr lang="fr-FR" sz="1400" b="1" dirty="0">
                <a:solidFill>
                  <a:schemeClr val="bg1"/>
                </a:solidFill>
                <a:ea typeface="SimSun;宋体"/>
                <a:cs typeface="Times New Roman" panose="02020603050405020304" pitchFamily="18" charset="0"/>
              </a:rPr>
              <a:t>Le bureau communautaire est invité à :</a:t>
            </a:r>
          </a:p>
          <a:p>
            <a:pPr marL="0" indent="0" algn="just">
              <a:spcBef>
                <a:spcPts val="0"/>
              </a:spcBef>
              <a:spcAft>
                <a:spcPts val="600"/>
              </a:spcAft>
              <a:buNone/>
              <a:tabLst>
                <a:tab pos="457189" algn="l"/>
              </a:tabLst>
            </a:pPr>
            <a:r>
              <a:rPr lang="fr-FR" sz="1400" b="1" dirty="0">
                <a:solidFill>
                  <a:schemeClr val="bg1"/>
                </a:solidFill>
                <a:ea typeface="SimSun;宋体"/>
                <a:cs typeface="Times New Roman" panose="02020603050405020304" pitchFamily="18" charset="0"/>
              </a:rPr>
              <a:t>- AUTORISER le président à signer les marchés de travaux suivants :</a:t>
            </a:r>
          </a:p>
          <a:p>
            <a:pPr algn="just">
              <a:spcBef>
                <a:spcPts val="0"/>
              </a:spcBef>
              <a:spcAft>
                <a:spcPts val="600"/>
              </a:spcAft>
              <a:tabLst>
                <a:tab pos="457189" algn="l"/>
              </a:tabLst>
            </a:pPr>
            <a:r>
              <a:rPr lang="fr-FR" sz="1400" b="1" dirty="0">
                <a:solidFill>
                  <a:schemeClr val="bg1"/>
                </a:solidFill>
                <a:ea typeface="SimSun;宋体"/>
                <a:cs typeface="Times New Roman" panose="02020603050405020304" pitchFamily="18" charset="0"/>
              </a:rPr>
              <a:t>Lot 01 : Gros </a:t>
            </a:r>
            <a:r>
              <a:rPr lang="fr-FR" sz="1400" b="1" dirty="0" err="1">
                <a:solidFill>
                  <a:schemeClr val="bg1"/>
                </a:solidFill>
                <a:ea typeface="SimSun;宋体"/>
                <a:cs typeface="Times New Roman" panose="02020603050405020304" pitchFamily="18" charset="0"/>
              </a:rPr>
              <a:t>Oeuvre</a:t>
            </a:r>
            <a:r>
              <a:rPr lang="fr-FR" sz="1400" b="1" dirty="0">
                <a:solidFill>
                  <a:schemeClr val="bg1"/>
                </a:solidFill>
                <a:ea typeface="SimSun;宋体"/>
                <a:cs typeface="Times New Roman" panose="02020603050405020304" pitchFamily="18" charset="0"/>
              </a:rPr>
              <a:t> à l’entreprise EMC – 4 Route de Longré – 79110 LOUBILLE pour un montant de 118 236,05 € HT ;</a:t>
            </a:r>
          </a:p>
          <a:p>
            <a:pPr algn="just">
              <a:spcBef>
                <a:spcPts val="0"/>
              </a:spcBef>
              <a:spcAft>
                <a:spcPts val="600"/>
              </a:spcAft>
              <a:tabLst>
                <a:tab pos="457189" algn="l"/>
              </a:tabLst>
            </a:pPr>
            <a:r>
              <a:rPr lang="fr-FR" sz="1400" b="1" dirty="0">
                <a:solidFill>
                  <a:schemeClr val="bg1"/>
                </a:solidFill>
                <a:ea typeface="SimSun;宋体"/>
                <a:cs typeface="Times New Roman" panose="02020603050405020304" pitchFamily="18" charset="0"/>
              </a:rPr>
              <a:t>Lot 02A : Menuiseries extérieures acier et PVC à l’entreprise MENUISERIES PETRAU – Rue de la Brosserie – ZA de </a:t>
            </a:r>
            <a:r>
              <a:rPr lang="fr-FR" sz="1400" b="1" dirty="0" err="1">
                <a:solidFill>
                  <a:schemeClr val="bg1"/>
                </a:solidFill>
                <a:ea typeface="SimSun;宋体"/>
                <a:cs typeface="Times New Roman" panose="02020603050405020304" pitchFamily="18" charset="0"/>
              </a:rPr>
              <a:t>Baudroux</a:t>
            </a:r>
            <a:r>
              <a:rPr lang="fr-FR" sz="1400" b="1" dirty="0">
                <a:solidFill>
                  <a:schemeClr val="bg1"/>
                </a:solidFill>
                <a:ea typeface="SimSun;宋体"/>
                <a:cs typeface="Times New Roman" panose="02020603050405020304" pitchFamily="18" charset="0"/>
              </a:rPr>
              <a:t> – 79500 MELLE pour un montant de 44 763,68 € HT ;</a:t>
            </a:r>
          </a:p>
          <a:p>
            <a:pPr algn="just">
              <a:spcBef>
                <a:spcPts val="0"/>
              </a:spcBef>
              <a:spcAft>
                <a:spcPts val="600"/>
              </a:spcAft>
              <a:tabLst>
                <a:tab pos="457189" algn="l"/>
              </a:tabLst>
            </a:pPr>
            <a:r>
              <a:rPr lang="fr-FR" sz="1400" b="1" dirty="0">
                <a:solidFill>
                  <a:schemeClr val="bg1"/>
                </a:solidFill>
                <a:ea typeface="SimSun;宋体"/>
                <a:cs typeface="Times New Roman" panose="02020603050405020304" pitchFamily="18" charset="0"/>
              </a:rPr>
              <a:t>Lot 02B : Menuiseries intérieures / Cloisons / Plafonds à l’entreprise BOURDEAU – ZA Bel Aire – 79370 VERRINES-SOUS-CELLES pour un montant de 12 920,00 € HT ;</a:t>
            </a:r>
          </a:p>
          <a:p>
            <a:pPr algn="just">
              <a:spcBef>
                <a:spcPts val="0"/>
              </a:spcBef>
              <a:spcAft>
                <a:spcPts val="600"/>
              </a:spcAft>
              <a:tabLst>
                <a:tab pos="457189" algn="l"/>
              </a:tabLst>
            </a:pPr>
            <a:r>
              <a:rPr lang="fr-FR" sz="1400" b="1" dirty="0">
                <a:solidFill>
                  <a:schemeClr val="bg1"/>
                </a:solidFill>
                <a:ea typeface="SimSun;宋体"/>
                <a:cs typeface="Times New Roman" panose="02020603050405020304" pitchFamily="18" charset="0"/>
              </a:rPr>
              <a:t>Lot 03 : Peinture / Revêtements de sols à l’entreprise ARMONIE DECO- 272 Rue du Pied </a:t>
            </a:r>
            <a:r>
              <a:rPr lang="fr-FR" sz="1400" b="1" dirty="0" err="1">
                <a:solidFill>
                  <a:schemeClr val="bg1"/>
                </a:solidFill>
                <a:ea typeface="SimSun;宋体"/>
                <a:cs typeface="Times New Roman" panose="02020603050405020304" pitchFamily="18" charset="0"/>
              </a:rPr>
              <a:t>Griffier</a:t>
            </a:r>
            <a:r>
              <a:rPr lang="fr-FR" sz="1400" b="1" dirty="0">
                <a:solidFill>
                  <a:schemeClr val="bg1"/>
                </a:solidFill>
                <a:ea typeface="SimSun;宋体"/>
                <a:cs typeface="Times New Roman" panose="02020603050405020304" pitchFamily="18" charset="0"/>
              </a:rPr>
              <a:t> – 79180 CHAURAY pour un montant de 17 292,66 € HT ;</a:t>
            </a:r>
          </a:p>
          <a:p>
            <a:pPr algn="just">
              <a:spcBef>
                <a:spcPts val="0"/>
              </a:spcBef>
              <a:spcAft>
                <a:spcPts val="600"/>
              </a:spcAft>
              <a:tabLst>
                <a:tab pos="457189" algn="l"/>
              </a:tabLst>
            </a:pPr>
            <a:r>
              <a:rPr lang="fr-FR" sz="1400" b="1" dirty="0">
                <a:solidFill>
                  <a:schemeClr val="bg1"/>
                </a:solidFill>
                <a:ea typeface="SimSun;宋体"/>
                <a:cs typeface="Times New Roman" panose="02020603050405020304" pitchFamily="18" charset="0"/>
              </a:rPr>
              <a:t>Lot 04 : Electricité à l’entreprise EEAC – 68 Avenue de Niort – 79370 CELLES-SURBELLE pour un montant de 69 538,65 € HT ;</a:t>
            </a:r>
          </a:p>
          <a:p>
            <a:pPr algn="just">
              <a:spcBef>
                <a:spcPts val="0"/>
              </a:spcBef>
              <a:spcAft>
                <a:spcPts val="600"/>
              </a:spcAft>
              <a:tabLst>
                <a:tab pos="457189" algn="l"/>
              </a:tabLst>
            </a:pPr>
            <a:r>
              <a:rPr lang="fr-FR" sz="1400" b="1" dirty="0">
                <a:solidFill>
                  <a:schemeClr val="bg1"/>
                </a:solidFill>
                <a:ea typeface="SimSun;宋体"/>
                <a:cs typeface="Times New Roman" panose="02020603050405020304" pitchFamily="18" charset="0"/>
              </a:rPr>
              <a:t>Lot 05 : Plomberie sanitaire / Ventilation à l’entreprise SEGUIN &amp; Fils – 43 Route de Poitiers – 79500 SAINT-LEGER-DE-LA-MARTINIERE pour un montant de 44 331,81 € HT ;</a:t>
            </a:r>
          </a:p>
          <a:p>
            <a:pPr algn="just">
              <a:spcBef>
                <a:spcPts val="0"/>
              </a:spcBef>
              <a:spcAft>
                <a:spcPts val="600"/>
              </a:spcAft>
              <a:tabLst>
                <a:tab pos="457189" algn="l"/>
              </a:tabLst>
            </a:pPr>
            <a:r>
              <a:rPr lang="fr-FR" sz="1400" b="1" dirty="0">
                <a:solidFill>
                  <a:schemeClr val="bg1"/>
                </a:solidFill>
                <a:ea typeface="SimSun;宋体"/>
                <a:cs typeface="Times New Roman" panose="02020603050405020304" pitchFamily="18" charset="0"/>
              </a:rPr>
              <a:t> Lot 06 – Gestion énergie à l’entreprise WA CONCEPT – 47 Rue </a:t>
            </a:r>
            <a:r>
              <a:rPr lang="fr-FR" sz="1400" b="1" dirty="0" err="1">
                <a:solidFill>
                  <a:schemeClr val="bg1"/>
                </a:solidFill>
                <a:ea typeface="SimSun;宋体"/>
                <a:cs typeface="Times New Roman" panose="02020603050405020304" pitchFamily="18" charset="0"/>
              </a:rPr>
              <a:t>Lagrua</a:t>
            </a:r>
            <a:r>
              <a:rPr lang="fr-FR" sz="1400" b="1" dirty="0">
                <a:solidFill>
                  <a:schemeClr val="bg1"/>
                </a:solidFill>
                <a:ea typeface="SimSun;宋体"/>
                <a:cs typeface="Times New Roman" panose="02020603050405020304" pitchFamily="18" charset="0"/>
              </a:rPr>
              <a:t> – Bât B – 3ème étage - 33260 LA TESTE-DE-BUCH pour un montant de 16 878,60 € HT.</a:t>
            </a: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31</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itre 8">
            <a:extLst>
              <a:ext uri="{FF2B5EF4-FFF2-40B4-BE49-F238E27FC236}">
                <a16:creationId xmlns:a16="http://schemas.microsoft.com/office/drawing/2014/main" id="{B11B164D-3F7B-2DE7-E8A4-28DBA97C29B9}"/>
              </a:ext>
            </a:extLst>
          </p:cNvPr>
          <p:cNvSpPr>
            <a:spLocks noGrp="1"/>
          </p:cNvSpPr>
          <p:nvPr>
            <p:ph type="title"/>
          </p:nvPr>
        </p:nvSpPr>
        <p:spPr>
          <a:xfrm>
            <a:off x="196963" y="102393"/>
            <a:ext cx="8750073" cy="601248"/>
          </a:xfrm>
        </p:spPr>
        <p:txBody>
          <a:bodyPr anchor="t">
            <a:normAutofit/>
          </a:bodyPr>
          <a:lstStyle/>
          <a:p>
            <a:pPr algn="l"/>
            <a:r>
              <a:rPr lang="fr-FR" sz="3200" b="1" dirty="0">
                <a:solidFill>
                  <a:schemeClr val="accent6"/>
                </a:solidFill>
                <a:latin typeface="Caviar Dreams" pitchFamily="34" charset="0"/>
                <a:cs typeface="Arial" pitchFamily="34" charset="0"/>
              </a:rPr>
              <a:t>Services techniques </a:t>
            </a:r>
            <a:r>
              <a:rPr lang="fr-FR" sz="2133" b="1" i="1" dirty="0">
                <a:solidFill>
                  <a:schemeClr val="bg2"/>
                </a:solidFill>
                <a:latin typeface="Lato" pitchFamily="34" charset="0"/>
                <a:ea typeface="Lato" pitchFamily="34" charset="0"/>
                <a:cs typeface="Lato" pitchFamily="34" charset="0"/>
              </a:rPr>
              <a:t>-  </a:t>
            </a:r>
            <a:r>
              <a:rPr lang="fr-FR" sz="1400" b="1" i="1" dirty="0">
                <a:solidFill>
                  <a:schemeClr val="bg2"/>
                </a:solidFill>
                <a:latin typeface="Lato" pitchFamily="34" charset="0"/>
                <a:ea typeface="Lato" pitchFamily="34" charset="0"/>
                <a:cs typeface="Lato" pitchFamily="34" charset="0"/>
              </a:rPr>
              <a:t>Intervention de Monsieur Gilles PICHON</a:t>
            </a:r>
          </a:p>
        </p:txBody>
      </p:sp>
    </p:spTree>
    <p:extLst>
      <p:ext uri="{BB962C8B-B14F-4D97-AF65-F5344CB8AC3E}">
        <p14:creationId xmlns:p14="http://schemas.microsoft.com/office/powerpoint/2010/main" val="35660679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457200" y="195486"/>
            <a:ext cx="8229600" cy="1069627"/>
          </a:xfrm>
        </p:spPr>
        <p:txBody>
          <a:bodyPr anchor="t">
            <a:normAutofit fontScale="90000"/>
          </a:bodyPr>
          <a:lstStyle/>
          <a:p>
            <a:pPr algn="l"/>
            <a:r>
              <a:rPr lang="fr-FR" b="1" dirty="0">
                <a:solidFill>
                  <a:schemeClr val="bg2"/>
                </a:solidFill>
                <a:latin typeface="Caviar Dreams" pitchFamily="34" charset="0"/>
                <a:cs typeface="Arial" pitchFamily="34" charset="0"/>
              </a:rPr>
              <a:t>Bureau communautaire</a:t>
            </a:r>
            <a:br>
              <a:rPr lang="fr-FR" b="1" dirty="0">
                <a:solidFill>
                  <a:schemeClr val="bg2"/>
                </a:solidFill>
                <a:latin typeface="Caviar Dreams" pitchFamily="34" charset="0"/>
              </a:rPr>
            </a:br>
            <a:br>
              <a:rPr lang="fr-FR" b="1" i="1" dirty="0">
                <a:solidFill>
                  <a:schemeClr val="bg2"/>
                </a:solidFill>
                <a:latin typeface="Lato" pitchFamily="34" charset="0"/>
                <a:ea typeface="Lato" pitchFamily="34" charset="0"/>
                <a:cs typeface="Lato" pitchFamily="34" charset="0"/>
              </a:rPr>
            </a:br>
            <a:endParaRPr lang="fr-FR" b="1" dirty="0">
              <a:solidFill>
                <a:srgbClr val="432918"/>
              </a:solidFill>
              <a:latin typeface="Caviar Dreams" pitchFamily="34" charset="0"/>
            </a:endParaRPr>
          </a:p>
        </p:txBody>
      </p:sp>
      <p:sp>
        <p:nvSpPr>
          <p:cNvPr id="10" name="Espace réservé du contenu 9"/>
          <p:cNvSpPr>
            <a:spLocks noGrp="1"/>
          </p:cNvSpPr>
          <p:nvPr>
            <p:ph idx="1"/>
          </p:nvPr>
        </p:nvSpPr>
        <p:spPr>
          <a:xfrm>
            <a:off x="457200" y="1200150"/>
            <a:ext cx="8229600" cy="3531835"/>
          </a:xfrm>
        </p:spPr>
        <p:txBody>
          <a:bodyPr>
            <a:normAutofit/>
          </a:bodyPr>
          <a:lstStyle/>
          <a:p>
            <a:pPr marL="0" indent="0" algn="ctr">
              <a:buNone/>
            </a:pPr>
            <a:endParaRPr lang="fr-FR" sz="2400" b="1" dirty="0">
              <a:solidFill>
                <a:schemeClr val="tx2"/>
              </a:solidFill>
              <a:latin typeface="Lato" pitchFamily="34" charset="0"/>
              <a:ea typeface="Lato" pitchFamily="34" charset="0"/>
              <a:cs typeface="Lato" pitchFamily="34" charset="0"/>
            </a:endParaRPr>
          </a:p>
          <a:p>
            <a:pPr marL="0" indent="0" algn="ctr">
              <a:buNone/>
            </a:pPr>
            <a:endParaRPr lang="fr-FR" sz="4400" b="1" dirty="0">
              <a:solidFill>
                <a:schemeClr val="tx2"/>
              </a:solidFill>
              <a:latin typeface="Lato" pitchFamily="34" charset="0"/>
              <a:ea typeface="Lato" pitchFamily="34" charset="0"/>
              <a:cs typeface="Lato" pitchFamily="34" charset="0"/>
            </a:endParaRPr>
          </a:p>
          <a:p>
            <a:pPr marL="0" indent="0" algn="ctr">
              <a:buNone/>
            </a:pPr>
            <a:r>
              <a:rPr lang="fr-FR" sz="4400" b="1" dirty="0">
                <a:solidFill>
                  <a:schemeClr val="accent4">
                    <a:lumMod val="75000"/>
                  </a:schemeClr>
                </a:solidFill>
                <a:latin typeface="Lato" pitchFamily="34" charset="0"/>
                <a:ea typeface="Lato" pitchFamily="34" charset="0"/>
                <a:cs typeface="Lato" pitchFamily="34" charset="0"/>
              </a:rPr>
              <a:t>RESSOURCES HUMAINES ET COMMUNICATION INTERNE</a:t>
            </a:r>
          </a:p>
        </p:txBody>
      </p:sp>
      <p:sp>
        <p:nvSpPr>
          <p:cNvPr id="3" name="Espace réservé du numéro de diapositive 2">
            <a:extLst>
              <a:ext uri="{FF2B5EF4-FFF2-40B4-BE49-F238E27FC236}">
                <a16:creationId xmlns:a16="http://schemas.microsoft.com/office/drawing/2014/main" id="{B49E291B-FDD9-4909-AC3E-71F3691DEEA4}"/>
              </a:ext>
            </a:extLst>
          </p:cNvPr>
          <p:cNvSpPr>
            <a:spLocks noGrp="1"/>
          </p:cNvSpPr>
          <p:nvPr>
            <p:ph type="sldNum" sz="quarter" idx="12"/>
          </p:nvPr>
        </p:nvSpPr>
        <p:spPr/>
        <p:txBody>
          <a:bodyPr/>
          <a:lstStyle/>
          <a:p>
            <a:fld id="{7DD352F8-E6D5-40A5-90BA-A89BD40754D9}" type="slidenum">
              <a:rPr lang="fr-FR" smtClean="0"/>
              <a:pPr/>
              <a:t>32</a:t>
            </a:fld>
            <a:endParaRPr lang="fr-FR"/>
          </a:p>
        </p:txBody>
      </p:sp>
      <p:cxnSp>
        <p:nvCxnSpPr>
          <p:cNvPr id="12" name="Connecteur droit 11">
            <a:extLst>
              <a:ext uri="{FF2B5EF4-FFF2-40B4-BE49-F238E27FC236}">
                <a16:creationId xmlns:a16="http://schemas.microsoft.com/office/drawing/2014/main" id="{D92DE92B-1BFB-49DE-9959-2B46908FFC4F}"/>
              </a:ext>
            </a:extLst>
          </p:cNvPr>
          <p:cNvCxnSpPr>
            <a:cxnSpLocks/>
          </p:cNvCxnSpPr>
          <p:nvPr/>
        </p:nvCxnSpPr>
        <p:spPr>
          <a:xfrm>
            <a:off x="3851920"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Espace réservé de la date 2">
            <a:extLst>
              <a:ext uri="{FF2B5EF4-FFF2-40B4-BE49-F238E27FC236}">
                <a16:creationId xmlns:a16="http://schemas.microsoft.com/office/drawing/2014/main" id="{14C66AA9-F841-4C04-8BDD-823382C82382}"/>
              </a:ext>
            </a:extLst>
          </p:cNvPr>
          <p:cNvSpPr>
            <a:spLocks noGrp="1"/>
          </p:cNvSpPr>
          <p:nvPr>
            <p:ph type="dt" sz="half" idx="10"/>
          </p:nvPr>
        </p:nvSpPr>
        <p:spPr>
          <a:xfrm>
            <a:off x="457200" y="4767264"/>
            <a:ext cx="3322712" cy="273844"/>
          </a:xfrm>
        </p:spPr>
        <p:txBody>
          <a:bodyPr/>
          <a:lstStyle/>
          <a:p>
            <a:r>
              <a:rPr lang="fr-FR" i="1"/>
              <a:t>Bureau communautaire - 19 octobre 2023 </a:t>
            </a:r>
            <a:endParaRPr lang="fr-FR" i="1" dirty="0"/>
          </a:p>
        </p:txBody>
      </p:sp>
    </p:spTree>
    <p:extLst>
      <p:ext uri="{BB962C8B-B14F-4D97-AF65-F5344CB8AC3E}">
        <p14:creationId xmlns:p14="http://schemas.microsoft.com/office/powerpoint/2010/main" val="21568118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contenu 9"/>
          <p:cNvSpPr>
            <a:spLocks noGrp="1"/>
          </p:cNvSpPr>
          <p:nvPr>
            <p:ph idx="1"/>
          </p:nvPr>
        </p:nvSpPr>
        <p:spPr>
          <a:xfrm>
            <a:off x="457200" y="801975"/>
            <a:ext cx="8435280" cy="3776281"/>
          </a:xfrm>
        </p:spPr>
        <p:txBody>
          <a:bodyPr vert="horz" lIns="91440" tIns="45720" rIns="91440" bIns="45720" rtlCol="0" anchor="t">
            <a:normAutofit/>
          </a:bodyPr>
          <a:lstStyle/>
          <a:p>
            <a:pPr marL="0" indent="0" algn="just">
              <a:spcBef>
                <a:spcPts val="0"/>
              </a:spcBef>
              <a:spcAft>
                <a:spcPts val="600"/>
              </a:spcAft>
              <a:buNone/>
              <a:tabLst>
                <a:tab pos="457200" algn="l"/>
              </a:tabLst>
            </a:pPr>
            <a:r>
              <a:rPr lang="fr-FR" sz="1800" b="1" dirty="0">
                <a:solidFill>
                  <a:schemeClr val="accent4">
                    <a:lumMod val="75000"/>
                  </a:schemeClr>
                </a:solidFill>
                <a:cs typeface="Arial" pitchFamily="34" charset="0"/>
              </a:rPr>
              <a:t>9. Mise à disposition d'un salarié apprenti animateur sportif par le Groupement d'employeurs Sport et animation 79 (GESA 79) au bénéfice du service "piscines" de la direction de l'animation sportive</a:t>
            </a:r>
            <a:endParaRPr lang="fr-FR" sz="1800" b="1" dirty="0">
              <a:solidFill>
                <a:schemeClr val="tx2"/>
              </a:solidFill>
              <a:effectLst>
                <a:outerShdw blurRad="38100" dist="38100" dir="2700000" algn="tl">
                  <a:srgbClr val="000000">
                    <a:alpha val="43137"/>
                  </a:srgbClr>
                </a:outerShdw>
              </a:effectLst>
              <a:ea typeface="+mn-lt"/>
              <a:cs typeface="+mn-lt"/>
            </a:endParaRPr>
          </a:p>
          <a:p>
            <a:pPr marL="0" indent="0" algn="just">
              <a:spcBef>
                <a:spcPts val="0"/>
              </a:spcBef>
              <a:spcAft>
                <a:spcPts val="600"/>
              </a:spcAft>
              <a:buNone/>
              <a:tabLst>
                <a:tab pos="457200" algn="l"/>
              </a:tabLst>
            </a:pPr>
            <a:r>
              <a:rPr lang="fr-FR" sz="2000" b="1" dirty="0">
                <a:solidFill>
                  <a:schemeClr val="tx2"/>
                </a:solidFill>
                <a:effectLst>
                  <a:outerShdw blurRad="38100" dist="38100" dir="2700000" algn="tl">
                    <a:srgbClr val="000000">
                      <a:alpha val="43137"/>
                    </a:srgbClr>
                  </a:outerShdw>
                </a:effectLst>
                <a:ea typeface="+mn-lt"/>
                <a:cs typeface="+mn-lt"/>
              </a:rPr>
              <a:t>Affectation : </a:t>
            </a:r>
            <a:r>
              <a:rPr lang="fr-FR" sz="2000" dirty="0">
                <a:solidFill>
                  <a:schemeClr val="bg1"/>
                </a:solidFill>
                <a:ea typeface="+mn-lt"/>
                <a:cs typeface="+mn-lt"/>
              </a:rPr>
              <a:t>Service "piscines" de la direction Animation Sportive </a:t>
            </a:r>
          </a:p>
          <a:p>
            <a:pPr marL="0" indent="0" algn="just">
              <a:spcBef>
                <a:spcPts val="0"/>
              </a:spcBef>
              <a:spcAft>
                <a:spcPts val="600"/>
              </a:spcAft>
              <a:buNone/>
              <a:tabLst>
                <a:tab pos="457200" algn="l"/>
              </a:tabLst>
            </a:pPr>
            <a:r>
              <a:rPr lang="fr-FR" sz="2000" b="1" dirty="0">
                <a:solidFill>
                  <a:schemeClr val="tx2"/>
                </a:solidFill>
                <a:effectLst>
                  <a:outerShdw blurRad="38100" dist="38100" dir="2700000" algn="tl">
                    <a:srgbClr val="000000">
                      <a:alpha val="43137"/>
                    </a:srgbClr>
                  </a:outerShdw>
                </a:effectLst>
                <a:ea typeface="+mn-lt"/>
                <a:cs typeface="+mn-lt"/>
              </a:rPr>
              <a:t>Poste :</a:t>
            </a:r>
            <a:r>
              <a:rPr lang="fr-FR" sz="2000" b="1" dirty="0">
                <a:solidFill>
                  <a:schemeClr val="tx2"/>
                </a:solidFill>
                <a:ea typeface="+mn-lt"/>
                <a:cs typeface="+mn-lt"/>
              </a:rPr>
              <a:t> </a:t>
            </a:r>
            <a:r>
              <a:rPr lang="fr-FR" sz="2000" dirty="0">
                <a:solidFill>
                  <a:schemeClr val="bg1"/>
                </a:solidFill>
                <a:ea typeface="+mn-lt"/>
                <a:cs typeface="+mn-lt"/>
              </a:rPr>
              <a:t>Animateur sportif en apprentissage</a:t>
            </a:r>
          </a:p>
          <a:p>
            <a:pPr marL="0" indent="0" algn="just">
              <a:spcBef>
                <a:spcPts val="0"/>
              </a:spcBef>
              <a:spcAft>
                <a:spcPts val="600"/>
              </a:spcAft>
              <a:buNone/>
              <a:tabLst>
                <a:tab pos="457200" algn="l"/>
              </a:tabLst>
            </a:pPr>
            <a:r>
              <a:rPr lang="fr-FR" sz="2000" b="1" dirty="0">
                <a:solidFill>
                  <a:schemeClr val="tx2"/>
                </a:solidFill>
                <a:effectLst>
                  <a:outerShdw blurRad="38100" dist="38100" dir="2700000" algn="tl">
                    <a:srgbClr val="000000">
                      <a:alpha val="43137"/>
                    </a:srgbClr>
                  </a:outerShdw>
                </a:effectLst>
                <a:ea typeface="+mn-lt"/>
                <a:cs typeface="+mn-lt"/>
              </a:rPr>
              <a:t>Période : </a:t>
            </a:r>
            <a:r>
              <a:rPr lang="fr-FR" sz="2000" dirty="0">
                <a:solidFill>
                  <a:schemeClr val="bg1"/>
                </a:solidFill>
                <a:ea typeface="+mn-lt"/>
                <a:cs typeface="+mn-lt"/>
              </a:rPr>
              <a:t>Du 1</a:t>
            </a:r>
            <a:r>
              <a:rPr lang="fr-FR" sz="2000" baseline="30000" dirty="0">
                <a:solidFill>
                  <a:schemeClr val="bg1"/>
                </a:solidFill>
                <a:ea typeface="+mn-lt"/>
                <a:cs typeface="+mn-lt"/>
              </a:rPr>
              <a:t>er</a:t>
            </a:r>
            <a:r>
              <a:rPr lang="fr-FR" sz="2000" dirty="0">
                <a:solidFill>
                  <a:schemeClr val="bg1"/>
                </a:solidFill>
                <a:ea typeface="+mn-lt"/>
                <a:cs typeface="+mn-lt"/>
              </a:rPr>
              <a:t> septembre 2023 au 31 août 2024</a:t>
            </a:r>
          </a:p>
          <a:p>
            <a:pPr marL="0" indent="0" algn="just">
              <a:spcBef>
                <a:spcPts val="0"/>
              </a:spcBef>
              <a:spcAft>
                <a:spcPts val="600"/>
              </a:spcAft>
              <a:buNone/>
              <a:tabLst>
                <a:tab pos="457200" algn="l"/>
              </a:tabLst>
            </a:pPr>
            <a:r>
              <a:rPr lang="fr-FR" sz="2000" b="1" dirty="0">
                <a:solidFill>
                  <a:schemeClr val="tx2"/>
                </a:solidFill>
                <a:effectLst>
                  <a:outerShdw blurRad="38100" dist="38100" dir="2700000" algn="tl">
                    <a:srgbClr val="000000">
                      <a:alpha val="43137"/>
                    </a:srgbClr>
                  </a:outerShdw>
                </a:effectLst>
                <a:ea typeface="+mn-lt"/>
                <a:cs typeface="+mn-lt"/>
              </a:rPr>
              <a:t>Coût : </a:t>
            </a:r>
            <a:r>
              <a:rPr lang="fr-FR" sz="2000" dirty="0">
                <a:solidFill>
                  <a:schemeClr val="bg1"/>
                </a:solidFill>
                <a:ea typeface="+mn-lt"/>
                <a:cs typeface="+mn-lt"/>
              </a:rPr>
              <a:t>9 875,25 € pour l’ensemble de la période (soit un montant 3 291,76 € au titre de l’exercice 2023 et 6 583,49 € au titre de l’exercice 2024) et comprend le coût lié à l’emploi et les frais annexes tels que la participation annuelle au fonctionnement du groupement</a:t>
            </a:r>
          </a:p>
        </p:txBody>
      </p:sp>
      <p:cxnSp>
        <p:nvCxnSpPr>
          <p:cNvPr id="4" name="Connecteur droit 3">
            <a:extLst>
              <a:ext uri="{FF2B5EF4-FFF2-40B4-BE49-F238E27FC236}">
                <a16:creationId xmlns:a16="http://schemas.microsoft.com/office/drawing/2014/main" id="{D990F430-F22E-4DFD-AC13-B6FE6F28C6E6}"/>
              </a:ext>
            </a:extLst>
          </p:cNvPr>
          <p:cNvCxnSpPr>
            <a:cxnSpLocks/>
          </p:cNvCxnSpPr>
          <p:nvPr/>
        </p:nvCxnSpPr>
        <p:spPr>
          <a:xfrm>
            <a:off x="3851920"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Espace réservé de la date 1">
            <a:extLst>
              <a:ext uri="{FF2B5EF4-FFF2-40B4-BE49-F238E27FC236}">
                <a16:creationId xmlns:a16="http://schemas.microsoft.com/office/drawing/2014/main" id="{751B799A-2741-46CE-8EB5-1345CA22DF28}"/>
              </a:ext>
            </a:extLst>
          </p:cNvPr>
          <p:cNvSpPr>
            <a:spLocks noGrp="1"/>
          </p:cNvSpPr>
          <p:nvPr>
            <p:ph type="dt" sz="half" idx="10"/>
          </p:nvPr>
        </p:nvSpPr>
        <p:spPr>
          <a:xfrm>
            <a:off x="457200" y="4767264"/>
            <a:ext cx="3322712" cy="273844"/>
          </a:xfrm>
        </p:spPr>
        <p:txBody>
          <a:bodyPr/>
          <a:lstStyle/>
          <a:p>
            <a:r>
              <a:rPr lang="fr-FR" i="1"/>
              <a:t>Bureau communautaire - 19 octobre 2023 </a:t>
            </a:r>
          </a:p>
        </p:txBody>
      </p:sp>
      <p:sp>
        <p:nvSpPr>
          <p:cNvPr id="6" name="Espace réservé du numéro de diapositive 2">
            <a:extLst>
              <a:ext uri="{FF2B5EF4-FFF2-40B4-BE49-F238E27FC236}">
                <a16:creationId xmlns:a16="http://schemas.microsoft.com/office/drawing/2014/main" id="{DF04D8E0-F8A6-4D8B-942D-F858B2872370}"/>
              </a:ext>
            </a:extLst>
          </p:cNvPr>
          <p:cNvSpPr>
            <a:spLocks noGrp="1"/>
          </p:cNvSpPr>
          <p:nvPr>
            <p:ph type="sldNum" sz="quarter" idx="12"/>
          </p:nvPr>
        </p:nvSpPr>
        <p:spPr>
          <a:xfrm>
            <a:off x="7236296" y="4767264"/>
            <a:ext cx="648072" cy="273844"/>
          </a:xfrm>
        </p:spPr>
        <p:txBody>
          <a:bodyPr/>
          <a:lstStyle/>
          <a:p>
            <a:fld id="{7DD352F8-E6D5-40A5-90BA-A89BD40754D9}" type="slidenum">
              <a:rPr lang="fr-FR" smtClean="0"/>
              <a:pPr/>
              <a:t>33</a:t>
            </a:fld>
            <a:endParaRPr lang="fr-FR"/>
          </a:p>
        </p:txBody>
      </p:sp>
      <p:sp>
        <p:nvSpPr>
          <p:cNvPr id="12" name="Titre 8">
            <a:extLst>
              <a:ext uri="{FF2B5EF4-FFF2-40B4-BE49-F238E27FC236}">
                <a16:creationId xmlns:a16="http://schemas.microsoft.com/office/drawing/2014/main" id="{0A83268C-EB87-4C8B-A9A4-D9347EFA9591}"/>
              </a:ext>
            </a:extLst>
          </p:cNvPr>
          <p:cNvSpPr txBox="1">
            <a:spLocks/>
          </p:cNvSpPr>
          <p:nvPr/>
        </p:nvSpPr>
        <p:spPr>
          <a:xfrm>
            <a:off x="251520" y="102393"/>
            <a:ext cx="8892480" cy="792594"/>
          </a:xfrm>
          <a:prstGeom prst="rect">
            <a:avLst/>
          </a:prstGeom>
        </p:spPr>
        <p:txBody>
          <a:bodyPr vert="horz" lIns="91440" tIns="45720" rIns="91440" bIns="45720" rtlCol="0" anchor="t">
            <a:normAutofit fontScale="97500"/>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FR" sz="3100" b="1" dirty="0">
                <a:solidFill>
                  <a:schemeClr val="accent4">
                    <a:lumMod val="75000"/>
                  </a:schemeClr>
                </a:solidFill>
                <a:latin typeface="Caviar Dreams" pitchFamily="34" charset="0"/>
                <a:cs typeface="Arial" pitchFamily="34" charset="0"/>
              </a:rPr>
              <a:t>Ressources humaines et communication interne </a:t>
            </a:r>
            <a:r>
              <a:rPr lang="fr-FR" sz="3100" b="1" i="1" dirty="0">
                <a:solidFill>
                  <a:schemeClr val="accent4">
                    <a:lumMod val="75000"/>
                  </a:schemeClr>
                </a:solidFill>
                <a:latin typeface="Lato" pitchFamily="34" charset="0"/>
                <a:ea typeface="Lato" pitchFamily="34" charset="0"/>
                <a:cs typeface="Lato" pitchFamily="34" charset="0"/>
              </a:rPr>
              <a:t> </a:t>
            </a:r>
          </a:p>
          <a:p>
            <a:pPr algn="l"/>
            <a:r>
              <a:rPr lang="fr-FR" sz="1400" b="1" i="1" dirty="0">
                <a:solidFill>
                  <a:schemeClr val="bg2"/>
                </a:solidFill>
                <a:latin typeface="Lato" pitchFamily="34" charset="0"/>
                <a:ea typeface="Lato" pitchFamily="34" charset="0"/>
                <a:cs typeface="Lato" pitchFamily="34" charset="0"/>
              </a:rPr>
              <a:t>-  Intervention de Madame Chantal BRILLAUD</a:t>
            </a:r>
          </a:p>
        </p:txBody>
      </p:sp>
    </p:spTree>
    <p:extLst>
      <p:ext uri="{BB962C8B-B14F-4D97-AF65-F5344CB8AC3E}">
        <p14:creationId xmlns:p14="http://schemas.microsoft.com/office/powerpoint/2010/main" val="22924456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contenu 9"/>
          <p:cNvSpPr>
            <a:spLocks noGrp="1"/>
          </p:cNvSpPr>
          <p:nvPr>
            <p:ph idx="1"/>
          </p:nvPr>
        </p:nvSpPr>
        <p:spPr>
          <a:xfrm>
            <a:off x="457200" y="776662"/>
            <a:ext cx="8435280" cy="4016794"/>
          </a:xfrm>
        </p:spPr>
        <p:txBody>
          <a:bodyPr vert="horz" lIns="91440" tIns="45720" rIns="91440" bIns="45720" rtlCol="0" anchor="t">
            <a:normAutofit lnSpcReduction="10000"/>
          </a:bodyPr>
          <a:lstStyle/>
          <a:p>
            <a:pPr marL="0" indent="0" algn="just">
              <a:spcBef>
                <a:spcPts val="0"/>
              </a:spcBef>
              <a:spcAft>
                <a:spcPts val="600"/>
              </a:spcAft>
              <a:buNone/>
              <a:tabLst>
                <a:tab pos="457200" algn="l"/>
              </a:tabLst>
            </a:pPr>
            <a:r>
              <a:rPr lang="fr-FR" sz="2000" b="1" dirty="0">
                <a:solidFill>
                  <a:schemeClr val="accent4">
                    <a:lumMod val="75000"/>
                  </a:schemeClr>
                </a:solidFill>
                <a:cs typeface="Arial" pitchFamily="34" charset="0"/>
              </a:rPr>
              <a:t>9. Mise à disposition d'un salarié apprenti animateur sportif par le Groupement d'employeurs Sport et animation 79 (GESA 79) au bénéfice du service "piscines" de la direction de l'animation sportive</a:t>
            </a:r>
          </a:p>
          <a:p>
            <a:pPr marL="0" indent="0" algn="just">
              <a:buNone/>
              <a:tabLst>
                <a:tab pos="457200" algn="l"/>
              </a:tabLst>
            </a:pPr>
            <a:endParaRPr lang="fr-FR" sz="2000" b="1" dirty="0">
              <a:solidFill>
                <a:schemeClr val="bg1"/>
              </a:solidFill>
              <a:ea typeface="+mn-lt"/>
              <a:cs typeface="+mn-lt"/>
            </a:endParaRPr>
          </a:p>
          <a:p>
            <a:pPr marL="0" indent="0" algn="just">
              <a:buNone/>
              <a:tabLst>
                <a:tab pos="457200" algn="l"/>
              </a:tabLst>
            </a:pPr>
            <a:r>
              <a:rPr lang="fr-FR" sz="2000" b="1" dirty="0">
                <a:solidFill>
                  <a:schemeClr val="bg1"/>
                </a:solidFill>
                <a:ea typeface="+mn-lt"/>
                <a:cs typeface="+mn-lt"/>
              </a:rPr>
              <a:t>Le bureau communautaire est invité à :</a:t>
            </a:r>
          </a:p>
          <a:p>
            <a:pPr algn="just">
              <a:tabLst>
                <a:tab pos="457200" algn="l"/>
              </a:tabLst>
            </a:pPr>
            <a:r>
              <a:rPr lang="fr-FR" sz="2000" b="1" dirty="0">
                <a:solidFill>
                  <a:schemeClr val="bg1"/>
                </a:solidFill>
                <a:ea typeface="+mn-lt"/>
                <a:cs typeface="+mn-lt"/>
              </a:rPr>
              <a:t>AUTORISER le recours à la mise à disposition d’un animateur sportif, salarié apprenti, par le GESA 79, pour la période du 1er septembre 2023 au 31 août 2024, pour un coût total de 9 875,25 €, au bénéfice de la direction de l’animation sportive.</a:t>
            </a:r>
          </a:p>
          <a:p>
            <a:pPr algn="just">
              <a:tabLst>
                <a:tab pos="457200" algn="l"/>
              </a:tabLst>
            </a:pPr>
            <a:r>
              <a:rPr lang="fr-FR" sz="2000" b="1" dirty="0">
                <a:solidFill>
                  <a:schemeClr val="bg1"/>
                </a:solidFill>
                <a:ea typeface="+mn-lt"/>
                <a:cs typeface="+mn-lt"/>
              </a:rPr>
              <a:t>AUTORISER le président ou le vice-président délégué à signer la convention de mise à disposition d’un animateur sportif par le GESA 79, et tout autre document afférent.</a:t>
            </a:r>
          </a:p>
          <a:p>
            <a:pPr marL="0" indent="0" algn="just">
              <a:buNone/>
              <a:tabLst>
                <a:tab pos="457200" algn="l"/>
              </a:tabLst>
            </a:pPr>
            <a:endParaRPr lang="fr-FR" sz="2000" b="1" dirty="0">
              <a:solidFill>
                <a:schemeClr val="bg1"/>
              </a:solidFill>
              <a:ea typeface="+mn-lt"/>
              <a:cs typeface="+mn-lt"/>
            </a:endParaRPr>
          </a:p>
          <a:p>
            <a:pPr marL="0" indent="0" algn="just">
              <a:buNone/>
              <a:tabLst>
                <a:tab pos="457200" algn="l"/>
              </a:tabLst>
            </a:pPr>
            <a:endParaRPr lang="fr-FR" sz="2000" b="1" dirty="0">
              <a:solidFill>
                <a:schemeClr val="bg1"/>
              </a:solidFill>
              <a:ea typeface="+mn-lt"/>
              <a:cs typeface="+mn-lt"/>
            </a:endParaRPr>
          </a:p>
        </p:txBody>
      </p:sp>
      <p:cxnSp>
        <p:nvCxnSpPr>
          <p:cNvPr id="4" name="Connecteur droit 3">
            <a:extLst>
              <a:ext uri="{FF2B5EF4-FFF2-40B4-BE49-F238E27FC236}">
                <a16:creationId xmlns:a16="http://schemas.microsoft.com/office/drawing/2014/main" id="{D990F430-F22E-4DFD-AC13-B6FE6F28C6E6}"/>
              </a:ext>
            </a:extLst>
          </p:cNvPr>
          <p:cNvCxnSpPr>
            <a:cxnSpLocks/>
          </p:cNvCxnSpPr>
          <p:nvPr/>
        </p:nvCxnSpPr>
        <p:spPr>
          <a:xfrm>
            <a:off x="3851920"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Espace réservé de la date 1">
            <a:extLst>
              <a:ext uri="{FF2B5EF4-FFF2-40B4-BE49-F238E27FC236}">
                <a16:creationId xmlns:a16="http://schemas.microsoft.com/office/drawing/2014/main" id="{751B799A-2741-46CE-8EB5-1345CA22DF28}"/>
              </a:ext>
            </a:extLst>
          </p:cNvPr>
          <p:cNvSpPr>
            <a:spLocks noGrp="1"/>
          </p:cNvSpPr>
          <p:nvPr>
            <p:ph type="dt" sz="half" idx="10"/>
          </p:nvPr>
        </p:nvSpPr>
        <p:spPr>
          <a:xfrm>
            <a:off x="457200" y="4767264"/>
            <a:ext cx="3322712" cy="273844"/>
          </a:xfrm>
        </p:spPr>
        <p:txBody>
          <a:bodyPr/>
          <a:lstStyle/>
          <a:p>
            <a:r>
              <a:rPr lang="fr-FR" i="1"/>
              <a:t>Bureau communautaire - 19 octobre 2023 </a:t>
            </a:r>
          </a:p>
        </p:txBody>
      </p:sp>
      <p:sp>
        <p:nvSpPr>
          <p:cNvPr id="6" name="Espace réservé du numéro de diapositive 2">
            <a:extLst>
              <a:ext uri="{FF2B5EF4-FFF2-40B4-BE49-F238E27FC236}">
                <a16:creationId xmlns:a16="http://schemas.microsoft.com/office/drawing/2014/main" id="{DF04D8E0-F8A6-4D8B-942D-F858B2872370}"/>
              </a:ext>
            </a:extLst>
          </p:cNvPr>
          <p:cNvSpPr>
            <a:spLocks noGrp="1"/>
          </p:cNvSpPr>
          <p:nvPr>
            <p:ph type="sldNum" sz="quarter" idx="12"/>
          </p:nvPr>
        </p:nvSpPr>
        <p:spPr>
          <a:xfrm>
            <a:off x="7236296" y="4767264"/>
            <a:ext cx="648072" cy="273844"/>
          </a:xfrm>
        </p:spPr>
        <p:txBody>
          <a:bodyPr/>
          <a:lstStyle/>
          <a:p>
            <a:fld id="{7DD352F8-E6D5-40A5-90BA-A89BD40754D9}" type="slidenum">
              <a:rPr lang="fr-FR" smtClean="0"/>
              <a:pPr/>
              <a:t>34</a:t>
            </a:fld>
            <a:endParaRPr lang="fr-FR"/>
          </a:p>
        </p:txBody>
      </p:sp>
      <p:sp>
        <p:nvSpPr>
          <p:cNvPr id="11" name="Titre 8">
            <a:extLst>
              <a:ext uri="{FF2B5EF4-FFF2-40B4-BE49-F238E27FC236}">
                <a16:creationId xmlns:a16="http://schemas.microsoft.com/office/drawing/2014/main" id="{838F6720-9F74-4A47-9EBC-09B4452F80F2}"/>
              </a:ext>
            </a:extLst>
          </p:cNvPr>
          <p:cNvSpPr txBox="1">
            <a:spLocks/>
          </p:cNvSpPr>
          <p:nvPr/>
        </p:nvSpPr>
        <p:spPr>
          <a:xfrm>
            <a:off x="251520" y="102393"/>
            <a:ext cx="8892480" cy="792594"/>
          </a:xfrm>
          <a:prstGeom prst="rect">
            <a:avLst/>
          </a:prstGeom>
        </p:spPr>
        <p:txBody>
          <a:bodyPr vert="horz" lIns="91440" tIns="45720" rIns="91440" bIns="45720" rtlCol="0" anchor="t">
            <a:normAutofit fontScale="97500"/>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FR" sz="3100" b="1" dirty="0">
                <a:solidFill>
                  <a:schemeClr val="accent4">
                    <a:lumMod val="75000"/>
                  </a:schemeClr>
                </a:solidFill>
                <a:latin typeface="Caviar Dreams" pitchFamily="34" charset="0"/>
                <a:cs typeface="Arial" pitchFamily="34" charset="0"/>
              </a:rPr>
              <a:t>Ressources humaines et communication interne </a:t>
            </a:r>
            <a:r>
              <a:rPr lang="fr-FR" sz="3100" b="1" i="1" dirty="0">
                <a:solidFill>
                  <a:schemeClr val="accent4">
                    <a:lumMod val="75000"/>
                  </a:schemeClr>
                </a:solidFill>
                <a:latin typeface="Lato" pitchFamily="34" charset="0"/>
                <a:ea typeface="Lato" pitchFamily="34" charset="0"/>
                <a:cs typeface="Lato" pitchFamily="34" charset="0"/>
              </a:rPr>
              <a:t> </a:t>
            </a:r>
          </a:p>
          <a:p>
            <a:pPr algn="l"/>
            <a:r>
              <a:rPr lang="fr-FR" sz="1400" b="1" i="1" dirty="0">
                <a:solidFill>
                  <a:schemeClr val="bg2"/>
                </a:solidFill>
                <a:latin typeface="Lato" pitchFamily="34" charset="0"/>
                <a:ea typeface="Lato" pitchFamily="34" charset="0"/>
                <a:cs typeface="Lato" pitchFamily="34" charset="0"/>
              </a:rPr>
              <a:t>-  Intervention de Madame Chantal BRILLAUD</a:t>
            </a:r>
          </a:p>
        </p:txBody>
      </p:sp>
    </p:spTree>
    <p:extLst>
      <p:ext uri="{BB962C8B-B14F-4D97-AF65-F5344CB8AC3E}">
        <p14:creationId xmlns:p14="http://schemas.microsoft.com/office/powerpoint/2010/main" val="2132380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contenu 9"/>
          <p:cNvSpPr>
            <a:spLocks noGrp="1"/>
          </p:cNvSpPr>
          <p:nvPr>
            <p:ph idx="1"/>
          </p:nvPr>
        </p:nvSpPr>
        <p:spPr>
          <a:xfrm>
            <a:off x="588364" y="762635"/>
            <a:ext cx="7967272" cy="4016794"/>
          </a:xfrm>
        </p:spPr>
        <p:txBody>
          <a:bodyPr vert="horz" lIns="91440" tIns="45720" rIns="91440" bIns="45720" rtlCol="0" anchor="t">
            <a:normAutofit lnSpcReduction="10000"/>
          </a:bodyPr>
          <a:lstStyle/>
          <a:p>
            <a:pPr marL="0" indent="0" algn="just">
              <a:spcBef>
                <a:spcPts val="0"/>
              </a:spcBef>
              <a:spcAft>
                <a:spcPts val="600"/>
              </a:spcAft>
              <a:buNone/>
              <a:tabLst>
                <a:tab pos="457200" algn="l"/>
              </a:tabLst>
            </a:pPr>
            <a:r>
              <a:rPr lang="fr-FR" sz="1800" b="1" dirty="0">
                <a:solidFill>
                  <a:schemeClr val="accent4">
                    <a:lumMod val="75000"/>
                  </a:schemeClr>
                </a:solidFill>
                <a:cs typeface="Arial" pitchFamily="34" charset="0"/>
              </a:rPr>
              <a:t>10. Mise à disposition d'un salarié animateur périscolaire par le Groupement d'employeur Sport et Animation 79 (GESA 79) au bénéfice de la direction de l'éducation</a:t>
            </a:r>
            <a:endParaRPr lang="fr-FR" sz="1800" b="1" dirty="0">
              <a:solidFill>
                <a:schemeClr val="tx2"/>
              </a:solidFill>
              <a:effectLst>
                <a:outerShdw blurRad="38100" dist="38100" dir="2700000" algn="tl">
                  <a:srgbClr val="000000">
                    <a:alpha val="43137"/>
                  </a:srgbClr>
                </a:outerShdw>
              </a:effectLst>
              <a:ea typeface="+mn-lt"/>
              <a:cs typeface="+mn-lt"/>
            </a:endParaRPr>
          </a:p>
          <a:p>
            <a:pPr marL="0" indent="0" algn="just">
              <a:spcBef>
                <a:spcPts val="0"/>
              </a:spcBef>
              <a:spcAft>
                <a:spcPts val="600"/>
              </a:spcAft>
              <a:buNone/>
              <a:tabLst>
                <a:tab pos="457200" algn="l"/>
              </a:tabLst>
            </a:pPr>
            <a:r>
              <a:rPr lang="fr-FR" sz="2000" b="1" dirty="0">
                <a:solidFill>
                  <a:schemeClr val="tx2"/>
                </a:solidFill>
                <a:effectLst>
                  <a:outerShdw blurRad="38100" dist="38100" dir="2700000" algn="tl">
                    <a:srgbClr val="000000">
                      <a:alpha val="43137"/>
                    </a:srgbClr>
                  </a:outerShdw>
                </a:effectLst>
                <a:ea typeface="+mn-lt"/>
                <a:cs typeface="+mn-lt"/>
              </a:rPr>
              <a:t>Affectation :</a:t>
            </a:r>
            <a:r>
              <a:rPr lang="fr-FR" sz="2000" dirty="0">
                <a:solidFill>
                  <a:schemeClr val="bg1"/>
                </a:solidFill>
                <a:ea typeface="+mn-lt"/>
                <a:cs typeface="+mn-lt"/>
              </a:rPr>
              <a:t> Service des affaires scolaires de la direction de l’Éducation</a:t>
            </a:r>
          </a:p>
          <a:p>
            <a:pPr marL="0" indent="0" algn="just">
              <a:spcBef>
                <a:spcPts val="0"/>
              </a:spcBef>
              <a:spcAft>
                <a:spcPts val="600"/>
              </a:spcAft>
              <a:buNone/>
              <a:tabLst>
                <a:tab pos="457200" algn="l"/>
              </a:tabLst>
            </a:pPr>
            <a:r>
              <a:rPr lang="fr-FR" sz="2000" b="1" dirty="0">
                <a:solidFill>
                  <a:schemeClr val="tx2"/>
                </a:solidFill>
                <a:effectLst>
                  <a:outerShdw blurRad="38100" dist="38100" dir="2700000" algn="tl">
                    <a:srgbClr val="000000">
                      <a:alpha val="43137"/>
                    </a:srgbClr>
                  </a:outerShdw>
                </a:effectLst>
                <a:ea typeface="+mn-lt"/>
                <a:cs typeface="+mn-lt"/>
              </a:rPr>
              <a:t>Poste :</a:t>
            </a:r>
            <a:r>
              <a:rPr lang="fr-FR" sz="2000" b="1" dirty="0">
                <a:solidFill>
                  <a:schemeClr val="tx2"/>
                </a:solidFill>
                <a:ea typeface="+mn-lt"/>
                <a:cs typeface="+mn-lt"/>
              </a:rPr>
              <a:t> </a:t>
            </a:r>
            <a:r>
              <a:rPr lang="fr-FR" sz="2000" dirty="0">
                <a:solidFill>
                  <a:schemeClr val="bg1"/>
                </a:solidFill>
                <a:ea typeface="+mn-lt"/>
                <a:cs typeface="+mn-lt"/>
              </a:rPr>
              <a:t>Animateur périscolaire pour l’animation de TAP des écoles de Celles-sur-Belle, Verrines-sous-Celles et Montigné</a:t>
            </a:r>
          </a:p>
          <a:p>
            <a:pPr marL="0" indent="0" algn="just">
              <a:spcBef>
                <a:spcPts val="0"/>
              </a:spcBef>
              <a:spcAft>
                <a:spcPts val="600"/>
              </a:spcAft>
              <a:buNone/>
              <a:tabLst>
                <a:tab pos="457200" algn="l"/>
              </a:tabLst>
            </a:pPr>
            <a:r>
              <a:rPr lang="fr-FR" sz="2000" b="1" dirty="0">
                <a:solidFill>
                  <a:schemeClr val="tx2"/>
                </a:solidFill>
                <a:effectLst>
                  <a:outerShdw blurRad="38100" dist="38100" dir="2700000" algn="tl">
                    <a:srgbClr val="000000">
                      <a:alpha val="43137"/>
                    </a:srgbClr>
                  </a:outerShdw>
                </a:effectLst>
                <a:ea typeface="+mn-lt"/>
                <a:cs typeface="+mn-lt"/>
              </a:rPr>
              <a:t>Période :</a:t>
            </a:r>
            <a:r>
              <a:rPr lang="fr-FR" sz="2000" b="1" dirty="0">
                <a:solidFill>
                  <a:schemeClr val="tx2"/>
                </a:solidFill>
                <a:ea typeface="+mn-lt"/>
                <a:cs typeface="+mn-lt"/>
              </a:rPr>
              <a:t> </a:t>
            </a:r>
            <a:r>
              <a:rPr lang="fr-FR" sz="2000" dirty="0">
                <a:solidFill>
                  <a:schemeClr val="bg1"/>
                </a:solidFill>
                <a:ea typeface="+mn-lt"/>
                <a:cs typeface="+mn-lt"/>
              </a:rPr>
              <a:t>Du 4 septembre 2023 au 5 juillet 2024</a:t>
            </a:r>
          </a:p>
          <a:p>
            <a:pPr marL="0" indent="0" algn="just">
              <a:spcBef>
                <a:spcPts val="0"/>
              </a:spcBef>
              <a:spcAft>
                <a:spcPts val="600"/>
              </a:spcAft>
              <a:buNone/>
              <a:tabLst>
                <a:tab pos="457200" algn="l"/>
              </a:tabLst>
            </a:pPr>
            <a:r>
              <a:rPr lang="fr-FR" sz="2000" b="1" dirty="0">
                <a:solidFill>
                  <a:schemeClr val="tx2"/>
                </a:solidFill>
                <a:effectLst>
                  <a:outerShdw blurRad="38100" dist="38100" dir="2700000" algn="tl">
                    <a:srgbClr val="000000">
                      <a:alpha val="43137"/>
                    </a:srgbClr>
                  </a:outerShdw>
                </a:effectLst>
                <a:ea typeface="+mn-lt"/>
                <a:cs typeface="+mn-lt"/>
              </a:rPr>
              <a:t>Coût :</a:t>
            </a:r>
            <a:r>
              <a:rPr lang="fr-FR" sz="2000" b="1" dirty="0">
                <a:solidFill>
                  <a:schemeClr val="tx2"/>
                </a:solidFill>
                <a:ea typeface="+mn-lt"/>
                <a:cs typeface="+mn-lt"/>
              </a:rPr>
              <a:t> </a:t>
            </a:r>
            <a:r>
              <a:rPr lang="fr-FR" sz="2000" dirty="0">
                <a:solidFill>
                  <a:schemeClr val="bg1"/>
                </a:solidFill>
                <a:ea typeface="+mn-lt"/>
                <a:cs typeface="+mn-lt"/>
              </a:rPr>
              <a:t>8 276,48 € pour l’ensemble de la période (soit un montant 3</a:t>
            </a:r>
            <a:r>
              <a:rPr lang="fr-FR" sz="2000" dirty="0">
                <a:solidFill>
                  <a:schemeClr val="bg1"/>
                </a:solidFill>
                <a:latin typeface="Calibri" panose="020F0502020204030204" pitchFamily="34" charset="0"/>
                <a:ea typeface="+mn-lt"/>
                <a:cs typeface="Calibri" panose="020F0502020204030204" pitchFamily="34" charset="0"/>
              </a:rPr>
              <a:t> </a:t>
            </a:r>
            <a:r>
              <a:rPr lang="fr-FR" sz="2000" dirty="0">
                <a:solidFill>
                  <a:schemeClr val="bg1"/>
                </a:solidFill>
                <a:ea typeface="+mn-lt"/>
                <a:cs typeface="+mn-lt"/>
              </a:rPr>
              <a:t>272,96 € au titre de l’exercice 2023 et 5 003,52 € au titre de l’exercice 2024) et comprend le coût lié à l’emploi et les frais annexes tels que la participation annuelle au fonctionnement du groupement</a:t>
            </a:r>
          </a:p>
          <a:p>
            <a:pPr marL="0" indent="0" algn="just">
              <a:spcBef>
                <a:spcPts val="0"/>
              </a:spcBef>
              <a:spcAft>
                <a:spcPts val="600"/>
              </a:spcAft>
              <a:buNone/>
              <a:tabLst>
                <a:tab pos="457200" algn="l"/>
              </a:tabLst>
            </a:pPr>
            <a:endParaRPr lang="fr-FR" sz="2000" b="1" dirty="0">
              <a:solidFill>
                <a:schemeClr val="accent4">
                  <a:lumMod val="75000"/>
                </a:schemeClr>
              </a:solidFill>
              <a:ea typeface="+mn-lt"/>
              <a:cs typeface="+mn-lt"/>
            </a:endParaRPr>
          </a:p>
        </p:txBody>
      </p:sp>
      <p:cxnSp>
        <p:nvCxnSpPr>
          <p:cNvPr id="4" name="Connecteur droit 3">
            <a:extLst>
              <a:ext uri="{FF2B5EF4-FFF2-40B4-BE49-F238E27FC236}">
                <a16:creationId xmlns:a16="http://schemas.microsoft.com/office/drawing/2014/main" id="{D990F430-F22E-4DFD-AC13-B6FE6F28C6E6}"/>
              </a:ext>
            </a:extLst>
          </p:cNvPr>
          <p:cNvCxnSpPr>
            <a:cxnSpLocks/>
          </p:cNvCxnSpPr>
          <p:nvPr/>
        </p:nvCxnSpPr>
        <p:spPr>
          <a:xfrm>
            <a:off x="3851920"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Espace réservé de la date 1">
            <a:extLst>
              <a:ext uri="{FF2B5EF4-FFF2-40B4-BE49-F238E27FC236}">
                <a16:creationId xmlns:a16="http://schemas.microsoft.com/office/drawing/2014/main" id="{751B799A-2741-46CE-8EB5-1345CA22DF28}"/>
              </a:ext>
            </a:extLst>
          </p:cNvPr>
          <p:cNvSpPr>
            <a:spLocks noGrp="1"/>
          </p:cNvSpPr>
          <p:nvPr>
            <p:ph type="dt" sz="half" idx="10"/>
          </p:nvPr>
        </p:nvSpPr>
        <p:spPr>
          <a:xfrm>
            <a:off x="457200" y="4767264"/>
            <a:ext cx="3322712" cy="273844"/>
          </a:xfrm>
        </p:spPr>
        <p:txBody>
          <a:bodyPr/>
          <a:lstStyle/>
          <a:p>
            <a:r>
              <a:rPr lang="fr-FR" i="1"/>
              <a:t>Bureau communautaire - 19 octobre 2023 </a:t>
            </a:r>
          </a:p>
        </p:txBody>
      </p:sp>
      <p:sp>
        <p:nvSpPr>
          <p:cNvPr id="6" name="Espace réservé du numéro de diapositive 2">
            <a:extLst>
              <a:ext uri="{FF2B5EF4-FFF2-40B4-BE49-F238E27FC236}">
                <a16:creationId xmlns:a16="http://schemas.microsoft.com/office/drawing/2014/main" id="{DF04D8E0-F8A6-4D8B-942D-F858B2872370}"/>
              </a:ext>
            </a:extLst>
          </p:cNvPr>
          <p:cNvSpPr>
            <a:spLocks noGrp="1"/>
          </p:cNvSpPr>
          <p:nvPr>
            <p:ph type="sldNum" sz="quarter" idx="12"/>
          </p:nvPr>
        </p:nvSpPr>
        <p:spPr>
          <a:xfrm>
            <a:off x="7236296" y="4767264"/>
            <a:ext cx="648072" cy="273844"/>
          </a:xfrm>
        </p:spPr>
        <p:txBody>
          <a:bodyPr/>
          <a:lstStyle/>
          <a:p>
            <a:fld id="{7DD352F8-E6D5-40A5-90BA-A89BD40754D9}" type="slidenum">
              <a:rPr lang="fr-FR" smtClean="0"/>
              <a:pPr/>
              <a:t>35</a:t>
            </a:fld>
            <a:endParaRPr lang="fr-FR"/>
          </a:p>
        </p:txBody>
      </p:sp>
      <p:sp>
        <p:nvSpPr>
          <p:cNvPr id="11" name="Titre 8">
            <a:extLst>
              <a:ext uri="{FF2B5EF4-FFF2-40B4-BE49-F238E27FC236}">
                <a16:creationId xmlns:a16="http://schemas.microsoft.com/office/drawing/2014/main" id="{838F6720-9F74-4A47-9EBC-09B4452F80F2}"/>
              </a:ext>
            </a:extLst>
          </p:cNvPr>
          <p:cNvSpPr txBox="1">
            <a:spLocks/>
          </p:cNvSpPr>
          <p:nvPr/>
        </p:nvSpPr>
        <p:spPr>
          <a:xfrm>
            <a:off x="251520" y="102393"/>
            <a:ext cx="8892480" cy="792594"/>
          </a:xfrm>
          <a:prstGeom prst="rect">
            <a:avLst/>
          </a:prstGeom>
        </p:spPr>
        <p:txBody>
          <a:bodyPr vert="horz" lIns="91440" tIns="45720" rIns="91440" bIns="45720" rtlCol="0" anchor="t">
            <a:normAutofit fontScale="97500"/>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FR" sz="3100" b="1" dirty="0">
                <a:solidFill>
                  <a:schemeClr val="accent4">
                    <a:lumMod val="75000"/>
                  </a:schemeClr>
                </a:solidFill>
                <a:latin typeface="Caviar Dreams" pitchFamily="34" charset="0"/>
                <a:cs typeface="Arial" pitchFamily="34" charset="0"/>
              </a:rPr>
              <a:t>Ressources humaines et communication interne </a:t>
            </a:r>
            <a:r>
              <a:rPr lang="fr-FR" sz="3100" b="1" i="1" dirty="0">
                <a:solidFill>
                  <a:schemeClr val="accent4">
                    <a:lumMod val="75000"/>
                  </a:schemeClr>
                </a:solidFill>
                <a:latin typeface="Lato" pitchFamily="34" charset="0"/>
                <a:ea typeface="Lato" pitchFamily="34" charset="0"/>
                <a:cs typeface="Lato" pitchFamily="34" charset="0"/>
              </a:rPr>
              <a:t> </a:t>
            </a:r>
          </a:p>
          <a:p>
            <a:pPr algn="l"/>
            <a:r>
              <a:rPr lang="fr-FR" sz="1400" b="1" i="1" dirty="0">
                <a:solidFill>
                  <a:schemeClr val="bg2"/>
                </a:solidFill>
                <a:latin typeface="Lato" pitchFamily="34" charset="0"/>
                <a:ea typeface="Lato" pitchFamily="34" charset="0"/>
                <a:cs typeface="Lato" pitchFamily="34" charset="0"/>
              </a:rPr>
              <a:t>-  Intervention de Madame Chantal BRILLAUD</a:t>
            </a:r>
          </a:p>
        </p:txBody>
      </p:sp>
    </p:spTree>
    <p:extLst>
      <p:ext uri="{BB962C8B-B14F-4D97-AF65-F5344CB8AC3E}">
        <p14:creationId xmlns:p14="http://schemas.microsoft.com/office/powerpoint/2010/main" val="27958628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contenu 9"/>
          <p:cNvSpPr>
            <a:spLocks noGrp="1"/>
          </p:cNvSpPr>
          <p:nvPr>
            <p:ph idx="1"/>
          </p:nvPr>
        </p:nvSpPr>
        <p:spPr>
          <a:xfrm>
            <a:off x="588364" y="762635"/>
            <a:ext cx="7967272" cy="4016794"/>
          </a:xfrm>
        </p:spPr>
        <p:txBody>
          <a:bodyPr vert="horz" lIns="91440" tIns="45720" rIns="91440" bIns="45720" rtlCol="0" anchor="t">
            <a:normAutofit/>
          </a:bodyPr>
          <a:lstStyle/>
          <a:p>
            <a:pPr marL="0" indent="0" algn="just">
              <a:spcBef>
                <a:spcPts val="0"/>
              </a:spcBef>
              <a:spcAft>
                <a:spcPts val="600"/>
              </a:spcAft>
              <a:buNone/>
              <a:tabLst>
                <a:tab pos="457200" algn="l"/>
              </a:tabLst>
            </a:pPr>
            <a:r>
              <a:rPr lang="fr-FR" sz="2000" b="1" dirty="0">
                <a:solidFill>
                  <a:schemeClr val="accent4">
                    <a:lumMod val="75000"/>
                  </a:schemeClr>
                </a:solidFill>
                <a:ea typeface="+mn-lt"/>
                <a:cs typeface="+mn-lt"/>
              </a:rPr>
              <a:t>10. Mise à disposition d'un salarié animateur périscolaire par le Groupement d'employeur Sport et Animation 79 (GESA 79) au bénéfice de la direction de l'éducation</a:t>
            </a:r>
          </a:p>
          <a:p>
            <a:pPr marL="0" indent="0" algn="just">
              <a:spcBef>
                <a:spcPts val="0"/>
              </a:spcBef>
              <a:spcAft>
                <a:spcPts val="600"/>
              </a:spcAft>
              <a:buNone/>
              <a:tabLst>
                <a:tab pos="457200" algn="l"/>
              </a:tabLst>
            </a:pPr>
            <a:r>
              <a:rPr lang="fr-FR" sz="2000" b="1" dirty="0">
                <a:solidFill>
                  <a:schemeClr val="bg1"/>
                </a:solidFill>
                <a:ea typeface="+mn-lt"/>
                <a:cs typeface="+mn-lt"/>
              </a:rPr>
              <a:t>Le bureau communautaire est invité à :</a:t>
            </a:r>
          </a:p>
          <a:p>
            <a:pPr algn="just">
              <a:spcBef>
                <a:spcPts val="0"/>
              </a:spcBef>
              <a:spcAft>
                <a:spcPts val="600"/>
              </a:spcAft>
              <a:tabLst>
                <a:tab pos="457200" algn="l"/>
              </a:tabLst>
            </a:pPr>
            <a:r>
              <a:rPr lang="fr-FR" sz="2000" b="1" dirty="0">
                <a:solidFill>
                  <a:schemeClr val="bg1"/>
                </a:solidFill>
                <a:ea typeface="+mn-lt"/>
                <a:cs typeface="+mn-lt"/>
              </a:rPr>
              <a:t>AUTORISER le recours à la mise à disposition d’un animateur périscolaire par le GESA 79, pour la période du 4 septembre 2023 au 5 juillet 2024, pour un coût total de 8 276,48 € au bénéfice de la direction de l’éducation.</a:t>
            </a:r>
          </a:p>
          <a:p>
            <a:pPr algn="just">
              <a:spcBef>
                <a:spcPts val="0"/>
              </a:spcBef>
              <a:spcAft>
                <a:spcPts val="600"/>
              </a:spcAft>
              <a:tabLst>
                <a:tab pos="457200" algn="l"/>
              </a:tabLst>
            </a:pPr>
            <a:r>
              <a:rPr lang="fr-FR" sz="2000" b="1" dirty="0">
                <a:solidFill>
                  <a:schemeClr val="bg1"/>
                </a:solidFill>
                <a:ea typeface="+mn-lt"/>
                <a:cs typeface="+mn-lt"/>
              </a:rPr>
              <a:t>AUTORISER le président ou le vice-président délégué à signer la convention de mise à disposition d’un animateur périscolaire par le GESA 79, et tout autre document afférent.</a:t>
            </a:r>
          </a:p>
        </p:txBody>
      </p:sp>
      <p:cxnSp>
        <p:nvCxnSpPr>
          <p:cNvPr id="4" name="Connecteur droit 3">
            <a:extLst>
              <a:ext uri="{FF2B5EF4-FFF2-40B4-BE49-F238E27FC236}">
                <a16:creationId xmlns:a16="http://schemas.microsoft.com/office/drawing/2014/main" id="{D990F430-F22E-4DFD-AC13-B6FE6F28C6E6}"/>
              </a:ext>
            </a:extLst>
          </p:cNvPr>
          <p:cNvCxnSpPr>
            <a:cxnSpLocks/>
          </p:cNvCxnSpPr>
          <p:nvPr/>
        </p:nvCxnSpPr>
        <p:spPr>
          <a:xfrm>
            <a:off x="3851920"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Espace réservé de la date 1">
            <a:extLst>
              <a:ext uri="{FF2B5EF4-FFF2-40B4-BE49-F238E27FC236}">
                <a16:creationId xmlns:a16="http://schemas.microsoft.com/office/drawing/2014/main" id="{751B799A-2741-46CE-8EB5-1345CA22DF28}"/>
              </a:ext>
            </a:extLst>
          </p:cNvPr>
          <p:cNvSpPr>
            <a:spLocks noGrp="1"/>
          </p:cNvSpPr>
          <p:nvPr>
            <p:ph type="dt" sz="half" idx="10"/>
          </p:nvPr>
        </p:nvSpPr>
        <p:spPr>
          <a:xfrm>
            <a:off x="457200" y="4767264"/>
            <a:ext cx="3322712" cy="273844"/>
          </a:xfrm>
        </p:spPr>
        <p:txBody>
          <a:bodyPr/>
          <a:lstStyle/>
          <a:p>
            <a:r>
              <a:rPr lang="fr-FR" i="1"/>
              <a:t>Bureau communautaire - 19 octobre 2023 </a:t>
            </a:r>
          </a:p>
        </p:txBody>
      </p:sp>
      <p:sp>
        <p:nvSpPr>
          <p:cNvPr id="6" name="Espace réservé du numéro de diapositive 2">
            <a:extLst>
              <a:ext uri="{FF2B5EF4-FFF2-40B4-BE49-F238E27FC236}">
                <a16:creationId xmlns:a16="http://schemas.microsoft.com/office/drawing/2014/main" id="{DF04D8E0-F8A6-4D8B-942D-F858B2872370}"/>
              </a:ext>
            </a:extLst>
          </p:cNvPr>
          <p:cNvSpPr>
            <a:spLocks noGrp="1"/>
          </p:cNvSpPr>
          <p:nvPr>
            <p:ph type="sldNum" sz="quarter" idx="12"/>
          </p:nvPr>
        </p:nvSpPr>
        <p:spPr>
          <a:xfrm>
            <a:off x="7236296" y="4767264"/>
            <a:ext cx="648072" cy="273844"/>
          </a:xfrm>
        </p:spPr>
        <p:txBody>
          <a:bodyPr/>
          <a:lstStyle/>
          <a:p>
            <a:fld id="{7DD352F8-E6D5-40A5-90BA-A89BD40754D9}" type="slidenum">
              <a:rPr lang="fr-FR" smtClean="0"/>
              <a:pPr/>
              <a:t>36</a:t>
            </a:fld>
            <a:endParaRPr lang="fr-FR"/>
          </a:p>
        </p:txBody>
      </p:sp>
      <p:sp>
        <p:nvSpPr>
          <p:cNvPr id="11" name="Titre 8">
            <a:extLst>
              <a:ext uri="{FF2B5EF4-FFF2-40B4-BE49-F238E27FC236}">
                <a16:creationId xmlns:a16="http://schemas.microsoft.com/office/drawing/2014/main" id="{838F6720-9F74-4A47-9EBC-09B4452F80F2}"/>
              </a:ext>
            </a:extLst>
          </p:cNvPr>
          <p:cNvSpPr txBox="1">
            <a:spLocks/>
          </p:cNvSpPr>
          <p:nvPr/>
        </p:nvSpPr>
        <p:spPr>
          <a:xfrm>
            <a:off x="251520" y="102393"/>
            <a:ext cx="8892480" cy="792594"/>
          </a:xfrm>
          <a:prstGeom prst="rect">
            <a:avLst/>
          </a:prstGeom>
        </p:spPr>
        <p:txBody>
          <a:bodyPr vert="horz" lIns="91440" tIns="45720" rIns="91440" bIns="45720" rtlCol="0" anchor="t">
            <a:normAutofit fontScale="97500"/>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FR" sz="3100" b="1" dirty="0">
                <a:solidFill>
                  <a:schemeClr val="accent4">
                    <a:lumMod val="75000"/>
                  </a:schemeClr>
                </a:solidFill>
                <a:latin typeface="Caviar Dreams" pitchFamily="34" charset="0"/>
                <a:cs typeface="Arial" pitchFamily="34" charset="0"/>
              </a:rPr>
              <a:t>Ressources humaines et communication interne </a:t>
            </a:r>
            <a:r>
              <a:rPr lang="fr-FR" sz="3100" b="1" i="1" dirty="0">
                <a:solidFill>
                  <a:schemeClr val="accent4">
                    <a:lumMod val="75000"/>
                  </a:schemeClr>
                </a:solidFill>
                <a:latin typeface="Lato" pitchFamily="34" charset="0"/>
                <a:ea typeface="Lato" pitchFamily="34" charset="0"/>
                <a:cs typeface="Lato" pitchFamily="34" charset="0"/>
              </a:rPr>
              <a:t> </a:t>
            </a:r>
          </a:p>
          <a:p>
            <a:pPr algn="l"/>
            <a:r>
              <a:rPr lang="fr-FR" sz="1400" b="1" i="1" dirty="0">
                <a:solidFill>
                  <a:schemeClr val="bg2"/>
                </a:solidFill>
                <a:latin typeface="Lato" pitchFamily="34" charset="0"/>
                <a:ea typeface="Lato" pitchFamily="34" charset="0"/>
                <a:cs typeface="Lato" pitchFamily="34" charset="0"/>
              </a:rPr>
              <a:t>-  Intervention de Madame Chantal BRILLAUD</a:t>
            </a:r>
          </a:p>
        </p:txBody>
      </p:sp>
    </p:spTree>
    <p:extLst>
      <p:ext uri="{BB962C8B-B14F-4D97-AF65-F5344CB8AC3E}">
        <p14:creationId xmlns:p14="http://schemas.microsoft.com/office/powerpoint/2010/main" val="29358078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457200" y="205978"/>
            <a:ext cx="8229600" cy="1069627"/>
          </a:xfrm>
        </p:spPr>
        <p:txBody>
          <a:bodyPr anchor="t">
            <a:normAutofit fontScale="90000"/>
          </a:bodyPr>
          <a:lstStyle/>
          <a:p>
            <a:pPr algn="l"/>
            <a:r>
              <a:rPr lang="fr-FR" b="1" dirty="0">
                <a:solidFill>
                  <a:schemeClr val="bg2"/>
                </a:solidFill>
                <a:latin typeface="Caviar Dreams" pitchFamily="34" charset="0"/>
                <a:cs typeface="Arial" pitchFamily="34" charset="0"/>
              </a:rPr>
              <a:t>Bureau communautaire</a:t>
            </a:r>
            <a:br>
              <a:rPr lang="fr-FR" b="1" dirty="0">
                <a:solidFill>
                  <a:schemeClr val="bg2"/>
                </a:solidFill>
                <a:latin typeface="Caviar Dreams" pitchFamily="34" charset="0"/>
              </a:rPr>
            </a:br>
            <a:br>
              <a:rPr lang="fr-FR" b="1" i="1" dirty="0">
                <a:solidFill>
                  <a:schemeClr val="bg2"/>
                </a:solidFill>
                <a:latin typeface="Lato" pitchFamily="34" charset="0"/>
                <a:ea typeface="Lato" pitchFamily="34" charset="0"/>
                <a:cs typeface="Lato" pitchFamily="34" charset="0"/>
              </a:rPr>
            </a:br>
            <a:endParaRPr lang="fr-FR" b="1" dirty="0">
              <a:solidFill>
                <a:srgbClr val="432918"/>
              </a:solidFill>
              <a:latin typeface="Caviar Dreams" pitchFamily="34" charset="0"/>
            </a:endParaRPr>
          </a:p>
        </p:txBody>
      </p:sp>
      <p:sp>
        <p:nvSpPr>
          <p:cNvPr id="10" name="Espace réservé du contenu 9"/>
          <p:cNvSpPr>
            <a:spLocks noGrp="1"/>
          </p:cNvSpPr>
          <p:nvPr>
            <p:ph idx="1"/>
          </p:nvPr>
        </p:nvSpPr>
        <p:spPr>
          <a:xfrm>
            <a:off x="457200" y="1200150"/>
            <a:ext cx="8229600" cy="3531835"/>
          </a:xfrm>
        </p:spPr>
        <p:txBody>
          <a:bodyPr vert="horz" lIns="91440" tIns="45720" rIns="91440" bIns="45720" rtlCol="0" anchor="t">
            <a:normAutofit/>
          </a:bodyPr>
          <a:lstStyle/>
          <a:p>
            <a:pPr marL="0" indent="0" algn="ctr">
              <a:buNone/>
            </a:pPr>
            <a:endParaRPr lang="fr-FR" sz="2400" b="1" dirty="0">
              <a:solidFill>
                <a:schemeClr val="tx2"/>
              </a:solidFill>
              <a:latin typeface="Lato" pitchFamily="34" charset="0"/>
              <a:ea typeface="Lato" pitchFamily="34" charset="0"/>
              <a:cs typeface="Lato" pitchFamily="34" charset="0"/>
            </a:endParaRPr>
          </a:p>
          <a:p>
            <a:pPr marL="0" indent="0" algn="ctr">
              <a:buNone/>
            </a:pPr>
            <a:endParaRPr lang="fr-FR" sz="2000" b="1" dirty="0">
              <a:solidFill>
                <a:srgbClr val="EF6905"/>
              </a:solidFill>
              <a:latin typeface="Lato" pitchFamily="34" charset="0"/>
              <a:ea typeface="Lato" pitchFamily="34" charset="0"/>
              <a:cs typeface="Lato" pitchFamily="34" charset="0"/>
            </a:endParaRPr>
          </a:p>
          <a:p>
            <a:pPr marL="0" indent="0" algn="ctr">
              <a:buNone/>
            </a:pPr>
            <a:r>
              <a:rPr lang="fr-FR" sz="4400" b="1" dirty="0">
                <a:solidFill>
                  <a:srgbClr val="F99707"/>
                </a:solidFill>
                <a:latin typeface="Lato"/>
                <a:ea typeface="Lato" pitchFamily="34" charset="0"/>
                <a:cs typeface="Lato" pitchFamily="34" charset="0"/>
              </a:rPr>
              <a:t>EDUCATION – </a:t>
            </a:r>
          </a:p>
          <a:p>
            <a:pPr marL="0" indent="0" algn="ctr">
              <a:buNone/>
            </a:pPr>
            <a:r>
              <a:rPr lang="fr-FR" sz="4400" b="1" dirty="0">
                <a:solidFill>
                  <a:srgbClr val="F99707"/>
                </a:solidFill>
                <a:latin typeface="Lato"/>
                <a:ea typeface="Lato" pitchFamily="34" charset="0"/>
                <a:cs typeface="Lato" pitchFamily="34" charset="0"/>
              </a:rPr>
              <a:t>ENFANCE JEUNESSE</a:t>
            </a:r>
          </a:p>
        </p:txBody>
      </p:sp>
      <p:cxnSp>
        <p:nvCxnSpPr>
          <p:cNvPr id="6" name="Connecteur droit 5">
            <a:extLst>
              <a:ext uri="{FF2B5EF4-FFF2-40B4-BE49-F238E27FC236}">
                <a16:creationId xmlns:a16="http://schemas.microsoft.com/office/drawing/2014/main" id="{1F7A3A2F-E626-496F-9682-6BEE18E95802}"/>
              </a:ext>
            </a:extLst>
          </p:cNvPr>
          <p:cNvCxnSpPr>
            <a:cxnSpLocks/>
          </p:cNvCxnSpPr>
          <p:nvPr/>
        </p:nvCxnSpPr>
        <p:spPr>
          <a:xfrm>
            <a:off x="3779912"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3" name="Espace réservé du numéro de diapositive 2">
            <a:extLst>
              <a:ext uri="{FF2B5EF4-FFF2-40B4-BE49-F238E27FC236}">
                <a16:creationId xmlns:a16="http://schemas.microsoft.com/office/drawing/2014/main" id="{38ED23CE-A0D7-441F-8683-3BFD4EB5BD16}"/>
              </a:ext>
            </a:extLst>
          </p:cNvPr>
          <p:cNvSpPr>
            <a:spLocks noGrp="1"/>
          </p:cNvSpPr>
          <p:nvPr>
            <p:ph type="sldNum" sz="quarter" idx="12"/>
          </p:nvPr>
        </p:nvSpPr>
        <p:spPr/>
        <p:txBody>
          <a:bodyPr/>
          <a:lstStyle/>
          <a:p>
            <a:fld id="{7DD352F8-E6D5-40A5-90BA-A89BD40754D9}" type="slidenum">
              <a:rPr lang="fr-FR" smtClean="0"/>
              <a:pPr/>
              <a:t>37</a:t>
            </a:fld>
            <a:endParaRPr lang="fr-FR"/>
          </a:p>
        </p:txBody>
      </p:sp>
      <p:sp>
        <p:nvSpPr>
          <p:cNvPr id="7" name="Espace réservé de la date 2">
            <a:extLst>
              <a:ext uri="{FF2B5EF4-FFF2-40B4-BE49-F238E27FC236}">
                <a16:creationId xmlns:a16="http://schemas.microsoft.com/office/drawing/2014/main" id="{2C93F27E-85EF-4C3C-BEB6-D3A9E207D429}"/>
              </a:ext>
            </a:extLst>
          </p:cNvPr>
          <p:cNvSpPr>
            <a:spLocks noGrp="1"/>
          </p:cNvSpPr>
          <p:nvPr>
            <p:ph type="dt" sz="half" idx="10"/>
          </p:nvPr>
        </p:nvSpPr>
        <p:spPr>
          <a:xfrm>
            <a:off x="457200" y="4767264"/>
            <a:ext cx="3322712" cy="273844"/>
          </a:xfrm>
        </p:spPr>
        <p:txBody>
          <a:bodyPr/>
          <a:lstStyle/>
          <a:p>
            <a:r>
              <a:rPr lang="fr-FR" i="1"/>
              <a:t>Bureau communautaire - 19 octobre 2023 </a:t>
            </a:r>
            <a:endParaRPr lang="fr-FR" i="1" dirty="0"/>
          </a:p>
        </p:txBody>
      </p:sp>
    </p:spTree>
    <p:extLst>
      <p:ext uri="{BB962C8B-B14F-4D97-AF65-F5344CB8AC3E}">
        <p14:creationId xmlns:p14="http://schemas.microsoft.com/office/powerpoint/2010/main" val="34531387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8">
            <a:extLst>
              <a:ext uri="{FF2B5EF4-FFF2-40B4-BE49-F238E27FC236}">
                <a16:creationId xmlns:a16="http://schemas.microsoft.com/office/drawing/2014/main" id="{EAF090E6-13C9-8754-1FF3-32149F148BBB}"/>
              </a:ext>
            </a:extLst>
          </p:cNvPr>
          <p:cNvSpPr>
            <a:spLocks noGrp="1"/>
          </p:cNvSpPr>
          <p:nvPr>
            <p:ph type="sldNum" sz="quarter" idx="15"/>
          </p:nvPr>
        </p:nvSpPr>
        <p:spPr>
          <a:xfrm>
            <a:off x="7319351" y="4767264"/>
            <a:ext cx="648072" cy="273844"/>
          </a:xfrm>
        </p:spPr>
        <p:txBody>
          <a:bodyPr/>
          <a:lstStyle/>
          <a:p>
            <a:fld id="{7DD352F8-E6D5-40A5-90BA-A89BD40754D9}" type="slidenum">
              <a:rPr lang="fr-FR" smtClean="0">
                <a:solidFill>
                  <a:schemeClr val="accent1"/>
                </a:solidFill>
              </a:rPr>
              <a:pPr/>
              <a:t>38</a:t>
            </a:fld>
            <a:endParaRPr lang="fr-FR" dirty="0">
              <a:solidFill>
                <a:schemeClr val="accent1"/>
              </a:solidFill>
            </a:endParaRPr>
          </a:p>
        </p:txBody>
      </p:sp>
      <p:sp>
        <p:nvSpPr>
          <p:cNvPr id="6" name="Espace réservé de la date 1">
            <a:extLst>
              <a:ext uri="{FF2B5EF4-FFF2-40B4-BE49-F238E27FC236}">
                <a16:creationId xmlns:a16="http://schemas.microsoft.com/office/drawing/2014/main" id="{0117F4AB-4C6C-C5BF-1321-8B647BA7D06C}"/>
              </a:ext>
            </a:extLst>
          </p:cNvPr>
          <p:cNvSpPr>
            <a:spLocks noGrp="1"/>
          </p:cNvSpPr>
          <p:nvPr>
            <p:ph type="dt" sz="half" idx="10"/>
          </p:nvPr>
        </p:nvSpPr>
        <p:spPr>
          <a:xfrm>
            <a:off x="457200" y="4767264"/>
            <a:ext cx="3322712" cy="273844"/>
          </a:xfrm>
        </p:spPr>
        <p:txBody>
          <a:bodyPr/>
          <a:lstStyle/>
          <a:p>
            <a:r>
              <a:rPr lang="fr-FR" i="1" dirty="0"/>
              <a:t>Bureau communautaire - 19 octobre 2023 </a:t>
            </a:r>
          </a:p>
        </p:txBody>
      </p:sp>
      <p:sp>
        <p:nvSpPr>
          <p:cNvPr id="10" name="Titre 8">
            <a:extLst>
              <a:ext uri="{FF2B5EF4-FFF2-40B4-BE49-F238E27FC236}">
                <a16:creationId xmlns:a16="http://schemas.microsoft.com/office/drawing/2014/main" id="{12530281-6DDA-79E5-7A16-F0236439706C}"/>
              </a:ext>
            </a:extLst>
          </p:cNvPr>
          <p:cNvSpPr txBox="1">
            <a:spLocks/>
          </p:cNvSpPr>
          <p:nvPr/>
        </p:nvSpPr>
        <p:spPr>
          <a:xfrm>
            <a:off x="329610" y="0"/>
            <a:ext cx="8416414" cy="699779"/>
          </a:xfrm>
          <a:prstGeom prst="rect">
            <a:avLst/>
          </a:prstGeom>
        </p:spPr>
        <p:txBody>
          <a:bodyPr anchor="t">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900" b="1" dirty="0">
                <a:solidFill>
                  <a:srgbClr val="F99707"/>
                </a:solidFill>
                <a:latin typeface="Lato" pitchFamily="34" charset="0"/>
                <a:ea typeface="Lato" pitchFamily="34" charset="0"/>
                <a:cs typeface="Lato" pitchFamily="34" charset="0"/>
              </a:rPr>
              <a:t>Education – Enfance jeunesse  </a:t>
            </a:r>
            <a:r>
              <a:rPr lang="fr-FR" sz="1867" b="1" i="1" dirty="0">
                <a:solidFill>
                  <a:srgbClr val="5E3B27"/>
                </a:solidFill>
                <a:latin typeface="Lato" pitchFamily="34" charset="0"/>
                <a:ea typeface="Lato" pitchFamily="34" charset="0"/>
                <a:cs typeface="Lato" pitchFamily="34" charset="0"/>
              </a:rPr>
              <a:t>-</a:t>
            </a:r>
            <a:r>
              <a:rPr lang="fr-FR" sz="1400" b="1" i="1" dirty="0">
                <a:solidFill>
                  <a:srgbClr val="5E3B27"/>
                </a:solidFill>
                <a:latin typeface="Lato" pitchFamily="34" charset="0"/>
                <a:ea typeface="Lato" pitchFamily="34" charset="0"/>
                <a:cs typeface="Lato" pitchFamily="34" charset="0"/>
              </a:rPr>
              <a:t> Intervention de M</a:t>
            </a:r>
            <a:r>
              <a:rPr lang="fr-FR" sz="1400" b="1" i="1" dirty="0">
                <a:solidFill>
                  <a:schemeClr val="tx2">
                    <a:lumMod val="50000"/>
                  </a:schemeClr>
                </a:solidFill>
                <a:latin typeface="Lato" pitchFamily="34" charset="0"/>
                <a:ea typeface="Lato" pitchFamily="34" charset="0"/>
                <a:cs typeface="Lato" pitchFamily="34" charset="0"/>
              </a:rPr>
              <a:t>adame Marylène PICARD</a:t>
            </a:r>
            <a:endParaRPr lang="fr-FR" sz="1400" b="1" i="1" dirty="0">
              <a:solidFill>
                <a:srgbClr val="5E3B27"/>
              </a:solidFill>
              <a:latin typeface="Lato" pitchFamily="34" charset="0"/>
              <a:ea typeface="Lato" pitchFamily="34" charset="0"/>
              <a:cs typeface="Lato" pitchFamily="34" charset="0"/>
            </a:endParaRPr>
          </a:p>
        </p:txBody>
      </p:sp>
      <p:cxnSp>
        <p:nvCxnSpPr>
          <p:cNvPr id="11" name="Connecteur droit 10">
            <a:extLst>
              <a:ext uri="{FF2B5EF4-FFF2-40B4-BE49-F238E27FC236}">
                <a16:creationId xmlns:a16="http://schemas.microsoft.com/office/drawing/2014/main" id="{5104711C-9EAC-E018-61E6-9C46DD4F15E7}"/>
              </a:ext>
            </a:extLst>
          </p:cNvPr>
          <p:cNvCxnSpPr>
            <a:cxnSpLocks/>
          </p:cNvCxnSpPr>
          <p:nvPr/>
        </p:nvCxnSpPr>
        <p:spPr>
          <a:xfrm>
            <a:off x="3851920"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Espace réservé du texte 1">
            <a:extLst>
              <a:ext uri="{FF2B5EF4-FFF2-40B4-BE49-F238E27FC236}">
                <a16:creationId xmlns:a16="http://schemas.microsoft.com/office/drawing/2014/main" id="{64A96286-34A0-509A-C365-076A558E9187}"/>
              </a:ext>
            </a:extLst>
          </p:cNvPr>
          <p:cNvSpPr>
            <a:spLocks noGrp="1"/>
          </p:cNvSpPr>
          <p:nvPr>
            <p:ph type="body" sz="quarter" idx="13"/>
          </p:nvPr>
        </p:nvSpPr>
        <p:spPr>
          <a:xfrm>
            <a:off x="190500" y="699779"/>
            <a:ext cx="8763000" cy="4155141"/>
          </a:xfrm>
        </p:spPr>
        <p:txBody>
          <a:bodyPr>
            <a:normAutofit fontScale="25000" lnSpcReduction="20000"/>
          </a:bodyPr>
          <a:lstStyle/>
          <a:p>
            <a:pPr algn="just"/>
            <a:r>
              <a:rPr lang="fr-FR" sz="6400" b="1" dirty="0">
                <a:solidFill>
                  <a:srgbClr val="F99707"/>
                </a:solidFill>
                <a:latin typeface="Lato" panose="020F0502020204030203" pitchFamily="34" charset="0"/>
                <a:cs typeface="Arial" panose="020B0604020202020204" pitchFamily="34" charset="0"/>
              </a:rPr>
              <a:t>11. Information : Présentation de la stratégie du renouvellement de la Convention Territoriale Globale</a:t>
            </a:r>
          </a:p>
          <a:p>
            <a:pPr algn="just"/>
            <a:endParaRPr lang="fr-FR" sz="3200" dirty="0">
              <a:solidFill>
                <a:schemeClr val="bg1"/>
              </a:solidFill>
            </a:endParaRPr>
          </a:p>
          <a:p>
            <a:pPr>
              <a:lnSpc>
                <a:spcPct val="120000"/>
              </a:lnSpc>
            </a:pPr>
            <a:r>
              <a:rPr lang="fr-FR" sz="6400" u="sng" dirty="0">
                <a:solidFill>
                  <a:schemeClr val="tx2"/>
                </a:solidFill>
                <a:effectLst>
                  <a:outerShdw blurRad="38100" dist="38100" dir="2700000" algn="tl">
                    <a:srgbClr val="000000">
                      <a:alpha val="43137"/>
                    </a:srgbClr>
                  </a:outerShdw>
                </a:effectLst>
              </a:rPr>
              <a:t>Contexte : </a:t>
            </a:r>
            <a:r>
              <a:rPr lang="fr-FR" sz="6400" b="0" dirty="0">
                <a:solidFill>
                  <a:schemeClr val="bg1"/>
                </a:solidFill>
              </a:rPr>
              <a:t>Renouvellement de la convention territoriale globale des services aux familles avec la CAF79, la MSA Poitou pour une durée de 5 ans </a:t>
            </a:r>
          </a:p>
          <a:p>
            <a:pPr algn="just"/>
            <a:endParaRPr lang="fr-FR" sz="6400" dirty="0">
              <a:solidFill>
                <a:schemeClr val="bg1"/>
              </a:solidFill>
            </a:endParaRPr>
          </a:p>
          <a:p>
            <a:pPr algn="just"/>
            <a:endParaRPr lang="fr-FR" sz="6400" dirty="0">
              <a:solidFill>
                <a:schemeClr val="bg1"/>
              </a:solidFill>
            </a:endParaRPr>
          </a:p>
          <a:p>
            <a:pPr algn="just"/>
            <a:endParaRPr lang="fr-FR" sz="6400" dirty="0">
              <a:solidFill>
                <a:schemeClr val="bg1"/>
              </a:solidFill>
            </a:endParaRPr>
          </a:p>
          <a:p>
            <a:pPr algn="just"/>
            <a:endParaRPr lang="fr-FR" sz="6400" u="sng" dirty="0">
              <a:solidFill>
                <a:schemeClr val="tx2"/>
              </a:solidFill>
              <a:effectLst>
                <a:outerShdw blurRad="38100" dist="38100" dir="2700000" algn="tl">
                  <a:srgbClr val="000000">
                    <a:alpha val="43137"/>
                  </a:srgbClr>
                </a:outerShdw>
              </a:effectLst>
            </a:endParaRPr>
          </a:p>
          <a:p>
            <a:pPr algn="just">
              <a:lnSpc>
                <a:spcPct val="120000"/>
              </a:lnSpc>
            </a:pPr>
            <a:r>
              <a:rPr lang="fr-FR" sz="6400" u="sng" dirty="0">
                <a:solidFill>
                  <a:schemeClr val="tx2"/>
                </a:solidFill>
                <a:effectLst>
                  <a:outerShdw blurRad="38100" dist="38100" dir="2700000" algn="tl">
                    <a:srgbClr val="000000">
                      <a:alpha val="43137"/>
                    </a:srgbClr>
                  </a:outerShdw>
                </a:effectLst>
              </a:rPr>
              <a:t>Objectif :</a:t>
            </a:r>
            <a:r>
              <a:rPr lang="fr-FR" sz="6400" dirty="0">
                <a:solidFill>
                  <a:schemeClr val="bg1"/>
                </a:solidFill>
              </a:rPr>
              <a:t> </a:t>
            </a:r>
            <a:r>
              <a:rPr lang="fr-FR" sz="6400" b="0" dirty="0">
                <a:solidFill>
                  <a:schemeClr val="bg1"/>
                </a:solidFill>
              </a:rPr>
              <a:t>Renforcer les coopérations et contribuer ainsi à une plus grande efficacité et complémentarité d’interventions</a:t>
            </a:r>
            <a:endParaRPr lang="fr-FR" sz="6400" u="sng" dirty="0">
              <a:solidFill>
                <a:schemeClr val="tx2"/>
              </a:solidFill>
              <a:effectLst>
                <a:outerShdw blurRad="38100" dist="38100" dir="2700000" algn="tl">
                  <a:srgbClr val="000000">
                    <a:alpha val="43137"/>
                  </a:srgbClr>
                </a:outerShdw>
              </a:effectLst>
            </a:endParaRPr>
          </a:p>
          <a:p>
            <a:pPr algn="just"/>
            <a:r>
              <a:rPr lang="fr-FR" sz="6400" u="sng" dirty="0">
                <a:solidFill>
                  <a:schemeClr val="tx2"/>
                </a:solidFill>
                <a:effectLst>
                  <a:outerShdw blurRad="38100" dist="38100" dir="2700000" algn="tl">
                    <a:srgbClr val="000000">
                      <a:alpha val="43137"/>
                    </a:srgbClr>
                  </a:outerShdw>
                </a:effectLst>
              </a:rPr>
              <a:t>Champs d’actions :</a:t>
            </a:r>
            <a:r>
              <a:rPr lang="fr-FR" sz="6400" u="sng" dirty="0">
                <a:solidFill>
                  <a:srgbClr val="FF0000"/>
                </a:solidFill>
                <a:effectLst>
                  <a:outerShdw blurRad="38100" dist="38100" dir="2700000" algn="tl">
                    <a:srgbClr val="000000">
                      <a:alpha val="43137"/>
                    </a:srgbClr>
                  </a:outerShdw>
                </a:effectLst>
              </a:rPr>
              <a:t> </a:t>
            </a:r>
          </a:p>
          <a:p>
            <a:pPr algn="just"/>
            <a:endParaRPr lang="fr-FR" sz="3200" dirty="0">
              <a:solidFill>
                <a:schemeClr val="bg1"/>
              </a:solidFill>
            </a:endParaRPr>
          </a:p>
          <a:p>
            <a:pPr algn="just"/>
            <a:endParaRPr lang="fr-FR" sz="3200" b="0" dirty="0">
              <a:solidFill>
                <a:schemeClr val="bg1"/>
              </a:solidFill>
            </a:endParaRPr>
          </a:p>
          <a:p>
            <a:br>
              <a:rPr lang="fr-FR" dirty="0"/>
            </a:br>
            <a:endParaRPr lang="fr-FR" dirty="0"/>
          </a:p>
        </p:txBody>
      </p:sp>
      <p:sp>
        <p:nvSpPr>
          <p:cNvPr id="14" name="Flèche : bas 13">
            <a:extLst>
              <a:ext uri="{FF2B5EF4-FFF2-40B4-BE49-F238E27FC236}">
                <a16:creationId xmlns:a16="http://schemas.microsoft.com/office/drawing/2014/main" id="{2F1B62E0-9EF9-8CDA-F0BC-EC98C1D388CE}"/>
              </a:ext>
            </a:extLst>
          </p:cNvPr>
          <p:cNvSpPr/>
          <p:nvPr/>
        </p:nvSpPr>
        <p:spPr>
          <a:xfrm>
            <a:off x="4112421" y="1856240"/>
            <a:ext cx="314324" cy="34723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a:extLst>
              <a:ext uri="{FF2B5EF4-FFF2-40B4-BE49-F238E27FC236}">
                <a16:creationId xmlns:a16="http://schemas.microsoft.com/office/drawing/2014/main" id="{DF515BFF-BCAD-F619-3D7D-1AF821E1EDDE}"/>
              </a:ext>
            </a:extLst>
          </p:cNvPr>
          <p:cNvSpPr txBox="1"/>
          <p:nvPr/>
        </p:nvSpPr>
        <p:spPr>
          <a:xfrm>
            <a:off x="3562148" y="2176850"/>
            <a:ext cx="1468244" cy="861774"/>
          </a:xfrm>
          <a:prstGeom prst="rect">
            <a:avLst/>
          </a:prstGeom>
          <a:noFill/>
        </p:spPr>
        <p:txBody>
          <a:bodyPr wrap="square" rtlCol="0">
            <a:spAutoFit/>
          </a:bodyPr>
          <a:lstStyle/>
          <a:p>
            <a:pPr algn="ctr"/>
            <a:r>
              <a:rPr lang="fr-FR" sz="1600" b="1" dirty="0">
                <a:solidFill>
                  <a:schemeClr val="bg1"/>
                </a:solidFill>
                <a:effectLst>
                  <a:outerShdw blurRad="38100" dist="38100" dir="2700000" algn="tl">
                    <a:srgbClr val="000000">
                      <a:alpha val="43137"/>
                    </a:srgbClr>
                  </a:outerShdw>
                </a:effectLst>
              </a:rPr>
              <a:t>Convention 2023-2027</a:t>
            </a:r>
          </a:p>
          <a:p>
            <a:endParaRPr lang="fr-FR" dirty="0"/>
          </a:p>
        </p:txBody>
      </p:sp>
      <p:sp>
        <p:nvSpPr>
          <p:cNvPr id="16" name="ZoneTexte 15">
            <a:extLst>
              <a:ext uri="{FF2B5EF4-FFF2-40B4-BE49-F238E27FC236}">
                <a16:creationId xmlns:a16="http://schemas.microsoft.com/office/drawing/2014/main" id="{9AD2A5EF-19A3-4BDE-171C-B9A3F2EE6623}"/>
              </a:ext>
            </a:extLst>
          </p:cNvPr>
          <p:cNvSpPr txBox="1"/>
          <p:nvPr/>
        </p:nvSpPr>
        <p:spPr>
          <a:xfrm>
            <a:off x="1684153" y="3379115"/>
            <a:ext cx="3367670" cy="1661993"/>
          </a:xfrm>
          <a:prstGeom prst="rect">
            <a:avLst/>
          </a:prstGeom>
          <a:noFill/>
        </p:spPr>
        <p:txBody>
          <a:bodyPr wrap="square" rtlCol="0">
            <a:spAutoFit/>
          </a:bodyPr>
          <a:lstStyle/>
          <a:p>
            <a:pPr marL="1200150" lvl="2" indent="-285750" algn="just">
              <a:buFont typeface="Arial" panose="020B0604020202020204" pitchFamily="34" charset="0"/>
              <a:buChar char="•"/>
            </a:pPr>
            <a:r>
              <a:rPr lang="fr-FR" sz="1600" dirty="0">
                <a:solidFill>
                  <a:schemeClr val="bg1"/>
                </a:solidFill>
              </a:rPr>
              <a:t>Petite enfance</a:t>
            </a:r>
          </a:p>
          <a:p>
            <a:pPr marL="1200150" lvl="2" indent="-285750" algn="just">
              <a:buFont typeface="Arial" panose="020B0604020202020204" pitchFamily="34" charset="0"/>
              <a:buChar char="•"/>
            </a:pPr>
            <a:r>
              <a:rPr lang="fr-FR" sz="1600" dirty="0">
                <a:solidFill>
                  <a:schemeClr val="bg1"/>
                </a:solidFill>
              </a:rPr>
              <a:t>Enfance</a:t>
            </a:r>
          </a:p>
          <a:p>
            <a:pPr marL="1200150" lvl="2" indent="-285750" algn="just">
              <a:buFont typeface="Arial" panose="020B0604020202020204" pitchFamily="34" charset="0"/>
              <a:buChar char="•"/>
            </a:pPr>
            <a:r>
              <a:rPr lang="fr-FR" sz="1600" dirty="0">
                <a:solidFill>
                  <a:schemeClr val="bg1"/>
                </a:solidFill>
              </a:rPr>
              <a:t>Jeunesse</a:t>
            </a:r>
          </a:p>
          <a:p>
            <a:pPr marL="1200150" lvl="2" indent="-285750" algn="just">
              <a:buFont typeface="Arial" panose="020B0604020202020204" pitchFamily="34" charset="0"/>
              <a:buChar char="•"/>
            </a:pPr>
            <a:r>
              <a:rPr lang="fr-FR" sz="1600" dirty="0">
                <a:solidFill>
                  <a:schemeClr val="bg1"/>
                </a:solidFill>
              </a:rPr>
              <a:t>Parentalité</a:t>
            </a:r>
          </a:p>
          <a:p>
            <a:pPr marL="1200150" lvl="2" indent="-285750" algn="just">
              <a:buFont typeface="Arial" panose="020B0604020202020204" pitchFamily="34" charset="0"/>
              <a:buChar char="•"/>
            </a:pPr>
            <a:r>
              <a:rPr lang="fr-FR" sz="1600" dirty="0">
                <a:solidFill>
                  <a:schemeClr val="bg1"/>
                </a:solidFill>
              </a:rPr>
              <a:t>Accès aux droits</a:t>
            </a:r>
          </a:p>
          <a:p>
            <a:endParaRPr lang="fr-FR" dirty="0"/>
          </a:p>
        </p:txBody>
      </p:sp>
      <p:sp>
        <p:nvSpPr>
          <p:cNvPr id="17" name="ZoneTexte 16">
            <a:extLst>
              <a:ext uri="{FF2B5EF4-FFF2-40B4-BE49-F238E27FC236}">
                <a16:creationId xmlns:a16="http://schemas.microsoft.com/office/drawing/2014/main" id="{924FDE9B-3AB4-8BD7-AFC2-5AD6268EBFE9}"/>
              </a:ext>
            </a:extLst>
          </p:cNvPr>
          <p:cNvSpPr txBox="1"/>
          <p:nvPr/>
        </p:nvSpPr>
        <p:spPr>
          <a:xfrm>
            <a:off x="4112421" y="3369524"/>
            <a:ext cx="3760930" cy="1631216"/>
          </a:xfrm>
          <a:prstGeom prst="rect">
            <a:avLst/>
          </a:prstGeom>
          <a:noFill/>
        </p:spPr>
        <p:txBody>
          <a:bodyPr wrap="square" rtlCol="0">
            <a:spAutoFit/>
          </a:bodyPr>
          <a:lstStyle/>
          <a:p>
            <a:pPr marL="1200150" lvl="2" indent="-285750" algn="just">
              <a:buFont typeface="Arial" panose="020B0604020202020204" pitchFamily="34" charset="0"/>
              <a:buChar char="•"/>
            </a:pPr>
            <a:r>
              <a:rPr lang="fr-FR" sz="1600" dirty="0">
                <a:solidFill>
                  <a:schemeClr val="bg1"/>
                </a:solidFill>
              </a:rPr>
              <a:t>Inclusion numérique</a:t>
            </a:r>
          </a:p>
          <a:p>
            <a:pPr marL="1200150" lvl="2" indent="-285750" algn="just">
              <a:buFont typeface="Arial" panose="020B0604020202020204" pitchFamily="34" charset="0"/>
              <a:buChar char="•"/>
            </a:pPr>
            <a:r>
              <a:rPr lang="fr-FR" sz="1600" dirty="0">
                <a:solidFill>
                  <a:schemeClr val="bg1"/>
                </a:solidFill>
              </a:rPr>
              <a:t>Animation de la vie sociale</a:t>
            </a:r>
          </a:p>
          <a:p>
            <a:pPr marL="1200150" lvl="2" indent="-285750" algn="just">
              <a:buFont typeface="Arial" panose="020B0604020202020204" pitchFamily="34" charset="0"/>
              <a:buChar char="•"/>
            </a:pPr>
            <a:r>
              <a:rPr lang="fr-FR" sz="1600" dirty="0">
                <a:solidFill>
                  <a:schemeClr val="bg1"/>
                </a:solidFill>
              </a:rPr>
              <a:t>Logement</a:t>
            </a:r>
          </a:p>
          <a:p>
            <a:pPr marL="1200150" lvl="2" indent="-285750" algn="just">
              <a:buFont typeface="Arial" panose="020B0604020202020204" pitchFamily="34" charset="0"/>
              <a:buChar char="•"/>
            </a:pPr>
            <a:r>
              <a:rPr lang="fr-FR" sz="1600" dirty="0">
                <a:solidFill>
                  <a:schemeClr val="bg1"/>
                </a:solidFill>
              </a:rPr>
              <a:t>Handicap</a:t>
            </a:r>
          </a:p>
          <a:p>
            <a:pPr marL="1200150" lvl="2" indent="-285750" algn="just">
              <a:buFont typeface="Arial" panose="020B0604020202020204" pitchFamily="34" charset="0"/>
              <a:buChar char="•"/>
            </a:pPr>
            <a:r>
              <a:rPr lang="fr-FR" sz="1600" dirty="0">
                <a:solidFill>
                  <a:schemeClr val="bg1"/>
                </a:solidFill>
              </a:rPr>
              <a:t>Accompagnement social</a:t>
            </a:r>
          </a:p>
          <a:p>
            <a:endParaRPr lang="fr-FR" dirty="0"/>
          </a:p>
        </p:txBody>
      </p:sp>
    </p:spTree>
    <p:extLst>
      <p:ext uri="{BB962C8B-B14F-4D97-AF65-F5344CB8AC3E}">
        <p14:creationId xmlns:p14="http://schemas.microsoft.com/office/powerpoint/2010/main" val="28931777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C3E0BE89-CA0A-6074-F2D1-758F3409BCB1}"/>
              </a:ext>
            </a:extLst>
          </p:cNvPr>
          <p:cNvSpPr>
            <a:spLocks noGrp="1"/>
          </p:cNvSpPr>
          <p:nvPr>
            <p:ph type="body" sz="quarter" idx="13"/>
          </p:nvPr>
        </p:nvSpPr>
        <p:spPr>
          <a:xfrm>
            <a:off x="711854" y="773316"/>
            <a:ext cx="7988393" cy="3777267"/>
          </a:xfrm>
        </p:spPr>
        <p:txBody>
          <a:bodyPr>
            <a:normAutofit/>
          </a:bodyPr>
          <a:lstStyle/>
          <a:p>
            <a:pPr algn="just"/>
            <a:r>
              <a:rPr lang="fr-FR" sz="1600" b="1" dirty="0">
                <a:solidFill>
                  <a:srgbClr val="F99707"/>
                </a:solidFill>
                <a:cs typeface="Arial" panose="020B0604020202020204" pitchFamily="34" charset="0"/>
              </a:rPr>
              <a:t>11. Information : Présentation de la stratégie du renouvellement de la Convention Territoriale Globale</a:t>
            </a:r>
          </a:p>
          <a:p>
            <a:pPr algn="just"/>
            <a:r>
              <a:rPr lang="fr-FR" sz="1800" u="sng" dirty="0">
                <a:solidFill>
                  <a:schemeClr val="tx2"/>
                </a:solidFill>
                <a:effectLst>
                  <a:outerShdw blurRad="38100" dist="38100" dir="2700000" algn="tl">
                    <a:srgbClr val="000000">
                      <a:alpha val="43137"/>
                    </a:srgbClr>
                  </a:outerShdw>
                </a:effectLst>
              </a:rPr>
              <a:t>Enjeux pour 2023-2027 : </a:t>
            </a:r>
          </a:p>
          <a:p>
            <a:pPr algn="just"/>
            <a:endParaRPr lang="fr-FR" sz="1800" b="1" dirty="0">
              <a:solidFill>
                <a:srgbClr val="F99707"/>
              </a:solidFill>
              <a:cs typeface="Arial" panose="020B0604020202020204" pitchFamily="34" charset="0"/>
            </a:endParaRPr>
          </a:p>
          <a:p>
            <a:pPr marL="342900" lvl="0" indent="-342900" algn="just">
              <a:lnSpc>
                <a:spcPct val="105000"/>
              </a:lnSpc>
              <a:spcAft>
                <a:spcPts val="800"/>
              </a:spcAft>
              <a:buFont typeface="Symbol" panose="05050102010706020507" pitchFamily="18" charset="2"/>
              <a:buChar char=""/>
            </a:pPr>
            <a:r>
              <a:rPr lang="fr-FR" sz="1800" dirty="0">
                <a:solidFill>
                  <a:srgbClr val="00000A"/>
                </a:solidFill>
                <a:effectLst/>
                <a:ea typeface="SimSun;宋体"/>
                <a:cs typeface="Times New Roman" panose="02020603050405020304" pitchFamily="18" charset="0"/>
              </a:rPr>
              <a:t>Enjeu 1 : </a:t>
            </a:r>
            <a:r>
              <a:rPr lang="fr-FR" sz="1800" b="0" dirty="0">
                <a:solidFill>
                  <a:srgbClr val="00000A"/>
                </a:solidFill>
                <a:effectLst/>
                <a:ea typeface="SimSun;宋体"/>
                <a:cs typeface="Times New Roman" panose="02020603050405020304" pitchFamily="18" charset="0"/>
              </a:rPr>
              <a:t>Piloter et valoriser la coopération</a:t>
            </a:r>
          </a:p>
          <a:p>
            <a:pPr marL="342900" lvl="0" indent="-342900" algn="just">
              <a:lnSpc>
                <a:spcPct val="105000"/>
              </a:lnSpc>
              <a:spcAft>
                <a:spcPts val="800"/>
              </a:spcAft>
              <a:buFont typeface="Symbol" panose="05050102010706020507" pitchFamily="18" charset="2"/>
              <a:buChar char=""/>
            </a:pPr>
            <a:r>
              <a:rPr lang="fr-FR" sz="1800" dirty="0">
                <a:solidFill>
                  <a:srgbClr val="00000A"/>
                </a:solidFill>
                <a:effectLst/>
                <a:ea typeface="SimSun;宋体"/>
                <a:cs typeface="Times New Roman" panose="02020603050405020304" pitchFamily="18" charset="0"/>
              </a:rPr>
              <a:t>Enjeu 2 : </a:t>
            </a:r>
            <a:r>
              <a:rPr lang="fr-FR" sz="1800" b="0" dirty="0">
                <a:solidFill>
                  <a:srgbClr val="00000A"/>
                </a:solidFill>
                <a:effectLst/>
                <a:ea typeface="SimSun;宋体"/>
                <a:cs typeface="Times New Roman" panose="02020603050405020304" pitchFamily="18" charset="0"/>
              </a:rPr>
              <a:t>Accompagner les parcours socio-éducatifs</a:t>
            </a:r>
          </a:p>
          <a:p>
            <a:pPr marL="342900" lvl="0" indent="-342900" algn="just">
              <a:lnSpc>
                <a:spcPct val="105000"/>
              </a:lnSpc>
              <a:spcAft>
                <a:spcPts val="800"/>
              </a:spcAft>
              <a:buFont typeface="Symbol" panose="05050102010706020507" pitchFamily="18" charset="2"/>
              <a:buChar char=""/>
            </a:pPr>
            <a:r>
              <a:rPr lang="fr-FR" sz="1800" dirty="0">
                <a:solidFill>
                  <a:srgbClr val="00000A"/>
                </a:solidFill>
                <a:effectLst/>
                <a:ea typeface="SimSun;宋体"/>
                <a:cs typeface="Times New Roman" panose="02020603050405020304" pitchFamily="18" charset="0"/>
              </a:rPr>
              <a:t>Enjeu 3 : </a:t>
            </a:r>
            <a:r>
              <a:rPr lang="fr-FR" sz="1800" b="0" dirty="0">
                <a:solidFill>
                  <a:srgbClr val="00000A"/>
                </a:solidFill>
                <a:effectLst/>
                <a:ea typeface="SimSun;宋体"/>
                <a:cs typeface="Times New Roman" panose="02020603050405020304" pitchFamily="18" charset="0"/>
              </a:rPr>
              <a:t>Faciliter l’accessibilité aux droits et aux services</a:t>
            </a:r>
          </a:p>
          <a:p>
            <a:pPr algn="just"/>
            <a:endParaRPr lang="fr-FR" sz="1800" b="0" dirty="0">
              <a:solidFill>
                <a:schemeClr val="bg1"/>
              </a:solidFill>
            </a:endParaRPr>
          </a:p>
          <a:p>
            <a:br>
              <a:rPr lang="fr-FR" sz="1800" dirty="0"/>
            </a:br>
            <a:endParaRPr lang="fr-FR" sz="1800" dirty="0"/>
          </a:p>
        </p:txBody>
      </p:sp>
      <p:sp>
        <p:nvSpPr>
          <p:cNvPr id="4" name="Espace réservé du numéro de diapositive 8">
            <a:extLst>
              <a:ext uri="{FF2B5EF4-FFF2-40B4-BE49-F238E27FC236}">
                <a16:creationId xmlns:a16="http://schemas.microsoft.com/office/drawing/2014/main" id="{0C0C7446-EA8E-9A00-94F7-B5E285C74D40}"/>
              </a:ext>
            </a:extLst>
          </p:cNvPr>
          <p:cNvSpPr>
            <a:spLocks noGrp="1"/>
          </p:cNvSpPr>
          <p:nvPr>
            <p:ph type="sldNum" sz="quarter" idx="15"/>
          </p:nvPr>
        </p:nvSpPr>
        <p:spPr>
          <a:xfrm>
            <a:off x="7340783" y="4767264"/>
            <a:ext cx="648072" cy="273844"/>
          </a:xfrm>
        </p:spPr>
        <p:txBody>
          <a:bodyPr/>
          <a:lstStyle/>
          <a:p>
            <a:fld id="{7DD352F8-E6D5-40A5-90BA-A89BD40754D9}" type="slidenum">
              <a:rPr lang="fr-FR" smtClean="0">
                <a:solidFill>
                  <a:schemeClr val="accent1"/>
                </a:solidFill>
              </a:rPr>
              <a:pPr/>
              <a:t>39</a:t>
            </a:fld>
            <a:endParaRPr lang="fr-FR" dirty="0">
              <a:solidFill>
                <a:schemeClr val="accent1"/>
              </a:solidFill>
            </a:endParaRPr>
          </a:p>
        </p:txBody>
      </p:sp>
      <p:sp>
        <p:nvSpPr>
          <p:cNvPr id="6" name="Espace réservé de la date 1">
            <a:extLst>
              <a:ext uri="{FF2B5EF4-FFF2-40B4-BE49-F238E27FC236}">
                <a16:creationId xmlns:a16="http://schemas.microsoft.com/office/drawing/2014/main" id="{2384A18A-AEFB-30D1-7CC0-08C8197D9581}"/>
              </a:ext>
            </a:extLst>
          </p:cNvPr>
          <p:cNvSpPr>
            <a:spLocks noGrp="1"/>
          </p:cNvSpPr>
          <p:nvPr>
            <p:ph type="dt" sz="half" idx="10"/>
          </p:nvPr>
        </p:nvSpPr>
        <p:spPr>
          <a:xfrm>
            <a:off x="457200" y="4767264"/>
            <a:ext cx="3322712" cy="273844"/>
          </a:xfrm>
        </p:spPr>
        <p:txBody>
          <a:bodyPr/>
          <a:lstStyle/>
          <a:p>
            <a:r>
              <a:rPr lang="fr-FR" i="1" dirty="0"/>
              <a:t>Bureau communautaire - 19 octobre 2023 </a:t>
            </a:r>
          </a:p>
        </p:txBody>
      </p:sp>
      <p:pic>
        <p:nvPicPr>
          <p:cNvPr id="9" name="Image 8">
            <a:extLst>
              <a:ext uri="{FF2B5EF4-FFF2-40B4-BE49-F238E27FC236}">
                <a16:creationId xmlns:a16="http://schemas.microsoft.com/office/drawing/2014/main" id="{4924CB1D-ABF8-A7BE-2461-C2DAEEB13544}"/>
              </a:ext>
            </a:extLst>
          </p:cNvPr>
          <p:cNvPicPr>
            <a:picLocks noChangeAspect="1"/>
          </p:cNvPicPr>
          <p:nvPr/>
        </p:nvPicPr>
        <p:blipFill>
          <a:blip r:embed="rId3"/>
          <a:stretch>
            <a:fillRect/>
          </a:stretch>
        </p:blipFill>
        <p:spPr>
          <a:xfrm>
            <a:off x="138113" y="-222502"/>
            <a:ext cx="9144000" cy="1110104"/>
          </a:xfrm>
          <a:prstGeom prst="rect">
            <a:avLst/>
          </a:prstGeom>
        </p:spPr>
      </p:pic>
      <p:cxnSp>
        <p:nvCxnSpPr>
          <p:cNvPr id="10" name="Connecteur droit 9">
            <a:extLst>
              <a:ext uri="{FF2B5EF4-FFF2-40B4-BE49-F238E27FC236}">
                <a16:creationId xmlns:a16="http://schemas.microsoft.com/office/drawing/2014/main" id="{45BE04A7-A968-981B-3005-0460BE8A85C8}"/>
              </a:ext>
            </a:extLst>
          </p:cNvPr>
          <p:cNvCxnSpPr>
            <a:cxnSpLocks/>
          </p:cNvCxnSpPr>
          <p:nvPr/>
        </p:nvCxnSpPr>
        <p:spPr>
          <a:xfrm>
            <a:off x="3851920"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Rectangle : coins arrondis 11">
            <a:extLst>
              <a:ext uri="{FF2B5EF4-FFF2-40B4-BE49-F238E27FC236}">
                <a16:creationId xmlns:a16="http://schemas.microsoft.com/office/drawing/2014/main" id="{FB43CAFC-4B61-8AEA-3ADF-F39E66B88315}"/>
              </a:ext>
            </a:extLst>
          </p:cNvPr>
          <p:cNvSpPr/>
          <p:nvPr/>
        </p:nvSpPr>
        <p:spPr>
          <a:xfrm>
            <a:off x="1025338" y="3395273"/>
            <a:ext cx="7093323" cy="974911"/>
          </a:xfrm>
          <a:prstGeom prst="roundRect">
            <a:avLst/>
          </a:prstGeom>
          <a:ln>
            <a:solidFill>
              <a:schemeClr val="bg1"/>
            </a:solidFill>
          </a:ln>
          <a:effectLst>
            <a:outerShdw blurRad="63500" sx="102000" sy="102000" algn="ctr" rotWithShape="0">
              <a:prstClr val="black">
                <a:alpha val="40000"/>
              </a:prstClr>
            </a:outerShdw>
          </a:effectLst>
        </p:spPr>
        <p:style>
          <a:lnRef idx="2">
            <a:schemeClr val="dk1">
              <a:shade val="15000"/>
            </a:schemeClr>
          </a:lnRef>
          <a:fillRef idx="1">
            <a:schemeClr val="dk1"/>
          </a:fillRef>
          <a:effectRef idx="0">
            <a:schemeClr val="dk1"/>
          </a:effectRef>
          <a:fontRef idx="minor">
            <a:schemeClr val="lt1"/>
          </a:fontRef>
        </p:style>
        <p:txBody>
          <a:bodyPr rtlCol="0" anchor="ctr"/>
          <a:lstStyle/>
          <a:p>
            <a:pPr algn="just"/>
            <a:r>
              <a:rPr lang="fr-FR" b="0" kern="150" dirty="0">
                <a:solidFill>
                  <a:schemeClr val="bg1"/>
                </a:solidFill>
                <a:latin typeface="Lato" panose="020F0502020204030203" pitchFamily="34" charset="0"/>
                <a:ea typeface="Lato" panose="020F0502020204030203" pitchFamily="34" charset="0"/>
                <a:cs typeface="Lato" panose="020F0502020204030203" pitchFamily="34" charset="0"/>
              </a:rPr>
              <a:t>Nécessité de travailler ces enjeux avec les partenaires territoriaux afin d’obtenir une vision stratégique du territoire et des orientations déclinées en fiches actions </a:t>
            </a:r>
          </a:p>
        </p:txBody>
      </p:sp>
    </p:spTree>
    <p:extLst>
      <p:ext uri="{BB962C8B-B14F-4D97-AF65-F5344CB8AC3E}">
        <p14:creationId xmlns:p14="http://schemas.microsoft.com/office/powerpoint/2010/main" val="3121610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457200" y="81860"/>
            <a:ext cx="8435280" cy="777713"/>
          </a:xfrm>
        </p:spPr>
        <p:txBody>
          <a:bodyPr anchor="t">
            <a:normAutofit/>
          </a:bodyPr>
          <a:lstStyle/>
          <a:p>
            <a:pPr algn="l"/>
            <a:r>
              <a:rPr lang="fr-FR" sz="4000" b="1" dirty="0">
                <a:solidFill>
                  <a:schemeClr val="tx2"/>
                </a:solidFill>
                <a:latin typeface="Caviar Dreams" pitchFamily="34" charset="0"/>
                <a:cs typeface="Arial" pitchFamily="34" charset="0"/>
              </a:rPr>
              <a:t>Affaires générales </a:t>
            </a:r>
            <a:r>
              <a:rPr lang="fr-FR" sz="1400" b="1" i="1" dirty="0">
                <a:solidFill>
                  <a:schemeClr val="bg2">
                    <a:lumMod val="75000"/>
                  </a:schemeClr>
                </a:solidFill>
                <a:latin typeface="Lato" pitchFamily="34" charset="0"/>
                <a:ea typeface="Lato" pitchFamily="34" charset="0"/>
                <a:cs typeface="Lato" pitchFamily="34" charset="0"/>
              </a:rPr>
              <a:t>-  Intervention de Madame Sylvie COUSIN</a:t>
            </a:r>
          </a:p>
        </p:txBody>
      </p:sp>
      <p:sp>
        <p:nvSpPr>
          <p:cNvPr id="10" name="Espace réservé du contenu 9"/>
          <p:cNvSpPr>
            <a:spLocks noGrp="1"/>
          </p:cNvSpPr>
          <p:nvPr>
            <p:ph idx="1"/>
          </p:nvPr>
        </p:nvSpPr>
        <p:spPr>
          <a:xfrm>
            <a:off x="457200" y="869880"/>
            <a:ext cx="8435280" cy="3897383"/>
          </a:xfrm>
        </p:spPr>
        <p:txBody>
          <a:bodyPr vert="horz" lIns="91440" tIns="45720" rIns="91440" bIns="45720" rtlCol="0" anchor="t">
            <a:normAutofit/>
          </a:bodyPr>
          <a:lstStyle/>
          <a:p>
            <a:pPr marL="0" lvl="0" indent="0" algn="just">
              <a:lnSpc>
                <a:spcPct val="105000"/>
              </a:lnSpc>
              <a:spcAft>
                <a:spcPts val="800"/>
              </a:spcAft>
              <a:buNone/>
            </a:pPr>
            <a:r>
              <a:rPr lang="fr-FR" sz="2000" b="1" dirty="0">
                <a:solidFill>
                  <a:schemeClr val="tx2"/>
                </a:solidFill>
                <a:ea typeface="SimSun;宋体"/>
                <a:cs typeface="Arial" panose="020B0604020202020204" pitchFamily="34" charset="0"/>
              </a:rPr>
              <a:t>1. Bureau communautaire du 6 juillet 2023 - Approbation du procès-verbal</a:t>
            </a:r>
          </a:p>
          <a:p>
            <a:pPr marL="0" lvl="0" indent="0" algn="just">
              <a:lnSpc>
                <a:spcPct val="105000"/>
              </a:lnSpc>
              <a:spcAft>
                <a:spcPts val="800"/>
              </a:spcAft>
              <a:buNone/>
            </a:pPr>
            <a:endParaRPr lang="fr-FR" sz="2400" b="1" dirty="0">
              <a:solidFill>
                <a:srgbClr val="F99707"/>
              </a:solidFill>
              <a:ea typeface="SimSun;宋体"/>
              <a:cs typeface="Arial" panose="020B0604020202020204" pitchFamily="34" charset="0"/>
            </a:endParaRPr>
          </a:p>
          <a:p>
            <a:pPr marL="0" lvl="0" indent="0" algn="just">
              <a:lnSpc>
                <a:spcPct val="105000"/>
              </a:lnSpc>
              <a:spcAft>
                <a:spcPts val="800"/>
              </a:spcAft>
              <a:buNone/>
            </a:pPr>
            <a:r>
              <a:rPr lang="fr-FR" sz="2000" b="1" dirty="0">
                <a:solidFill>
                  <a:schemeClr val="bg1"/>
                </a:solidFill>
                <a:ea typeface="SimSun;宋体"/>
                <a:cs typeface="Arial" panose="020B0604020202020204" pitchFamily="34" charset="0"/>
              </a:rPr>
              <a:t>Le bureau communautaire est invité à :</a:t>
            </a:r>
          </a:p>
          <a:p>
            <a:pPr lvl="0" algn="just">
              <a:lnSpc>
                <a:spcPct val="105000"/>
              </a:lnSpc>
              <a:spcAft>
                <a:spcPts val="800"/>
              </a:spcAft>
            </a:pPr>
            <a:r>
              <a:rPr lang="fr-FR" sz="2000" b="1" dirty="0">
                <a:solidFill>
                  <a:schemeClr val="bg1"/>
                </a:solidFill>
                <a:ea typeface="SimSun;宋体"/>
                <a:cs typeface="Arial" panose="020B0604020202020204" pitchFamily="34" charset="0"/>
              </a:rPr>
              <a:t>APPROUVER le procès-verbal du bureau communautaire du 7 septembre 2023.</a:t>
            </a:r>
            <a:endParaRPr lang="fr-FR" sz="2400" b="1" dirty="0">
              <a:solidFill>
                <a:srgbClr val="F99707"/>
              </a:solidFill>
              <a:ea typeface="SimSun;宋体"/>
              <a:cs typeface="Arial" panose="020B0604020202020204" pitchFamily="34" charset="0"/>
            </a:endParaRPr>
          </a:p>
        </p:txBody>
      </p:sp>
      <p:cxnSp>
        <p:nvCxnSpPr>
          <p:cNvPr id="4" name="Connecteur droit 3">
            <a:extLst>
              <a:ext uri="{FF2B5EF4-FFF2-40B4-BE49-F238E27FC236}">
                <a16:creationId xmlns:a16="http://schemas.microsoft.com/office/drawing/2014/main" id="{D990F430-F22E-4DFD-AC13-B6FE6F28C6E6}"/>
              </a:ext>
            </a:extLst>
          </p:cNvPr>
          <p:cNvCxnSpPr>
            <a:cxnSpLocks/>
          </p:cNvCxnSpPr>
          <p:nvPr/>
        </p:nvCxnSpPr>
        <p:spPr>
          <a:xfrm>
            <a:off x="3851920"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Espace réservé de la date 1">
            <a:extLst>
              <a:ext uri="{FF2B5EF4-FFF2-40B4-BE49-F238E27FC236}">
                <a16:creationId xmlns:a16="http://schemas.microsoft.com/office/drawing/2014/main" id="{751B799A-2741-46CE-8EB5-1345CA22DF28}"/>
              </a:ext>
            </a:extLst>
          </p:cNvPr>
          <p:cNvSpPr>
            <a:spLocks noGrp="1"/>
          </p:cNvSpPr>
          <p:nvPr>
            <p:ph type="dt" sz="half" idx="10"/>
          </p:nvPr>
        </p:nvSpPr>
        <p:spPr>
          <a:xfrm>
            <a:off x="457200" y="4767264"/>
            <a:ext cx="3322712" cy="273844"/>
          </a:xfrm>
        </p:spPr>
        <p:txBody>
          <a:bodyPr/>
          <a:lstStyle/>
          <a:p>
            <a:r>
              <a:rPr lang="fr-FR" i="1">
                <a:solidFill>
                  <a:schemeClr val="accent1"/>
                </a:solidFill>
              </a:rPr>
              <a:t>Bureau communautaire - 19 octobre 2023 </a:t>
            </a:r>
            <a:endParaRPr lang="fr-FR" i="1" dirty="0">
              <a:solidFill>
                <a:schemeClr val="accent1"/>
              </a:solidFill>
            </a:endParaRPr>
          </a:p>
        </p:txBody>
      </p:sp>
      <p:sp>
        <p:nvSpPr>
          <p:cNvPr id="6" name="Espace réservé du numéro de diapositive 2">
            <a:extLst>
              <a:ext uri="{FF2B5EF4-FFF2-40B4-BE49-F238E27FC236}">
                <a16:creationId xmlns:a16="http://schemas.microsoft.com/office/drawing/2014/main" id="{DF04D8E0-F8A6-4D8B-942D-F858B2872370}"/>
              </a:ext>
            </a:extLst>
          </p:cNvPr>
          <p:cNvSpPr>
            <a:spLocks noGrp="1"/>
          </p:cNvSpPr>
          <p:nvPr>
            <p:ph type="sldNum" sz="quarter" idx="12"/>
          </p:nvPr>
        </p:nvSpPr>
        <p:spPr>
          <a:xfrm>
            <a:off x="7236296" y="4767264"/>
            <a:ext cx="648072" cy="273844"/>
          </a:xfrm>
        </p:spPr>
        <p:txBody>
          <a:bodyPr/>
          <a:lstStyle/>
          <a:p>
            <a:fld id="{7DD352F8-E6D5-40A5-90BA-A89BD40754D9}" type="slidenum">
              <a:rPr lang="fr-FR" smtClean="0"/>
              <a:pPr/>
              <a:t>4</a:t>
            </a:fld>
            <a:endParaRPr lang="fr-FR"/>
          </a:p>
        </p:txBody>
      </p:sp>
      <p:sp>
        <p:nvSpPr>
          <p:cNvPr id="13" name="Espace réservé du numéro de diapositive 6">
            <a:extLst>
              <a:ext uri="{FF2B5EF4-FFF2-40B4-BE49-F238E27FC236}">
                <a16:creationId xmlns:a16="http://schemas.microsoft.com/office/drawing/2014/main" id="{E14CACEB-72FB-4B2B-BADE-1A3B9798A06F}"/>
              </a:ext>
            </a:extLst>
          </p:cNvPr>
          <p:cNvSpPr txBox="1">
            <a:spLocks/>
          </p:cNvSpPr>
          <p:nvPr/>
        </p:nvSpPr>
        <p:spPr>
          <a:xfrm>
            <a:off x="5852445" y="4789430"/>
            <a:ext cx="2133600" cy="273844"/>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DD352F8-E6D5-40A5-90BA-A89BD40754D9}" type="slidenum">
              <a:rPr lang="fr-FR" smtClean="0">
                <a:solidFill>
                  <a:schemeClr val="tx2"/>
                </a:solidFill>
                <a:latin typeface="Lato"/>
              </a:rPr>
              <a:pPr>
                <a:defRPr/>
              </a:pPr>
              <a:t>4</a:t>
            </a:fld>
            <a:endParaRPr lang="fr-FR" dirty="0">
              <a:solidFill>
                <a:schemeClr val="tx2"/>
              </a:solidFill>
              <a:latin typeface="Lato"/>
            </a:endParaRPr>
          </a:p>
        </p:txBody>
      </p:sp>
    </p:spTree>
    <p:extLst>
      <p:ext uri="{BB962C8B-B14F-4D97-AF65-F5344CB8AC3E}">
        <p14:creationId xmlns:p14="http://schemas.microsoft.com/office/powerpoint/2010/main" val="7435835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7CBECE6B-1E3C-6C67-B8DD-8916437489B6}"/>
              </a:ext>
            </a:extLst>
          </p:cNvPr>
          <p:cNvSpPr>
            <a:spLocks noGrp="1"/>
          </p:cNvSpPr>
          <p:nvPr>
            <p:ph type="body" sz="quarter" idx="14"/>
          </p:nvPr>
        </p:nvSpPr>
        <p:spPr>
          <a:xfrm>
            <a:off x="164306" y="613171"/>
            <a:ext cx="8815387" cy="631825"/>
          </a:xfrm>
        </p:spPr>
        <p:txBody>
          <a:bodyPr/>
          <a:lstStyle/>
          <a:p>
            <a:r>
              <a:rPr lang="fr-FR" sz="1800" u="sng" dirty="0">
                <a:solidFill>
                  <a:schemeClr val="tx2"/>
                </a:solidFill>
                <a:effectLst>
                  <a:outerShdw blurRad="38100" dist="38100" dir="2700000" algn="tl">
                    <a:srgbClr val="000000">
                      <a:alpha val="43137"/>
                    </a:srgbClr>
                  </a:outerShdw>
                </a:effectLst>
              </a:rPr>
              <a:t>Gouvernance proposée : </a:t>
            </a:r>
          </a:p>
          <a:p>
            <a:endParaRPr lang="fr-FR" sz="2400" dirty="0">
              <a:solidFill>
                <a:schemeClr val="bg2"/>
              </a:solidFill>
              <a:latin typeface="+mj-lt"/>
            </a:endParaRPr>
          </a:p>
        </p:txBody>
      </p:sp>
      <p:sp>
        <p:nvSpPr>
          <p:cNvPr id="4" name="Espace réservé du numéro de diapositive 8">
            <a:extLst>
              <a:ext uri="{FF2B5EF4-FFF2-40B4-BE49-F238E27FC236}">
                <a16:creationId xmlns:a16="http://schemas.microsoft.com/office/drawing/2014/main" id="{A6368282-8D3B-B823-A76B-E005D6AA0108}"/>
              </a:ext>
            </a:extLst>
          </p:cNvPr>
          <p:cNvSpPr>
            <a:spLocks noGrp="1"/>
          </p:cNvSpPr>
          <p:nvPr>
            <p:ph type="sldNum" sz="quarter" idx="15"/>
          </p:nvPr>
        </p:nvSpPr>
        <p:spPr>
          <a:xfrm>
            <a:off x="7314832" y="4799806"/>
            <a:ext cx="648072" cy="273844"/>
          </a:xfrm>
        </p:spPr>
        <p:txBody>
          <a:bodyPr/>
          <a:lstStyle/>
          <a:p>
            <a:fld id="{7DD352F8-E6D5-40A5-90BA-A89BD40754D9}" type="slidenum">
              <a:rPr lang="fr-FR" smtClean="0">
                <a:solidFill>
                  <a:schemeClr val="accent1"/>
                </a:solidFill>
              </a:rPr>
              <a:pPr/>
              <a:t>40</a:t>
            </a:fld>
            <a:endParaRPr lang="fr-FR" dirty="0">
              <a:solidFill>
                <a:schemeClr val="accent1"/>
              </a:solidFill>
            </a:endParaRPr>
          </a:p>
        </p:txBody>
      </p:sp>
      <p:sp>
        <p:nvSpPr>
          <p:cNvPr id="5" name="Espace réservé de la date 1">
            <a:extLst>
              <a:ext uri="{FF2B5EF4-FFF2-40B4-BE49-F238E27FC236}">
                <a16:creationId xmlns:a16="http://schemas.microsoft.com/office/drawing/2014/main" id="{1E27D9B3-A995-6BB2-275E-EAEE9B8D8747}"/>
              </a:ext>
            </a:extLst>
          </p:cNvPr>
          <p:cNvSpPr>
            <a:spLocks noGrp="1"/>
          </p:cNvSpPr>
          <p:nvPr>
            <p:ph type="dt" sz="half" idx="10"/>
          </p:nvPr>
        </p:nvSpPr>
        <p:spPr>
          <a:xfrm>
            <a:off x="457200" y="4767264"/>
            <a:ext cx="3322712" cy="273844"/>
          </a:xfrm>
        </p:spPr>
        <p:txBody>
          <a:bodyPr/>
          <a:lstStyle/>
          <a:p>
            <a:r>
              <a:rPr lang="fr-FR" i="1" dirty="0"/>
              <a:t>Bureau communautaire - 19 octobre 2023 </a:t>
            </a:r>
          </a:p>
        </p:txBody>
      </p:sp>
      <p:cxnSp>
        <p:nvCxnSpPr>
          <p:cNvPr id="6" name="Connecteur droit 5">
            <a:extLst>
              <a:ext uri="{FF2B5EF4-FFF2-40B4-BE49-F238E27FC236}">
                <a16:creationId xmlns:a16="http://schemas.microsoft.com/office/drawing/2014/main" id="{CD8F8BFC-5357-36C4-9556-5046C039EE2D}"/>
              </a:ext>
            </a:extLst>
          </p:cNvPr>
          <p:cNvCxnSpPr>
            <a:cxnSpLocks/>
          </p:cNvCxnSpPr>
          <p:nvPr/>
        </p:nvCxnSpPr>
        <p:spPr>
          <a:xfrm>
            <a:off x="3851920"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re 8">
            <a:extLst>
              <a:ext uri="{FF2B5EF4-FFF2-40B4-BE49-F238E27FC236}">
                <a16:creationId xmlns:a16="http://schemas.microsoft.com/office/drawing/2014/main" id="{AF674C69-D910-E1B6-EAAF-A4273DAB1B68}"/>
              </a:ext>
            </a:extLst>
          </p:cNvPr>
          <p:cNvSpPr txBox="1">
            <a:spLocks/>
          </p:cNvSpPr>
          <p:nvPr/>
        </p:nvSpPr>
        <p:spPr>
          <a:xfrm>
            <a:off x="317782" y="-40727"/>
            <a:ext cx="8311867" cy="767612"/>
          </a:xfrm>
          <a:prstGeom prst="rect">
            <a:avLst/>
          </a:prstGeom>
        </p:spPr>
        <p:txBody>
          <a:bodyPr anchor="t">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700" b="1" dirty="0">
                <a:solidFill>
                  <a:srgbClr val="F99707"/>
                </a:solidFill>
                <a:latin typeface="Lato" pitchFamily="34" charset="0"/>
                <a:ea typeface="Lato" pitchFamily="34" charset="0"/>
                <a:cs typeface="Lato" pitchFamily="34" charset="0"/>
              </a:rPr>
              <a:t>Education – Enfance jeunesse  </a:t>
            </a:r>
            <a:r>
              <a:rPr lang="fr-FR" sz="1867" b="1" i="1" dirty="0">
                <a:solidFill>
                  <a:srgbClr val="5E3B27"/>
                </a:solidFill>
                <a:latin typeface="Lato" pitchFamily="34" charset="0"/>
                <a:ea typeface="Lato" pitchFamily="34" charset="0"/>
                <a:cs typeface="Lato" pitchFamily="34" charset="0"/>
              </a:rPr>
              <a:t>- </a:t>
            </a:r>
            <a:r>
              <a:rPr lang="fr-FR" sz="1400" b="1" i="1" dirty="0">
                <a:solidFill>
                  <a:srgbClr val="5E3B27"/>
                </a:solidFill>
                <a:latin typeface="Lato" pitchFamily="34" charset="0"/>
                <a:ea typeface="Lato" pitchFamily="34" charset="0"/>
                <a:cs typeface="Lato" pitchFamily="34" charset="0"/>
              </a:rPr>
              <a:t>Intervention de M</a:t>
            </a:r>
            <a:r>
              <a:rPr lang="fr-FR" sz="1400" b="1" i="1" dirty="0">
                <a:solidFill>
                  <a:schemeClr val="tx2">
                    <a:lumMod val="50000"/>
                  </a:schemeClr>
                </a:solidFill>
                <a:latin typeface="Lato" pitchFamily="34" charset="0"/>
                <a:ea typeface="Lato" pitchFamily="34" charset="0"/>
                <a:cs typeface="Lato" pitchFamily="34" charset="0"/>
              </a:rPr>
              <a:t>adame Marylène PICARD</a:t>
            </a:r>
            <a:endParaRPr lang="fr-FR" sz="1400" b="1" i="1" dirty="0">
              <a:solidFill>
                <a:srgbClr val="5E3B27"/>
              </a:solidFill>
              <a:latin typeface="Lato" pitchFamily="34" charset="0"/>
              <a:ea typeface="Lato" pitchFamily="34" charset="0"/>
              <a:cs typeface="Lato" pitchFamily="34" charset="0"/>
            </a:endParaRPr>
          </a:p>
        </p:txBody>
      </p:sp>
      <p:sp>
        <p:nvSpPr>
          <p:cNvPr id="7" name="Rectangle : coins arrondis 6">
            <a:extLst>
              <a:ext uri="{FF2B5EF4-FFF2-40B4-BE49-F238E27FC236}">
                <a16:creationId xmlns:a16="http://schemas.microsoft.com/office/drawing/2014/main" id="{E8791F42-03F8-4A3D-7BE7-C573BE24BC2C}"/>
              </a:ext>
            </a:extLst>
          </p:cNvPr>
          <p:cNvSpPr/>
          <p:nvPr/>
        </p:nvSpPr>
        <p:spPr>
          <a:xfrm>
            <a:off x="1243897" y="971550"/>
            <a:ext cx="6832700" cy="1324654"/>
          </a:xfrm>
          <a:prstGeom prst="round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lvl="0" algn="ctr"/>
            <a:r>
              <a:rPr lang="fr-FR" sz="1200" b="1" dirty="0"/>
              <a:t>Comité de pilotage – COPIL</a:t>
            </a:r>
          </a:p>
          <a:p>
            <a:pPr lvl="0" algn="ctr"/>
            <a:endParaRPr lang="fr-FR" sz="1200" b="1" dirty="0"/>
          </a:p>
          <a:p>
            <a:pPr marL="171450" lvl="0" indent="-171450">
              <a:buFont typeface="Wingdings" panose="05000000000000000000" pitchFamily="2" charset="2"/>
              <a:buChar char="ü"/>
            </a:pPr>
            <a:r>
              <a:rPr lang="fr-FR" sz="1200" dirty="0"/>
              <a:t>Qui : 	</a:t>
            </a:r>
            <a:r>
              <a:rPr lang="fr-FR" sz="1200" b="1" dirty="0"/>
              <a:t>Bureau communautaire </a:t>
            </a:r>
          </a:p>
          <a:p>
            <a:pPr lvl="0"/>
            <a:r>
              <a:rPr lang="fr-FR" sz="1200" dirty="0"/>
              <a:t>	+ chargés de coopérations (binôme éducation + 1 par autre direction concernée)</a:t>
            </a:r>
          </a:p>
          <a:p>
            <a:pPr lvl="0"/>
            <a:endParaRPr lang="fr-FR" sz="1200" dirty="0"/>
          </a:p>
          <a:p>
            <a:pPr marL="171450" lvl="0" indent="-171450">
              <a:buFont typeface="Wingdings" panose="05000000000000000000" pitchFamily="2" charset="2"/>
              <a:buChar char="ü"/>
            </a:pPr>
            <a:r>
              <a:rPr lang="fr-FR" sz="1200" dirty="0"/>
              <a:t>Quoi : 	Instance de décision</a:t>
            </a:r>
          </a:p>
        </p:txBody>
      </p:sp>
      <p:sp>
        <p:nvSpPr>
          <p:cNvPr id="8" name="Rectangle : coins arrondis 7">
            <a:extLst>
              <a:ext uri="{FF2B5EF4-FFF2-40B4-BE49-F238E27FC236}">
                <a16:creationId xmlns:a16="http://schemas.microsoft.com/office/drawing/2014/main" id="{C2FBA152-8592-E591-4B88-C22FF47543D9}"/>
              </a:ext>
            </a:extLst>
          </p:cNvPr>
          <p:cNvSpPr/>
          <p:nvPr/>
        </p:nvSpPr>
        <p:spPr>
          <a:xfrm>
            <a:off x="860028" y="2337686"/>
            <a:ext cx="7769621" cy="1600602"/>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lvl="0" algn="ctr"/>
            <a:r>
              <a:rPr lang="fr-FR" sz="1200" b="1" dirty="0"/>
              <a:t>Comité technique partenarial</a:t>
            </a:r>
          </a:p>
          <a:p>
            <a:pPr lvl="0" algn="ctr"/>
            <a:endParaRPr lang="fr-FR" sz="1200" b="1" dirty="0"/>
          </a:p>
          <a:p>
            <a:pPr marL="171450" lvl="0" indent="-171450">
              <a:buFont typeface="Wingdings" panose="05000000000000000000" pitchFamily="2" charset="2"/>
              <a:buChar char="ü"/>
            </a:pPr>
            <a:r>
              <a:rPr lang="fr-FR" sz="1200" dirty="0"/>
              <a:t>Qui : 	Les chargés de coopérations </a:t>
            </a:r>
          </a:p>
          <a:p>
            <a:pPr lvl="0"/>
            <a:r>
              <a:rPr lang="fr-FR" sz="1200" dirty="0"/>
              <a:t>	+ les partenaires qui participent aux actions de la CTG</a:t>
            </a:r>
          </a:p>
          <a:p>
            <a:pPr lvl="0"/>
            <a:endParaRPr lang="fr-FR" sz="1200" dirty="0"/>
          </a:p>
          <a:p>
            <a:pPr marL="171450" indent="-171450">
              <a:buFont typeface="Wingdings" panose="05000000000000000000" pitchFamily="2" charset="2"/>
              <a:buChar char="ü"/>
            </a:pPr>
            <a:r>
              <a:rPr lang="fr-FR" sz="1200" dirty="0"/>
              <a:t>Quoi : 	Instance de proposition et de mise en œuvre, de suivi et d’évaluation</a:t>
            </a:r>
          </a:p>
          <a:p>
            <a:pPr marL="171450" indent="-171450">
              <a:buFont typeface="Wingdings" panose="05000000000000000000" pitchFamily="2" charset="2"/>
              <a:buChar char="ü"/>
            </a:pPr>
            <a:r>
              <a:rPr lang="fr-FR" sz="1200" dirty="0"/>
              <a:t>Sous groupe de travail :</a:t>
            </a:r>
          </a:p>
          <a:p>
            <a:pPr marL="171450" indent="-171450">
              <a:buFont typeface="Wingdings" panose="05000000000000000000" pitchFamily="2" charset="2"/>
              <a:buChar char="ü"/>
            </a:pPr>
            <a:endParaRPr lang="fr-FR" sz="1200" dirty="0"/>
          </a:p>
        </p:txBody>
      </p:sp>
      <p:sp>
        <p:nvSpPr>
          <p:cNvPr id="12" name="Légende : flèche vers le haut 11">
            <a:extLst>
              <a:ext uri="{FF2B5EF4-FFF2-40B4-BE49-F238E27FC236}">
                <a16:creationId xmlns:a16="http://schemas.microsoft.com/office/drawing/2014/main" id="{9C99BA42-82B5-09D9-A40F-6B13EB0D4924}"/>
              </a:ext>
            </a:extLst>
          </p:cNvPr>
          <p:cNvSpPr/>
          <p:nvPr/>
        </p:nvSpPr>
        <p:spPr>
          <a:xfrm>
            <a:off x="963715" y="3722668"/>
            <a:ext cx="1703157" cy="1129862"/>
          </a:xfrm>
          <a:prstGeom prst="up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fr-FR" sz="900" dirty="0">
                <a:highlight>
                  <a:srgbClr val="FFFFFF"/>
                </a:highlight>
              </a:rPr>
              <a:t>Groupe de travail</a:t>
            </a:r>
          </a:p>
          <a:p>
            <a:pPr lvl="0" algn="ctr"/>
            <a:r>
              <a:rPr lang="fr-FR" sz="900" dirty="0">
                <a:highlight>
                  <a:srgbClr val="FFFFFF"/>
                </a:highlight>
              </a:rPr>
              <a:t>Coordonne et mise en œuvre des fiches actions</a:t>
            </a:r>
          </a:p>
          <a:p>
            <a:pPr lvl="0" algn="ctr"/>
            <a:r>
              <a:rPr lang="fr-FR" sz="900" dirty="0"/>
              <a:t>Chargés de coopération et partenaires</a:t>
            </a:r>
          </a:p>
        </p:txBody>
      </p:sp>
      <p:sp>
        <p:nvSpPr>
          <p:cNvPr id="13" name="Légende : flèche vers le haut 12">
            <a:extLst>
              <a:ext uri="{FF2B5EF4-FFF2-40B4-BE49-F238E27FC236}">
                <a16:creationId xmlns:a16="http://schemas.microsoft.com/office/drawing/2014/main" id="{5530F761-8BEB-B546-8FB0-5F258449A91B}"/>
              </a:ext>
            </a:extLst>
          </p:cNvPr>
          <p:cNvSpPr/>
          <p:nvPr/>
        </p:nvSpPr>
        <p:spPr>
          <a:xfrm>
            <a:off x="2770558" y="3728564"/>
            <a:ext cx="1703157" cy="1129862"/>
          </a:xfrm>
          <a:prstGeom prst="upArrowCallou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fr-FR" sz="900" dirty="0">
                <a:highlight>
                  <a:srgbClr val="FFFFFF"/>
                </a:highlight>
              </a:rPr>
              <a:t>Groupe de travail</a:t>
            </a:r>
          </a:p>
          <a:p>
            <a:pPr lvl="0" algn="ctr"/>
            <a:r>
              <a:rPr lang="fr-FR" sz="900" dirty="0">
                <a:highlight>
                  <a:srgbClr val="FFFFFF"/>
                </a:highlight>
              </a:rPr>
              <a:t>Coordonne et mise en œuvre des fiches actions</a:t>
            </a:r>
          </a:p>
          <a:p>
            <a:pPr lvl="0" algn="ctr"/>
            <a:r>
              <a:rPr lang="fr-FR" sz="900" dirty="0"/>
              <a:t>Chargés de coopération et partenaires</a:t>
            </a:r>
          </a:p>
        </p:txBody>
      </p:sp>
      <p:sp>
        <p:nvSpPr>
          <p:cNvPr id="14" name="Légende : flèche vers le haut 13">
            <a:extLst>
              <a:ext uri="{FF2B5EF4-FFF2-40B4-BE49-F238E27FC236}">
                <a16:creationId xmlns:a16="http://schemas.microsoft.com/office/drawing/2014/main" id="{FE0AFC6C-13B3-E95A-3EBA-9D8A6FA13100}"/>
              </a:ext>
            </a:extLst>
          </p:cNvPr>
          <p:cNvSpPr/>
          <p:nvPr/>
        </p:nvSpPr>
        <p:spPr>
          <a:xfrm>
            <a:off x="4571999" y="3718106"/>
            <a:ext cx="1703157" cy="1129862"/>
          </a:xfrm>
          <a:prstGeom prst="upArrowCallout">
            <a:avLst/>
          </a:prstGeom>
          <a:solidFill>
            <a:schemeClr val="accent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fr-FR" sz="900" dirty="0">
                <a:highlight>
                  <a:srgbClr val="FFFFFF"/>
                </a:highlight>
              </a:rPr>
              <a:t>Groupe de travail</a:t>
            </a:r>
          </a:p>
          <a:p>
            <a:pPr lvl="0" algn="ctr"/>
            <a:r>
              <a:rPr lang="fr-FR" sz="900" dirty="0">
                <a:highlight>
                  <a:srgbClr val="FFFFFF"/>
                </a:highlight>
              </a:rPr>
              <a:t>Coordonne et mise en œuvre des fiches actions</a:t>
            </a:r>
          </a:p>
          <a:p>
            <a:pPr lvl="0" algn="ctr"/>
            <a:r>
              <a:rPr lang="fr-FR" sz="900" dirty="0"/>
              <a:t>Chargés de coopération et partenaires</a:t>
            </a:r>
          </a:p>
        </p:txBody>
      </p:sp>
      <p:sp>
        <p:nvSpPr>
          <p:cNvPr id="15" name="Légende : flèche vers le haut 14">
            <a:extLst>
              <a:ext uri="{FF2B5EF4-FFF2-40B4-BE49-F238E27FC236}">
                <a16:creationId xmlns:a16="http://schemas.microsoft.com/office/drawing/2014/main" id="{55DBC82B-4DB2-5A86-0DEC-D9D7A684714C}"/>
              </a:ext>
            </a:extLst>
          </p:cNvPr>
          <p:cNvSpPr/>
          <p:nvPr/>
        </p:nvSpPr>
        <p:spPr>
          <a:xfrm>
            <a:off x="6373440" y="3718106"/>
            <a:ext cx="1703157" cy="1129862"/>
          </a:xfrm>
          <a:prstGeom prst="upArrowCallou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fr-FR" sz="900" dirty="0">
                <a:highlight>
                  <a:srgbClr val="FFFFFF"/>
                </a:highlight>
              </a:rPr>
              <a:t>Groupe de travail</a:t>
            </a:r>
          </a:p>
          <a:p>
            <a:pPr lvl="0" algn="ctr"/>
            <a:r>
              <a:rPr lang="fr-FR" sz="900" dirty="0">
                <a:highlight>
                  <a:srgbClr val="FFFFFF"/>
                </a:highlight>
              </a:rPr>
              <a:t>Coordonne et mise en œuvre des fiches actions</a:t>
            </a:r>
          </a:p>
          <a:p>
            <a:pPr lvl="0" algn="ctr"/>
            <a:r>
              <a:rPr lang="fr-FR" sz="900" dirty="0"/>
              <a:t>Chargés de coopération et partenaires</a:t>
            </a:r>
          </a:p>
        </p:txBody>
      </p:sp>
    </p:spTree>
    <p:extLst>
      <p:ext uri="{BB962C8B-B14F-4D97-AF65-F5344CB8AC3E}">
        <p14:creationId xmlns:p14="http://schemas.microsoft.com/office/powerpoint/2010/main" val="40059117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8">
            <a:extLst>
              <a:ext uri="{FF2B5EF4-FFF2-40B4-BE49-F238E27FC236}">
                <a16:creationId xmlns:a16="http://schemas.microsoft.com/office/drawing/2014/main" id="{A6368282-8D3B-B823-A76B-E005D6AA0108}"/>
              </a:ext>
            </a:extLst>
          </p:cNvPr>
          <p:cNvSpPr>
            <a:spLocks noGrp="1"/>
          </p:cNvSpPr>
          <p:nvPr>
            <p:ph type="sldNum" sz="quarter" idx="15"/>
          </p:nvPr>
        </p:nvSpPr>
        <p:spPr>
          <a:xfrm>
            <a:off x="7410969" y="4799806"/>
            <a:ext cx="648072" cy="273844"/>
          </a:xfrm>
        </p:spPr>
        <p:txBody>
          <a:bodyPr/>
          <a:lstStyle/>
          <a:p>
            <a:fld id="{7DD352F8-E6D5-40A5-90BA-A89BD40754D9}" type="slidenum">
              <a:rPr lang="fr-FR" smtClean="0">
                <a:solidFill>
                  <a:schemeClr val="tx2"/>
                </a:solidFill>
              </a:rPr>
              <a:pPr/>
              <a:t>41</a:t>
            </a:fld>
            <a:endParaRPr lang="fr-FR" dirty="0">
              <a:solidFill>
                <a:schemeClr val="tx2"/>
              </a:solidFill>
            </a:endParaRPr>
          </a:p>
        </p:txBody>
      </p:sp>
      <p:sp>
        <p:nvSpPr>
          <p:cNvPr id="7" name="Flèche : droite rayée 6">
            <a:extLst>
              <a:ext uri="{FF2B5EF4-FFF2-40B4-BE49-F238E27FC236}">
                <a16:creationId xmlns:a16="http://schemas.microsoft.com/office/drawing/2014/main" id="{512D8715-7EBB-D7FE-16E6-797E425D3A36}"/>
              </a:ext>
            </a:extLst>
          </p:cNvPr>
          <p:cNvSpPr/>
          <p:nvPr/>
        </p:nvSpPr>
        <p:spPr>
          <a:xfrm>
            <a:off x="362857" y="1111350"/>
            <a:ext cx="8418286" cy="1501224"/>
          </a:xfrm>
          <a:prstGeom prst="striped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fr-FR" dirty="0"/>
          </a:p>
        </p:txBody>
      </p:sp>
      <p:sp>
        <p:nvSpPr>
          <p:cNvPr id="8" name="ZoneTexte 7">
            <a:extLst>
              <a:ext uri="{FF2B5EF4-FFF2-40B4-BE49-F238E27FC236}">
                <a16:creationId xmlns:a16="http://schemas.microsoft.com/office/drawing/2014/main" id="{01488FD7-00BF-420F-F7D4-DE690A22BAB6}"/>
              </a:ext>
            </a:extLst>
          </p:cNvPr>
          <p:cNvSpPr txBox="1"/>
          <p:nvPr/>
        </p:nvSpPr>
        <p:spPr>
          <a:xfrm>
            <a:off x="199153" y="777482"/>
            <a:ext cx="498855" cy="276999"/>
          </a:xfrm>
          <a:prstGeom prst="rect">
            <a:avLst/>
          </a:prstGeom>
          <a:noFill/>
        </p:spPr>
        <p:txBody>
          <a:bodyPr wrap="none" rtlCol="0">
            <a:spAutoFit/>
          </a:bodyPr>
          <a:lstStyle/>
          <a:p>
            <a:r>
              <a:rPr lang="fr-FR" sz="1200" b="1" dirty="0">
                <a:solidFill>
                  <a:schemeClr val="bg1"/>
                </a:solidFill>
              </a:rPr>
              <a:t> Juin</a:t>
            </a:r>
          </a:p>
        </p:txBody>
      </p:sp>
      <p:sp>
        <p:nvSpPr>
          <p:cNvPr id="9" name="ZoneTexte 8">
            <a:extLst>
              <a:ext uri="{FF2B5EF4-FFF2-40B4-BE49-F238E27FC236}">
                <a16:creationId xmlns:a16="http://schemas.microsoft.com/office/drawing/2014/main" id="{9BD60A62-596D-9EBF-5C69-EE8F812A1E2B}"/>
              </a:ext>
            </a:extLst>
          </p:cNvPr>
          <p:cNvSpPr txBox="1"/>
          <p:nvPr/>
        </p:nvSpPr>
        <p:spPr>
          <a:xfrm>
            <a:off x="1776349" y="763686"/>
            <a:ext cx="933269" cy="276999"/>
          </a:xfrm>
          <a:prstGeom prst="rect">
            <a:avLst/>
          </a:prstGeom>
          <a:noFill/>
        </p:spPr>
        <p:txBody>
          <a:bodyPr wrap="none" rtlCol="0">
            <a:spAutoFit/>
          </a:bodyPr>
          <a:lstStyle/>
          <a:p>
            <a:r>
              <a:rPr lang="fr-FR" sz="1200" b="1" dirty="0">
                <a:solidFill>
                  <a:schemeClr val="bg1"/>
                </a:solidFill>
              </a:rPr>
              <a:t>Septembre</a:t>
            </a:r>
          </a:p>
        </p:txBody>
      </p:sp>
      <p:sp>
        <p:nvSpPr>
          <p:cNvPr id="10" name="ZoneTexte 9">
            <a:extLst>
              <a:ext uri="{FF2B5EF4-FFF2-40B4-BE49-F238E27FC236}">
                <a16:creationId xmlns:a16="http://schemas.microsoft.com/office/drawing/2014/main" id="{EB8FF231-A273-2F38-9315-BFBD8FC8C850}"/>
              </a:ext>
            </a:extLst>
          </p:cNvPr>
          <p:cNvSpPr txBox="1"/>
          <p:nvPr/>
        </p:nvSpPr>
        <p:spPr>
          <a:xfrm>
            <a:off x="2989737" y="777482"/>
            <a:ext cx="755335" cy="276999"/>
          </a:xfrm>
          <a:prstGeom prst="rect">
            <a:avLst/>
          </a:prstGeom>
          <a:noFill/>
        </p:spPr>
        <p:txBody>
          <a:bodyPr wrap="none" rtlCol="0">
            <a:spAutoFit/>
          </a:bodyPr>
          <a:lstStyle/>
          <a:p>
            <a:r>
              <a:rPr lang="fr-FR" sz="1200" b="1" dirty="0">
                <a:solidFill>
                  <a:schemeClr val="bg1"/>
                </a:solidFill>
              </a:rPr>
              <a:t>Octobre</a:t>
            </a:r>
          </a:p>
        </p:txBody>
      </p:sp>
      <p:sp>
        <p:nvSpPr>
          <p:cNvPr id="11" name="ZoneTexte 10">
            <a:extLst>
              <a:ext uri="{FF2B5EF4-FFF2-40B4-BE49-F238E27FC236}">
                <a16:creationId xmlns:a16="http://schemas.microsoft.com/office/drawing/2014/main" id="{518B563D-266E-B3A2-9531-AA77E96D7914}"/>
              </a:ext>
            </a:extLst>
          </p:cNvPr>
          <p:cNvSpPr txBox="1"/>
          <p:nvPr/>
        </p:nvSpPr>
        <p:spPr>
          <a:xfrm>
            <a:off x="4125920" y="763972"/>
            <a:ext cx="909223" cy="276999"/>
          </a:xfrm>
          <a:prstGeom prst="rect">
            <a:avLst/>
          </a:prstGeom>
          <a:noFill/>
        </p:spPr>
        <p:txBody>
          <a:bodyPr wrap="none" rtlCol="0">
            <a:spAutoFit/>
          </a:bodyPr>
          <a:lstStyle/>
          <a:p>
            <a:r>
              <a:rPr lang="fr-FR" sz="1200" b="1" dirty="0">
                <a:solidFill>
                  <a:schemeClr val="bg1"/>
                </a:solidFill>
              </a:rPr>
              <a:t>Novembre</a:t>
            </a:r>
          </a:p>
        </p:txBody>
      </p:sp>
      <p:sp>
        <p:nvSpPr>
          <p:cNvPr id="12" name="ZoneTexte 11">
            <a:extLst>
              <a:ext uri="{FF2B5EF4-FFF2-40B4-BE49-F238E27FC236}">
                <a16:creationId xmlns:a16="http://schemas.microsoft.com/office/drawing/2014/main" id="{C7995F27-FC20-EF88-1A70-C339F7E38C18}"/>
              </a:ext>
            </a:extLst>
          </p:cNvPr>
          <p:cNvSpPr txBox="1"/>
          <p:nvPr/>
        </p:nvSpPr>
        <p:spPr>
          <a:xfrm>
            <a:off x="5465020" y="763686"/>
            <a:ext cx="893193" cy="276999"/>
          </a:xfrm>
          <a:prstGeom prst="rect">
            <a:avLst/>
          </a:prstGeom>
          <a:noFill/>
        </p:spPr>
        <p:txBody>
          <a:bodyPr wrap="none" rtlCol="0">
            <a:spAutoFit/>
          </a:bodyPr>
          <a:lstStyle/>
          <a:p>
            <a:r>
              <a:rPr lang="fr-FR" sz="1200" b="1" dirty="0">
                <a:solidFill>
                  <a:schemeClr val="bg1"/>
                </a:solidFill>
              </a:rPr>
              <a:t>Décembre</a:t>
            </a:r>
          </a:p>
        </p:txBody>
      </p:sp>
      <p:sp>
        <p:nvSpPr>
          <p:cNvPr id="13" name="ZoneTexte 12">
            <a:extLst>
              <a:ext uri="{FF2B5EF4-FFF2-40B4-BE49-F238E27FC236}">
                <a16:creationId xmlns:a16="http://schemas.microsoft.com/office/drawing/2014/main" id="{7788443D-F840-2A8F-6BCC-EA2C765CCB0F}"/>
              </a:ext>
            </a:extLst>
          </p:cNvPr>
          <p:cNvSpPr txBox="1"/>
          <p:nvPr/>
        </p:nvSpPr>
        <p:spPr>
          <a:xfrm>
            <a:off x="8059041" y="775352"/>
            <a:ext cx="534121" cy="276999"/>
          </a:xfrm>
          <a:prstGeom prst="rect">
            <a:avLst/>
          </a:prstGeom>
          <a:noFill/>
        </p:spPr>
        <p:txBody>
          <a:bodyPr wrap="none" rtlCol="0">
            <a:spAutoFit/>
          </a:bodyPr>
          <a:lstStyle/>
          <a:p>
            <a:r>
              <a:rPr lang="fr-FR" sz="1200" b="1" dirty="0">
                <a:solidFill>
                  <a:schemeClr val="bg1"/>
                </a:solidFill>
              </a:rPr>
              <a:t>Mars</a:t>
            </a:r>
          </a:p>
        </p:txBody>
      </p:sp>
      <p:sp>
        <p:nvSpPr>
          <p:cNvPr id="18" name="Ellipse 17">
            <a:extLst>
              <a:ext uri="{FF2B5EF4-FFF2-40B4-BE49-F238E27FC236}">
                <a16:creationId xmlns:a16="http://schemas.microsoft.com/office/drawing/2014/main" id="{307C3C7C-8308-0887-DE32-52AA6DE54AA8}"/>
              </a:ext>
            </a:extLst>
          </p:cNvPr>
          <p:cNvSpPr/>
          <p:nvPr/>
        </p:nvSpPr>
        <p:spPr>
          <a:xfrm>
            <a:off x="138112" y="1598804"/>
            <a:ext cx="690051" cy="429702"/>
          </a:xfrm>
          <a:prstGeom prst="ellipse">
            <a:avLst/>
          </a:prstGeom>
          <a:solidFill>
            <a:schemeClr val="accent3">
              <a:lumMod val="60000"/>
              <a:lumOff val="40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500" b="1" dirty="0">
                <a:solidFill>
                  <a:schemeClr val="bg1"/>
                </a:solidFill>
              </a:rPr>
              <a:t>15/06 : Réunion politique publique</a:t>
            </a:r>
            <a:endParaRPr lang="fr-FR" sz="500" dirty="0"/>
          </a:p>
        </p:txBody>
      </p:sp>
      <p:sp>
        <p:nvSpPr>
          <p:cNvPr id="19" name="Ellipse 18">
            <a:extLst>
              <a:ext uri="{FF2B5EF4-FFF2-40B4-BE49-F238E27FC236}">
                <a16:creationId xmlns:a16="http://schemas.microsoft.com/office/drawing/2014/main" id="{11BFB4A6-1F98-97B4-7839-20620775CE73}"/>
              </a:ext>
            </a:extLst>
          </p:cNvPr>
          <p:cNvSpPr/>
          <p:nvPr/>
        </p:nvSpPr>
        <p:spPr>
          <a:xfrm>
            <a:off x="885598" y="1609825"/>
            <a:ext cx="780479" cy="429702"/>
          </a:xfrm>
          <a:prstGeom prst="ellipse">
            <a:avLst/>
          </a:prstGeom>
          <a:solidFill>
            <a:schemeClr val="accent3">
              <a:lumMod val="60000"/>
              <a:lumOff val="40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500" b="1" dirty="0">
                <a:solidFill>
                  <a:schemeClr val="bg1"/>
                </a:solidFill>
              </a:rPr>
              <a:t>Diagnostic de territoire réactualisé</a:t>
            </a:r>
            <a:endParaRPr lang="fr-FR" sz="500" dirty="0"/>
          </a:p>
        </p:txBody>
      </p:sp>
      <p:sp>
        <p:nvSpPr>
          <p:cNvPr id="20" name="Ellipse 19">
            <a:extLst>
              <a:ext uri="{FF2B5EF4-FFF2-40B4-BE49-F238E27FC236}">
                <a16:creationId xmlns:a16="http://schemas.microsoft.com/office/drawing/2014/main" id="{FAD5D850-7E0B-E5A0-200B-81A088CB8E1E}"/>
              </a:ext>
            </a:extLst>
          </p:cNvPr>
          <p:cNvSpPr/>
          <p:nvPr/>
        </p:nvSpPr>
        <p:spPr>
          <a:xfrm>
            <a:off x="1765628" y="1608484"/>
            <a:ext cx="1026144" cy="429702"/>
          </a:xfrm>
          <a:prstGeom prst="ellipse">
            <a:avLst/>
          </a:prstGeom>
          <a:solidFill>
            <a:schemeClr val="accent3">
              <a:lumMod val="60000"/>
              <a:lumOff val="40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500" b="1" dirty="0">
                <a:solidFill>
                  <a:schemeClr val="bg1"/>
                </a:solidFill>
              </a:rPr>
              <a:t>06/09 </a:t>
            </a:r>
            <a:r>
              <a:rPr lang="fr-FR" sz="500" b="1" dirty="0" err="1">
                <a:solidFill>
                  <a:schemeClr val="bg1"/>
                </a:solidFill>
              </a:rPr>
              <a:t>Cotech</a:t>
            </a:r>
            <a:r>
              <a:rPr lang="fr-FR" sz="500" b="1" dirty="0">
                <a:solidFill>
                  <a:schemeClr val="bg1"/>
                </a:solidFill>
              </a:rPr>
              <a:t> : Enjeux</a:t>
            </a:r>
          </a:p>
          <a:p>
            <a:pPr algn="ctr"/>
            <a:r>
              <a:rPr lang="fr-FR" sz="500" b="1" dirty="0">
                <a:solidFill>
                  <a:schemeClr val="bg1"/>
                </a:solidFill>
              </a:rPr>
              <a:t>15/09 : commission PEEJ</a:t>
            </a:r>
          </a:p>
        </p:txBody>
      </p:sp>
      <p:sp>
        <p:nvSpPr>
          <p:cNvPr id="22" name="Ellipse 21">
            <a:extLst>
              <a:ext uri="{FF2B5EF4-FFF2-40B4-BE49-F238E27FC236}">
                <a16:creationId xmlns:a16="http://schemas.microsoft.com/office/drawing/2014/main" id="{81C6DCE9-32CD-3AF1-0BCD-5EA09A21CC5A}"/>
              </a:ext>
            </a:extLst>
          </p:cNvPr>
          <p:cNvSpPr/>
          <p:nvPr/>
        </p:nvSpPr>
        <p:spPr>
          <a:xfrm>
            <a:off x="6851679" y="1631370"/>
            <a:ext cx="1026144" cy="429702"/>
          </a:xfrm>
          <a:prstGeom prst="ellipse">
            <a:avLst/>
          </a:prstGeom>
          <a:solidFill>
            <a:schemeClr val="accent3">
              <a:lumMod val="60000"/>
              <a:lumOff val="40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500" b="1" dirty="0">
                <a:solidFill>
                  <a:schemeClr val="bg1"/>
                </a:solidFill>
              </a:rPr>
              <a:t>Date à définir : </a:t>
            </a:r>
            <a:r>
              <a:rPr lang="fr-FR" sz="500" b="1" dirty="0" err="1">
                <a:solidFill>
                  <a:schemeClr val="bg1"/>
                </a:solidFill>
              </a:rPr>
              <a:t>CoPart</a:t>
            </a:r>
            <a:r>
              <a:rPr lang="fr-FR" sz="500" b="1" dirty="0">
                <a:solidFill>
                  <a:schemeClr val="bg1"/>
                </a:solidFill>
              </a:rPr>
              <a:t> : Construction du plan d’actions (phase 2)</a:t>
            </a:r>
          </a:p>
        </p:txBody>
      </p:sp>
      <p:sp>
        <p:nvSpPr>
          <p:cNvPr id="23" name="Ellipse 22">
            <a:extLst>
              <a:ext uri="{FF2B5EF4-FFF2-40B4-BE49-F238E27FC236}">
                <a16:creationId xmlns:a16="http://schemas.microsoft.com/office/drawing/2014/main" id="{F8103FB4-61C2-C98F-EC68-39F505C14722}"/>
              </a:ext>
            </a:extLst>
          </p:cNvPr>
          <p:cNvSpPr/>
          <p:nvPr/>
        </p:nvSpPr>
        <p:spPr>
          <a:xfrm>
            <a:off x="4085970" y="1608484"/>
            <a:ext cx="1140783" cy="429702"/>
          </a:xfrm>
          <a:prstGeom prst="ellipse">
            <a:avLst/>
          </a:prstGeom>
          <a:solidFill>
            <a:schemeClr val="accent3">
              <a:lumMod val="60000"/>
              <a:lumOff val="40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500" b="1" dirty="0">
                <a:solidFill>
                  <a:schemeClr val="bg1"/>
                </a:solidFill>
              </a:rPr>
              <a:t>Point d’étape et perspectives – Phase 1 : Valorisation des actions/projets</a:t>
            </a:r>
          </a:p>
          <a:p>
            <a:pPr algn="ctr"/>
            <a:endParaRPr lang="fr-FR" sz="500" b="1" dirty="0">
              <a:solidFill>
                <a:schemeClr val="bg1"/>
              </a:solidFill>
            </a:endParaRPr>
          </a:p>
        </p:txBody>
      </p:sp>
      <p:sp>
        <p:nvSpPr>
          <p:cNvPr id="28" name="Ellipse 27">
            <a:extLst>
              <a:ext uri="{FF2B5EF4-FFF2-40B4-BE49-F238E27FC236}">
                <a16:creationId xmlns:a16="http://schemas.microsoft.com/office/drawing/2014/main" id="{6A48FDBA-FDAC-A91A-E41B-BE38DCBE58A3}"/>
              </a:ext>
            </a:extLst>
          </p:cNvPr>
          <p:cNvSpPr/>
          <p:nvPr/>
        </p:nvSpPr>
        <p:spPr>
          <a:xfrm>
            <a:off x="2937588" y="1623142"/>
            <a:ext cx="1026144" cy="429702"/>
          </a:xfrm>
          <a:prstGeom prst="ellipse">
            <a:avLst/>
          </a:prstGeom>
          <a:solidFill>
            <a:schemeClr val="accent3">
              <a:lumMod val="60000"/>
              <a:lumOff val="40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500" b="1" dirty="0">
                <a:solidFill>
                  <a:schemeClr val="bg1"/>
                </a:solidFill>
              </a:rPr>
              <a:t>16/10 </a:t>
            </a:r>
            <a:r>
              <a:rPr lang="fr-FR" sz="500" b="1" dirty="0" err="1">
                <a:solidFill>
                  <a:schemeClr val="bg1"/>
                </a:solidFill>
              </a:rPr>
              <a:t>Cotech</a:t>
            </a:r>
            <a:r>
              <a:rPr lang="fr-FR" sz="500" b="1" dirty="0">
                <a:solidFill>
                  <a:schemeClr val="bg1"/>
                </a:solidFill>
              </a:rPr>
              <a:t> : Gouvernance – méthodo</a:t>
            </a:r>
          </a:p>
          <a:p>
            <a:pPr algn="ctr"/>
            <a:r>
              <a:rPr lang="fr-FR" sz="500" b="1" dirty="0">
                <a:solidFill>
                  <a:schemeClr val="bg1"/>
                </a:solidFill>
              </a:rPr>
              <a:t>19/10 : Bureau communautaire</a:t>
            </a:r>
          </a:p>
        </p:txBody>
      </p:sp>
      <p:sp>
        <p:nvSpPr>
          <p:cNvPr id="29" name="Ellipse 28">
            <a:extLst>
              <a:ext uri="{FF2B5EF4-FFF2-40B4-BE49-F238E27FC236}">
                <a16:creationId xmlns:a16="http://schemas.microsoft.com/office/drawing/2014/main" id="{F9F6AFB4-1F03-96B7-B41C-01C7E099CCA4}"/>
              </a:ext>
            </a:extLst>
          </p:cNvPr>
          <p:cNvSpPr/>
          <p:nvPr/>
        </p:nvSpPr>
        <p:spPr>
          <a:xfrm>
            <a:off x="5346601" y="1542247"/>
            <a:ext cx="1161372" cy="624561"/>
          </a:xfrm>
          <a:prstGeom prst="ellipse">
            <a:avLst/>
          </a:prstGeom>
          <a:solidFill>
            <a:schemeClr val="accent3">
              <a:lumMod val="60000"/>
              <a:lumOff val="40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500" b="1" dirty="0">
                <a:solidFill>
                  <a:schemeClr val="bg1"/>
                </a:solidFill>
              </a:rPr>
              <a:t>7/12 : Copil (bureau communautaire) puis</a:t>
            </a:r>
          </a:p>
          <a:p>
            <a:pPr algn="ctr"/>
            <a:r>
              <a:rPr lang="fr-FR" sz="500" b="1" dirty="0">
                <a:solidFill>
                  <a:schemeClr val="bg1"/>
                </a:solidFill>
              </a:rPr>
              <a:t>14/12 conseil communautaire : </a:t>
            </a:r>
          </a:p>
          <a:p>
            <a:pPr algn="ctr"/>
            <a:r>
              <a:rPr lang="fr-FR" sz="500" b="1" dirty="0">
                <a:solidFill>
                  <a:schemeClr val="bg1"/>
                </a:solidFill>
              </a:rPr>
              <a:t>Enjeux + actions valorisées (phase 1)</a:t>
            </a:r>
          </a:p>
        </p:txBody>
      </p:sp>
      <p:cxnSp>
        <p:nvCxnSpPr>
          <p:cNvPr id="32" name="Connecteur droit 31">
            <a:extLst>
              <a:ext uri="{FF2B5EF4-FFF2-40B4-BE49-F238E27FC236}">
                <a16:creationId xmlns:a16="http://schemas.microsoft.com/office/drawing/2014/main" id="{8A49F038-2AE0-8CC8-6827-96DC632D4665}"/>
              </a:ext>
            </a:extLst>
          </p:cNvPr>
          <p:cNvCxnSpPr/>
          <p:nvPr/>
        </p:nvCxnSpPr>
        <p:spPr>
          <a:xfrm>
            <a:off x="828163" y="913500"/>
            <a:ext cx="0" cy="1822266"/>
          </a:xfrm>
          <a:prstGeom prst="line">
            <a:avLst/>
          </a:prstGeom>
          <a:ln w="19050">
            <a:solidFill>
              <a:schemeClr val="bg1"/>
            </a:solidFill>
            <a:prstDash val="dashDot"/>
          </a:ln>
        </p:spPr>
        <p:style>
          <a:lnRef idx="1">
            <a:schemeClr val="accent1"/>
          </a:lnRef>
          <a:fillRef idx="0">
            <a:schemeClr val="accent1"/>
          </a:fillRef>
          <a:effectRef idx="0">
            <a:schemeClr val="accent1"/>
          </a:effectRef>
          <a:fontRef idx="minor">
            <a:schemeClr val="tx1"/>
          </a:fontRef>
        </p:style>
      </p:cxnSp>
      <p:cxnSp>
        <p:nvCxnSpPr>
          <p:cNvPr id="33" name="Connecteur droit 32">
            <a:extLst>
              <a:ext uri="{FF2B5EF4-FFF2-40B4-BE49-F238E27FC236}">
                <a16:creationId xmlns:a16="http://schemas.microsoft.com/office/drawing/2014/main" id="{44834135-7DB0-8D5C-49C8-E5B8C3D29E7D}"/>
              </a:ext>
            </a:extLst>
          </p:cNvPr>
          <p:cNvCxnSpPr/>
          <p:nvPr/>
        </p:nvCxnSpPr>
        <p:spPr>
          <a:xfrm>
            <a:off x="1735892" y="902185"/>
            <a:ext cx="0" cy="1822266"/>
          </a:xfrm>
          <a:prstGeom prst="line">
            <a:avLst/>
          </a:prstGeom>
          <a:ln w="19050">
            <a:solidFill>
              <a:schemeClr val="bg1"/>
            </a:solidFill>
            <a:prstDash val="dashDot"/>
          </a:ln>
        </p:spPr>
        <p:style>
          <a:lnRef idx="1">
            <a:schemeClr val="accent1"/>
          </a:lnRef>
          <a:fillRef idx="0">
            <a:schemeClr val="accent1"/>
          </a:fillRef>
          <a:effectRef idx="0">
            <a:schemeClr val="accent1"/>
          </a:effectRef>
          <a:fontRef idx="minor">
            <a:schemeClr val="tx1"/>
          </a:fontRef>
        </p:style>
      </p:cxnSp>
      <p:cxnSp>
        <p:nvCxnSpPr>
          <p:cNvPr id="34" name="Connecteur droit 33">
            <a:extLst>
              <a:ext uri="{FF2B5EF4-FFF2-40B4-BE49-F238E27FC236}">
                <a16:creationId xmlns:a16="http://schemas.microsoft.com/office/drawing/2014/main" id="{550DFE94-A1FB-11B1-C543-31FD13EC8FD2}"/>
              </a:ext>
            </a:extLst>
          </p:cNvPr>
          <p:cNvCxnSpPr/>
          <p:nvPr/>
        </p:nvCxnSpPr>
        <p:spPr>
          <a:xfrm>
            <a:off x="2863359" y="902185"/>
            <a:ext cx="0" cy="1822266"/>
          </a:xfrm>
          <a:prstGeom prst="line">
            <a:avLst/>
          </a:prstGeom>
          <a:ln w="19050">
            <a:solidFill>
              <a:schemeClr val="bg1"/>
            </a:solidFill>
            <a:prstDash val="dashDot"/>
          </a:ln>
        </p:spPr>
        <p:style>
          <a:lnRef idx="1">
            <a:schemeClr val="accent1"/>
          </a:lnRef>
          <a:fillRef idx="0">
            <a:schemeClr val="accent1"/>
          </a:fillRef>
          <a:effectRef idx="0">
            <a:schemeClr val="accent1"/>
          </a:effectRef>
          <a:fontRef idx="minor">
            <a:schemeClr val="tx1"/>
          </a:fontRef>
        </p:style>
      </p:cxnSp>
      <p:cxnSp>
        <p:nvCxnSpPr>
          <p:cNvPr id="35" name="Connecteur droit 34">
            <a:extLst>
              <a:ext uri="{FF2B5EF4-FFF2-40B4-BE49-F238E27FC236}">
                <a16:creationId xmlns:a16="http://schemas.microsoft.com/office/drawing/2014/main" id="{B115D2B6-A8FA-E171-44C9-D200C2826387}"/>
              </a:ext>
            </a:extLst>
          </p:cNvPr>
          <p:cNvCxnSpPr/>
          <p:nvPr/>
        </p:nvCxnSpPr>
        <p:spPr>
          <a:xfrm>
            <a:off x="3979813" y="902185"/>
            <a:ext cx="0" cy="1822266"/>
          </a:xfrm>
          <a:prstGeom prst="line">
            <a:avLst/>
          </a:prstGeom>
          <a:ln w="19050">
            <a:solidFill>
              <a:schemeClr val="bg1"/>
            </a:solidFill>
            <a:prstDash val="dashDot"/>
          </a:ln>
        </p:spPr>
        <p:style>
          <a:lnRef idx="1">
            <a:schemeClr val="accent1"/>
          </a:lnRef>
          <a:fillRef idx="0">
            <a:schemeClr val="accent1"/>
          </a:fillRef>
          <a:effectRef idx="0">
            <a:schemeClr val="accent1"/>
          </a:effectRef>
          <a:fontRef idx="minor">
            <a:schemeClr val="tx1"/>
          </a:fontRef>
        </p:style>
      </p:cxnSp>
      <p:cxnSp>
        <p:nvCxnSpPr>
          <p:cNvPr id="36" name="Connecteur droit 35">
            <a:extLst>
              <a:ext uri="{FF2B5EF4-FFF2-40B4-BE49-F238E27FC236}">
                <a16:creationId xmlns:a16="http://schemas.microsoft.com/office/drawing/2014/main" id="{257B0161-5B3F-996D-7E7F-77D78C37F79A}"/>
              </a:ext>
            </a:extLst>
          </p:cNvPr>
          <p:cNvCxnSpPr/>
          <p:nvPr/>
        </p:nvCxnSpPr>
        <p:spPr>
          <a:xfrm>
            <a:off x="5244166" y="902185"/>
            <a:ext cx="0" cy="1822266"/>
          </a:xfrm>
          <a:prstGeom prst="line">
            <a:avLst/>
          </a:prstGeom>
          <a:ln w="19050">
            <a:solidFill>
              <a:schemeClr val="bg1"/>
            </a:solidFill>
            <a:prstDash val="dashDot"/>
          </a:ln>
        </p:spPr>
        <p:style>
          <a:lnRef idx="1">
            <a:schemeClr val="accent1"/>
          </a:lnRef>
          <a:fillRef idx="0">
            <a:schemeClr val="accent1"/>
          </a:fillRef>
          <a:effectRef idx="0">
            <a:schemeClr val="accent1"/>
          </a:effectRef>
          <a:fontRef idx="minor">
            <a:schemeClr val="tx1"/>
          </a:fontRef>
        </p:style>
      </p:cxnSp>
      <p:cxnSp>
        <p:nvCxnSpPr>
          <p:cNvPr id="37" name="Connecteur droit 36">
            <a:extLst>
              <a:ext uri="{FF2B5EF4-FFF2-40B4-BE49-F238E27FC236}">
                <a16:creationId xmlns:a16="http://schemas.microsoft.com/office/drawing/2014/main" id="{7A037493-4DDF-C238-1552-8C537022D6C0}"/>
              </a:ext>
            </a:extLst>
          </p:cNvPr>
          <p:cNvCxnSpPr/>
          <p:nvPr/>
        </p:nvCxnSpPr>
        <p:spPr>
          <a:xfrm>
            <a:off x="6560010" y="902185"/>
            <a:ext cx="0" cy="1822266"/>
          </a:xfrm>
          <a:prstGeom prst="line">
            <a:avLst/>
          </a:prstGeom>
          <a:ln w="19050">
            <a:solidFill>
              <a:schemeClr val="bg1"/>
            </a:solidFill>
            <a:prstDash val="dashDot"/>
          </a:ln>
        </p:spPr>
        <p:style>
          <a:lnRef idx="1">
            <a:schemeClr val="accent1"/>
          </a:lnRef>
          <a:fillRef idx="0">
            <a:schemeClr val="accent1"/>
          </a:fillRef>
          <a:effectRef idx="0">
            <a:schemeClr val="accent1"/>
          </a:effectRef>
          <a:fontRef idx="minor">
            <a:schemeClr val="tx1"/>
          </a:fontRef>
        </p:style>
      </p:cxnSp>
      <p:cxnSp>
        <p:nvCxnSpPr>
          <p:cNvPr id="44" name="Connecteur droit 43">
            <a:extLst>
              <a:ext uri="{FF2B5EF4-FFF2-40B4-BE49-F238E27FC236}">
                <a16:creationId xmlns:a16="http://schemas.microsoft.com/office/drawing/2014/main" id="{DF726376-FEC0-9D8C-CE6F-0101F65D8DB8}"/>
              </a:ext>
            </a:extLst>
          </p:cNvPr>
          <p:cNvCxnSpPr>
            <a:cxnSpLocks/>
          </p:cNvCxnSpPr>
          <p:nvPr/>
        </p:nvCxnSpPr>
        <p:spPr>
          <a:xfrm>
            <a:off x="5796250" y="2106572"/>
            <a:ext cx="98716" cy="269401"/>
          </a:xfrm>
          <a:prstGeom prst="line">
            <a:avLst/>
          </a:prstGeom>
          <a:ln w="12700">
            <a:solidFill>
              <a:schemeClr val="bg1"/>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8" name="Ellipse 47">
            <a:extLst>
              <a:ext uri="{FF2B5EF4-FFF2-40B4-BE49-F238E27FC236}">
                <a16:creationId xmlns:a16="http://schemas.microsoft.com/office/drawing/2014/main" id="{212FC260-02C8-A89E-BD08-F9C14E5AD76D}"/>
              </a:ext>
            </a:extLst>
          </p:cNvPr>
          <p:cNvSpPr/>
          <p:nvPr/>
        </p:nvSpPr>
        <p:spPr>
          <a:xfrm>
            <a:off x="5465020" y="2335630"/>
            <a:ext cx="1014832" cy="290061"/>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500" b="1" dirty="0">
                <a:solidFill>
                  <a:schemeClr val="bg1"/>
                </a:solidFill>
              </a:rPr>
              <a:t>Obligatoire : Financements liés</a:t>
            </a:r>
            <a:endParaRPr lang="fr-FR" sz="500" dirty="0"/>
          </a:p>
        </p:txBody>
      </p:sp>
      <p:sp>
        <p:nvSpPr>
          <p:cNvPr id="5" name="Espace réservé de la date 1">
            <a:extLst>
              <a:ext uri="{FF2B5EF4-FFF2-40B4-BE49-F238E27FC236}">
                <a16:creationId xmlns:a16="http://schemas.microsoft.com/office/drawing/2014/main" id="{A3B8D929-A893-983C-EB74-2E1A117C82B6}"/>
              </a:ext>
            </a:extLst>
          </p:cNvPr>
          <p:cNvSpPr>
            <a:spLocks noGrp="1"/>
          </p:cNvSpPr>
          <p:nvPr>
            <p:ph type="dt" sz="half" idx="10"/>
          </p:nvPr>
        </p:nvSpPr>
        <p:spPr>
          <a:xfrm>
            <a:off x="457200" y="4767264"/>
            <a:ext cx="3322712" cy="273844"/>
          </a:xfrm>
        </p:spPr>
        <p:txBody>
          <a:bodyPr/>
          <a:lstStyle/>
          <a:p>
            <a:r>
              <a:rPr lang="fr-FR" i="1" dirty="0"/>
              <a:t>Bureau communautaire - 19 octobre 2023 </a:t>
            </a:r>
          </a:p>
        </p:txBody>
      </p:sp>
      <p:cxnSp>
        <p:nvCxnSpPr>
          <p:cNvPr id="6" name="Connecteur droit 5">
            <a:extLst>
              <a:ext uri="{FF2B5EF4-FFF2-40B4-BE49-F238E27FC236}">
                <a16:creationId xmlns:a16="http://schemas.microsoft.com/office/drawing/2014/main" id="{2A5A4D45-E118-2E30-494D-98968618700E}"/>
              </a:ext>
            </a:extLst>
          </p:cNvPr>
          <p:cNvCxnSpPr>
            <a:cxnSpLocks/>
          </p:cNvCxnSpPr>
          <p:nvPr/>
        </p:nvCxnSpPr>
        <p:spPr>
          <a:xfrm>
            <a:off x="3851920"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itre 8">
            <a:extLst>
              <a:ext uri="{FF2B5EF4-FFF2-40B4-BE49-F238E27FC236}">
                <a16:creationId xmlns:a16="http://schemas.microsoft.com/office/drawing/2014/main" id="{9E25BCCA-8FA8-040A-822D-026478336898}"/>
              </a:ext>
            </a:extLst>
          </p:cNvPr>
          <p:cNvSpPr txBox="1">
            <a:spLocks/>
          </p:cNvSpPr>
          <p:nvPr/>
        </p:nvSpPr>
        <p:spPr>
          <a:xfrm>
            <a:off x="362857" y="-25301"/>
            <a:ext cx="8545399" cy="552386"/>
          </a:xfrm>
          <a:prstGeom prst="rect">
            <a:avLst/>
          </a:prstGeom>
        </p:spPr>
        <p:txBody>
          <a:bodyPr anchor="t">
            <a:normAutofit fontScale="8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600" b="1" dirty="0">
                <a:solidFill>
                  <a:srgbClr val="F99707"/>
                </a:solidFill>
                <a:latin typeface="Lato" pitchFamily="34" charset="0"/>
                <a:ea typeface="Lato" pitchFamily="34" charset="0"/>
                <a:cs typeface="Lato" pitchFamily="34" charset="0"/>
              </a:rPr>
              <a:t>Education – Enfance jeunesse  </a:t>
            </a:r>
            <a:r>
              <a:rPr lang="fr-FR" sz="1600" b="1" i="1" dirty="0">
                <a:solidFill>
                  <a:srgbClr val="5E3B27"/>
                </a:solidFill>
                <a:latin typeface="Lato" pitchFamily="34" charset="0"/>
                <a:ea typeface="Lato" pitchFamily="34" charset="0"/>
                <a:cs typeface="Lato" pitchFamily="34" charset="0"/>
              </a:rPr>
              <a:t>- Intervention de M</a:t>
            </a:r>
            <a:r>
              <a:rPr lang="fr-FR" sz="1600" b="1" i="1" dirty="0">
                <a:solidFill>
                  <a:schemeClr val="tx2">
                    <a:lumMod val="50000"/>
                  </a:schemeClr>
                </a:solidFill>
                <a:latin typeface="Lato" pitchFamily="34" charset="0"/>
                <a:ea typeface="Lato" pitchFamily="34" charset="0"/>
                <a:cs typeface="Lato" pitchFamily="34" charset="0"/>
              </a:rPr>
              <a:t>adame Marylène PICARD</a:t>
            </a:r>
            <a:endParaRPr lang="fr-FR" sz="1600" b="1" i="1" dirty="0">
              <a:solidFill>
                <a:srgbClr val="5E3B27"/>
              </a:solidFill>
              <a:latin typeface="Lato" pitchFamily="34" charset="0"/>
              <a:ea typeface="Lato" pitchFamily="34" charset="0"/>
              <a:cs typeface="Lato" pitchFamily="34" charset="0"/>
            </a:endParaRPr>
          </a:p>
        </p:txBody>
      </p:sp>
      <p:sp>
        <p:nvSpPr>
          <p:cNvPr id="17" name="Espace réservé du texte 2">
            <a:extLst>
              <a:ext uri="{FF2B5EF4-FFF2-40B4-BE49-F238E27FC236}">
                <a16:creationId xmlns:a16="http://schemas.microsoft.com/office/drawing/2014/main" id="{E11CB69A-21F6-C16A-50B2-7A9B22AF8D11}"/>
              </a:ext>
            </a:extLst>
          </p:cNvPr>
          <p:cNvSpPr txBox="1">
            <a:spLocks/>
          </p:cNvSpPr>
          <p:nvPr/>
        </p:nvSpPr>
        <p:spPr>
          <a:xfrm>
            <a:off x="2972619" y="398723"/>
            <a:ext cx="2373982" cy="631825"/>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sz="2800" b="1" kern="1200">
                <a:solidFill>
                  <a:srgbClr val="F99707"/>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F99707"/>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F99707"/>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F99707"/>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F99707"/>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800" u="sng" dirty="0">
                <a:solidFill>
                  <a:schemeClr val="tx2"/>
                </a:solidFill>
                <a:effectLst>
                  <a:outerShdw blurRad="38100" dist="38100" dir="2700000" algn="tl">
                    <a:srgbClr val="000000">
                      <a:alpha val="43137"/>
                    </a:srgbClr>
                  </a:outerShdw>
                </a:effectLst>
              </a:rPr>
              <a:t>Rétroplanning : </a:t>
            </a:r>
          </a:p>
        </p:txBody>
      </p:sp>
      <p:sp>
        <p:nvSpPr>
          <p:cNvPr id="21" name="Rectangle : coins arrondis 20">
            <a:extLst>
              <a:ext uri="{FF2B5EF4-FFF2-40B4-BE49-F238E27FC236}">
                <a16:creationId xmlns:a16="http://schemas.microsoft.com/office/drawing/2014/main" id="{B16F1454-E806-C22C-14CF-18384752B8ED}"/>
              </a:ext>
            </a:extLst>
          </p:cNvPr>
          <p:cNvSpPr/>
          <p:nvPr/>
        </p:nvSpPr>
        <p:spPr>
          <a:xfrm>
            <a:off x="542925" y="2908425"/>
            <a:ext cx="8050237" cy="1470573"/>
          </a:xfrm>
          <a:prstGeom prst="roundRect">
            <a:avLst/>
          </a:prstGeom>
          <a:ln>
            <a:solidFill>
              <a:schemeClr val="bg1"/>
            </a:solidFill>
          </a:ln>
          <a:effectLst>
            <a:outerShdw blurRad="50800" dist="38100" dir="18900000" algn="bl" rotWithShape="0">
              <a:prstClr val="black">
                <a:alpha val="40000"/>
              </a:prstClr>
            </a:outerShdw>
          </a:effectLst>
        </p:spPr>
        <p:style>
          <a:lnRef idx="2">
            <a:schemeClr val="dk1">
              <a:shade val="15000"/>
            </a:schemeClr>
          </a:lnRef>
          <a:fillRef idx="1">
            <a:schemeClr val="dk1"/>
          </a:fillRef>
          <a:effectRef idx="0">
            <a:schemeClr val="dk1"/>
          </a:effectRef>
          <a:fontRef idx="minor">
            <a:schemeClr val="lt1"/>
          </a:fontRef>
        </p:style>
        <p:txBody>
          <a:bodyPr rtlCol="0" anchor="ctr"/>
          <a:lstStyle/>
          <a:p>
            <a:pPr indent="-542925" algn="just"/>
            <a:r>
              <a:rPr lang="fr-FR" sz="1800" b="0" kern="150" dirty="0">
                <a:solidFill>
                  <a:schemeClr val="bg1"/>
                </a:solidFill>
                <a:latin typeface="Lato" panose="020F0502020204030203" pitchFamily="34" charset="0"/>
                <a:ea typeface="Lato" panose="020F0502020204030203" pitchFamily="34" charset="0"/>
                <a:cs typeface="Lato" panose="020F0502020204030203" pitchFamily="34" charset="0"/>
              </a:rPr>
              <a:t>Pour lancer le travail collaboratif avec les partenaires institutionnels, élus, associations, agents, usagers et/ou habitants, une rencontre sera organisée afin de présenter la démarche, la méthodologie engagée pour construire le plan d’actions et l’articulation entre les dispositifs que sont la Convention Territoriale Globale et le Projet Educatif de Territoire.</a:t>
            </a:r>
          </a:p>
        </p:txBody>
      </p:sp>
    </p:spTree>
    <p:extLst>
      <p:ext uri="{BB962C8B-B14F-4D97-AF65-F5344CB8AC3E}">
        <p14:creationId xmlns:p14="http://schemas.microsoft.com/office/powerpoint/2010/main" val="17558675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contenu 9"/>
          <p:cNvSpPr>
            <a:spLocks noGrp="1"/>
          </p:cNvSpPr>
          <p:nvPr>
            <p:ph idx="1"/>
          </p:nvPr>
        </p:nvSpPr>
        <p:spPr>
          <a:xfrm>
            <a:off x="457200" y="915567"/>
            <a:ext cx="8388881" cy="3851697"/>
          </a:xfrm>
        </p:spPr>
        <p:txBody>
          <a:bodyPr vert="horz" lIns="91440" tIns="45720" rIns="91440" bIns="45720" rtlCol="0" anchor="t">
            <a:normAutofit/>
          </a:bodyPr>
          <a:lstStyle/>
          <a:p>
            <a:pPr marL="0" indent="0" algn="just">
              <a:spcBef>
                <a:spcPts val="0"/>
              </a:spcBef>
              <a:spcAft>
                <a:spcPts val="600"/>
              </a:spcAft>
              <a:buNone/>
              <a:tabLst>
                <a:tab pos="457200" algn="l"/>
              </a:tabLst>
            </a:pPr>
            <a:r>
              <a:rPr lang="fr-FR" sz="2000" b="1" dirty="0">
                <a:solidFill>
                  <a:srgbClr val="F99707"/>
                </a:solidFill>
                <a:latin typeface="Lato" panose="020F0502020204030203" pitchFamily="34" charset="0"/>
                <a:cs typeface="Arial" panose="020B0604020202020204" pitchFamily="34" charset="0"/>
              </a:rPr>
              <a:t>11. Information : Présentation de la stratégie du renouvellement de la Convention Territoriale Globale</a:t>
            </a:r>
          </a:p>
          <a:p>
            <a:pPr marL="0" indent="0" algn="just">
              <a:spcBef>
                <a:spcPts val="0"/>
              </a:spcBef>
              <a:spcAft>
                <a:spcPts val="600"/>
              </a:spcAft>
              <a:buNone/>
              <a:tabLst>
                <a:tab pos="457200" algn="l"/>
              </a:tabLst>
            </a:pPr>
            <a:endParaRPr lang="fr-FR" sz="2000" b="1" dirty="0">
              <a:solidFill>
                <a:srgbClr val="F99707"/>
              </a:solidFill>
              <a:latin typeface="Lato" panose="020F0502020204030203" pitchFamily="34" charset="0"/>
              <a:cs typeface="Arial" panose="020B0604020202020204" pitchFamily="34" charset="0"/>
            </a:endParaRPr>
          </a:p>
          <a:p>
            <a:pPr marL="0" indent="0" algn="just">
              <a:spcBef>
                <a:spcPts val="0"/>
              </a:spcBef>
              <a:spcAft>
                <a:spcPts val="600"/>
              </a:spcAft>
              <a:buNone/>
              <a:tabLst>
                <a:tab pos="457200" algn="l"/>
              </a:tabLst>
            </a:pPr>
            <a:r>
              <a:rPr lang="fr-FR" sz="2000" b="1" dirty="0">
                <a:solidFill>
                  <a:schemeClr val="bg1"/>
                </a:solidFill>
                <a:latin typeface="Lato" panose="020F0502020204030203" pitchFamily="34" charset="0"/>
                <a:cs typeface="Arial" panose="020B0604020202020204" pitchFamily="34" charset="0"/>
              </a:rPr>
              <a:t>Le bureau communautaire est invité à :</a:t>
            </a:r>
          </a:p>
          <a:p>
            <a:pPr algn="just">
              <a:spcBef>
                <a:spcPts val="0"/>
              </a:spcBef>
              <a:spcAft>
                <a:spcPts val="600"/>
              </a:spcAft>
              <a:tabLst>
                <a:tab pos="457200" algn="l"/>
              </a:tabLst>
            </a:pPr>
            <a:r>
              <a:rPr lang="fr-FR" sz="2000" b="1" dirty="0">
                <a:solidFill>
                  <a:schemeClr val="bg1"/>
                </a:solidFill>
                <a:latin typeface="Lato" panose="020F0502020204030203" pitchFamily="34" charset="0"/>
                <a:cs typeface="Arial" panose="020B0604020202020204" pitchFamily="34" charset="0"/>
              </a:rPr>
              <a:t>APPROUVER la démarche engagée pour le renouvellement de la Convention Territoriale Globale et validée par la commission des élus Éducation ;</a:t>
            </a:r>
          </a:p>
          <a:p>
            <a:pPr algn="just">
              <a:spcBef>
                <a:spcPts val="0"/>
              </a:spcBef>
              <a:spcAft>
                <a:spcPts val="600"/>
              </a:spcAft>
              <a:tabLst>
                <a:tab pos="457200" algn="l"/>
              </a:tabLst>
            </a:pPr>
            <a:r>
              <a:rPr lang="fr-FR" sz="2000" b="1" dirty="0">
                <a:solidFill>
                  <a:schemeClr val="bg1"/>
                </a:solidFill>
                <a:latin typeface="Lato" panose="020F0502020204030203" pitchFamily="34" charset="0"/>
                <a:cs typeface="Arial" panose="020B0604020202020204" pitchFamily="34" charset="0"/>
              </a:rPr>
              <a:t>VALIDER la stratégie proposée au travers des trois enjeux, de la gouvernance et du projet de rétroplanning proposés pour le renouvellement de la Convention Territoriale Globale.</a:t>
            </a:r>
          </a:p>
        </p:txBody>
      </p:sp>
      <p:cxnSp>
        <p:nvCxnSpPr>
          <p:cNvPr id="6" name="Connecteur droit 5">
            <a:extLst>
              <a:ext uri="{FF2B5EF4-FFF2-40B4-BE49-F238E27FC236}">
                <a16:creationId xmlns:a16="http://schemas.microsoft.com/office/drawing/2014/main" id="{D02FCFA7-D3AC-4A77-82E3-D7EF5D2B3393}"/>
              </a:ext>
            </a:extLst>
          </p:cNvPr>
          <p:cNvCxnSpPr>
            <a:cxnSpLocks/>
          </p:cNvCxnSpPr>
          <p:nvPr/>
        </p:nvCxnSpPr>
        <p:spPr>
          <a:xfrm>
            <a:off x="3851920"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Espace réservé de la date 1">
            <a:extLst>
              <a:ext uri="{FF2B5EF4-FFF2-40B4-BE49-F238E27FC236}">
                <a16:creationId xmlns:a16="http://schemas.microsoft.com/office/drawing/2014/main" id="{0992E0AA-B545-4228-B64A-17D1753692A3}"/>
              </a:ext>
            </a:extLst>
          </p:cNvPr>
          <p:cNvSpPr>
            <a:spLocks noGrp="1"/>
          </p:cNvSpPr>
          <p:nvPr>
            <p:ph type="dt" sz="half" idx="10"/>
          </p:nvPr>
        </p:nvSpPr>
        <p:spPr/>
        <p:txBody>
          <a:bodyPr/>
          <a:lstStyle/>
          <a:p>
            <a:r>
              <a:rPr lang="fr-FR" i="1"/>
              <a:t>Bureau communautaire - 19 octobre 2023 </a:t>
            </a:r>
            <a:endParaRPr lang="fr-FR" i="1" dirty="0"/>
          </a:p>
        </p:txBody>
      </p:sp>
      <p:sp>
        <p:nvSpPr>
          <p:cNvPr id="3" name="Espace réservé du numéro de diapositive 2">
            <a:extLst>
              <a:ext uri="{FF2B5EF4-FFF2-40B4-BE49-F238E27FC236}">
                <a16:creationId xmlns:a16="http://schemas.microsoft.com/office/drawing/2014/main" id="{E2BED08F-6CE9-4B21-AB60-CE1561A6921E}"/>
              </a:ext>
            </a:extLst>
          </p:cNvPr>
          <p:cNvSpPr>
            <a:spLocks noGrp="1"/>
          </p:cNvSpPr>
          <p:nvPr>
            <p:ph type="sldNum" sz="quarter" idx="12"/>
          </p:nvPr>
        </p:nvSpPr>
        <p:spPr/>
        <p:txBody>
          <a:bodyPr/>
          <a:lstStyle/>
          <a:p>
            <a:fld id="{7DD352F8-E6D5-40A5-90BA-A89BD40754D9}" type="slidenum">
              <a:rPr lang="fr-FR" smtClean="0"/>
              <a:pPr/>
              <a:t>42</a:t>
            </a:fld>
            <a:endParaRPr lang="fr-FR"/>
          </a:p>
        </p:txBody>
      </p:sp>
      <p:sp>
        <p:nvSpPr>
          <p:cNvPr id="4" name="Titre 8">
            <a:extLst>
              <a:ext uri="{FF2B5EF4-FFF2-40B4-BE49-F238E27FC236}">
                <a16:creationId xmlns:a16="http://schemas.microsoft.com/office/drawing/2014/main" id="{A4D75301-AF9A-2274-33B0-EE97886CFF51}"/>
              </a:ext>
            </a:extLst>
          </p:cNvPr>
          <p:cNvSpPr txBox="1">
            <a:spLocks/>
          </p:cNvSpPr>
          <p:nvPr/>
        </p:nvSpPr>
        <p:spPr>
          <a:xfrm>
            <a:off x="457200" y="102392"/>
            <a:ext cx="8311867" cy="767612"/>
          </a:xfrm>
          <a:prstGeom prst="rect">
            <a:avLst/>
          </a:prstGeom>
        </p:spPr>
        <p:txBody>
          <a:bodyPr anchor="t">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700" b="1" dirty="0">
                <a:solidFill>
                  <a:srgbClr val="F99707"/>
                </a:solidFill>
                <a:latin typeface="Lato" pitchFamily="34" charset="0"/>
                <a:ea typeface="Lato" pitchFamily="34" charset="0"/>
                <a:cs typeface="Lato" pitchFamily="34" charset="0"/>
              </a:rPr>
              <a:t>Education – Enfance jeunesse  </a:t>
            </a:r>
            <a:r>
              <a:rPr lang="fr-FR" sz="1867" b="1" i="1" dirty="0">
                <a:solidFill>
                  <a:srgbClr val="5E3B27"/>
                </a:solidFill>
                <a:latin typeface="Lato" pitchFamily="34" charset="0"/>
                <a:ea typeface="Lato" pitchFamily="34" charset="0"/>
                <a:cs typeface="Lato" pitchFamily="34" charset="0"/>
              </a:rPr>
              <a:t>- </a:t>
            </a:r>
            <a:r>
              <a:rPr lang="fr-FR" sz="1400" b="1" i="1" dirty="0">
                <a:solidFill>
                  <a:srgbClr val="5E3B27"/>
                </a:solidFill>
                <a:latin typeface="Lato" pitchFamily="34" charset="0"/>
                <a:ea typeface="Lato" pitchFamily="34" charset="0"/>
                <a:cs typeface="Lato" pitchFamily="34" charset="0"/>
              </a:rPr>
              <a:t>Intervention de M</a:t>
            </a:r>
            <a:r>
              <a:rPr lang="fr-FR" sz="1400" b="1" i="1" dirty="0">
                <a:solidFill>
                  <a:schemeClr val="tx2">
                    <a:lumMod val="50000"/>
                  </a:schemeClr>
                </a:solidFill>
                <a:latin typeface="Lato" pitchFamily="34" charset="0"/>
                <a:ea typeface="Lato" pitchFamily="34" charset="0"/>
                <a:cs typeface="Lato" pitchFamily="34" charset="0"/>
              </a:rPr>
              <a:t>adame Marylène PICARD</a:t>
            </a:r>
            <a:endParaRPr lang="fr-FR" sz="1400" b="1" i="1" dirty="0">
              <a:solidFill>
                <a:srgbClr val="5E3B27"/>
              </a:solidFill>
              <a:latin typeface="Lato" pitchFamily="34" charset="0"/>
              <a:ea typeface="Lato" pitchFamily="34" charset="0"/>
              <a:cs typeface="Lato" pitchFamily="34" charset="0"/>
            </a:endParaRPr>
          </a:p>
        </p:txBody>
      </p:sp>
    </p:spTree>
    <p:extLst>
      <p:ext uri="{BB962C8B-B14F-4D97-AF65-F5344CB8AC3E}">
        <p14:creationId xmlns:p14="http://schemas.microsoft.com/office/powerpoint/2010/main" val="5513451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457200" y="205978"/>
            <a:ext cx="8229600" cy="1069627"/>
          </a:xfrm>
        </p:spPr>
        <p:txBody>
          <a:bodyPr anchor="t">
            <a:normAutofit fontScale="90000"/>
          </a:bodyPr>
          <a:lstStyle/>
          <a:p>
            <a:pPr algn="l"/>
            <a:r>
              <a:rPr lang="fr-FR" b="1" dirty="0">
                <a:solidFill>
                  <a:schemeClr val="bg2"/>
                </a:solidFill>
                <a:latin typeface="Caviar Dreams" pitchFamily="34" charset="0"/>
                <a:cs typeface="Arial" pitchFamily="34" charset="0"/>
              </a:rPr>
              <a:t>Bureau communautaire</a:t>
            </a:r>
            <a:br>
              <a:rPr lang="fr-FR" b="1" dirty="0">
                <a:solidFill>
                  <a:schemeClr val="bg2"/>
                </a:solidFill>
                <a:latin typeface="Caviar Dreams" pitchFamily="34" charset="0"/>
              </a:rPr>
            </a:br>
            <a:br>
              <a:rPr lang="fr-FR" b="1" i="1" dirty="0">
                <a:solidFill>
                  <a:schemeClr val="bg2"/>
                </a:solidFill>
                <a:latin typeface="Lato" pitchFamily="34" charset="0"/>
                <a:ea typeface="Lato" pitchFamily="34" charset="0"/>
                <a:cs typeface="Lato" pitchFamily="34" charset="0"/>
              </a:rPr>
            </a:br>
            <a:endParaRPr lang="fr-FR" b="1" dirty="0">
              <a:solidFill>
                <a:srgbClr val="432918"/>
              </a:solidFill>
              <a:latin typeface="Caviar Dreams" pitchFamily="34" charset="0"/>
            </a:endParaRPr>
          </a:p>
        </p:txBody>
      </p:sp>
      <p:sp>
        <p:nvSpPr>
          <p:cNvPr id="10" name="Espace réservé du contenu 9"/>
          <p:cNvSpPr>
            <a:spLocks noGrp="1"/>
          </p:cNvSpPr>
          <p:nvPr>
            <p:ph idx="1"/>
          </p:nvPr>
        </p:nvSpPr>
        <p:spPr>
          <a:xfrm>
            <a:off x="457200" y="1200150"/>
            <a:ext cx="8229600" cy="3531835"/>
          </a:xfrm>
        </p:spPr>
        <p:txBody>
          <a:bodyPr>
            <a:normAutofit/>
          </a:bodyPr>
          <a:lstStyle/>
          <a:p>
            <a:pPr marL="0" indent="0" algn="ctr">
              <a:buNone/>
            </a:pPr>
            <a:endParaRPr lang="fr-FR" sz="1200" b="1" dirty="0">
              <a:solidFill>
                <a:schemeClr val="tx2"/>
              </a:solidFill>
              <a:latin typeface="Lato" pitchFamily="34" charset="0"/>
              <a:ea typeface="Lato" pitchFamily="34" charset="0"/>
              <a:cs typeface="Lato" pitchFamily="34" charset="0"/>
            </a:endParaRPr>
          </a:p>
          <a:p>
            <a:pPr marL="0" indent="0" algn="ctr">
              <a:buNone/>
            </a:pPr>
            <a:endParaRPr lang="fr-FR" sz="4400" b="1" dirty="0">
              <a:solidFill>
                <a:srgbClr val="EF6905"/>
              </a:solidFill>
              <a:latin typeface="Lato" pitchFamily="34" charset="0"/>
              <a:ea typeface="Lato" pitchFamily="34" charset="0"/>
              <a:cs typeface="Lato" pitchFamily="34" charset="0"/>
            </a:endParaRPr>
          </a:p>
          <a:p>
            <a:pPr marL="0" indent="0" algn="ctr">
              <a:buNone/>
            </a:pPr>
            <a:r>
              <a:rPr lang="fr-FR" sz="4400" b="1" dirty="0">
                <a:solidFill>
                  <a:schemeClr val="tx2"/>
                </a:solidFill>
                <a:latin typeface="Lato" pitchFamily="34" charset="0"/>
                <a:ea typeface="Lato" pitchFamily="34" charset="0"/>
                <a:cs typeface="Lato" pitchFamily="34" charset="0"/>
              </a:rPr>
              <a:t>QUESTIONS DIVERSES</a:t>
            </a:r>
          </a:p>
        </p:txBody>
      </p:sp>
      <p:cxnSp>
        <p:nvCxnSpPr>
          <p:cNvPr id="6" name="Connecteur droit 5">
            <a:extLst>
              <a:ext uri="{FF2B5EF4-FFF2-40B4-BE49-F238E27FC236}">
                <a16:creationId xmlns:a16="http://schemas.microsoft.com/office/drawing/2014/main" id="{1F7A3A2F-E626-496F-9682-6BEE18E95802}"/>
              </a:ext>
            </a:extLst>
          </p:cNvPr>
          <p:cNvCxnSpPr>
            <a:cxnSpLocks/>
          </p:cNvCxnSpPr>
          <p:nvPr/>
        </p:nvCxnSpPr>
        <p:spPr>
          <a:xfrm>
            <a:off x="3851920"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Espace réservé de la date 1">
            <a:extLst>
              <a:ext uri="{FF2B5EF4-FFF2-40B4-BE49-F238E27FC236}">
                <a16:creationId xmlns:a16="http://schemas.microsoft.com/office/drawing/2014/main" id="{C9F7CCC2-8A02-4854-B1C1-5450C6A5E43A}"/>
              </a:ext>
            </a:extLst>
          </p:cNvPr>
          <p:cNvSpPr>
            <a:spLocks noGrp="1"/>
          </p:cNvSpPr>
          <p:nvPr>
            <p:ph type="dt" sz="half" idx="10"/>
          </p:nvPr>
        </p:nvSpPr>
        <p:spPr/>
        <p:txBody>
          <a:bodyPr/>
          <a:lstStyle/>
          <a:p>
            <a:r>
              <a:rPr lang="fr-FR" i="1"/>
              <a:t>Bureau communautaire - 19 octobre 2023 </a:t>
            </a:r>
          </a:p>
        </p:txBody>
      </p:sp>
      <p:sp>
        <p:nvSpPr>
          <p:cNvPr id="3" name="Espace réservé du numéro de diapositive 2">
            <a:extLst>
              <a:ext uri="{FF2B5EF4-FFF2-40B4-BE49-F238E27FC236}">
                <a16:creationId xmlns:a16="http://schemas.microsoft.com/office/drawing/2014/main" id="{F33E1522-853D-41DC-A93B-84576F4F9AD9}"/>
              </a:ext>
            </a:extLst>
          </p:cNvPr>
          <p:cNvSpPr>
            <a:spLocks noGrp="1"/>
          </p:cNvSpPr>
          <p:nvPr>
            <p:ph type="sldNum" sz="quarter" idx="12"/>
          </p:nvPr>
        </p:nvSpPr>
        <p:spPr/>
        <p:txBody>
          <a:bodyPr/>
          <a:lstStyle/>
          <a:p>
            <a:fld id="{7DD352F8-E6D5-40A5-90BA-A89BD40754D9}" type="slidenum">
              <a:rPr lang="fr-FR" smtClean="0"/>
              <a:pPr/>
              <a:t>43</a:t>
            </a:fld>
            <a:endParaRPr lang="fr-FR"/>
          </a:p>
        </p:txBody>
      </p:sp>
    </p:spTree>
    <p:extLst>
      <p:ext uri="{BB962C8B-B14F-4D97-AF65-F5344CB8AC3E}">
        <p14:creationId xmlns:p14="http://schemas.microsoft.com/office/powerpoint/2010/main" val="26744345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457200" y="65845"/>
            <a:ext cx="8651304" cy="705705"/>
          </a:xfrm>
        </p:spPr>
        <p:txBody>
          <a:bodyPr anchor="t">
            <a:normAutofit fontScale="90000"/>
          </a:bodyPr>
          <a:lstStyle/>
          <a:p>
            <a:pPr algn="l"/>
            <a:r>
              <a:rPr lang="fr-FR" b="1" dirty="0">
                <a:solidFill>
                  <a:schemeClr val="tx2"/>
                </a:solidFill>
                <a:latin typeface="Caviar Dreams" pitchFamily="34" charset="0"/>
                <a:cs typeface="Arial" pitchFamily="34" charset="0"/>
              </a:rPr>
              <a:t>Questions diverses</a:t>
            </a:r>
            <a:r>
              <a:rPr lang="fr-FR" sz="1600" b="1" dirty="0">
                <a:solidFill>
                  <a:schemeClr val="tx2"/>
                </a:solidFill>
                <a:latin typeface="Caviar Dreams" pitchFamily="34" charset="0"/>
                <a:cs typeface="Arial" pitchFamily="34" charset="0"/>
              </a:rPr>
              <a:t> </a:t>
            </a:r>
            <a:r>
              <a:rPr lang="fr-FR" sz="1600" b="1" dirty="0">
                <a:solidFill>
                  <a:schemeClr val="accent1">
                    <a:lumMod val="50000"/>
                  </a:schemeClr>
                </a:solidFill>
                <a:latin typeface="Caviar Dreams" pitchFamily="34" charset="0"/>
                <a:cs typeface="Arial" pitchFamily="34" charset="0"/>
              </a:rPr>
              <a:t>- </a:t>
            </a:r>
            <a:r>
              <a:rPr lang="fr-FR" sz="1600" b="1" i="1" dirty="0">
                <a:solidFill>
                  <a:schemeClr val="bg2"/>
                </a:solidFill>
                <a:latin typeface="Lato" pitchFamily="34" charset="0"/>
                <a:ea typeface="Lato" pitchFamily="34" charset="0"/>
                <a:cs typeface="Lato" pitchFamily="34" charset="0"/>
              </a:rPr>
              <a:t>Intervention de Monsieur Fabrice MICHELET</a:t>
            </a:r>
            <a:endParaRPr lang="fr-FR" sz="1600" b="1" dirty="0">
              <a:solidFill>
                <a:srgbClr val="432918"/>
              </a:solidFill>
              <a:latin typeface="Caviar Dreams" pitchFamily="34" charset="0"/>
            </a:endParaRPr>
          </a:p>
        </p:txBody>
      </p:sp>
      <p:sp>
        <p:nvSpPr>
          <p:cNvPr id="10" name="Espace réservé du contenu 9"/>
          <p:cNvSpPr>
            <a:spLocks noGrp="1"/>
          </p:cNvSpPr>
          <p:nvPr>
            <p:ph idx="1"/>
          </p:nvPr>
        </p:nvSpPr>
        <p:spPr>
          <a:xfrm>
            <a:off x="457200" y="771550"/>
            <a:ext cx="8507288" cy="3960435"/>
          </a:xfrm>
        </p:spPr>
        <p:txBody>
          <a:bodyPr vert="horz" lIns="91440" tIns="45720" rIns="91440" bIns="45720" rtlCol="0" anchor="t">
            <a:normAutofit/>
          </a:bodyPr>
          <a:lstStyle/>
          <a:p>
            <a:pPr marL="0" indent="0" algn="just">
              <a:spcBef>
                <a:spcPts val="0"/>
              </a:spcBef>
              <a:spcAft>
                <a:spcPts val="600"/>
              </a:spcAft>
              <a:buNone/>
              <a:tabLst>
                <a:tab pos="457200" algn="l"/>
              </a:tabLst>
            </a:pPr>
            <a:r>
              <a:rPr lang="fr-FR" sz="2000" b="1" dirty="0">
                <a:solidFill>
                  <a:schemeClr val="tx2"/>
                </a:solidFill>
                <a:latin typeface="Lato"/>
                <a:cs typeface="Arial"/>
              </a:rPr>
              <a:t>Agenda des réunions</a:t>
            </a:r>
          </a:p>
          <a:p>
            <a:pPr marL="0" indent="0" algn="just">
              <a:spcBef>
                <a:spcPts val="0"/>
              </a:spcBef>
              <a:spcAft>
                <a:spcPts val="600"/>
              </a:spcAft>
              <a:buNone/>
              <a:tabLst>
                <a:tab pos="457200" algn="l"/>
              </a:tabLst>
            </a:pPr>
            <a:endParaRPr lang="fr-FR" sz="2000" b="1" dirty="0">
              <a:solidFill>
                <a:schemeClr val="tx2"/>
              </a:solidFill>
              <a:latin typeface="Lato"/>
              <a:cs typeface="Arial"/>
            </a:endParaRPr>
          </a:p>
          <a:p>
            <a:pPr algn="just">
              <a:spcBef>
                <a:spcPts val="0"/>
              </a:spcBef>
              <a:spcAft>
                <a:spcPts val="600"/>
              </a:spcAft>
              <a:tabLst>
                <a:tab pos="457200" algn="l"/>
              </a:tabLst>
            </a:pPr>
            <a:r>
              <a:rPr lang="fr-FR" sz="2000" dirty="0">
                <a:solidFill>
                  <a:schemeClr val="bg1"/>
                </a:solidFill>
                <a:latin typeface="Lato"/>
                <a:cs typeface="Arial"/>
              </a:rPr>
              <a:t>Jeudi 9 novembre 2023 – Conférence des maires – Salle des fêtes à Sauzé-Vaussais</a:t>
            </a:r>
          </a:p>
          <a:p>
            <a:pPr algn="just">
              <a:spcBef>
                <a:spcPts val="0"/>
              </a:spcBef>
              <a:spcAft>
                <a:spcPts val="600"/>
              </a:spcAft>
              <a:tabLst>
                <a:tab pos="457200" algn="l"/>
              </a:tabLst>
            </a:pPr>
            <a:r>
              <a:rPr lang="fr-FR" sz="2000" dirty="0">
                <a:solidFill>
                  <a:schemeClr val="bg1"/>
                </a:solidFill>
                <a:latin typeface="Lato"/>
                <a:cs typeface="Arial"/>
              </a:rPr>
              <a:t>Jeudi 16 novembre 2023 – Conseil communautaire – Salle des fêtes à Lezay</a:t>
            </a:r>
          </a:p>
          <a:p>
            <a:pPr algn="just">
              <a:spcBef>
                <a:spcPts val="0"/>
              </a:spcBef>
              <a:spcAft>
                <a:spcPts val="600"/>
              </a:spcAft>
              <a:tabLst>
                <a:tab pos="457200" algn="l"/>
              </a:tabLst>
            </a:pPr>
            <a:r>
              <a:rPr lang="fr-FR" sz="2000" dirty="0">
                <a:solidFill>
                  <a:schemeClr val="bg1"/>
                </a:solidFill>
                <a:latin typeface="Lato"/>
                <a:cs typeface="Arial"/>
              </a:rPr>
              <a:t>Jeudi 7 décembre 2023 – Bureau communautaire – Salle de la </a:t>
            </a:r>
            <a:r>
              <a:rPr lang="fr-FR" sz="2000" dirty="0" err="1">
                <a:solidFill>
                  <a:schemeClr val="bg1"/>
                </a:solidFill>
                <a:latin typeface="Lato"/>
                <a:cs typeface="Arial"/>
              </a:rPr>
              <a:t>Béronne</a:t>
            </a:r>
            <a:r>
              <a:rPr lang="fr-FR" sz="2000" dirty="0">
                <a:solidFill>
                  <a:schemeClr val="bg1"/>
                </a:solidFill>
                <a:latin typeface="Lato"/>
                <a:cs typeface="Arial"/>
              </a:rPr>
              <a:t>, Les Arcades à Melle</a:t>
            </a:r>
          </a:p>
          <a:p>
            <a:pPr marL="0" indent="0" algn="just">
              <a:spcBef>
                <a:spcPts val="0"/>
              </a:spcBef>
              <a:spcAft>
                <a:spcPts val="600"/>
              </a:spcAft>
              <a:buNone/>
              <a:tabLst>
                <a:tab pos="457200" algn="l"/>
              </a:tabLst>
            </a:pPr>
            <a:endParaRPr lang="fr-FR" sz="2400" b="1" dirty="0">
              <a:solidFill>
                <a:srgbClr val="F5800B"/>
              </a:solidFill>
              <a:latin typeface="Lato"/>
              <a:cs typeface="Arial"/>
            </a:endParaRPr>
          </a:p>
        </p:txBody>
      </p:sp>
      <p:cxnSp>
        <p:nvCxnSpPr>
          <p:cNvPr id="6" name="Connecteur droit 5">
            <a:extLst>
              <a:ext uri="{FF2B5EF4-FFF2-40B4-BE49-F238E27FC236}">
                <a16:creationId xmlns:a16="http://schemas.microsoft.com/office/drawing/2014/main" id="{E5269895-4388-4D54-91DA-B45B209E5BDA}"/>
              </a:ext>
            </a:extLst>
          </p:cNvPr>
          <p:cNvCxnSpPr>
            <a:cxnSpLocks/>
          </p:cNvCxnSpPr>
          <p:nvPr/>
        </p:nvCxnSpPr>
        <p:spPr>
          <a:xfrm>
            <a:off x="3851920" y="4948014"/>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Espace réservé de la date 1">
            <a:extLst>
              <a:ext uri="{FF2B5EF4-FFF2-40B4-BE49-F238E27FC236}">
                <a16:creationId xmlns:a16="http://schemas.microsoft.com/office/drawing/2014/main" id="{811C7AA3-0433-4F1C-995C-EABE59BE72E3}"/>
              </a:ext>
            </a:extLst>
          </p:cNvPr>
          <p:cNvSpPr>
            <a:spLocks noGrp="1"/>
          </p:cNvSpPr>
          <p:nvPr>
            <p:ph type="dt" sz="half" idx="10"/>
          </p:nvPr>
        </p:nvSpPr>
        <p:spPr/>
        <p:txBody>
          <a:bodyPr/>
          <a:lstStyle/>
          <a:p>
            <a:r>
              <a:rPr lang="fr-FR" i="1"/>
              <a:t>Bureau communautaire - 19 octobre 2023 </a:t>
            </a:r>
            <a:endParaRPr lang="fr-FR" i="1" dirty="0"/>
          </a:p>
        </p:txBody>
      </p:sp>
      <p:sp>
        <p:nvSpPr>
          <p:cNvPr id="3" name="Espace réservé du numéro de diapositive 2">
            <a:extLst>
              <a:ext uri="{FF2B5EF4-FFF2-40B4-BE49-F238E27FC236}">
                <a16:creationId xmlns:a16="http://schemas.microsoft.com/office/drawing/2014/main" id="{2CDBF9AB-99BF-4B15-9AEC-1CC1BF538CE3}"/>
              </a:ext>
            </a:extLst>
          </p:cNvPr>
          <p:cNvSpPr>
            <a:spLocks noGrp="1"/>
          </p:cNvSpPr>
          <p:nvPr>
            <p:ph type="sldNum" sz="quarter" idx="12"/>
          </p:nvPr>
        </p:nvSpPr>
        <p:spPr/>
        <p:txBody>
          <a:bodyPr/>
          <a:lstStyle/>
          <a:p>
            <a:fld id="{7DD352F8-E6D5-40A5-90BA-A89BD40754D9}" type="slidenum">
              <a:rPr lang="fr-FR" smtClean="0"/>
              <a:pPr/>
              <a:t>44</a:t>
            </a:fld>
            <a:endParaRPr lang="fr-FR"/>
          </a:p>
        </p:txBody>
      </p:sp>
    </p:spTree>
    <p:extLst>
      <p:ext uri="{BB962C8B-B14F-4D97-AF65-F5344CB8AC3E}">
        <p14:creationId xmlns:p14="http://schemas.microsoft.com/office/powerpoint/2010/main" val="17813833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5652120" y="3435846"/>
            <a:ext cx="2448272" cy="120032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a:ln>
                  <a:noFill/>
                </a:ln>
                <a:solidFill>
                  <a:srgbClr val="5E3B27"/>
                </a:solidFill>
                <a:effectLst/>
                <a:uLnTx/>
                <a:uFillTx/>
                <a:latin typeface="Lato" pitchFamily="34" charset="0"/>
                <a:ea typeface="Lato" pitchFamily="34" charset="0"/>
                <a:cs typeface="Lato" pitchFamily="34" charset="0"/>
              </a:rPr>
              <a:t>2 place de Strasbourg</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a:ln>
                  <a:noFill/>
                </a:ln>
                <a:solidFill>
                  <a:srgbClr val="5E3B27"/>
                </a:solidFill>
                <a:effectLst/>
                <a:uLnTx/>
                <a:uFillTx/>
                <a:latin typeface="Lato" pitchFamily="34" charset="0"/>
                <a:ea typeface="Lato" pitchFamily="34" charset="0"/>
                <a:cs typeface="Lato" pitchFamily="34" charset="0"/>
              </a:rPr>
              <a:t>79500 MELLE</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a:ln>
                  <a:noFill/>
                </a:ln>
                <a:solidFill>
                  <a:srgbClr val="5E3B27"/>
                </a:solidFill>
                <a:effectLst/>
                <a:uLnTx/>
                <a:uFillTx/>
                <a:latin typeface="Lato" pitchFamily="34" charset="0"/>
                <a:ea typeface="Lato" pitchFamily="34" charset="0"/>
                <a:cs typeface="Lato" pitchFamily="34" charset="0"/>
              </a:rPr>
              <a:t>T 05 49 290 290</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a:ln>
                  <a:noFill/>
                </a:ln>
                <a:solidFill>
                  <a:srgbClr val="5E3B27"/>
                </a:solidFill>
                <a:effectLst/>
                <a:uLnTx/>
                <a:uFillTx/>
                <a:latin typeface="Lato" pitchFamily="34" charset="0"/>
                <a:ea typeface="Lato" pitchFamily="34" charset="0"/>
                <a:cs typeface="Lato" pitchFamily="34" charset="0"/>
              </a:rPr>
              <a:t>accueil@melloisenpoitou.fr</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srgbClr val="FFFFFF"/>
              </a:solidFill>
              <a:effectLst/>
              <a:uLnTx/>
              <a:uFillTx/>
              <a:latin typeface="Lato" pitchFamily="34" charset="0"/>
              <a:ea typeface="Lato" pitchFamily="34" charset="0"/>
              <a:cs typeface="Lato" pitchFamily="34" charset="0"/>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a:ln>
                  <a:noFill/>
                </a:ln>
                <a:solidFill>
                  <a:srgbClr val="CD1719"/>
                </a:solidFill>
                <a:effectLst/>
                <a:uLnTx/>
                <a:uFillTx/>
                <a:latin typeface="Lato" pitchFamily="34" charset="0"/>
                <a:ea typeface="Lato" pitchFamily="34" charset="0"/>
                <a:cs typeface="Lato" pitchFamily="34" charset="0"/>
              </a:rPr>
              <a:t>www.melloisenpoitou.fr</a:t>
            </a:r>
          </a:p>
        </p:txBody>
      </p:sp>
      <p:cxnSp>
        <p:nvCxnSpPr>
          <p:cNvPr id="8" name="Connecteur droit 7"/>
          <p:cNvCxnSpPr/>
          <p:nvPr/>
        </p:nvCxnSpPr>
        <p:spPr>
          <a:xfrm>
            <a:off x="7452320" y="3219822"/>
            <a:ext cx="57606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ZoneTexte 1">
            <a:extLst>
              <a:ext uri="{FF2B5EF4-FFF2-40B4-BE49-F238E27FC236}">
                <a16:creationId xmlns:a16="http://schemas.microsoft.com/office/drawing/2014/main" id="{94B933C5-C61E-4D5A-AD10-4090579A2A5B}"/>
              </a:ext>
            </a:extLst>
          </p:cNvPr>
          <p:cNvSpPr txBox="1"/>
          <p:nvPr/>
        </p:nvSpPr>
        <p:spPr>
          <a:xfrm>
            <a:off x="1698244" y="1563638"/>
            <a:ext cx="5754076" cy="646331"/>
          </a:xfrm>
          <a:prstGeom prst="rect">
            <a:avLst/>
          </a:prstGeom>
          <a:noFill/>
        </p:spPr>
        <p:txBody>
          <a:bodyPr wrap="none" rtlCol="0">
            <a:spAutoFit/>
          </a:bodyPr>
          <a:lstStyle/>
          <a:p>
            <a:pPr marL="343082" marR="0" lvl="0" indent="-343082" algn="ctr" defTabSz="914400" rtl="0" eaLnBrk="1" fontAlgn="auto" latinLnBrk="0" hangingPunct="1">
              <a:lnSpc>
                <a:spcPct val="100000"/>
              </a:lnSpc>
              <a:spcBef>
                <a:spcPts val="500"/>
              </a:spcBef>
              <a:spcAft>
                <a:spcPts val="0"/>
              </a:spcAft>
              <a:buClrTx/>
              <a:buSzPct val="100000"/>
              <a:buFontTx/>
              <a:buNone/>
              <a:tabLst/>
              <a:defRPr/>
            </a:pPr>
            <a:r>
              <a:rPr kumimoji="0" lang="fr-FR" sz="3600" b="0" i="0" u="none" strike="noStrike" kern="1200" cap="none" spc="0" normalizeH="0" baseline="0" noProof="0">
                <a:ln>
                  <a:noFill/>
                </a:ln>
                <a:solidFill>
                  <a:srgbClr val="432918"/>
                </a:solidFill>
                <a:effectLst/>
                <a:uLnTx/>
                <a:uFillTx/>
                <a:latin typeface="Caviar Dreams" panose="020B0402020204020504" pitchFamily="34" charset="0"/>
                <a:ea typeface="Microsoft YaHei" pitchFamily="2"/>
                <a:cs typeface="Arial" pitchFamily="34"/>
              </a:rPr>
              <a:t>Merci pour votre attention</a:t>
            </a:r>
            <a:endParaRPr kumimoji="0" lang="fr-FR" sz="3600" b="0" i="0" u="none" strike="noStrike" kern="1200" cap="none" spc="0" normalizeH="0" baseline="0" noProof="0">
              <a:ln>
                <a:noFill/>
              </a:ln>
              <a:solidFill>
                <a:srgbClr val="FF0000"/>
              </a:solidFill>
              <a:effectLst/>
              <a:uLnTx/>
              <a:uFillTx/>
              <a:latin typeface="Caviar Dreams" panose="020B0402020204020504" pitchFamily="34" charset="0"/>
              <a:ea typeface="Microsoft YaHei" pitchFamily="2"/>
              <a:cs typeface="Mangal" pitchFamily="2"/>
            </a:endParaRPr>
          </a:p>
        </p:txBody>
      </p:sp>
      <p:sp>
        <p:nvSpPr>
          <p:cNvPr id="3" name="Espace réservé de la date 2">
            <a:extLst>
              <a:ext uri="{FF2B5EF4-FFF2-40B4-BE49-F238E27FC236}">
                <a16:creationId xmlns:a16="http://schemas.microsoft.com/office/drawing/2014/main" id="{A37BD78E-EF69-4F80-B0BA-924A2ECFF655}"/>
              </a:ext>
            </a:extLst>
          </p:cNvPr>
          <p:cNvSpPr>
            <a:spLocks noGrp="1"/>
          </p:cNvSpPr>
          <p:nvPr>
            <p:ph type="dt" sz="half" idx="10"/>
          </p:nvPr>
        </p:nvSpPr>
        <p:spPr/>
        <p:txBody>
          <a:bodyPr/>
          <a:lstStyle/>
          <a:p>
            <a:r>
              <a:rPr lang="fr-FR"/>
              <a:t>Bureau communautaire - 19 octobre 2023 </a:t>
            </a:r>
          </a:p>
        </p:txBody>
      </p:sp>
      <p:sp>
        <p:nvSpPr>
          <p:cNvPr id="4" name="Espace réservé du numéro de diapositive 3">
            <a:extLst>
              <a:ext uri="{FF2B5EF4-FFF2-40B4-BE49-F238E27FC236}">
                <a16:creationId xmlns:a16="http://schemas.microsoft.com/office/drawing/2014/main" id="{F0E20B91-1F5B-479F-AB22-26F579DEC2CE}"/>
              </a:ext>
            </a:extLst>
          </p:cNvPr>
          <p:cNvSpPr>
            <a:spLocks noGrp="1"/>
          </p:cNvSpPr>
          <p:nvPr>
            <p:ph type="sldNum" sz="quarter" idx="12"/>
          </p:nvPr>
        </p:nvSpPr>
        <p:spPr/>
        <p:txBody>
          <a:bodyPr/>
          <a:lstStyle/>
          <a:p>
            <a:fld id="{7DD352F8-E6D5-40A5-90BA-A89BD40754D9}" type="slidenum">
              <a:rPr lang="fr-FR" smtClean="0"/>
              <a:pPr/>
              <a:t>45</a:t>
            </a:fld>
            <a:endParaRPr lang="fr-FR"/>
          </a:p>
        </p:txBody>
      </p:sp>
    </p:spTree>
    <p:extLst>
      <p:ext uri="{BB962C8B-B14F-4D97-AF65-F5344CB8AC3E}">
        <p14:creationId xmlns:p14="http://schemas.microsoft.com/office/powerpoint/2010/main" val="932434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457200" y="205978"/>
            <a:ext cx="8229600" cy="1069627"/>
          </a:xfrm>
        </p:spPr>
        <p:txBody>
          <a:bodyPr anchor="t">
            <a:normAutofit fontScale="90000"/>
          </a:bodyPr>
          <a:lstStyle/>
          <a:p>
            <a:pPr algn="l"/>
            <a:r>
              <a:rPr lang="fr-FR" b="1" dirty="0">
                <a:solidFill>
                  <a:schemeClr val="bg2"/>
                </a:solidFill>
                <a:latin typeface="Caviar Dreams" pitchFamily="34" charset="0"/>
                <a:cs typeface="Arial" pitchFamily="34" charset="0"/>
              </a:rPr>
              <a:t>Bureau communautaire</a:t>
            </a:r>
            <a:br>
              <a:rPr lang="fr-FR" b="1" dirty="0">
                <a:solidFill>
                  <a:schemeClr val="bg2"/>
                </a:solidFill>
                <a:latin typeface="Caviar Dreams" pitchFamily="34" charset="0"/>
              </a:rPr>
            </a:br>
            <a:br>
              <a:rPr lang="fr-FR" b="1" i="1" dirty="0">
                <a:solidFill>
                  <a:schemeClr val="bg2"/>
                </a:solidFill>
                <a:latin typeface="Lato" pitchFamily="34" charset="0"/>
                <a:ea typeface="Lato" pitchFamily="34" charset="0"/>
                <a:cs typeface="Lato" pitchFamily="34" charset="0"/>
              </a:rPr>
            </a:br>
            <a:endParaRPr lang="fr-FR" b="1" dirty="0">
              <a:solidFill>
                <a:srgbClr val="432918"/>
              </a:solidFill>
              <a:latin typeface="Caviar Dreams" pitchFamily="34" charset="0"/>
            </a:endParaRPr>
          </a:p>
        </p:txBody>
      </p:sp>
      <p:sp>
        <p:nvSpPr>
          <p:cNvPr id="10" name="Espace réservé du contenu 9"/>
          <p:cNvSpPr>
            <a:spLocks noGrp="1"/>
          </p:cNvSpPr>
          <p:nvPr>
            <p:ph idx="1"/>
          </p:nvPr>
        </p:nvSpPr>
        <p:spPr>
          <a:xfrm>
            <a:off x="457200" y="1200150"/>
            <a:ext cx="8229600" cy="3531835"/>
          </a:xfrm>
        </p:spPr>
        <p:txBody>
          <a:bodyPr>
            <a:normAutofit/>
          </a:bodyPr>
          <a:lstStyle/>
          <a:p>
            <a:pPr marL="0" indent="0" algn="ctr">
              <a:buNone/>
            </a:pPr>
            <a:endParaRPr lang="fr-FR" sz="2400" b="1" dirty="0">
              <a:solidFill>
                <a:schemeClr val="tx2"/>
              </a:solidFill>
              <a:latin typeface="Lato" pitchFamily="34" charset="0"/>
              <a:ea typeface="Lato" pitchFamily="34" charset="0"/>
              <a:cs typeface="Lato" pitchFamily="34" charset="0"/>
            </a:endParaRPr>
          </a:p>
          <a:p>
            <a:pPr marL="0" indent="0" algn="ctr">
              <a:buNone/>
            </a:pPr>
            <a:endParaRPr lang="fr-FR" sz="4400" b="1" dirty="0">
              <a:solidFill>
                <a:schemeClr val="tx2"/>
              </a:solidFill>
              <a:latin typeface="Lato" pitchFamily="34" charset="0"/>
              <a:ea typeface="Lato" pitchFamily="34" charset="0"/>
              <a:cs typeface="Lato" pitchFamily="34" charset="0"/>
            </a:endParaRPr>
          </a:p>
          <a:p>
            <a:pPr marL="0" indent="0" algn="ctr">
              <a:buNone/>
            </a:pPr>
            <a:r>
              <a:rPr lang="fr-FR" sz="4400" b="1" dirty="0">
                <a:solidFill>
                  <a:schemeClr val="tx2"/>
                </a:solidFill>
                <a:latin typeface="Lato" pitchFamily="34" charset="0"/>
                <a:ea typeface="Lato" pitchFamily="34" charset="0"/>
                <a:cs typeface="Lato" pitchFamily="34" charset="0"/>
              </a:rPr>
              <a:t>ATTRACTIVITE ECONOMIQUE ET TOURISTIQUE</a:t>
            </a:r>
            <a:endParaRPr lang="fr-FR" sz="2400" b="1" dirty="0">
              <a:solidFill>
                <a:schemeClr val="tx2"/>
              </a:solidFill>
              <a:latin typeface="Lato" pitchFamily="34" charset="0"/>
              <a:ea typeface="Lato" pitchFamily="34" charset="0"/>
              <a:cs typeface="Lato" pitchFamily="34" charset="0"/>
            </a:endParaRPr>
          </a:p>
        </p:txBody>
      </p:sp>
      <p:sp>
        <p:nvSpPr>
          <p:cNvPr id="2" name="Espace réservé du numéro de diapositive 1">
            <a:extLst>
              <a:ext uri="{FF2B5EF4-FFF2-40B4-BE49-F238E27FC236}">
                <a16:creationId xmlns:a16="http://schemas.microsoft.com/office/drawing/2014/main" id="{10C82A23-9274-4B95-9661-80F59B88F156}"/>
              </a:ext>
            </a:extLst>
          </p:cNvPr>
          <p:cNvSpPr>
            <a:spLocks noGrp="1"/>
          </p:cNvSpPr>
          <p:nvPr>
            <p:ph type="sldNum" sz="quarter" idx="12"/>
          </p:nvPr>
        </p:nvSpPr>
        <p:spPr/>
        <p:txBody>
          <a:bodyPr/>
          <a:lstStyle/>
          <a:p>
            <a:fld id="{7DD352F8-E6D5-40A5-90BA-A89BD40754D9}" type="slidenum">
              <a:rPr lang="fr-FR" smtClean="0"/>
              <a:pPr/>
              <a:t>5</a:t>
            </a:fld>
            <a:endParaRPr lang="fr-FR" dirty="0"/>
          </a:p>
        </p:txBody>
      </p:sp>
      <p:sp>
        <p:nvSpPr>
          <p:cNvPr id="3" name="Espace réservé de la date 2">
            <a:extLst>
              <a:ext uri="{FF2B5EF4-FFF2-40B4-BE49-F238E27FC236}">
                <a16:creationId xmlns:a16="http://schemas.microsoft.com/office/drawing/2014/main" id="{737B0BF4-8992-488E-B6DE-45D133FA2725}"/>
              </a:ext>
            </a:extLst>
          </p:cNvPr>
          <p:cNvSpPr>
            <a:spLocks noGrp="1"/>
          </p:cNvSpPr>
          <p:nvPr>
            <p:ph type="dt" sz="half" idx="10"/>
          </p:nvPr>
        </p:nvSpPr>
        <p:spPr/>
        <p:txBody>
          <a:bodyPr/>
          <a:lstStyle/>
          <a:p>
            <a:r>
              <a:rPr lang="fr-FR" i="1"/>
              <a:t>Bureau communautaire - 19 octobre 2023 </a:t>
            </a:r>
            <a:endParaRPr lang="fr-FR" i="1" dirty="0"/>
          </a:p>
        </p:txBody>
      </p:sp>
      <p:cxnSp>
        <p:nvCxnSpPr>
          <p:cNvPr id="11" name="Connecteur droit 10">
            <a:extLst>
              <a:ext uri="{FF2B5EF4-FFF2-40B4-BE49-F238E27FC236}">
                <a16:creationId xmlns:a16="http://schemas.microsoft.com/office/drawing/2014/main" id="{A4EFB88B-9569-47EB-9214-9456B2BDCBFC}"/>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6899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descr="Une image contenant texte, carte&#10;&#10;Description générée automatiquement">
            <a:extLst>
              <a:ext uri="{FF2B5EF4-FFF2-40B4-BE49-F238E27FC236}">
                <a16:creationId xmlns:a16="http://schemas.microsoft.com/office/drawing/2014/main" id="{1E3A524A-6361-41AB-A0A6-379BE68E896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440" t="7380" r="14174" b="8447"/>
          <a:stretch/>
        </p:blipFill>
        <p:spPr>
          <a:xfrm>
            <a:off x="2421730" y="1450181"/>
            <a:ext cx="4257676" cy="3443287"/>
          </a:xfrm>
          <a:prstGeom prst="rect">
            <a:avLst/>
          </a:prstGeom>
        </p:spPr>
      </p:pic>
      <p:sp>
        <p:nvSpPr>
          <p:cNvPr id="10" name="Ellipse 9">
            <a:extLst>
              <a:ext uri="{FF2B5EF4-FFF2-40B4-BE49-F238E27FC236}">
                <a16:creationId xmlns:a16="http://schemas.microsoft.com/office/drawing/2014/main" id="{BF1DBEBC-0D53-AA3A-5FED-C107FE9DF76B}"/>
              </a:ext>
            </a:extLst>
          </p:cNvPr>
          <p:cNvSpPr/>
          <p:nvPr/>
        </p:nvSpPr>
        <p:spPr>
          <a:xfrm>
            <a:off x="4166789" y="2512722"/>
            <a:ext cx="217763" cy="21602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llipse 2">
            <a:extLst>
              <a:ext uri="{FF2B5EF4-FFF2-40B4-BE49-F238E27FC236}">
                <a16:creationId xmlns:a16="http://schemas.microsoft.com/office/drawing/2014/main" id="{0B89BAFD-1D0B-7DA8-FEAD-8F24582147D3}"/>
              </a:ext>
            </a:extLst>
          </p:cNvPr>
          <p:cNvSpPr/>
          <p:nvPr/>
        </p:nvSpPr>
        <p:spPr>
          <a:xfrm>
            <a:off x="5571220" y="3510375"/>
            <a:ext cx="72008" cy="7199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5" name="Connecteur droit 14">
            <a:extLst>
              <a:ext uri="{FF2B5EF4-FFF2-40B4-BE49-F238E27FC236}">
                <a16:creationId xmlns:a16="http://schemas.microsoft.com/office/drawing/2014/main" id="{A0EBF73A-E526-E486-575B-6C815E90C393}"/>
              </a:ext>
            </a:extLst>
          </p:cNvPr>
          <p:cNvCxnSpPr>
            <a:cxnSpLocks/>
          </p:cNvCxnSpPr>
          <p:nvPr/>
        </p:nvCxnSpPr>
        <p:spPr>
          <a:xfrm flipH="1">
            <a:off x="4141691" y="4948014"/>
            <a:ext cx="3670669"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5" name="Titre 8">
            <a:extLst>
              <a:ext uri="{FF2B5EF4-FFF2-40B4-BE49-F238E27FC236}">
                <a16:creationId xmlns:a16="http://schemas.microsoft.com/office/drawing/2014/main" id="{BD26C8B9-F465-E1DC-EB18-FDF4C9BC4B61}"/>
              </a:ext>
            </a:extLst>
          </p:cNvPr>
          <p:cNvSpPr txBox="1">
            <a:spLocks/>
          </p:cNvSpPr>
          <p:nvPr/>
        </p:nvSpPr>
        <p:spPr>
          <a:xfrm>
            <a:off x="199249" y="1063657"/>
            <a:ext cx="2751120" cy="1069627"/>
          </a:xfrm>
          <a:prstGeom prst="rect">
            <a:avLst/>
          </a:prstGeom>
        </p:spPr>
        <p:txBody>
          <a:bodyPr vert="horz" lIns="91440" tIns="45720" rIns="91440" bIns="45720" rtlCol="0" anchor="t">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b="1" dirty="0">
                <a:solidFill>
                  <a:schemeClr val="bg2"/>
                </a:solidFill>
                <a:latin typeface="Caviar Dreams" pitchFamily="34" charset="0"/>
              </a:rPr>
              <a:t>7 ateliers-relais</a:t>
            </a:r>
            <a:br>
              <a:rPr lang="fr-FR" sz="2400" b="1" dirty="0">
                <a:solidFill>
                  <a:schemeClr val="bg2"/>
                </a:solidFill>
                <a:latin typeface="Caviar Dreams" pitchFamily="34" charset="0"/>
              </a:rPr>
            </a:br>
            <a:br>
              <a:rPr lang="fr-FR" sz="2400" b="1" i="1" dirty="0">
                <a:solidFill>
                  <a:schemeClr val="bg2"/>
                </a:solidFill>
                <a:latin typeface="Lato" pitchFamily="34" charset="0"/>
                <a:ea typeface="Lato" pitchFamily="34" charset="0"/>
                <a:cs typeface="Lato" pitchFamily="34" charset="0"/>
              </a:rPr>
            </a:br>
            <a:endParaRPr lang="fr-FR" sz="2400" b="1" dirty="0">
              <a:solidFill>
                <a:srgbClr val="432918"/>
              </a:solidFill>
              <a:latin typeface="Caviar Dreams" pitchFamily="34" charset="0"/>
            </a:endParaRPr>
          </a:p>
        </p:txBody>
      </p:sp>
      <p:sp>
        <p:nvSpPr>
          <p:cNvPr id="6" name="ZoneTexte 5">
            <a:extLst>
              <a:ext uri="{FF2B5EF4-FFF2-40B4-BE49-F238E27FC236}">
                <a16:creationId xmlns:a16="http://schemas.microsoft.com/office/drawing/2014/main" id="{ED2C88A8-09C6-9A0B-8A9A-636E1C761073}"/>
              </a:ext>
            </a:extLst>
          </p:cNvPr>
          <p:cNvSpPr txBox="1"/>
          <p:nvPr/>
        </p:nvSpPr>
        <p:spPr>
          <a:xfrm>
            <a:off x="251520" y="4731990"/>
            <a:ext cx="3312368" cy="276999"/>
          </a:xfrm>
          <a:prstGeom prst="rect">
            <a:avLst/>
          </a:prstGeom>
          <a:noFill/>
        </p:spPr>
        <p:txBody>
          <a:bodyPr wrap="square" rtlCol="0">
            <a:spAutoFit/>
          </a:bodyPr>
          <a:lstStyle/>
          <a:p>
            <a:r>
              <a:rPr lang="fr-FR" sz="1200" i="1" dirty="0">
                <a:solidFill>
                  <a:schemeClr val="tx2"/>
                </a:solidFill>
                <a:latin typeface="Lato" pitchFamily="34" charset="0"/>
                <a:ea typeface="Lato" pitchFamily="34" charset="0"/>
                <a:cs typeface="Lato" pitchFamily="34" charset="0"/>
              </a:rPr>
              <a:t>Bureau communautaire – 19 octobre 2023</a:t>
            </a:r>
          </a:p>
        </p:txBody>
      </p:sp>
      <p:sp>
        <p:nvSpPr>
          <p:cNvPr id="7" name="Ellipse 6">
            <a:extLst>
              <a:ext uri="{FF2B5EF4-FFF2-40B4-BE49-F238E27FC236}">
                <a16:creationId xmlns:a16="http://schemas.microsoft.com/office/drawing/2014/main" id="{B2AEEE65-63A4-6F06-3FED-781419744ED3}"/>
              </a:ext>
            </a:extLst>
          </p:cNvPr>
          <p:cNvSpPr/>
          <p:nvPr/>
        </p:nvSpPr>
        <p:spPr>
          <a:xfrm>
            <a:off x="3676957" y="3301268"/>
            <a:ext cx="217763" cy="21602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Image 13">
            <a:extLst>
              <a:ext uri="{FF2B5EF4-FFF2-40B4-BE49-F238E27FC236}">
                <a16:creationId xmlns:a16="http://schemas.microsoft.com/office/drawing/2014/main" id="{776ED3ED-211D-BB01-5C82-941AA71A5738}"/>
              </a:ext>
            </a:extLst>
          </p:cNvPr>
          <p:cNvPicPr>
            <a:picLocks noChangeAspect="1"/>
          </p:cNvPicPr>
          <p:nvPr/>
        </p:nvPicPr>
        <p:blipFill>
          <a:blip r:embed="rId4"/>
          <a:stretch>
            <a:fillRect/>
          </a:stretch>
        </p:blipFill>
        <p:spPr>
          <a:xfrm>
            <a:off x="160526" y="3176237"/>
            <a:ext cx="1718033" cy="1288525"/>
          </a:xfrm>
          <a:prstGeom prst="rect">
            <a:avLst/>
          </a:prstGeom>
        </p:spPr>
      </p:pic>
      <p:pic>
        <p:nvPicPr>
          <p:cNvPr id="18" name="Image 17">
            <a:extLst>
              <a:ext uri="{FF2B5EF4-FFF2-40B4-BE49-F238E27FC236}">
                <a16:creationId xmlns:a16="http://schemas.microsoft.com/office/drawing/2014/main" id="{E2F6AB62-F5EC-27FD-FE4D-6B2D2CF8F94D}"/>
              </a:ext>
            </a:extLst>
          </p:cNvPr>
          <p:cNvPicPr>
            <a:picLocks noChangeAspect="1"/>
          </p:cNvPicPr>
          <p:nvPr/>
        </p:nvPicPr>
        <p:blipFill>
          <a:blip r:embed="rId5"/>
          <a:stretch>
            <a:fillRect/>
          </a:stretch>
        </p:blipFill>
        <p:spPr>
          <a:xfrm>
            <a:off x="7105307" y="2765569"/>
            <a:ext cx="1926602" cy="1444952"/>
          </a:xfrm>
          <a:prstGeom prst="rect">
            <a:avLst/>
          </a:prstGeom>
        </p:spPr>
      </p:pic>
      <p:pic>
        <p:nvPicPr>
          <p:cNvPr id="20" name="Image 19">
            <a:extLst>
              <a:ext uri="{FF2B5EF4-FFF2-40B4-BE49-F238E27FC236}">
                <a16:creationId xmlns:a16="http://schemas.microsoft.com/office/drawing/2014/main" id="{8D291C1F-498C-AD3D-6F8F-7F6B43BC5212}"/>
              </a:ext>
            </a:extLst>
          </p:cNvPr>
          <p:cNvPicPr>
            <a:picLocks noChangeAspect="1"/>
          </p:cNvPicPr>
          <p:nvPr/>
        </p:nvPicPr>
        <p:blipFill>
          <a:blip r:embed="rId6"/>
          <a:stretch>
            <a:fillRect/>
          </a:stretch>
        </p:blipFill>
        <p:spPr>
          <a:xfrm>
            <a:off x="7180608" y="972592"/>
            <a:ext cx="1669008" cy="1251756"/>
          </a:xfrm>
          <a:prstGeom prst="rect">
            <a:avLst/>
          </a:prstGeom>
        </p:spPr>
      </p:pic>
      <p:sp>
        <p:nvSpPr>
          <p:cNvPr id="12" name="ZoneTexte 11">
            <a:extLst>
              <a:ext uri="{FF2B5EF4-FFF2-40B4-BE49-F238E27FC236}">
                <a16:creationId xmlns:a16="http://schemas.microsoft.com/office/drawing/2014/main" id="{29A5474C-27C4-D072-A859-72D4C008BBEA}"/>
              </a:ext>
            </a:extLst>
          </p:cNvPr>
          <p:cNvSpPr txBox="1"/>
          <p:nvPr/>
        </p:nvSpPr>
        <p:spPr>
          <a:xfrm>
            <a:off x="5977025" y="2144874"/>
            <a:ext cx="3342916" cy="677108"/>
          </a:xfrm>
          <a:prstGeom prst="rect">
            <a:avLst/>
          </a:prstGeom>
          <a:noFill/>
        </p:spPr>
        <p:txBody>
          <a:bodyPr wrap="square" rtlCol="0">
            <a:spAutoFit/>
          </a:bodyPr>
          <a:lstStyle/>
          <a:p>
            <a:r>
              <a:rPr lang="fr-FR" sz="1200" b="1" dirty="0">
                <a:solidFill>
                  <a:srgbClr val="B51E1E"/>
                </a:solidFill>
                <a:latin typeface="Lato" pitchFamily="34" charset="0"/>
                <a:ea typeface="Lato" pitchFamily="34" charset="0"/>
                <a:cs typeface="Lato" pitchFamily="34" charset="0"/>
              </a:rPr>
              <a:t>Melle :</a:t>
            </a:r>
            <a:r>
              <a:rPr lang="fr-FR" sz="1200" dirty="0">
                <a:solidFill>
                  <a:srgbClr val="B51E1E"/>
                </a:solidFill>
                <a:latin typeface="Lato" pitchFamily="34" charset="0"/>
                <a:ea typeface="Lato" pitchFamily="34" charset="0"/>
                <a:cs typeface="Lato" pitchFamily="34" charset="0"/>
              </a:rPr>
              <a:t> </a:t>
            </a:r>
            <a:r>
              <a:rPr lang="fr-FR" sz="1400" b="1" dirty="0">
                <a:solidFill>
                  <a:schemeClr val="bg1"/>
                </a:solidFill>
                <a:latin typeface="Lato" pitchFamily="34" charset="0"/>
                <a:ea typeface="Lato" pitchFamily="34" charset="0"/>
                <a:cs typeface="Lato" pitchFamily="34" charset="0"/>
              </a:rPr>
              <a:t>3</a:t>
            </a:r>
            <a:r>
              <a:rPr lang="fr-FR" sz="1200" dirty="0">
                <a:solidFill>
                  <a:schemeClr val="bg1"/>
                </a:solidFill>
                <a:latin typeface="Lato" pitchFamily="34" charset="0"/>
                <a:ea typeface="Lato" pitchFamily="34" charset="0"/>
                <a:cs typeface="Lato" pitchFamily="34" charset="0"/>
              </a:rPr>
              <a:t> ateliers de 206m² chacun dont 2 occupés (commerce et stockage) et 1 en cours de signature de bail (armurerie)</a:t>
            </a:r>
          </a:p>
        </p:txBody>
      </p:sp>
      <p:sp>
        <p:nvSpPr>
          <p:cNvPr id="13" name="ZoneTexte 12">
            <a:extLst>
              <a:ext uri="{FF2B5EF4-FFF2-40B4-BE49-F238E27FC236}">
                <a16:creationId xmlns:a16="http://schemas.microsoft.com/office/drawing/2014/main" id="{AEDEF2A0-5841-5758-4D72-08542DB1D0F3}"/>
              </a:ext>
            </a:extLst>
          </p:cNvPr>
          <p:cNvSpPr txBox="1"/>
          <p:nvPr/>
        </p:nvSpPr>
        <p:spPr>
          <a:xfrm>
            <a:off x="0" y="2075265"/>
            <a:ext cx="2690667" cy="861774"/>
          </a:xfrm>
          <a:prstGeom prst="rect">
            <a:avLst/>
          </a:prstGeom>
          <a:noFill/>
        </p:spPr>
        <p:txBody>
          <a:bodyPr wrap="square" rtlCol="0">
            <a:spAutoFit/>
          </a:bodyPr>
          <a:lstStyle/>
          <a:p>
            <a:pPr algn="just"/>
            <a:r>
              <a:rPr lang="fr-FR" sz="1200" b="1" dirty="0">
                <a:solidFill>
                  <a:srgbClr val="B51E1E"/>
                </a:solidFill>
                <a:latin typeface="Lato" pitchFamily="34" charset="0"/>
                <a:ea typeface="Lato" pitchFamily="34" charset="0"/>
                <a:cs typeface="Lato" pitchFamily="34" charset="0"/>
              </a:rPr>
              <a:t>Brioux-sur-Boutonne :</a:t>
            </a:r>
            <a:r>
              <a:rPr lang="fr-FR" sz="1200" dirty="0">
                <a:solidFill>
                  <a:srgbClr val="B51E1E"/>
                </a:solidFill>
                <a:latin typeface="Lato" pitchFamily="34" charset="0"/>
                <a:ea typeface="Lato" pitchFamily="34" charset="0"/>
                <a:cs typeface="Lato" pitchFamily="34" charset="0"/>
              </a:rPr>
              <a:t> </a:t>
            </a:r>
            <a:r>
              <a:rPr lang="fr-FR" sz="1400" b="1" dirty="0">
                <a:solidFill>
                  <a:schemeClr val="bg1"/>
                </a:solidFill>
                <a:latin typeface="Lato" pitchFamily="34" charset="0"/>
                <a:ea typeface="Lato" pitchFamily="34" charset="0"/>
                <a:cs typeface="Lato" pitchFamily="34" charset="0"/>
              </a:rPr>
              <a:t>3</a:t>
            </a:r>
            <a:r>
              <a:rPr lang="fr-FR" sz="1200" dirty="0">
                <a:solidFill>
                  <a:schemeClr val="bg1"/>
                </a:solidFill>
                <a:latin typeface="Lato" pitchFamily="34" charset="0"/>
                <a:ea typeface="Lato" pitchFamily="34" charset="0"/>
                <a:cs typeface="Lato" pitchFamily="34" charset="0"/>
              </a:rPr>
              <a:t> ateliers de 206m² tous occupés (stockage, garage automobile, commerce et atelier de peinture)</a:t>
            </a:r>
          </a:p>
        </p:txBody>
      </p:sp>
      <p:sp>
        <p:nvSpPr>
          <p:cNvPr id="16" name="Rectangle 15">
            <a:extLst>
              <a:ext uri="{FF2B5EF4-FFF2-40B4-BE49-F238E27FC236}">
                <a16:creationId xmlns:a16="http://schemas.microsoft.com/office/drawing/2014/main" id="{0D58092B-FA4E-5270-B63F-72960C6B7142}"/>
              </a:ext>
            </a:extLst>
          </p:cNvPr>
          <p:cNvSpPr/>
          <p:nvPr/>
        </p:nvSpPr>
        <p:spPr>
          <a:xfrm>
            <a:off x="5666269" y="4236243"/>
            <a:ext cx="1429724" cy="698539"/>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2F9F0AEB-6E59-31B0-7E1C-945F0B87E1F4}"/>
              </a:ext>
            </a:extLst>
          </p:cNvPr>
          <p:cNvSpPr/>
          <p:nvPr/>
        </p:nvSpPr>
        <p:spPr>
          <a:xfrm>
            <a:off x="2386012" y="1383369"/>
            <a:ext cx="435770" cy="459719"/>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ZoneTexte 21">
            <a:extLst>
              <a:ext uri="{FF2B5EF4-FFF2-40B4-BE49-F238E27FC236}">
                <a16:creationId xmlns:a16="http://schemas.microsoft.com/office/drawing/2014/main" id="{824B89C1-BDBD-F81E-E417-B2FF9E171806}"/>
              </a:ext>
            </a:extLst>
          </p:cNvPr>
          <p:cNvSpPr txBox="1"/>
          <p:nvPr/>
        </p:nvSpPr>
        <p:spPr>
          <a:xfrm>
            <a:off x="5509543" y="4302351"/>
            <a:ext cx="3342916" cy="492443"/>
          </a:xfrm>
          <a:prstGeom prst="rect">
            <a:avLst/>
          </a:prstGeom>
          <a:solidFill>
            <a:schemeClr val="tx1"/>
          </a:solidFill>
        </p:spPr>
        <p:txBody>
          <a:bodyPr wrap="square" rtlCol="0">
            <a:spAutoFit/>
          </a:bodyPr>
          <a:lstStyle/>
          <a:p>
            <a:pPr algn="just"/>
            <a:r>
              <a:rPr lang="fr-FR" sz="1200" b="1" dirty="0">
                <a:solidFill>
                  <a:srgbClr val="B51E1E"/>
                </a:solidFill>
                <a:latin typeface="Lato" pitchFamily="34" charset="0"/>
                <a:ea typeface="Lato" pitchFamily="34" charset="0"/>
                <a:cs typeface="Lato" pitchFamily="34" charset="0"/>
              </a:rPr>
              <a:t>Sauzé-Vaussais</a:t>
            </a:r>
            <a:r>
              <a:rPr lang="fr-FR" sz="1200" dirty="0">
                <a:solidFill>
                  <a:srgbClr val="B51E1E"/>
                </a:solidFill>
                <a:latin typeface="Lato" pitchFamily="34" charset="0"/>
                <a:ea typeface="Lato" pitchFamily="34" charset="0"/>
                <a:cs typeface="Lato" pitchFamily="34" charset="0"/>
              </a:rPr>
              <a:t> : </a:t>
            </a:r>
            <a:r>
              <a:rPr lang="fr-FR" sz="1400" b="1" dirty="0">
                <a:solidFill>
                  <a:schemeClr val="bg1"/>
                </a:solidFill>
                <a:latin typeface="Lato" pitchFamily="34" charset="0"/>
                <a:ea typeface="Lato" pitchFamily="34" charset="0"/>
                <a:cs typeface="Lato" pitchFamily="34" charset="0"/>
              </a:rPr>
              <a:t>1</a:t>
            </a:r>
            <a:r>
              <a:rPr lang="fr-FR" sz="1200" dirty="0">
                <a:solidFill>
                  <a:schemeClr val="bg1"/>
                </a:solidFill>
                <a:latin typeface="Lato" pitchFamily="34" charset="0"/>
                <a:ea typeface="Lato" pitchFamily="34" charset="0"/>
                <a:cs typeface="Lato" pitchFamily="34" charset="0"/>
              </a:rPr>
              <a:t> atelier de 314m² (bureau et stockage)</a:t>
            </a:r>
          </a:p>
        </p:txBody>
      </p:sp>
      <p:sp>
        <p:nvSpPr>
          <p:cNvPr id="4" name="Espace réservé du numéro de diapositive 3">
            <a:extLst>
              <a:ext uri="{FF2B5EF4-FFF2-40B4-BE49-F238E27FC236}">
                <a16:creationId xmlns:a16="http://schemas.microsoft.com/office/drawing/2014/main" id="{7CDAB76C-6DE6-FC07-A768-942937045C6E}"/>
              </a:ext>
            </a:extLst>
          </p:cNvPr>
          <p:cNvSpPr>
            <a:spLocks noGrp="1"/>
          </p:cNvSpPr>
          <p:nvPr>
            <p:ph type="sldNum" sz="quarter" idx="12"/>
          </p:nvPr>
        </p:nvSpPr>
        <p:spPr/>
        <p:txBody>
          <a:bodyPr/>
          <a:lstStyle/>
          <a:p>
            <a:fld id="{7DD352F8-E6D5-40A5-90BA-A89BD40754D9}" type="slidenum">
              <a:rPr lang="fr-FR" smtClean="0"/>
              <a:pPr/>
              <a:t>6</a:t>
            </a:fld>
            <a:endParaRPr lang="fr-FR"/>
          </a:p>
        </p:txBody>
      </p:sp>
      <p:sp>
        <p:nvSpPr>
          <p:cNvPr id="8" name="Espace réservé du contenu 9">
            <a:extLst>
              <a:ext uri="{FF2B5EF4-FFF2-40B4-BE49-F238E27FC236}">
                <a16:creationId xmlns:a16="http://schemas.microsoft.com/office/drawing/2014/main" id="{DFF1E409-CCA6-A3FD-154D-67A0C0A0C194}"/>
              </a:ext>
            </a:extLst>
          </p:cNvPr>
          <p:cNvSpPr>
            <a:spLocks noGrp="1"/>
          </p:cNvSpPr>
          <p:nvPr>
            <p:ph idx="1"/>
          </p:nvPr>
        </p:nvSpPr>
        <p:spPr>
          <a:xfrm>
            <a:off x="371475" y="671513"/>
            <a:ext cx="8315325" cy="4063624"/>
          </a:xfrm>
        </p:spPr>
        <p:txBody>
          <a:bodyPr vert="horz" lIns="91440" tIns="45720" rIns="91440" bIns="45720" rtlCol="0" anchor="t">
            <a:normAutofit/>
          </a:bodyPr>
          <a:lstStyle/>
          <a:p>
            <a:pPr marL="0" indent="0" algn="just">
              <a:spcBef>
                <a:spcPts val="0"/>
              </a:spcBef>
              <a:spcAft>
                <a:spcPts val="600"/>
              </a:spcAft>
              <a:buNone/>
              <a:tabLst>
                <a:tab pos="457189" algn="l"/>
              </a:tabLst>
            </a:pPr>
            <a:r>
              <a:rPr lang="fr-FR" sz="1800" b="1" dirty="0">
                <a:solidFill>
                  <a:schemeClr val="tx2"/>
                </a:solidFill>
                <a:ea typeface="SimSun;宋体"/>
                <a:cs typeface="Times New Roman" panose="02020603050405020304" pitchFamily="18" charset="0"/>
              </a:rPr>
              <a:t>2. Ateliers Relais - Règlement de fonctionnement et approbation des tarifs</a:t>
            </a:r>
          </a:p>
          <a:p>
            <a:pPr marL="0" indent="0" algn="just">
              <a:spcBef>
                <a:spcPts val="0"/>
              </a:spcBef>
              <a:spcAft>
                <a:spcPts val="600"/>
              </a:spcAft>
              <a:buNone/>
              <a:tabLst>
                <a:tab pos="457189" algn="l"/>
              </a:tabLst>
            </a:pPr>
            <a:endParaRPr lang="fr-FR" sz="2000" b="1" dirty="0">
              <a:solidFill>
                <a:schemeClr val="accent1"/>
              </a:solidFill>
              <a:ea typeface="SimSun;宋体"/>
              <a:cs typeface="Times New Roman" panose="02020603050405020304" pitchFamily="18" charset="0"/>
            </a:endParaRPr>
          </a:p>
        </p:txBody>
      </p:sp>
      <p:sp>
        <p:nvSpPr>
          <p:cNvPr id="11" name="Titre 8">
            <a:extLst>
              <a:ext uri="{FF2B5EF4-FFF2-40B4-BE49-F238E27FC236}">
                <a16:creationId xmlns:a16="http://schemas.microsoft.com/office/drawing/2014/main" id="{0548E946-8FD8-3311-7214-735B4B2DF26D}"/>
              </a:ext>
            </a:extLst>
          </p:cNvPr>
          <p:cNvSpPr>
            <a:spLocks noGrp="1"/>
          </p:cNvSpPr>
          <p:nvPr>
            <p:ph type="title"/>
          </p:nvPr>
        </p:nvSpPr>
        <p:spPr>
          <a:xfrm>
            <a:off x="307648" y="-57150"/>
            <a:ext cx="8728847" cy="777713"/>
          </a:xfrm>
        </p:spPr>
        <p:txBody>
          <a:bodyPr anchor="t">
            <a:normAutofit fontScale="90000"/>
          </a:bodyPr>
          <a:lstStyle/>
          <a:p>
            <a:pPr algn="l"/>
            <a:r>
              <a:rPr lang="fr-FR" sz="4000" b="1" dirty="0">
                <a:solidFill>
                  <a:schemeClr val="tx2"/>
                </a:solidFill>
                <a:latin typeface="Caviar Dreams" pitchFamily="34" charset="0"/>
                <a:cs typeface="Arial" pitchFamily="34" charset="0"/>
              </a:rPr>
              <a:t>Attractivité économique et touristique</a:t>
            </a:r>
            <a:br>
              <a:rPr lang="fr-FR" sz="4000" b="1" dirty="0">
                <a:solidFill>
                  <a:srgbClr val="E44506"/>
                </a:solidFill>
                <a:latin typeface="Caviar Dreams" pitchFamily="34" charset="0"/>
                <a:cs typeface="Arial" pitchFamily="34" charset="0"/>
              </a:rPr>
            </a:br>
            <a:r>
              <a:rPr lang="fr-FR" sz="1600" b="1" dirty="0">
                <a:solidFill>
                  <a:schemeClr val="bg2"/>
                </a:solidFill>
                <a:latin typeface="Caviar Dreams" pitchFamily="34" charset="0"/>
                <a:cs typeface="Arial" pitchFamily="34" charset="0"/>
              </a:rPr>
              <a:t>- </a:t>
            </a:r>
            <a:r>
              <a:rPr lang="fr-FR" sz="1600" b="1" i="1" dirty="0">
                <a:solidFill>
                  <a:schemeClr val="bg2"/>
                </a:solidFill>
                <a:latin typeface="Lato" pitchFamily="34" charset="0"/>
                <a:ea typeface="Lato" pitchFamily="34" charset="0"/>
                <a:cs typeface="Lato" pitchFamily="34" charset="0"/>
              </a:rPr>
              <a:t>Intervention de Monsieur </a:t>
            </a:r>
            <a:r>
              <a:rPr lang="fr-FR" sz="1600" b="1" i="1" dirty="0">
                <a:solidFill>
                  <a:schemeClr val="tx2">
                    <a:lumMod val="50000"/>
                  </a:schemeClr>
                </a:solidFill>
                <a:latin typeface="Lato" pitchFamily="34" charset="0"/>
                <a:ea typeface="Lato" pitchFamily="34" charset="0"/>
                <a:cs typeface="Lato" pitchFamily="34" charset="0"/>
              </a:rPr>
              <a:t>Nicolas RAGOT</a:t>
            </a:r>
            <a:endParaRPr lang="fr-FR" sz="1400" b="1" dirty="0">
              <a:solidFill>
                <a:srgbClr val="432918"/>
              </a:solidFill>
              <a:latin typeface="Caviar Dreams" pitchFamily="34" charset="0"/>
            </a:endParaRPr>
          </a:p>
        </p:txBody>
      </p:sp>
    </p:spTree>
    <p:extLst>
      <p:ext uri="{BB962C8B-B14F-4D97-AF65-F5344CB8AC3E}">
        <p14:creationId xmlns:p14="http://schemas.microsoft.com/office/powerpoint/2010/main" val="4067615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307648" y="0"/>
            <a:ext cx="8728847" cy="777713"/>
          </a:xfrm>
        </p:spPr>
        <p:txBody>
          <a:bodyPr anchor="t">
            <a:normAutofit fontScale="90000"/>
          </a:bodyPr>
          <a:lstStyle/>
          <a:p>
            <a:pPr algn="l"/>
            <a:r>
              <a:rPr lang="fr-FR" sz="4000" b="1" dirty="0">
                <a:solidFill>
                  <a:schemeClr val="tx2"/>
                </a:solidFill>
                <a:latin typeface="Caviar Dreams" pitchFamily="34" charset="0"/>
                <a:cs typeface="Arial" pitchFamily="34" charset="0"/>
              </a:rPr>
              <a:t>Attractivité économique et touristique</a:t>
            </a:r>
            <a:br>
              <a:rPr lang="fr-FR" sz="4000" b="1" dirty="0">
                <a:solidFill>
                  <a:srgbClr val="E44506"/>
                </a:solidFill>
                <a:latin typeface="Caviar Dreams" pitchFamily="34" charset="0"/>
                <a:cs typeface="Arial" pitchFamily="34" charset="0"/>
              </a:rPr>
            </a:br>
            <a:r>
              <a:rPr lang="fr-FR" sz="1600" b="1" dirty="0">
                <a:solidFill>
                  <a:schemeClr val="bg2"/>
                </a:solidFill>
                <a:latin typeface="Caviar Dreams" pitchFamily="34" charset="0"/>
                <a:cs typeface="Arial" pitchFamily="34" charset="0"/>
              </a:rPr>
              <a:t>- </a:t>
            </a:r>
            <a:r>
              <a:rPr lang="fr-FR" sz="1600" b="1" i="1" dirty="0">
                <a:solidFill>
                  <a:schemeClr val="bg2"/>
                </a:solidFill>
                <a:latin typeface="Lato" pitchFamily="34" charset="0"/>
                <a:ea typeface="Lato" pitchFamily="34" charset="0"/>
                <a:cs typeface="Lato" pitchFamily="34" charset="0"/>
              </a:rPr>
              <a:t>Intervention de Monsieur </a:t>
            </a:r>
            <a:r>
              <a:rPr lang="fr-FR" sz="1600" b="1" i="1" dirty="0">
                <a:solidFill>
                  <a:schemeClr val="tx2">
                    <a:lumMod val="50000"/>
                  </a:schemeClr>
                </a:solidFill>
                <a:latin typeface="Lato" pitchFamily="34" charset="0"/>
                <a:ea typeface="Lato" pitchFamily="34" charset="0"/>
                <a:cs typeface="Lato" pitchFamily="34" charset="0"/>
              </a:rPr>
              <a:t>Nicolas RAGOT</a:t>
            </a:r>
            <a:endParaRPr lang="fr-FR" sz="1400" b="1" dirty="0">
              <a:solidFill>
                <a:srgbClr val="432918"/>
              </a:solidFill>
              <a:latin typeface="Caviar Dreams" pitchFamily="34" charset="0"/>
            </a:endParaRPr>
          </a:p>
        </p:txBody>
      </p:sp>
      <p:sp>
        <p:nvSpPr>
          <p:cNvPr id="10" name="Espace réservé du contenu 9"/>
          <p:cNvSpPr>
            <a:spLocks noGrp="1"/>
          </p:cNvSpPr>
          <p:nvPr>
            <p:ph idx="1"/>
          </p:nvPr>
        </p:nvSpPr>
        <p:spPr>
          <a:xfrm>
            <a:off x="450056" y="712035"/>
            <a:ext cx="8315325" cy="4142886"/>
          </a:xfrm>
        </p:spPr>
        <p:txBody>
          <a:bodyPr vert="horz" lIns="91440" tIns="45720" rIns="91440" bIns="45720" rtlCol="0" anchor="t">
            <a:normAutofit fontScale="92500" lnSpcReduction="20000"/>
          </a:bodyPr>
          <a:lstStyle/>
          <a:p>
            <a:pPr marL="0" indent="0">
              <a:lnSpc>
                <a:spcPct val="150000"/>
              </a:lnSpc>
              <a:spcBef>
                <a:spcPts val="0"/>
              </a:spcBef>
              <a:spcAft>
                <a:spcPts val="600"/>
              </a:spcAft>
              <a:buNone/>
              <a:tabLst>
                <a:tab pos="457189" algn="l"/>
              </a:tabLst>
            </a:pPr>
            <a:r>
              <a:rPr lang="fr-FR" sz="1800" b="1" dirty="0">
                <a:solidFill>
                  <a:schemeClr val="tx2"/>
                </a:solidFill>
                <a:ea typeface="SimSun;宋体"/>
                <a:cs typeface="Times New Roman" panose="02020603050405020304" pitchFamily="18" charset="0"/>
              </a:rPr>
              <a:t>2. Ateliers Relais - Règlement de fonctionnement et approbation des tarifs</a:t>
            </a:r>
            <a:endParaRPr lang="fr-FR" sz="2400" b="1" dirty="0">
              <a:solidFill>
                <a:schemeClr val="tx2"/>
              </a:solidFill>
              <a:latin typeface="Caviar Dreams" pitchFamily="34" charset="0"/>
              <a:ea typeface="SimSun;宋体"/>
              <a:cs typeface="Times New Roman" panose="02020603050405020304" pitchFamily="18" charset="0"/>
            </a:endParaRPr>
          </a:p>
          <a:p>
            <a:pPr marL="0" indent="0">
              <a:lnSpc>
                <a:spcPct val="150000"/>
              </a:lnSpc>
              <a:spcBef>
                <a:spcPts val="0"/>
              </a:spcBef>
              <a:spcAft>
                <a:spcPts val="600"/>
              </a:spcAft>
              <a:buNone/>
              <a:tabLst>
                <a:tab pos="457189" algn="l"/>
              </a:tabLst>
            </a:pPr>
            <a:r>
              <a:rPr lang="fr-FR" sz="2400" b="1" dirty="0">
                <a:solidFill>
                  <a:schemeClr val="bg2"/>
                </a:solidFill>
                <a:effectLst>
                  <a:outerShdw blurRad="38100" dist="38100" dir="2700000" algn="tl">
                    <a:srgbClr val="000000">
                      <a:alpha val="43137"/>
                    </a:srgbClr>
                  </a:outerShdw>
                </a:effectLst>
                <a:latin typeface="Caviar Dreams" pitchFamily="34" charset="0"/>
              </a:rPr>
              <a:t>Proposition de règlement</a:t>
            </a:r>
            <a:br>
              <a:rPr lang="fr-FR" sz="1600" b="1" dirty="0">
                <a:solidFill>
                  <a:schemeClr val="bg2"/>
                </a:solidFill>
                <a:latin typeface="Caviar Dreams" pitchFamily="34" charset="0"/>
              </a:rPr>
            </a:br>
            <a:r>
              <a:rPr lang="fr-FR" sz="1700" b="1" dirty="0">
                <a:solidFill>
                  <a:schemeClr val="bg2"/>
                </a:solidFill>
              </a:rPr>
              <a:t>- </a:t>
            </a:r>
            <a:r>
              <a:rPr lang="fr-FR" sz="1700" dirty="0">
                <a:solidFill>
                  <a:schemeClr val="bg1"/>
                </a:solidFill>
                <a:effectLst>
                  <a:outerShdw blurRad="38100" dist="38100" dir="2700000" algn="tl">
                    <a:srgbClr val="000000">
                      <a:alpha val="43137"/>
                    </a:srgbClr>
                  </a:outerShdw>
                </a:effectLst>
                <a:ea typeface="Lato" pitchFamily="34" charset="0"/>
                <a:cs typeface="Lato" pitchFamily="34" charset="0"/>
              </a:rPr>
              <a:t>Durée maximale d’occupation de 3 ans </a:t>
            </a:r>
            <a:r>
              <a:rPr lang="fr-FR" sz="1700" dirty="0">
                <a:solidFill>
                  <a:schemeClr val="bg1"/>
                </a:solidFill>
                <a:ea typeface="Lato" pitchFamily="34" charset="0"/>
                <a:cs typeface="Lato" pitchFamily="34" charset="0"/>
              </a:rPr>
              <a:t>(bail commercial dérogatoire)</a:t>
            </a:r>
            <a:br>
              <a:rPr lang="fr-FR" sz="1700" dirty="0">
                <a:solidFill>
                  <a:schemeClr val="bg1"/>
                </a:solidFill>
                <a:ea typeface="Lato" pitchFamily="34" charset="0"/>
                <a:cs typeface="Lato" pitchFamily="34" charset="0"/>
              </a:rPr>
            </a:br>
            <a:r>
              <a:rPr lang="fr-FR" sz="1700" dirty="0">
                <a:solidFill>
                  <a:schemeClr val="bg2"/>
                </a:solidFill>
              </a:rPr>
              <a:t>-</a:t>
            </a:r>
            <a:r>
              <a:rPr lang="fr-FR" sz="1700" dirty="0">
                <a:solidFill>
                  <a:schemeClr val="bg1"/>
                </a:solidFill>
                <a:ea typeface="Lato" pitchFamily="34" charset="0"/>
                <a:cs typeface="Lato" pitchFamily="34" charset="0"/>
              </a:rPr>
              <a:t> </a:t>
            </a:r>
            <a:r>
              <a:rPr lang="fr-FR" sz="1700" dirty="0">
                <a:solidFill>
                  <a:schemeClr val="bg1"/>
                </a:solidFill>
                <a:effectLst>
                  <a:outerShdw blurRad="38100" dist="38100" dir="2700000" algn="tl">
                    <a:srgbClr val="000000">
                      <a:alpha val="43137"/>
                    </a:srgbClr>
                  </a:outerShdw>
                </a:effectLst>
                <a:ea typeface="Lato" pitchFamily="34" charset="0"/>
                <a:cs typeface="Lato" pitchFamily="34" charset="0"/>
              </a:rPr>
              <a:t>Des loyers progressifs : </a:t>
            </a:r>
            <a:br>
              <a:rPr lang="fr-FR" sz="1700" dirty="0">
                <a:solidFill>
                  <a:schemeClr val="bg1"/>
                </a:solidFill>
                <a:ea typeface="Lato" pitchFamily="34" charset="0"/>
                <a:cs typeface="Lato" pitchFamily="34" charset="0"/>
              </a:rPr>
            </a:br>
            <a:r>
              <a:rPr lang="fr-FR" sz="1700" dirty="0">
                <a:solidFill>
                  <a:schemeClr val="bg1"/>
                </a:solidFill>
                <a:ea typeface="Lato" pitchFamily="34" charset="0"/>
                <a:cs typeface="Lato" pitchFamily="34" charset="0"/>
              </a:rPr>
              <a:t>		+15% en année N+1 </a:t>
            </a:r>
            <a:br>
              <a:rPr lang="fr-FR" sz="1700" dirty="0">
                <a:solidFill>
                  <a:schemeClr val="bg1"/>
                </a:solidFill>
                <a:ea typeface="Lato" pitchFamily="34" charset="0"/>
                <a:cs typeface="Lato" pitchFamily="34" charset="0"/>
              </a:rPr>
            </a:br>
            <a:r>
              <a:rPr lang="fr-FR" sz="1700" dirty="0">
                <a:solidFill>
                  <a:schemeClr val="bg1"/>
                </a:solidFill>
                <a:ea typeface="Lato" pitchFamily="34" charset="0"/>
                <a:cs typeface="Lato" pitchFamily="34" charset="0"/>
              </a:rPr>
              <a:t>		+ 25% en année N+2</a:t>
            </a:r>
            <a:br>
              <a:rPr lang="fr-FR" sz="1700" dirty="0">
                <a:solidFill>
                  <a:schemeClr val="bg1"/>
                </a:solidFill>
                <a:ea typeface="Lato" pitchFamily="34" charset="0"/>
                <a:cs typeface="Lato" pitchFamily="34" charset="0"/>
              </a:rPr>
            </a:br>
            <a:r>
              <a:rPr lang="fr-FR" sz="1700" b="1" dirty="0">
                <a:solidFill>
                  <a:schemeClr val="bg2"/>
                </a:solidFill>
              </a:rPr>
              <a:t>- </a:t>
            </a:r>
            <a:r>
              <a:rPr lang="fr-FR" sz="1700" dirty="0">
                <a:solidFill>
                  <a:schemeClr val="bg1"/>
                </a:solidFill>
                <a:effectLst>
                  <a:outerShdw blurRad="38100" dist="38100" dir="2700000" algn="tl">
                    <a:srgbClr val="000000">
                      <a:alpha val="43137"/>
                    </a:srgbClr>
                  </a:outerShdw>
                </a:effectLst>
                <a:ea typeface="Lato" pitchFamily="34" charset="0"/>
                <a:cs typeface="Lato" pitchFamily="34" charset="0"/>
              </a:rPr>
              <a:t>Activités éligibles : </a:t>
            </a:r>
            <a:r>
              <a:rPr lang="fr-FR" sz="1700" dirty="0">
                <a:solidFill>
                  <a:schemeClr val="bg1"/>
                </a:solidFill>
                <a:ea typeface="Lato" pitchFamily="34" charset="0"/>
                <a:cs typeface="Lato" pitchFamily="34" charset="0"/>
              </a:rPr>
              <a:t>artisanales ou industrielles</a:t>
            </a:r>
          </a:p>
          <a:p>
            <a:pPr marL="0" indent="0">
              <a:lnSpc>
                <a:spcPct val="150000"/>
              </a:lnSpc>
              <a:spcBef>
                <a:spcPts val="0"/>
              </a:spcBef>
              <a:spcAft>
                <a:spcPts val="600"/>
              </a:spcAft>
              <a:buNone/>
              <a:tabLst>
                <a:tab pos="457189" algn="l"/>
              </a:tabLst>
            </a:pPr>
            <a:r>
              <a:rPr lang="fr-FR" sz="1700" dirty="0">
                <a:solidFill>
                  <a:schemeClr val="bg1"/>
                </a:solidFill>
                <a:effectLst>
                  <a:outerShdw blurRad="38100" dist="38100" dir="2700000" algn="tl">
                    <a:srgbClr val="000000">
                      <a:alpha val="43137"/>
                    </a:srgbClr>
                  </a:outerShdw>
                </a:effectLst>
                <a:ea typeface="Lato" pitchFamily="34" charset="0"/>
                <a:cs typeface="Lato" pitchFamily="34" charset="0"/>
              </a:rPr>
              <a:t>- Entreprises concernées : </a:t>
            </a:r>
          </a:p>
          <a:p>
            <a:pPr marL="720000">
              <a:lnSpc>
                <a:spcPct val="150000"/>
              </a:lnSpc>
              <a:spcBef>
                <a:spcPts val="0"/>
              </a:spcBef>
              <a:spcAft>
                <a:spcPts val="600"/>
              </a:spcAft>
              <a:buFont typeface="Wingdings" panose="05000000000000000000" pitchFamily="2" charset="2"/>
              <a:buChar char="Ø"/>
              <a:tabLst>
                <a:tab pos="457189" algn="l"/>
              </a:tabLst>
            </a:pPr>
            <a:r>
              <a:rPr lang="fr-FR" sz="1700" dirty="0">
                <a:solidFill>
                  <a:schemeClr val="bg1"/>
                </a:solidFill>
                <a:effectLst/>
              </a:rPr>
              <a:t>Entreprise en création ou en reprise</a:t>
            </a:r>
          </a:p>
          <a:p>
            <a:pPr marL="720000">
              <a:lnSpc>
                <a:spcPct val="150000"/>
              </a:lnSpc>
              <a:spcBef>
                <a:spcPts val="0"/>
              </a:spcBef>
              <a:spcAft>
                <a:spcPts val="600"/>
              </a:spcAft>
              <a:buFont typeface="Wingdings" panose="05000000000000000000" pitchFamily="2" charset="2"/>
              <a:buChar char="Ø"/>
              <a:tabLst>
                <a:tab pos="457189" algn="l"/>
              </a:tabLst>
            </a:pPr>
            <a:r>
              <a:rPr lang="fr-FR" sz="1700" dirty="0">
                <a:solidFill>
                  <a:schemeClr val="bg1"/>
                </a:solidFill>
                <a:effectLst/>
              </a:rPr>
              <a:t>Entreprise déjà implantée sur le territoire avec un besoin ponctuel de surface complémentaire </a:t>
            </a:r>
            <a:r>
              <a:rPr lang="fr-FR" sz="1700" dirty="0">
                <a:effectLst/>
              </a:rPr>
              <a:t>pour son développement</a:t>
            </a:r>
          </a:p>
          <a:p>
            <a:pPr>
              <a:lnSpc>
                <a:spcPct val="150000"/>
              </a:lnSpc>
              <a:spcBef>
                <a:spcPts val="0"/>
              </a:spcBef>
              <a:spcAft>
                <a:spcPts val="600"/>
              </a:spcAft>
              <a:tabLst>
                <a:tab pos="457189" algn="l"/>
              </a:tabLst>
            </a:pPr>
            <a:endParaRPr lang="fr-FR" sz="1600" dirty="0">
              <a:solidFill>
                <a:schemeClr val="bg1"/>
              </a:solidFill>
              <a:effectLst/>
            </a:endParaRPr>
          </a:p>
          <a:p>
            <a:pPr>
              <a:lnSpc>
                <a:spcPct val="150000"/>
              </a:lnSpc>
              <a:spcBef>
                <a:spcPts val="0"/>
              </a:spcBef>
              <a:spcAft>
                <a:spcPts val="600"/>
              </a:spcAft>
              <a:tabLst>
                <a:tab pos="457189" algn="l"/>
              </a:tabLst>
            </a:pPr>
            <a:endParaRPr lang="fr-FR" sz="1600" b="1" dirty="0">
              <a:solidFill>
                <a:schemeClr val="accent1"/>
              </a:solidFill>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2000" b="1" dirty="0">
              <a:solidFill>
                <a:schemeClr val="accent1"/>
              </a:solidFill>
              <a:ea typeface="SimSun;宋体"/>
              <a:cs typeface="Times New Roman" panose="02020603050405020304" pitchFamily="18" charset="0"/>
            </a:endParaRP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7</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dirty="0">
                <a:latin typeface="Lato"/>
              </a:rPr>
              <a:t>Bureau communautaire - 19 octobre 2023 </a:t>
            </a: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2778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307648" y="0"/>
            <a:ext cx="8728847" cy="777713"/>
          </a:xfrm>
        </p:spPr>
        <p:txBody>
          <a:bodyPr anchor="t">
            <a:normAutofit fontScale="90000"/>
          </a:bodyPr>
          <a:lstStyle/>
          <a:p>
            <a:pPr algn="l"/>
            <a:r>
              <a:rPr lang="fr-FR" sz="4000" b="1" dirty="0">
                <a:solidFill>
                  <a:schemeClr val="tx2"/>
                </a:solidFill>
                <a:latin typeface="Caviar Dreams" pitchFamily="34" charset="0"/>
                <a:cs typeface="Arial" pitchFamily="34" charset="0"/>
              </a:rPr>
              <a:t>Attractivité économique et touristique</a:t>
            </a:r>
            <a:br>
              <a:rPr lang="fr-FR" sz="4000" b="1" dirty="0">
                <a:solidFill>
                  <a:srgbClr val="E44506"/>
                </a:solidFill>
                <a:latin typeface="Caviar Dreams" pitchFamily="34" charset="0"/>
                <a:cs typeface="Arial" pitchFamily="34" charset="0"/>
              </a:rPr>
            </a:br>
            <a:r>
              <a:rPr lang="fr-FR" sz="1600" b="1" dirty="0">
                <a:solidFill>
                  <a:schemeClr val="bg2"/>
                </a:solidFill>
                <a:latin typeface="Caviar Dreams" pitchFamily="34" charset="0"/>
                <a:cs typeface="Arial" pitchFamily="34" charset="0"/>
              </a:rPr>
              <a:t>- </a:t>
            </a:r>
            <a:r>
              <a:rPr lang="fr-FR" sz="1600" b="1" i="1" dirty="0">
                <a:solidFill>
                  <a:schemeClr val="bg2"/>
                </a:solidFill>
                <a:latin typeface="Lato" pitchFamily="34" charset="0"/>
                <a:ea typeface="Lato" pitchFamily="34" charset="0"/>
                <a:cs typeface="Lato" pitchFamily="34" charset="0"/>
              </a:rPr>
              <a:t>Intervention de Monsieur </a:t>
            </a:r>
            <a:r>
              <a:rPr lang="fr-FR" sz="1600" b="1" i="1" dirty="0">
                <a:solidFill>
                  <a:schemeClr val="tx2">
                    <a:lumMod val="50000"/>
                  </a:schemeClr>
                </a:solidFill>
                <a:latin typeface="Lato" pitchFamily="34" charset="0"/>
                <a:ea typeface="Lato" pitchFamily="34" charset="0"/>
                <a:cs typeface="Lato" pitchFamily="34" charset="0"/>
              </a:rPr>
              <a:t>Nicolas RAGOT</a:t>
            </a:r>
            <a:endParaRPr lang="fr-FR" sz="1400" b="1" dirty="0">
              <a:solidFill>
                <a:srgbClr val="432918"/>
              </a:solidFill>
              <a:latin typeface="Caviar Dreams" pitchFamily="34" charset="0"/>
            </a:endParaRPr>
          </a:p>
        </p:txBody>
      </p:sp>
      <p:sp>
        <p:nvSpPr>
          <p:cNvPr id="10" name="Espace réservé du contenu 9"/>
          <p:cNvSpPr>
            <a:spLocks noGrp="1"/>
          </p:cNvSpPr>
          <p:nvPr>
            <p:ph idx="1"/>
          </p:nvPr>
        </p:nvSpPr>
        <p:spPr>
          <a:xfrm>
            <a:off x="450056" y="697045"/>
            <a:ext cx="8315325" cy="4182136"/>
          </a:xfrm>
        </p:spPr>
        <p:txBody>
          <a:bodyPr vert="horz" lIns="91440" tIns="45720" rIns="91440" bIns="45720" rtlCol="0" anchor="t">
            <a:normAutofit/>
          </a:bodyPr>
          <a:lstStyle/>
          <a:p>
            <a:pPr marL="0" indent="0">
              <a:lnSpc>
                <a:spcPct val="150000"/>
              </a:lnSpc>
              <a:spcBef>
                <a:spcPts val="0"/>
              </a:spcBef>
              <a:buNone/>
              <a:tabLst>
                <a:tab pos="457189" algn="l"/>
              </a:tabLst>
            </a:pPr>
            <a:r>
              <a:rPr lang="fr-FR" sz="1800" b="1" dirty="0">
                <a:solidFill>
                  <a:schemeClr val="tx2"/>
                </a:solidFill>
                <a:ea typeface="SimSun;宋体"/>
                <a:cs typeface="Times New Roman" panose="02020603050405020304" pitchFamily="18" charset="0"/>
              </a:rPr>
              <a:t>2. Ateliers Relais - Règlement de fonctionnement et approbation des tarifs</a:t>
            </a:r>
            <a:endParaRPr lang="fr-FR" sz="2400" b="1" dirty="0">
              <a:solidFill>
                <a:schemeClr val="tx2"/>
              </a:solidFill>
              <a:latin typeface="Caviar Dreams" pitchFamily="34" charset="0"/>
              <a:ea typeface="SimSun;宋体"/>
              <a:cs typeface="Times New Roman" panose="02020603050405020304" pitchFamily="18" charset="0"/>
            </a:endParaRPr>
          </a:p>
          <a:p>
            <a:pPr marL="0" indent="0" algn="ctr">
              <a:lnSpc>
                <a:spcPct val="150000"/>
              </a:lnSpc>
              <a:spcBef>
                <a:spcPts val="0"/>
              </a:spcBef>
              <a:buNone/>
              <a:tabLst>
                <a:tab pos="457189" algn="l"/>
              </a:tabLst>
            </a:pPr>
            <a:r>
              <a:rPr lang="fr-FR" sz="2000" b="1" dirty="0">
                <a:solidFill>
                  <a:schemeClr val="bg2"/>
                </a:solidFill>
                <a:effectLst>
                  <a:outerShdw blurRad="38100" dist="38100" dir="2700000" algn="tl">
                    <a:srgbClr val="000000">
                      <a:alpha val="43137"/>
                    </a:srgbClr>
                  </a:outerShdw>
                </a:effectLst>
                <a:latin typeface="Caviar Dreams" pitchFamily="34" charset="0"/>
              </a:rPr>
              <a:t>Tarification proposée en 2023</a:t>
            </a:r>
          </a:p>
          <a:p>
            <a:pPr>
              <a:lnSpc>
                <a:spcPct val="150000"/>
              </a:lnSpc>
              <a:spcBef>
                <a:spcPts val="0"/>
              </a:spcBef>
              <a:spcAft>
                <a:spcPts val="600"/>
              </a:spcAft>
              <a:tabLst>
                <a:tab pos="457189" algn="l"/>
              </a:tabLst>
            </a:pPr>
            <a:endParaRPr lang="fr-FR" sz="1600" dirty="0">
              <a:solidFill>
                <a:schemeClr val="bg1"/>
              </a:solidFill>
              <a:effectLst/>
            </a:endParaRPr>
          </a:p>
          <a:p>
            <a:pPr>
              <a:lnSpc>
                <a:spcPct val="150000"/>
              </a:lnSpc>
              <a:spcBef>
                <a:spcPts val="0"/>
              </a:spcBef>
              <a:spcAft>
                <a:spcPts val="600"/>
              </a:spcAft>
              <a:tabLst>
                <a:tab pos="457189" algn="l"/>
              </a:tabLst>
            </a:pPr>
            <a:endParaRPr lang="fr-FR" sz="1600" b="1" dirty="0">
              <a:solidFill>
                <a:schemeClr val="accent1"/>
              </a:solidFill>
              <a:ea typeface="SimSun;宋体"/>
              <a:cs typeface="Times New Roman" panose="02020603050405020304" pitchFamily="18" charset="0"/>
            </a:endParaRPr>
          </a:p>
          <a:p>
            <a:pPr marL="0" indent="0" algn="just">
              <a:spcBef>
                <a:spcPts val="0"/>
              </a:spcBef>
              <a:spcAft>
                <a:spcPts val="600"/>
              </a:spcAft>
              <a:buNone/>
              <a:tabLst>
                <a:tab pos="457189" algn="l"/>
              </a:tabLst>
            </a:pPr>
            <a:endParaRPr lang="fr-FR" sz="2000" b="1" dirty="0">
              <a:solidFill>
                <a:schemeClr val="accent1"/>
              </a:solidFill>
              <a:ea typeface="SimSun;宋体"/>
              <a:cs typeface="Times New Roman" panose="02020603050405020304" pitchFamily="18" charset="0"/>
            </a:endParaRPr>
          </a:p>
        </p:txBody>
      </p:sp>
      <p:sp>
        <p:nvSpPr>
          <p:cNvPr id="2" name="Espace réservé du numéro de diapositive 1">
            <a:extLst>
              <a:ext uri="{FF2B5EF4-FFF2-40B4-BE49-F238E27FC236}">
                <a16:creationId xmlns:a16="http://schemas.microsoft.com/office/drawing/2014/main" id="{D0DBBF3F-D5EF-43D5-9735-C9D5FCD835D0}"/>
              </a:ext>
            </a:extLst>
          </p:cNvPr>
          <p:cNvSpPr>
            <a:spLocks noGrp="1"/>
          </p:cNvSpPr>
          <p:nvPr>
            <p:ph type="sldNum" sz="quarter" idx="12"/>
          </p:nvPr>
        </p:nvSpPr>
        <p:spPr/>
        <p:txBody>
          <a:bodyPr/>
          <a:lstStyle/>
          <a:p>
            <a:pPr defTabSz="914378"/>
            <a:fld id="{7DD352F8-E6D5-40A5-90BA-A89BD40754D9}" type="slidenum">
              <a:rPr lang="fr-FR">
                <a:latin typeface="Lato"/>
              </a:rPr>
              <a:pPr defTabSz="914378"/>
              <a:t>8</a:t>
            </a:fld>
            <a:endParaRPr lang="fr-FR">
              <a:latin typeface="Lato"/>
            </a:endParaRPr>
          </a:p>
        </p:txBody>
      </p:sp>
      <p:sp>
        <p:nvSpPr>
          <p:cNvPr id="3" name="Espace réservé de la date 2">
            <a:extLst>
              <a:ext uri="{FF2B5EF4-FFF2-40B4-BE49-F238E27FC236}">
                <a16:creationId xmlns:a16="http://schemas.microsoft.com/office/drawing/2014/main" id="{25D083A3-41B7-494D-831B-8F535BC98FDE}"/>
              </a:ext>
            </a:extLst>
          </p:cNvPr>
          <p:cNvSpPr>
            <a:spLocks noGrp="1"/>
          </p:cNvSpPr>
          <p:nvPr>
            <p:ph type="dt" sz="half" idx="10"/>
          </p:nvPr>
        </p:nvSpPr>
        <p:spPr/>
        <p:txBody>
          <a:bodyPr/>
          <a:lstStyle/>
          <a:p>
            <a:r>
              <a:rPr lang="fr-FR" i="1">
                <a:latin typeface="Lato"/>
              </a:rPr>
              <a:t>Bureau communautaire - 19 octobre 2023 </a:t>
            </a:r>
            <a:endParaRPr lang="fr-FR" i="1" dirty="0">
              <a:latin typeface="Lato"/>
            </a:endParaRPr>
          </a:p>
        </p:txBody>
      </p:sp>
      <p:cxnSp>
        <p:nvCxnSpPr>
          <p:cNvPr id="11" name="Connecteur droit 10">
            <a:extLst>
              <a:ext uri="{FF2B5EF4-FFF2-40B4-BE49-F238E27FC236}">
                <a16:creationId xmlns:a16="http://schemas.microsoft.com/office/drawing/2014/main" id="{6EDD3141-DAE1-4EA6-81F0-2BB84AC71E42}"/>
              </a:ext>
            </a:extLst>
          </p:cNvPr>
          <p:cNvCxnSpPr>
            <a:cxnSpLocks/>
          </p:cNvCxnSpPr>
          <p:nvPr/>
        </p:nvCxnSpPr>
        <p:spPr>
          <a:xfrm>
            <a:off x="3923928" y="4948014"/>
            <a:ext cx="3456384"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5" name="Tableau 4">
            <a:extLst>
              <a:ext uri="{FF2B5EF4-FFF2-40B4-BE49-F238E27FC236}">
                <a16:creationId xmlns:a16="http://schemas.microsoft.com/office/drawing/2014/main" id="{3B12BDDD-5DDF-AA24-0EB8-B4695CB6C617}"/>
              </a:ext>
            </a:extLst>
          </p:cNvPr>
          <p:cNvGraphicFramePr>
            <a:graphicFrameLocks noGrp="1"/>
          </p:cNvGraphicFramePr>
          <p:nvPr>
            <p:extLst>
              <p:ext uri="{D42A27DB-BD31-4B8C-83A1-F6EECF244321}">
                <p14:modId xmlns:p14="http://schemas.microsoft.com/office/powerpoint/2010/main" val="581872525"/>
              </p:ext>
            </p:extLst>
          </p:nvPr>
        </p:nvGraphicFramePr>
        <p:xfrm>
          <a:off x="615190" y="1690606"/>
          <a:ext cx="7507253" cy="3137299"/>
        </p:xfrm>
        <a:graphic>
          <a:graphicData uri="http://schemas.openxmlformats.org/drawingml/2006/table">
            <a:tbl>
              <a:tblPr/>
              <a:tblGrid>
                <a:gridCol w="1849959">
                  <a:extLst>
                    <a:ext uri="{9D8B030D-6E8A-4147-A177-3AD203B41FA5}">
                      <a16:colId xmlns:a16="http://schemas.microsoft.com/office/drawing/2014/main" val="1514157420"/>
                    </a:ext>
                  </a:extLst>
                </a:gridCol>
                <a:gridCol w="1503838">
                  <a:extLst>
                    <a:ext uri="{9D8B030D-6E8A-4147-A177-3AD203B41FA5}">
                      <a16:colId xmlns:a16="http://schemas.microsoft.com/office/drawing/2014/main" val="4153263364"/>
                    </a:ext>
                  </a:extLst>
                </a:gridCol>
                <a:gridCol w="716113">
                  <a:extLst>
                    <a:ext uri="{9D8B030D-6E8A-4147-A177-3AD203B41FA5}">
                      <a16:colId xmlns:a16="http://schemas.microsoft.com/office/drawing/2014/main" val="3812940435"/>
                    </a:ext>
                  </a:extLst>
                </a:gridCol>
                <a:gridCol w="716113">
                  <a:extLst>
                    <a:ext uri="{9D8B030D-6E8A-4147-A177-3AD203B41FA5}">
                      <a16:colId xmlns:a16="http://schemas.microsoft.com/office/drawing/2014/main" val="329271047"/>
                    </a:ext>
                  </a:extLst>
                </a:gridCol>
                <a:gridCol w="668372">
                  <a:extLst>
                    <a:ext uri="{9D8B030D-6E8A-4147-A177-3AD203B41FA5}">
                      <a16:colId xmlns:a16="http://schemas.microsoft.com/office/drawing/2014/main" val="2784518329"/>
                    </a:ext>
                  </a:extLst>
                </a:gridCol>
                <a:gridCol w="716113">
                  <a:extLst>
                    <a:ext uri="{9D8B030D-6E8A-4147-A177-3AD203B41FA5}">
                      <a16:colId xmlns:a16="http://schemas.microsoft.com/office/drawing/2014/main" val="4242370718"/>
                    </a:ext>
                  </a:extLst>
                </a:gridCol>
                <a:gridCol w="716113">
                  <a:extLst>
                    <a:ext uri="{9D8B030D-6E8A-4147-A177-3AD203B41FA5}">
                      <a16:colId xmlns:a16="http://schemas.microsoft.com/office/drawing/2014/main" val="4090388223"/>
                    </a:ext>
                  </a:extLst>
                </a:gridCol>
                <a:gridCol w="620632">
                  <a:extLst>
                    <a:ext uri="{9D8B030D-6E8A-4147-A177-3AD203B41FA5}">
                      <a16:colId xmlns:a16="http://schemas.microsoft.com/office/drawing/2014/main" val="3071817769"/>
                    </a:ext>
                  </a:extLst>
                </a:gridCol>
              </a:tblGrid>
              <a:tr h="598958">
                <a:tc>
                  <a:txBody>
                    <a:bodyPr/>
                    <a:lstStyle/>
                    <a:p>
                      <a:pPr algn="ctr" rtl="0">
                        <a:lnSpc>
                          <a:spcPct val="120000"/>
                        </a:lnSpc>
                      </a:pPr>
                      <a:br>
                        <a:rPr lang="fr-FR" sz="1200" dirty="0">
                          <a:solidFill>
                            <a:schemeClr val="bg1"/>
                          </a:solidFill>
                          <a:effectLst/>
                          <a:latin typeface="Lato" panose="020F0502020204030203" pitchFamily="34" charset="0"/>
                        </a:rPr>
                      </a:br>
                      <a:endParaRPr lang="fr-FR" sz="1200" dirty="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600" b="1" dirty="0">
                          <a:solidFill>
                            <a:schemeClr val="bg1"/>
                          </a:solidFill>
                          <a:effectLst/>
                          <a:latin typeface="Lato" panose="020F0502020204030203" pitchFamily="34" charset="0"/>
                        </a:rPr>
                        <a:t>Surface</a:t>
                      </a:r>
                      <a:endParaRPr lang="fr-FR" sz="1600" dirty="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gridSpan="3">
                  <a:txBody>
                    <a:bodyPr/>
                    <a:lstStyle/>
                    <a:p>
                      <a:pPr algn="ctr" rtl="0">
                        <a:lnSpc>
                          <a:spcPct val="120000"/>
                        </a:lnSpc>
                      </a:pPr>
                      <a:r>
                        <a:rPr lang="fr-FR" sz="1600" b="1" dirty="0">
                          <a:solidFill>
                            <a:schemeClr val="bg1"/>
                          </a:solidFill>
                          <a:effectLst/>
                          <a:latin typeface="Lato" panose="020F0502020204030203" pitchFamily="34" charset="0"/>
                        </a:rPr>
                        <a:t>Tarif/m²</a:t>
                      </a:r>
                      <a:endParaRPr lang="fr-FR" sz="1600" dirty="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c gridSpan="3">
                  <a:txBody>
                    <a:bodyPr/>
                    <a:lstStyle/>
                    <a:p>
                      <a:pPr algn="ctr" rtl="0">
                        <a:lnSpc>
                          <a:spcPct val="120000"/>
                        </a:lnSpc>
                      </a:pPr>
                      <a:r>
                        <a:rPr lang="fr-FR" sz="1600" b="1" dirty="0">
                          <a:solidFill>
                            <a:schemeClr val="bg1"/>
                          </a:solidFill>
                          <a:effectLst/>
                          <a:latin typeface="Lato" panose="020F0502020204030203" pitchFamily="34" charset="0"/>
                        </a:rPr>
                        <a:t>Loyer mensuel HT (€)</a:t>
                      </a:r>
                      <a:endParaRPr lang="fr-FR" sz="1600" dirty="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3398253254"/>
                  </a:ext>
                </a:extLst>
              </a:tr>
              <a:tr h="462774">
                <a:tc rowSpan="2">
                  <a:txBody>
                    <a:bodyPr/>
                    <a:lstStyle/>
                    <a:p>
                      <a:pPr algn="ctr" rtl="0">
                        <a:lnSpc>
                          <a:spcPct val="120000"/>
                        </a:lnSpc>
                      </a:pPr>
                      <a:r>
                        <a:rPr lang="fr-FR" sz="1600" b="1" dirty="0">
                          <a:solidFill>
                            <a:schemeClr val="bg1"/>
                          </a:solidFill>
                          <a:effectLst/>
                          <a:latin typeface="Lato" panose="020F0502020204030203" pitchFamily="34" charset="0"/>
                        </a:rPr>
                        <a:t>Ateliers relais Melle (3)</a:t>
                      </a:r>
                      <a:endParaRPr lang="fr-FR" sz="1600" dirty="0">
                        <a:solidFill>
                          <a:schemeClr val="bg1"/>
                        </a:solidFill>
                        <a:effectLst/>
                        <a:latin typeface="Lato" panose="020F0502020204030203" pitchFamily="34" charset="0"/>
                      </a:endParaRPr>
                    </a:p>
                  </a:txBody>
                  <a:tcPr marL="38100" marR="38100" marT="38100" marB="3810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rowSpan="2">
                  <a:txBody>
                    <a:bodyPr/>
                    <a:lstStyle/>
                    <a:p>
                      <a:pPr algn="ctr" rtl="0">
                        <a:lnSpc>
                          <a:spcPct val="120000"/>
                        </a:lnSpc>
                      </a:pPr>
                      <a:r>
                        <a:rPr lang="fr-FR" sz="1200" dirty="0">
                          <a:solidFill>
                            <a:schemeClr val="bg1"/>
                          </a:solidFill>
                          <a:effectLst/>
                          <a:latin typeface="Lato" panose="020F0502020204030203" pitchFamily="34" charset="0"/>
                        </a:rPr>
                        <a:t>206 m²</a:t>
                      </a:r>
                    </a:p>
                  </a:txBody>
                  <a:tcPr marL="38100" marR="38100" marT="38100" marB="3810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dirty="0">
                          <a:solidFill>
                            <a:schemeClr val="bg1"/>
                          </a:solidFill>
                          <a:effectLst/>
                          <a:latin typeface="Lato" panose="020F0502020204030203" pitchFamily="34" charset="0"/>
                        </a:rPr>
                        <a:t>Année 1</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dirty="0">
                          <a:solidFill>
                            <a:schemeClr val="bg1"/>
                          </a:solidFill>
                          <a:effectLst/>
                          <a:latin typeface="Lato" panose="020F0502020204030203" pitchFamily="34" charset="0"/>
                        </a:rPr>
                        <a:t>Année 2</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a:solidFill>
                            <a:schemeClr val="bg1"/>
                          </a:solidFill>
                          <a:effectLst/>
                          <a:latin typeface="Lato" panose="020F0502020204030203" pitchFamily="34" charset="0"/>
                        </a:rPr>
                        <a:t>Année 3</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dirty="0">
                          <a:solidFill>
                            <a:schemeClr val="bg1"/>
                          </a:solidFill>
                          <a:effectLst/>
                          <a:latin typeface="Lato" panose="020F0502020204030203" pitchFamily="34" charset="0"/>
                        </a:rPr>
                        <a:t>Année 1</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dirty="0">
                          <a:solidFill>
                            <a:schemeClr val="bg1"/>
                          </a:solidFill>
                          <a:effectLst/>
                          <a:latin typeface="Lato" panose="020F0502020204030203" pitchFamily="34" charset="0"/>
                        </a:rPr>
                        <a:t>Année 2</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dirty="0">
                          <a:solidFill>
                            <a:schemeClr val="bg1"/>
                          </a:solidFill>
                          <a:effectLst/>
                          <a:latin typeface="Lato" panose="020F0502020204030203" pitchFamily="34" charset="0"/>
                        </a:rPr>
                        <a:t>Année 3</a:t>
                      </a:r>
                    </a:p>
                  </a:txBody>
                  <a:tcPr marL="38100" marR="38100" marT="38100" marB="3810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7075480"/>
                  </a:ext>
                </a:extLst>
              </a:tr>
              <a:tr h="314384">
                <a:tc vMerge="1">
                  <a:txBody>
                    <a:bodyPr/>
                    <a:lstStyle/>
                    <a:p>
                      <a:endParaRPr lang="fr-FR"/>
                    </a:p>
                  </a:txBody>
                  <a:tcPr/>
                </a:tc>
                <a:tc vMerge="1">
                  <a:txBody>
                    <a:bodyPr/>
                    <a:lstStyle/>
                    <a:p>
                      <a:endParaRPr lang="fr-FR"/>
                    </a:p>
                  </a:txBody>
                  <a:tcPr/>
                </a:tc>
                <a:tc>
                  <a:txBody>
                    <a:bodyPr/>
                    <a:lstStyle/>
                    <a:p>
                      <a:pPr algn="ctr" rtl="0">
                        <a:lnSpc>
                          <a:spcPct val="120000"/>
                        </a:lnSpc>
                      </a:pPr>
                      <a:r>
                        <a:rPr lang="fr-FR" sz="1200" b="1">
                          <a:solidFill>
                            <a:schemeClr val="bg1"/>
                          </a:solidFill>
                          <a:effectLst/>
                          <a:latin typeface="Lato" panose="020F0502020204030203" pitchFamily="34" charset="0"/>
                        </a:rPr>
                        <a:t>2,33</a:t>
                      </a:r>
                      <a:endParaRPr lang="fr-FR" sz="120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1" dirty="0">
                          <a:solidFill>
                            <a:schemeClr val="bg1"/>
                          </a:solidFill>
                          <a:effectLst/>
                          <a:latin typeface="Lato" panose="020F0502020204030203" pitchFamily="34" charset="0"/>
                        </a:rPr>
                        <a:t>2,68</a:t>
                      </a:r>
                      <a:endParaRPr lang="fr-FR" sz="1200" dirty="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1" dirty="0">
                          <a:solidFill>
                            <a:schemeClr val="bg1"/>
                          </a:solidFill>
                          <a:effectLst/>
                          <a:latin typeface="Lato" panose="020F0502020204030203" pitchFamily="34" charset="0"/>
                        </a:rPr>
                        <a:t>3,35</a:t>
                      </a:r>
                      <a:endParaRPr lang="fr-FR" sz="1200" dirty="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1">
                          <a:solidFill>
                            <a:schemeClr val="bg1"/>
                          </a:solidFill>
                          <a:effectLst/>
                          <a:latin typeface="Lato" panose="020F0502020204030203" pitchFamily="34" charset="0"/>
                        </a:rPr>
                        <a:t>480</a:t>
                      </a:r>
                      <a:endParaRPr lang="fr-FR" sz="120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1">
                          <a:solidFill>
                            <a:schemeClr val="bg1"/>
                          </a:solidFill>
                          <a:effectLst/>
                          <a:latin typeface="Lato" panose="020F0502020204030203" pitchFamily="34" charset="0"/>
                        </a:rPr>
                        <a:t>552</a:t>
                      </a:r>
                      <a:endParaRPr lang="fr-FR" sz="120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1" dirty="0">
                          <a:solidFill>
                            <a:schemeClr val="bg1"/>
                          </a:solidFill>
                          <a:effectLst/>
                          <a:latin typeface="Lato" panose="020F0502020204030203" pitchFamily="34" charset="0"/>
                        </a:rPr>
                        <a:t>690</a:t>
                      </a:r>
                      <a:endParaRPr lang="fr-FR" sz="1200" dirty="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6408389"/>
                  </a:ext>
                </a:extLst>
              </a:tr>
              <a:tr h="462774">
                <a:tc rowSpan="2">
                  <a:txBody>
                    <a:bodyPr/>
                    <a:lstStyle/>
                    <a:p>
                      <a:pPr algn="ctr" rtl="0">
                        <a:lnSpc>
                          <a:spcPct val="120000"/>
                        </a:lnSpc>
                      </a:pPr>
                      <a:r>
                        <a:rPr lang="fr-FR" sz="1600" b="1" dirty="0">
                          <a:solidFill>
                            <a:schemeClr val="bg1"/>
                          </a:solidFill>
                          <a:effectLst/>
                          <a:latin typeface="Lato" panose="020F0502020204030203" pitchFamily="34" charset="0"/>
                        </a:rPr>
                        <a:t>Ateliers relais Brioux (3)</a:t>
                      </a:r>
                      <a:endParaRPr lang="fr-FR" sz="1600" dirty="0">
                        <a:solidFill>
                          <a:schemeClr val="bg1"/>
                        </a:solidFill>
                        <a:effectLst/>
                        <a:latin typeface="Lato" panose="020F0502020204030203" pitchFamily="34" charset="0"/>
                      </a:endParaRPr>
                    </a:p>
                  </a:txBody>
                  <a:tcPr marL="38100" marR="38100" marT="38100" marB="3810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rowSpan="2">
                  <a:txBody>
                    <a:bodyPr/>
                    <a:lstStyle/>
                    <a:p>
                      <a:pPr algn="ctr" rtl="0">
                        <a:lnSpc>
                          <a:spcPct val="120000"/>
                        </a:lnSpc>
                      </a:pPr>
                      <a:r>
                        <a:rPr lang="fr-FR" sz="1200">
                          <a:solidFill>
                            <a:schemeClr val="bg1"/>
                          </a:solidFill>
                          <a:effectLst/>
                          <a:latin typeface="Lato" panose="020F0502020204030203" pitchFamily="34" charset="0"/>
                        </a:rPr>
                        <a:t>206 m²</a:t>
                      </a:r>
                    </a:p>
                  </a:txBody>
                  <a:tcPr marL="38100" marR="38100" marT="38100" marB="3810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a:solidFill>
                            <a:schemeClr val="bg1"/>
                          </a:solidFill>
                          <a:effectLst/>
                          <a:latin typeface="Lato" panose="020F0502020204030203" pitchFamily="34" charset="0"/>
                        </a:rPr>
                        <a:t>Année 1</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a:solidFill>
                            <a:schemeClr val="bg1"/>
                          </a:solidFill>
                          <a:effectLst/>
                          <a:latin typeface="Lato" panose="020F0502020204030203" pitchFamily="34" charset="0"/>
                        </a:rPr>
                        <a:t>Année 2</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dirty="0">
                          <a:solidFill>
                            <a:schemeClr val="bg1"/>
                          </a:solidFill>
                          <a:effectLst/>
                          <a:latin typeface="Lato" panose="020F0502020204030203" pitchFamily="34" charset="0"/>
                        </a:rPr>
                        <a:t>Année 3</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dirty="0">
                          <a:solidFill>
                            <a:schemeClr val="bg1"/>
                          </a:solidFill>
                          <a:effectLst/>
                          <a:latin typeface="Lato" panose="020F0502020204030203" pitchFamily="34" charset="0"/>
                        </a:rPr>
                        <a:t>Année 1</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a:solidFill>
                            <a:schemeClr val="bg1"/>
                          </a:solidFill>
                          <a:effectLst/>
                          <a:latin typeface="Lato" panose="020F0502020204030203" pitchFamily="34" charset="0"/>
                        </a:rPr>
                        <a:t>Année 2</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dirty="0">
                          <a:solidFill>
                            <a:schemeClr val="bg1"/>
                          </a:solidFill>
                          <a:effectLst/>
                          <a:latin typeface="Lato" panose="020F0502020204030203" pitchFamily="34" charset="0"/>
                        </a:rPr>
                        <a:t>Année 3</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5255175"/>
                  </a:ext>
                </a:extLst>
              </a:tr>
              <a:tr h="314384">
                <a:tc vMerge="1">
                  <a:txBody>
                    <a:bodyPr/>
                    <a:lstStyle/>
                    <a:p>
                      <a:endParaRPr lang="fr-FR"/>
                    </a:p>
                  </a:txBody>
                  <a:tcPr/>
                </a:tc>
                <a:tc vMerge="1">
                  <a:txBody>
                    <a:bodyPr/>
                    <a:lstStyle/>
                    <a:p>
                      <a:endParaRPr lang="fr-FR"/>
                    </a:p>
                  </a:txBody>
                  <a:tcPr/>
                </a:tc>
                <a:tc>
                  <a:txBody>
                    <a:bodyPr/>
                    <a:lstStyle/>
                    <a:p>
                      <a:pPr algn="ctr" rtl="0">
                        <a:lnSpc>
                          <a:spcPct val="120000"/>
                        </a:lnSpc>
                      </a:pPr>
                      <a:r>
                        <a:rPr lang="fr-FR" sz="1200" b="1">
                          <a:solidFill>
                            <a:schemeClr val="bg1"/>
                          </a:solidFill>
                          <a:effectLst/>
                          <a:latin typeface="Lato, sans-serif"/>
                        </a:rPr>
                        <a:t>2,09</a:t>
                      </a:r>
                      <a:r>
                        <a:rPr lang="fr-FR" sz="1200" b="1">
                          <a:solidFill>
                            <a:schemeClr val="bg1"/>
                          </a:solidFill>
                          <a:effectLst/>
                          <a:latin typeface="Lato" panose="020F0502020204030203" pitchFamily="34" charset="0"/>
                        </a:rPr>
                        <a:t> </a:t>
                      </a:r>
                      <a:endParaRPr lang="fr-FR" sz="120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1">
                          <a:solidFill>
                            <a:schemeClr val="bg1"/>
                          </a:solidFill>
                          <a:effectLst/>
                          <a:latin typeface="Lato" panose="020F0502020204030203" pitchFamily="34" charset="0"/>
                        </a:rPr>
                        <a:t>2,40</a:t>
                      </a:r>
                      <a:endParaRPr lang="fr-FR" sz="120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1">
                          <a:solidFill>
                            <a:schemeClr val="bg1"/>
                          </a:solidFill>
                          <a:effectLst/>
                          <a:latin typeface="Lato" panose="020F0502020204030203" pitchFamily="34" charset="0"/>
                        </a:rPr>
                        <a:t>3</a:t>
                      </a:r>
                      <a:endParaRPr lang="fr-FR" sz="120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1" dirty="0">
                          <a:solidFill>
                            <a:schemeClr val="bg1"/>
                          </a:solidFill>
                          <a:effectLst/>
                          <a:latin typeface="Lato" panose="020F0502020204030203" pitchFamily="34" charset="0"/>
                        </a:rPr>
                        <a:t>430</a:t>
                      </a:r>
                      <a:endParaRPr lang="fr-FR" sz="1200" dirty="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1">
                          <a:solidFill>
                            <a:schemeClr val="bg1"/>
                          </a:solidFill>
                          <a:effectLst/>
                          <a:latin typeface="Lato" panose="020F0502020204030203" pitchFamily="34" charset="0"/>
                        </a:rPr>
                        <a:t>495</a:t>
                      </a:r>
                      <a:endParaRPr lang="fr-FR" sz="120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1" dirty="0">
                          <a:solidFill>
                            <a:schemeClr val="bg1"/>
                          </a:solidFill>
                          <a:effectLst/>
                          <a:latin typeface="Lato" panose="020F0502020204030203" pitchFamily="34" charset="0"/>
                        </a:rPr>
                        <a:t>618</a:t>
                      </a:r>
                      <a:endParaRPr lang="fr-FR" sz="1200" dirty="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025889"/>
                  </a:ext>
                </a:extLst>
              </a:tr>
              <a:tr h="462774">
                <a:tc rowSpan="2">
                  <a:txBody>
                    <a:bodyPr/>
                    <a:lstStyle/>
                    <a:p>
                      <a:pPr algn="ctr" rtl="0">
                        <a:lnSpc>
                          <a:spcPct val="120000"/>
                        </a:lnSpc>
                      </a:pPr>
                      <a:r>
                        <a:rPr lang="fr-FR" sz="1600" b="1" dirty="0">
                          <a:solidFill>
                            <a:schemeClr val="bg1"/>
                          </a:solidFill>
                          <a:effectLst/>
                          <a:latin typeface="Lato" panose="020F0502020204030203" pitchFamily="34" charset="0"/>
                        </a:rPr>
                        <a:t>Atelier relais Sauzé-Vaussais </a:t>
                      </a:r>
                      <a:endParaRPr lang="fr-FR" sz="1600" dirty="0">
                        <a:solidFill>
                          <a:schemeClr val="bg1"/>
                        </a:solidFill>
                        <a:effectLst/>
                        <a:latin typeface="Lato" panose="020F0502020204030203" pitchFamily="34" charset="0"/>
                      </a:endParaRPr>
                    </a:p>
                    <a:p>
                      <a:pPr algn="ctr" rtl="0">
                        <a:lnSpc>
                          <a:spcPct val="120000"/>
                        </a:lnSpc>
                      </a:pPr>
                      <a:r>
                        <a:rPr lang="fr-FR" sz="1600" b="1" dirty="0">
                          <a:solidFill>
                            <a:schemeClr val="bg1"/>
                          </a:solidFill>
                          <a:effectLst/>
                          <a:latin typeface="Lato" panose="020F0502020204030203" pitchFamily="34" charset="0"/>
                        </a:rPr>
                        <a:t>(1)</a:t>
                      </a:r>
                      <a:endParaRPr lang="fr-FR" sz="1600" dirty="0">
                        <a:solidFill>
                          <a:schemeClr val="bg1"/>
                        </a:solidFill>
                        <a:effectLst/>
                        <a:latin typeface="Lato" panose="020F0502020204030203" pitchFamily="34" charset="0"/>
                      </a:endParaRPr>
                    </a:p>
                  </a:txBody>
                  <a:tcPr marL="38100" marR="38100" marT="38100" marB="3810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rowSpan="2">
                  <a:txBody>
                    <a:bodyPr/>
                    <a:lstStyle/>
                    <a:p>
                      <a:pPr algn="ctr" rtl="0">
                        <a:lnSpc>
                          <a:spcPct val="120000"/>
                        </a:lnSpc>
                      </a:pPr>
                      <a:r>
                        <a:rPr lang="fr-FR" sz="1200">
                          <a:solidFill>
                            <a:schemeClr val="bg1"/>
                          </a:solidFill>
                          <a:effectLst/>
                          <a:latin typeface="Lato" panose="020F0502020204030203" pitchFamily="34" charset="0"/>
                        </a:rPr>
                        <a:t>314 m²</a:t>
                      </a:r>
                    </a:p>
                  </a:txBody>
                  <a:tcPr marL="38100" marR="38100" marT="38100" marB="38100" anchor="ct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a:solidFill>
                            <a:schemeClr val="bg1"/>
                          </a:solidFill>
                          <a:effectLst/>
                          <a:latin typeface="Lato" panose="020F0502020204030203" pitchFamily="34" charset="0"/>
                        </a:rPr>
                        <a:t>Année 1</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a:solidFill>
                            <a:schemeClr val="bg1"/>
                          </a:solidFill>
                          <a:effectLst/>
                          <a:latin typeface="Lato" panose="020F0502020204030203" pitchFamily="34" charset="0"/>
                        </a:rPr>
                        <a:t>Année 2</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a:solidFill>
                            <a:schemeClr val="bg1"/>
                          </a:solidFill>
                          <a:effectLst/>
                          <a:latin typeface="Lato" panose="020F0502020204030203" pitchFamily="34" charset="0"/>
                        </a:rPr>
                        <a:t>Année 3</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dirty="0">
                          <a:solidFill>
                            <a:schemeClr val="bg1"/>
                          </a:solidFill>
                          <a:effectLst/>
                          <a:latin typeface="Lato" panose="020F0502020204030203" pitchFamily="34" charset="0"/>
                        </a:rPr>
                        <a:t>Année 1</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dirty="0">
                          <a:solidFill>
                            <a:schemeClr val="bg1"/>
                          </a:solidFill>
                          <a:effectLst/>
                          <a:latin typeface="Lato" panose="020F0502020204030203" pitchFamily="34" charset="0"/>
                        </a:rPr>
                        <a:t>Année 2</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0" dirty="0">
                          <a:solidFill>
                            <a:schemeClr val="bg1"/>
                          </a:solidFill>
                          <a:effectLst/>
                          <a:latin typeface="Lato" panose="020F0502020204030203" pitchFamily="34" charset="0"/>
                        </a:rPr>
                        <a:t>Année 3</a:t>
                      </a: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5691616"/>
                  </a:ext>
                </a:extLst>
              </a:tr>
              <a:tr h="329911">
                <a:tc vMerge="1">
                  <a:txBody>
                    <a:bodyPr/>
                    <a:lstStyle/>
                    <a:p>
                      <a:endParaRPr lang="fr-FR"/>
                    </a:p>
                  </a:txBody>
                  <a:tcPr/>
                </a:tc>
                <a:tc vMerge="1">
                  <a:txBody>
                    <a:bodyPr/>
                    <a:lstStyle/>
                    <a:p>
                      <a:endParaRPr lang="fr-FR"/>
                    </a:p>
                  </a:txBody>
                  <a:tcPr/>
                </a:tc>
                <a:tc>
                  <a:txBody>
                    <a:bodyPr/>
                    <a:lstStyle/>
                    <a:p>
                      <a:pPr algn="ctr" rtl="0">
                        <a:lnSpc>
                          <a:spcPct val="120000"/>
                        </a:lnSpc>
                      </a:pPr>
                      <a:r>
                        <a:rPr lang="fr-FR" sz="1200" b="1">
                          <a:solidFill>
                            <a:schemeClr val="bg1"/>
                          </a:solidFill>
                          <a:effectLst/>
                          <a:latin typeface="Lato" panose="020F0502020204030203" pitchFamily="34" charset="0"/>
                        </a:rPr>
                        <a:t>2,33</a:t>
                      </a:r>
                      <a:endParaRPr lang="fr-FR" sz="120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1">
                          <a:solidFill>
                            <a:schemeClr val="bg1"/>
                          </a:solidFill>
                          <a:effectLst/>
                          <a:latin typeface="Lato" panose="020F0502020204030203" pitchFamily="34" charset="0"/>
                        </a:rPr>
                        <a:t>2,68</a:t>
                      </a:r>
                      <a:endParaRPr lang="fr-FR" sz="120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1">
                          <a:solidFill>
                            <a:schemeClr val="bg1"/>
                          </a:solidFill>
                          <a:effectLst/>
                          <a:latin typeface="Lato" panose="020F0502020204030203" pitchFamily="34" charset="0"/>
                        </a:rPr>
                        <a:t>3,35</a:t>
                      </a:r>
                      <a:endParaRPr lang="fr-FR" sz="120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1">
                          <a:solidFill>
                            <a:schemeClr val="bg1"/>
                          </a:solidFill>
                          <a:effectLst/>
                          <a:latin typeface="Lato" panose="020F0502020204030203" pitchFamily="34" charset="0"/>
                        </a:rPr>
                        <a:t>732</a:t>
                      </a:r>
                      <a:endParaRPr lang="fr-FR" sz="120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1">
                          <a:solidFill>
                            <a:schemeClr val="bg1"/>
                          </a:solidFill>
                          <a:effectLst/>
                          <a:latin typeface="Lato" panose="020F0502020204030203" pitchFamily="34" charset="0"/>
                        </a:rPr>
                        <a:t>842</a:t>
                      </a:r>
                      <a:endParaRPr lang="fr-FR" sz="120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ctr" rtl="0">
                        <a:lnSpc>
                          <a:spcPct val="120000"/>
                        </a:lnSpc>
                      </a:pPr>
                      <a:r>
                        <a:rPr lang="fr-FR" sz="1200" b="1" dirty="0">
                          <a:solidFill>
                            <a:schemeClr val="bg1"/>
                          </a:solidFill>
                          <a:effectLst/>
                          <a:latin typeface="Lato" panose="020F0502020204030203" pitchFamily="34" charset="0"/>
                        </a:rPr>
                        <a:t>1 052</a:t>
                      </a:r>
                      <a:endParaRPr lang="fr-FR" sz="1200" dirty="0">
                        <a:solidFill>
                          <a:schemeClr val="bg1"/>
                        </a:solidFill>
                        <a:effectLst/>
                        <a:latin typeface="Lato" panose="020F0502020204030203" pitchFamily="34" charset="0"/>
                      </a:endParaRPr>
                    </a:p>
                  </a:txBody>
                  <a:tcPr marL="38100" marR="38100" marT="38100" marB="38100">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342628149"/>
                  </a:ext>
                </a:extLst>
              </a:tr>
            </a:tbl>
          </a:graphicData>
        </a:graphic>
      </p:graphicFrame>
    </p:spTree>
    <p:extLst>
      <p:ext uri="{BB962C8B-B14F-4D97-AF65-F5344CB8AC3E}">
        <p14:creationId xmlns:p14="http://schemas.microsoft.com/office/powerpoint/2010/main" val="2657553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479684" y="704330"/>
            <a:ext cx="8611849" cy="667797"/>
          </a:xfrm>
        </p:spPr>
        <p:txBody>
          <a:bodyPr anchor="t">
            <a:normAutofit fontScale="90000"/>
          </a:bodyPr>
          <a:lstStyle/>
          <a:p>
            <a:pPr algn="l"/>
            <a:r>
              <a:rPr lang="fr-FR" sz="1800" b="1" dirty="0">
                <a:solidFill>
                  <a:schemeClr val="tx2"/>
                </a:solidFill>
                <a:latin typeface="+mn-lt"/>
                <a:ea typeface="SimSun;宋体"/>
                <a:cs typeface="Times New Roman" panose="02020603050405020304" pitchFamily="18" charset="0"/>
              </a:rPr>
              <a:t>2</a:t>
            </a:r>
            <a:r>
              <a:rPr lang="fr-FR" sz="1800" b="1" dirty="0">
                <a:solidFill>
                  <a:schemeClr val="tx2"/>
                </a:solidFill>
                <a:latin typeface="+mn-lt"/>
                <a:cs typeface="Times New Roman" panose="02020603050405020304" pitchFamily="18" charset="0"/>
              </a:rPr>
              <a:t>. Ateliers Relais - Règlement de fonctionnement et approbation des tarifs</a:t>
            </a:r>
            <a:br>
              <a:rPr lang="fr-FR" sz="2200" b="1" dirty="0">
                <a:solidFill>
                  <a:schemeClr val="accent1"/>
                </a:solidFill>
                <a:latin typeface="+mn-lt"/>
                <a:cs typeface="Times New Roman" panose="02020603050405020304" pitchFamily="18" charset="0"/>
              </a:rPr>
            </a:br>
            <a:br>
              <a:rPr lang="fr-FR" b="1" dirty="0">
                <a:solidFill>
                  <a:schemeClr val="bg2"/>
                </a:solidFill>
                <a:latin typeface="Caviar Dreams" pitchFamily="34" charset="0"/>
              </a:rPr>
            </a:br>
            <a:br>
              <a:rPr lang="fr-FR" b="1" i="1" dirty="0">
                <a:solidFill>
                  <a:schemeClr val="bg2"/>
                </a:solidFill>
                <a:latin typeface="Lato" pitchFamily="34" charset="0"/>
                <a:ea typeface="Lato" pitchFamily="34" charset="0"/>
                <a:cs typeface="Lato" pitchFamily="34" charset="0"/>
              </a:rPr>
            </a:br>
            <a:endParaRPr lang="fr-FR" b="1" dirty="0">
              <a:solidFill>
                <a:srgbClr val="432918"/>
              </a:solidFill>
              <a:latin typeface="Caviar Dreams" pitchFamily="34" charset="0"/>
            </a:endParaRPr>
          </a:p>
        </p:txBody>
      </p:sp>
      <p:sp>
        <p:nvSpPr>
          <p:cNvPr id="10" name="Espace réservé du contenu 9"/>
          <p:cNvSpPr>
            <a:spLocks noGrp="1"/>
          </p:cNvSpPr>
          <p:nvPr>
            <p:ph idx="1"/>
          </p:nvPr>
        </p:nvSpPr>
        <p:spPr>
          <a:xfrm>
            <a:off x="382250" y="1086787"/>
            <a:ext cx="8229600" cy="3297836"/>
          </a:xfrm>
        </p:spPr>
        <p:txBody>
          <a:bodyPr>
            <a:normAutofit/>
          </a:bodyPr>
          <a:lstStyle/>
          <a:p>
            <a:pPr marL="0" indent="0" algn="ctr">
              <a:buNone/>
            </a:pPr>
            <a:r>
              <a:rPr kumimoji="0" lang="fr-FR" sz="2000" b="1" i="0" u="none" strike="noStrike" kern="1200" cap="none" spc="0" normalizeH="0" baseline="0" noProof="0" dirty="0">
                <a:ln>
                  <a:noFill/>
                </a:ln>
                <a:solidFill>
                  <a:srgbClr val="5E3B27"/>
                </a:solidFill>
                <a:effectLst>
                  <a:outerShdw blurRad="38100" dist="38100" dir="2700000" algn="tl">
                    <a:srgbClr val="000000">
                      <a:alpha val="43137"/>
                    </a:srgbClr>
                  </a:outerShdw>
                </a:effectLst>
                <a:uLnTx/>
                <a:uFillTx/>
                <a:latin typeface="+mj-lt"/>
                <a:ea typeface="+mj-ea"/>
                <a:cs typeface="+mj-cs"/>
              </a:rPr>
              <a:t>Réflexion à lancer : autres outils d’accueil des entreprises</a:t>
            </a:r>
            <a:endParaRPr lang="fr-FR" sz="2000" b="1" dirty="0">
              <a:solidFill>
                <a:schemeClr val="bg1"/>
              </a:solidFill>
              <a:effectLst>
                <a:outerShdw blurRad="38100" dist="38100" dir="2700000" algn="tl">
                  <a:srgbClr val="000000">
                    <a:alpha val="43137"/>
                  </a:srgbClr>
                </a:outerShdw>
              </a:effectLst>
              <a:latin typeface="+mj-lt"/>
              <a:ea typeface="Lato" pitchFamily="34" charset="0"/>
              <a:cs typeface="Lato" pitchFamily="34" charset="0"/>
            </a:endParaRPr>
          </a:p>
          <a:p>
            <a:pPr algn="just"/>
            <a:endParaRPr lang="fr-FR" sz="1000" b="1" dirty="0">
              <a:solidFill>
                <a:schemeClr val="bg1"/>
              </a:solidFill>
              <a:latin typeface="Lato" pitchFamily="34" charset="0"/>
              <a:ea typeface="Lato" pitchFamily="34" charset="0"/>
              <a:cs typeface="Lato" pitchFamily="34" charset="0"/>
            </a:endParaRPr>
          </a:p>
          <a:p>
            <a:pPr algn="just">
              <a:spcAft>
                <a:spcPts val="600"/>
              </a:spcAft>
            </a:pPr>
            <a:r>
              <a:rPr lang="fr-FR" sz="2000" b="1" dirty="0">
                <a:solidFill>
                  <a:schemeClr val="bg1"/>
                </a:solidFill>
                <a:effectLst>
                  <a:outerShdw blurRad="38100" dist="38100" dir="2700000" algn="tl">
                    <a:srgbClr val="000000">
                      <a:alpha val="43137"/>
                    </a:srgbClr>
                  </a:outerShdw>
                </a:effectLst>
                <a:latin typeface="Lato" pitchFamily="34" charset="0"/>
                <a:ea typeface="Lato" pitchFamily="34" charset="0"/>
                <a:cs typeface="Lato" pitchFamily="34" charset="0"/>
              </a:rPr>
              <a:t>Tiers-lieux</a:t>
            </a:r>
            <a:r>
              <a:rPr lang="fr-FR" sz="2000" dirty="0">
                <a:solidFill>
                  <a:schemeClr val="bg1"/>
                </a:solidFill>
                <a:effectLst>
                  <a:outerShdw blurRad="38100" dist="38100" dir="2700000" algn="tl">
                    <a:srgbClr val="000000">
                      <a:alpha val="43137"/>
                    </a:srgbClr>
                  </a:outerShdw>
                </a:effectLst>
                <a:latin typeface="Lato" pitchFamily="34" charset="0"/>
                <a:ea typeface="Lato" pitchFamily="34" charset="0"/>
                <a:cs typeface="Lato" pitchFamily="34" charset="0"/>
              </a:rPr>
              <a:t> :</a:t>
            </a:r>
            <a:r>
              <a:rPr lang="fr-FR" sz="2000" dirty="0">
                <a:solidFill>
                  <a:schemeClr val="bg1"/>
                </a:solidFill>
                <a:latin typeface="Lato" pitchFamily="34" charset="0"/>
                <a:ea typeface="Lato" pitchFamily="34" charset="0"/>
                <a:cs typeface="Lato" pitchFamily="34" charset="0"/>
              </a:rPr>
              <a:t> espace de travail partagé ou collaboratif permettant à la créativité de naître entre plusieurs acteurs</a:t>
            </a:r>
            <a:endParaRPr lang="fr-FR" sz="1400" dirty="0">
              <a:solidFill>
                <a:schemeClr val="bg1"/>
              </a:solidFill>
              <a:latin typeface="Lato" pitchFamily="34" charset="0"/>
              <a:ea typeface="Lato" pitchFamily="34" charset="0"/>
              <a:cs typeface="Lato" pitchFamily="34" charset="0"/>
            </a:endParaRPr>
          </a:p>
          <a:p>
            <a:pPr algn="just">
              <a:spcAft>
                <a:spcPts val="600"/>
              </a:spcAft>
            </a:pPr>
            <a:r>
              <a:rPr lang="fr-FR" sz="2000" b="1" dirty="0">
                <a:solidFill>
                  <a:schemeClr val="bg1"/>
                </a:solidFill>
                <a:effectLst>
                  <a:outerShdw blurRad="38100" dist="38100" dir="2700000" algn="tl">
                    <a:srgbClr val="000000">
                      <a:alpha val="43137"/>
                    </a:srgbClr>
                  </a:outerShdw>
                </a:effectLst>
                <a:latin typeface="Lato" pitchFamily="34" charset="0"/>
                <a:ea typeface="Lato" pitchFamily="34" charset="0"/>
                <a:cs typeface="Lato" pitchFamily="34" charset="0"/>
              </a:rPr>
              <a:t>Hôtel d’entreprises : </a:t>
            </a:r>
            <a:r>
              <a:rPr lang="fr-FR" sz="2000" dirty="0">
                <a:solidFill>
                  <a:schemeClr val="bg1"/>
                </a:solidFill>
                <a:latin typeface="Lato" pitchFamily="34" charset="0"/>
                <a:ea typeface="Lato" pitchFamily="34" charset="0"/>
                <a:cs typeface="Lato" pitchFamily="34" charset="0"/>
              </a:rPr>
              <a:t>plateforme de bureaux et ateliers qui proposent des solutions d’hébergement à loyer attractif</a:t>
            </a:r>
            <a:endParaRPr lang="fr-FR" sz="1400" b="1" dirty="0">
              <a:solidFill>
                <a:schemeClr val="bg1"/>
              </a:solidFill>
              <a:latin typeface="Lato" pitchFamily="34" charset="0"/>
              <a:ea typeface="Lato" pitchFamily="34" charset="0"/>
              <a:cs typeface="Lato" pitchFamily="34" charset="0"/>
            </a:endParaRPr>
          </a:p>
          <a:p>
            <a:pPr algn="just">
              <a:spcAft>
                <a:spcPts val="600"/>
              </a:spcAft>
            </a:pPr>
            <a:r>
              <a:rPr lang="fr-FR" sz="2000" b="1" dirty="0">
                <a:solidFill>
                  <a:schemeClr val="bg1"/>
                </a:solidFill>
                <a:effectLst>
                  <a:outerShdw blurRad="38100" dist="38100" dir="2700000" algn="tl">
                    <a:srgbClr val="000000">
                      <a:alpha val="43137"/>
                    </a:srgbClr>
                  </a:outerShdw>
                </a:effectLst>
                <a:latin typeface="Lato" pitchFamily="34" charset="0"/>
                <a:ea typeface="Lato" pitchFamily="34" charset="0"/>
                <a:cs typeface="Lato" pitchFamily="34" charset="0"/>
              </a:rPr>
              <a:t>Pépinière d’entreprises : </a:t>
            </a:r>
            <a:r>
              <a:rPr lang="fr-FR" sz="2000" dirty="0">
                <a:solidFill>
                  <a:schemeClr val="bg1"/>
                </a:solidFill>
                <a:latin typeface="Lato" pitchFamily="34" charset="0"/>
                <a:ea typeface="Lato" pitchFamily="34" charset="0"/>
                <a:cs typeface="Lato" pitchFamily="34" charset="0"/>
              </a:rPr>
              <a:t>structure d’accueil, d’hébergement et d’accompagnement du porteur de projet et de la jeune entreprise</a:t>
            </a:r>
          </a:p>
          <a:p>
            <a:pPr algn="just">
              <a:spcAft>
                <a:spcPts val="600"/>
              </a:spcAft>
            </a:pPr>
            <a:r>
              <a:rPr lang="fr-FR" sz="2000" dirty="0">
                <a:solidFill>
                  <a:schemeClr val="bg1"/>
                </a:solidFill>
                <a:effectLst>
                  <a:outerShdw blurRad="38100" dist="38100" dir="2700000" algn="tl">
                    <a:srgbClr val="000000">
                      <a:alpha val="43137"/>
                    </a:srgbClr>
                  </a:outerShdw>
                </a:effectLst>
                <a:latin typeface="Lato" pitchFamily="34" charset="0"/>
                <a:ea typeface="Lato" pitchFamily="34" charset="0"/>
                <a:cs typeface="Lato" pitchFamily="34" charset="0"/>
              </a:rPr>
              <a:t>Autres…</a:t>
            </a:r>
          </a:p>
          <a:p>
            <a:pPr marL="0" indent="0" algn="just">
              <a:buNone/>
            </a:pPr>
            <a:endParaRPr lang="fr-FR" sz="2000" dirty="0">
              <a:solidFill>
                <a:schemeClr val="bg1"/>
              </a:solidFill>
              <a:latin typeface="Lato" pitchFamily="34" charset="0"/>
              <a:ea typeface="Lato" pitchFamily="34" charset="0"/>
              <a:cs typeface="Lato" pitchFamily="34" charset="0"/>
            </a:endParaRPr>
          </a:p>
        </p:txBody>
      </p:sp>
      <p:cxnSp>
        <p:nvCxnSpPr>
          <p:cNvPr id="5" name="Connecteur droit 4"/>
          <p:cNvCxnSpPr>
            <a:cxnSpLocks/>
          </p:cNvCxnSpPr>
          <p:nvPr/>
        </p:nvCxnSpPr>
        <p:spPr>
          <a:xfrm flipH="1">
            <a:off x="3493294" y="4876006"/>
            <a:ext cx="3300412"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re 8">
            <a:extLst>
              <a:ext uri="{FF2B5EF4-FFF2-40B4-BE49-F238E27FC236}">
                <a16:creationId xmlns:a16="http://schemas.microsoft.com/office/drawing/2014/main" id="{EC9B2844-EB2F-774E-DD16-CC05B01733B5}"/>
              </a:ext>
            </a:extLst>
          </p:cNvPr>
          <p:cNvSpPr txBox="1">
            <a:spLocks/>
          </p:cNvSpPr>
          <p:nvPr/>
        </p:nvSpPr>
        <p:spPr>
          <a:xfrm>
            <a:off x="307648" y="0"/>
            <a:ext cx="8728847" cy="777713"/>
          </a:xfrm>
          <a:prstGeom prst="rect">
            <a:avLst/>
          </a:prstGeom>
        </p:spPr>
        <p:txBody>
          <a:bodyPr vert="horz" lIns="91440" tIns="45720" rIns="91440" bIns="45720" rtlCol="0" anchor="t">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4000" b="1">
                <a:solidFill>
                  <a:schemeClr val="tx2"/>
                </a:solidFill>
                <a:latin typeface="Caviar Dreams" pitchFamily="34" charset="0"/>
                <a:cs typeface="Arial" pitchFamily="34" charset="0"/>
              </a:rPr>
              <a:t>Attractivité économique et touristique</a:t>
            </a:r>
            <a:br>
              <a:rPr lang="fr-FR" sz="4000" b="1">
                <a:solidFill>
                  <a:srgbClr val="E44506"/>
                </a:solidFill>
                <a:latin typeface="Caviar Dreams" pitchFamily="34" charset="0"/>
                <a:cs typeface="Arial" pitchFamily="34" charset="0"/>
              </a:rPr>
            </a:br>
            <a:r>
              <a:rPr lang="fr-FR" sz="1600" b="1">
                <a:solidFill>
                  <a:schemeClr val="bg2"/>
                </a:solidFill>
                <a:latin typeface="Caviar Dreams" pitchFamily="34" charset="0"/>
                <a:cs typeface="Arial" pitchFamily="34" charset="0"/>
              </a:rPr>
              <a:t>- </a:t>
            </a:r>
            <a:r>
              <a:rPr lang="fr-FR" sz="1600" b="1" i="1">
                <a:solidFill>
                  <a:schemeClr val="bg2"/>
                </a:solidFill>
                <a:latin typeface="Lato" pitchFamily="34" charset="0"/>
                <a:ea typeface="Lato" pitchFamily="34" charset="0"/>
                <a:cs typeface="Lato" pitchFamily="34" charset="0"/>
              </a:rPr>
              <a:t>Intervention de Monsieur </a:t>
            </a:r>
            <a:r>
              <a:rPr lang="fr-FR" sz="1600" b="1" i="1">
                <a:solidFill>
                  <a:schemeClr val="tx2">
                    <a:lumMod val="50000"/>
                  </a:schemeClr>
                </a:solidFill>
                <a:latin typeface="Lato" pitchFamily="34" charset="0"/>
                <a:ea typeface="Lato" pitchFamily="34" charset="0"/>
                <a:cs typeface="Lato" pitchFamily="34" charset="0"/>
              </a:rPr>
              <a:t>Nicolas RAGOT</a:t>
            </a:r>
            <a:endParaRPr lang="fr-FR" sz="1400" b="1" dirty="0">
              <a:solidFill>
                <a:srgbClr val="432918"/>
              </a:solidFill>
              <a:latin typeface="Caviar Dreams" pitchFamily="34" charset="0"/>
            </a:endParaRPr>
          </a:p>
        </p:txBody>
      </p:sp>
      <p:sp>
        <p:nvSpPr>
          <p:cNvPr id="3" name="Espace réservé de la date 2">
            <a:extLst>
              <a:ext uri="{FF2B5EF4-FFF2-40B4-BE49-F238E27FC236}">
                <a16:creationId xmlns:a16="http://schemas.microsoft.com/office/drawing/2014/main" id="{6A6F75BD-D631-B947-360D-4CD6C6C845F8}"/>
              </a:ext>
            </a:extLst>
          </p:cNvPr>
          <p:cNvSpPr>
            <a:spLocks noGrp="1"/>
          </p:cNvSpPr>
          <p:nvPr>
            <p:ph type="dt" sz="half" idx="10"/>
          </p:nvPr>
        </p:nvSpPr>
        <p:spPr>
          <a:xfrm>
            <a:off x="382250" y="4739084"/>
            <a:ext cx="3322712" cy="273844"/>
          </a:xfrm>
        </p:spPr>
        <p:txBody>
          <a:bodyPr/>
          <a:lstStyle/>
          <a:p>
            <a:r>
              <a:rPr lang="fr-FR" i="1" dirty="0"/>
              <a:t>Bureau communautaire - 19 octobre 2023 </a:t>
            </a:r>
          </a:p>
        </p:txBody>
      </p:sp>
      <p:sp>
        <p:nvSpPr>
          <p:cNvPr id="4" name="Espace réservé du numéro de diapositive 3">
            <a:extLst>
              <a:ext uri="{FF2B5EF4-FFF2-40B4-BE49-F238E27FC236}">
                <a16:creationId xmlns:a16="http://schemas.microsoft.com/office/drawing/2014/main" id="{6F59782F-D8D0-374C-3839-787834EF723E}"/>
              </a:ext>
            </a:extLst>
          </p:cNvPr>
          <p:cNvSpPr>
            <a:spLocks noGrp="1"/>
          </p:cNvSpPr>
          <p:nvPr>
            <p:ph type="sldNum" sz="quarter" idx="12"/>
          </p:nvPr>
        </p:nvSpPr>
        <p:spPr/>
        <p:txBody>
          <a:bodyPr/>
          <a:lstStyle/>
          <a:p>
            <a:fld id="{7DD352F8-E6D5-40A5-90BA-A89BD40754D9}" type="slidenum">
              <a:rPr lang="fr-FR" smtClean="0"/>
              <a:pPr/>
              <a:t>9</a:t>
            </a:fld>
            <a:endParaRPr lang="fr-FR"/>
          </a:p>
        </p:txBody>
      </p:sp>
    </p:spTree>
    <p:extLst>
      <p:ext uri="{BB962C8B-B14F-4D97-AF65-F5344CB8AC3E}">
        <p14:creationId xmlns:p14="http://schemas.microsoft.com/office/powerpoint/2010/main" val="766829705"/>
      </p:ext>
    </p:extLst>
  </p:cSld>
  <p:clrMapOvr>
    <a:masterClrMapping/>
  </p:clrMapOvr>
</p:sld>
</file>

<file path=ppt/theme/theme1.xml><?xml version="1.0" encoding="utf-8"?>
<a:theme xmlns:a="http://schemas.openxmlformats.org/drawingml/2006/main" name="Thème1">
  <a:themeElements>
    <a:clrScheme name="Mellois en Poitou">
      <a:dk1>
        <a:srgbClr val="FFFFFF"/>
      </a:dk1>
      <a:lt1>
        <a:srgbClr val="000000"/>
      </a:lt1>
      <a:dk2>
        <a:srgbClr val="CD1719"/>
      </a:dk2>
      <a:lt2>
        <a:srgbClr val="5E3B27"/>
      </a:lt2>
      <a:accent1>
        <a:srgbClr val="B51923"/>
      </a:accent1>
      <a:accent2>
        <a:srgbClr val="E94E1B"/>
      </a:accent2>
      <a:accent3>
        <a:srgbClr val="F39200"/>
      </a:accent3>
      <a:accent4>
        <a:srgbClr val="559398"/>
      </a:accent4>
      <a:accent5>
        <a:srgbClr val="ED694B"/>
      </a:accent5>
      <a:accent6>
        <a:srgbClr val="AFCA0B"/>
      </a:accent6>
      <a:hlink>
        <a:srgbClr val="0000FF"/>
      </a:hlink>
      <a:folHlink>
        <a:srgbClr val="800080"/>
      </a:folHlink>
    </a:clrScheme>
    <a:fontScheme name="Mellois en Poitou">
      <a:majorFont>
        <a:latin typeface="Caviar Dreams bold"/>
        <a:ea typeface=""/>
        <a:cs typeface=""/>
      </a:majorFont>
      <a:minorFont>
        <a:latin typeface="La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1">
  <a:themeElements>
    <a:clrScheme name="Mellois en Poitou">
      <a:dk1>
        <a:srgbClr val="FFFFFF"/>
      </a:dk1>
      <a:lt1>
        <a:srgbClr val="000000"/>
      </a:lt1>
      <a:dk2>
        <a:srgbClr val="CD1719"/>
      </a:dk2>
      <a:lt2>
        <a:srgbClr val="5E3B27"/>
      </a:lt2>
      <a:accent1>
        <a:srgbClr val="B51923"/>
      </a:accent1>
      <a:accent2>
        <a:srgbClr val="E94E1B"/>
      </a:accent2>
      <a:accent3>
        <a:srgbClr val="F39200"/>
      </a:accent3>
      <a:accent4>
        <a:srgbClr val="559398"/>
      </a:accent4>
      <a:accent5>
        <a:srgbClr val="ED694B"/>
      </a:accent5>
      <a:accent6>
        <a:srgbClr val="AFCA0B"/>
      </a:accent6>
      <a:hlink>
        <a:srgbClr val="0000FF"/>
      </a:hlink>
      <a:folHlink>
        <a:srgbClr val="800080"/>
      </a:folHlink>
    </a:clrScheme>
    <a:fontScheme name="Mellois en Poitou">
      <a:majorFont>
        <a:latin typeface="Caviar Dreams bold"/>
        <a:ea typeface=""/>
        <a:cs typeface=""/>
      </a:majorFont>
      <a:minorFont>
        <a:latin typeface="La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2517</TotalTime>
  <Words>4348</Words>
  <Application>Microsoft Office PowerPoint</Application>
  <PresentationFormat>Affichage à l'écran (16:9)</PresentationFormat>
  <Paragraphs>530</Paragraphs>
  <Slides>45</Slides>
  <Notes>44</Notes>
  <HiddenSlides>0</HiddenSlides>
  <MMClips>0</MMClips>
  <ScaleCrop>false</ScaleCrop>
  <HeadingPairs>
    <vt:vector size="6" baseType="variant">
      <vt:variant>
        <vt:lpstr>Polices utilisées</vt:lpstr>
      </vt:variant>
      <vt:variant>
        <vt:i4>9</vt:i4>
      </vt:variant>
      <vt:variant>
        <vt:lpstr>Thème</vt:lpstr>
      </vt:variant>
      <vt:variant>
        <vt:i4>3</vt:i4>
      </vt:variant>
      <vt:variant>
        <vt:lpstr>Titres des diapositives</vt:lpstr>
      </vt:variant>
      <vt:variant>
        <vt:i4>45</vt:i4>
      </vt:variant>
    </vt:vector>
  </HeadingPairs>
  <TitlesOfParts>
    <vt:vector size="57" baseType="lpstr">
      <vt:lpstr>Arial</vt:lpstr>
      <vt:lpstr>Calibri</vt:lpstr>
      <vt:lpstr>Caviar Dreams</vt:lpstr>
      <vt:lpstr>Caviar Dreams bold</vt:lpstr>
      <vt:lpstr>DejaVuSans</vt:lpstr>
      <vt:lpstr>Lato</vt:lpstr>
      <vt:lpstr>Lato, sans-serif</vt:lpstr>
      <vt:lpstr>Symbol</vt:lpstr>
      <vt:lpstr>Wingdings</vt:lpstr>
      <vt:lpstr>Thème1</vt:lpstr>
      <vt:lpstr>Conception personnalisée</vt:lpstr>
      <vt:lpstr>2_Thème1</vt:lpstr>
      <vt:lpstr>Les Arcades, Melle Salle la Béronne</vt:lpstr>
      <vt:lpstr>Bureau communautaire - Intervention de Madame Sylvie COUSIN </vt:lpstr>
      <vt:lpstr>Bureau communautaire  </vt:lpstr>
      <vt:lpstr>Affaires générales -  Intervention de Madame Sylvie COUSIN</vt:lpstr>
      <vt:lpstr>Bureau communautaire  </vt:lpstr>
      <vt:lpstr>Attractivité économique et touristique - Intervention de Monsieur Nicolas RAGOT</vt:lpstr>
      <vt:lpstr>Attractivité économique et touristique - Intervention de Monsieur Nicolas RAGOT</vt:lpstr>
      <vt:lpstr>Attractivité économique et touristique - Intervention de Monsieur Nicolas RAGOT</vt:lpstr>
      <vt:lpstr>2. Ateliers Relais - Règlement de fonctionnement et approbation des tarifs   </vt:lpstr>
      <vt:lpstr>2. Ateliers Relais - Règlement de fonctionnement et approbation des tarifs   </vt:lpstr>
      <vt:lpstr>Attractivité économique et touristique - Intervention de Monsieur Nicolas RAGOT</vt:lpstr>
      <vt:lpstr>Attractivité économique et touristique - Intervention de Monsieur Nicolas RAGOT</vt:lpstr>
      <vt:lpstr>Attractivité économique et touristique - Intervention de Monsieur Nicolas RAGOT</vt:lpstr>
      <vt:lpstr>Attractivité économique et touristique - Intervention de Monsieur Nicolas RAGOT</vt:lpstr>
      <vt:lpstr>Attractivité économique et touristique - Intervention de Monsieur Nicolas RAGOT</vt:lpstr>
      <vt:lpstr>Attractivité économique et touristique - Intervention de Monsieur Nicolas RAGOT</vt:lpstr>
      <vt:lpstr>Attractivité économique et touristique - Intervention de Monsieur Nicolas RAGOT</vt:lpstr>
      <vt:lpstr>Attractivité économique et touristique - Intervention de Monsieur Nicolas RAGOT</vt:lpstr>
      <vt:lpstr>Attractivité économique et touristique - Intervention de Monsieur Nicolas RAGOT</vt:lpstr>
      <vt:lpstr>Attractivité économique et touristique - Intervention de Monsieur Nicolas RAGOT</vt:lpstr>
      <vt:lpstr>Attractivité économique et touristique - Intervention de Monsieur Nicolas RAGOT</vt:lpstr>
      <vt:lpstr>Bureau communautaire  </vt:lpstr>
      <vt:lpstr>Animation du territoire -  Intervention de Madame Sylvie COUSIN</vt:lpstr>
      <vt:lpstr>Animation du territoire -  Intervention de Madame Sylvie COUSIN</vt:lpstr>
      <vt:lpstr>Bureau communautaire  </vt:lpstr>
      <vt:lpstr>Services techniques -  Intervention de Monsieur Gilles PICHON</vt:lpstr>
      <vt:lpstr>Services techniques -  Intervention de Monsieur Gilles PICHON</vt:lpstr>
      <vt:lpstr>Services techniques -  Intervention de Monsieur Gilles PICHON</vt:lpstr>
      <vt:lpstr>Services techniques -  Intervention de Monsieur Gilles PICHON</vt:lpstr>
      <vt:lpstr>Services techniques -  Intervention de Monsieur Gilles PICHON</vt:lpstr>
      <vt:lpstr>Services techniques -  Intervention de Monsieur Gilles PICHON</vt:lpstr>
      <vt:lpstr>Bureau communautaire  </vt:lpstr>
      <vt:lpstr>Présentation PowerPoint</vt:lpstr>
      <vt:lpstr>Présentation PowerPoint</vt:lpstr>
      <vt:lpstr>Présentation PowerPoint</vt:lpstr>
      <vt:lpstr>Présentation PowerPoint</vt:lpstr>
      <vt:lpstr>Bureau communautaire  </vt:lpstr>
      <vt:lpstr>Présentation PowerPoint</vt:lpstr>
      <vt:lpstr>Présentation PowerPoint</vt:lpstr>
      <vt:lpstr>Présentation PowerPoint</vt:lpstr>
      <vt:lpstr>Présentation PowerPoint</vt:lpstr>
      <vt:lpstr>Présentation PowerPoint</vt:lpstr>
      <vt:lpstr>Bureau communautaire  </vt:lpstr>
      <vt:lpstr>Questions diverses - Intervention de Monsieur Fabrice MICHELET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dc:title>
  <dc:creator>Isabelle GUERIN</dc:creator>
  <cp:lastModifiedBy>Ola ALHUSSIN</cp:lastModifiedBy>
  <cp:revision>115</cp:revision>
  <cp:lastPrinted>2023-10-11T08:03:47Z</cp:lastPrinted>
  <dcterms:created xsi:type="dcterms:W3CDTF">2018-02-21T10:23:29Z</dcterms:created>
  <dcterms:modified xsi:type="dcterms:W3CDTF">2023-10-26T07:44:44Z</dcterms:modified>
</cp:coreProperties>
</file>